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"/>
  </p:notesMasterIdLst>
  <p:sldIdLst>
    <p:sldId id="286" r:id="rId5"/>
    <p:sldId id="290" r:id="rId6"/>
    <p:sldId id="274" r:id="rId7"/>
  </p:sldIdLst>
  <p:sldSz cx="9144000" cy="6858000" type="screen4x3"/>
  <p:notesSz cx="9305925" cy="7019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ecil Foust" initials="CF" lastIdx="3" clrIdx="0">
    <p:extLst>
      <p:ext uri="{19B8F6BF-5375-455C-9EA6-DF929625EA0E}">
        <p15:presenceInfo xmlns:p15="http://schemas.microsoft.com/office/powerpoint/2012/main" userId="S-1-5-21-1060284298-790525478-1417001333-184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A6DA"/>
    <a:srgbClr val="FF8997"/>
    <a:srgbClr val="E08412"/>
    <a:srgbClr val="004C6D"/>
    <a:srgbClr val="00B050"/>
    <a:srgbClr val="5B9BD5"/>
    <a:srgbClr val="4BC042"/>
    <a:srgbClr val="ED7D31"/>
    <a:srgbClr val="6600FF"/>
    <a:srgbClr val="A5A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5" autoAdjust="0"/>
    <p:restoredTop sz="67947" autoAdjust="0"/>
  </p:normalViewPr>
  <p:slideViewPr>
    <p:cSldViewPr snapToGrid="0">
      <p:cViewPr varScale="1">
        <p:scale>
          <a:sx n="51" d="100"/>
          <a:sy n="51" d="100"/>
        </p:scale>
        <p:origin x="1512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2595875574081014E-2"/>
          <c:y val="5.9259239126003282E-2"/>
          <c:w val="0.79033656283458265"/>
          <c:h val="0.87333974919801693"/>
        </c:manualLayout>
      </c:layout>
      <c:lineChart>
        <c:grouping val="standard"/>
        <c:varyColors val="0"/>
        <c:ser>
          <c:idx val="1"/>
          <c:order val="0"/>
          <c:tx>
            <c:strRef>
              <c:f>'KPI Graphs'!$A$196</c:f>
              <c:strCache>
                <c:ptCount val="1"/>
                <c:pt idx="0">
                  <c:v>40 FT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4.4669634637562149E-3"/>
                  <c:y val="4.8325854332067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44E-4DE5-93A5-9171376E14AF}"/>
                </c:ext>
              </c:extLst>
            </c:dLbl>
            <c:dLbl>
              <c:idx val="2"/>
              <c:layout>
                <c:manualLayout>
                  <c:x val="-1.4889878212521082E-3"/>
                  <c:y val="4.14221608560579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7CB-4C3B-A3D5-2D89F651B1B1}"/>
                </c:ext>
              </c:extLst>
            </c:dLbl>
            <c:dLbl>
              <c:idx val="5"/>
              <c:layout>
                <c:manualLayout>
                  <c:x val="-2.9779756425041071E-3"/>
                  <c:y val="-3.10666206420435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44E-4DE5-93A5-9171376E14AF}"/>
                </c:ext>
              </c:extLst>
            </c:dLbl>
            <c:dLbl>
              <c:idx val="6"/>
              <c:layout>
                <c:manualLayout>
                  <c:x val="-1.4889878212520535E-2"/>
                  <c:y val="5.17777010700724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6265060466974718E-2"/>
                      <c:h val="4.874551191974320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D7CB-4C3B-A3D5-2D89F651B1B1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trendline>
            <c:name>K9M AVERAGE</c:nam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'KPI Graphs'!$F$195:$Q$195</c:f>
              <c:strCache>
                <c:ptCount val="12"/>
                <c:pt idx="0">
                  <c:v>Apr</c:v>
                </c:pt>
                <c:pt idx="1">
                  <c:v>May</c:v>
                </c:pt>
                <c:pt idx="2">
                  <c:v>Jun</c:v>
                </c:pt>
                <c:pt idx="3">
                  <c:v>Jul</c:v>
                </c:pt>
                <c:pt idx="4">
                  <c:v>Aug</c:v>
                </c:pt>
                <c:pt idx="5">
                  <c:v>Sept</c:v>
                </c:pt>
                <c:pt idx="6">
                  <c:v>Oct</c:v>
                </c:pt>
                <c:pt idx="7">
                  <c:v>Nov</c:v>
                </c:pt>
                <c:pt idx="8">
                  <c:v>Dec</c:v>
                </c:pt>
                <c:pt idx="9">
                  <c:v>JAN</c:v>
                </c:pt>
                <c:pt idx="10">
                  <c:v>FEB</c:v>
                </c:pt>
                <c:pt idx="11">
                  <c:v>MAR</c:v>
                </c:pt>
              </c:strCache>
            </c:strRef>
          </c:cat>
          <c:val>
            <c:numRef>
              <c:f>'KPI Graphs'!$F$196:$Q$196</c:f>
              <c:numCache>
                <c:formatCode>_(* #,##0.00_);_(* \(#,##0.00\);_(* "-"??_);_(@_)</c:formatCode>
                <c:ptCount val="12"/>
                <c:pt idx="0">
                  <c:v>1.94</c:v>
                </c:pt>
                <c:pt idx="1">
                  <c:v>2.2200000000000002</c:v>
                </c:pt>
                <c:pt idx="2">
                  <c:v>2.41</c:v>
                </c:pt>
                <c:pt idx="3" formatCode="_(* #,##0.00_);_(* \(#,##0.00\);_(* &quot;-&quot;_);_(@_)">
                  <c:v>2.61</c:v>
                </c:pt>
                <c:pt idx="4">
                  <c:v>2.4300000000000002</c:v>
                </c:pt>
                <c:pt idx="5">
                  <c:v>2.34</c:v>
                </c:pt>
                <c:pt idx="6">
                  <c:v>2.1</c:v>
                </c:pt>
                <c:pt idx="7">
                  <c:v>2.61</c:v>
                </c:pt>
                <c:pt idx="8">
                  <c:v>2.12</c:v>
                </c:pt>
                <c:pt idx="9">
                  <c:v>2.15</c:v>
                </c:pt>
                <c:pt idx="10">
                  <c:v>2.11</c:v>
                </c:pt>
                <c:pt idx="11">
                  <c:v>2.0499999999999998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2-E41F-45E1-ACFF-FCB6E8DEA361}"/>
            </c:ext>
          </c:extLst>
        </c:ser>
        <c:ser>
          <c:idx val="0"/>
          <c:order val="1"/>
          <c:tx>
            <c:strRef>
              <c:f>'KPI Graphs'!$A$197</c:f>
              <c:strCache>
                <c:ptCount val="1"/>
                <c:pt idx="0">
                  <c:v>60 FT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'KPI Graphs'!$F$195:$Q$195</c:f>
              <c:strCache>
                <c:ptCount val="12"/>
                <c:pt idx="0">
                  <c:v>Apr</c:v>
                </c:pt>
                <c:pt idx="1">
                  <c:v>May</c:v>
                </c:pt>
                <c:pt idx="2">
                  <c:v>Jun</c:v>
                </c:pt>
                <c:pt idx="3">
                  <c:v>Jul</c:v>
                </c:pt>
                <c:pt idx="4">
                  <c:v>Aug</c:v>
                </c:pt>
                <c:pt idx="5">
                  <c:v>Sept</c:v>
                </c:pt>
                <c:pt idx="6">
                  <c:v>Oct</c:v>
                </c:pt>
                <c:pt idx="7">
                  <c:v>Nov</c:v>
                </c:pt>
                <c:pt idx="8">
                  <c:v>Dec</c:v>
                </c:pt>
                <c:pt idx="9">
                  <c:v>JAN</c:v>
                </c:pt>
                <c:pt idx="10">
                  <c:v>FEB</c:v>
                </c:pt>
                <c:pt idx="11">
                  <c:v>MAR</c:v>
                </c:pt>
              </c:strCache>
            </c:strRef>
          </c:cat>
          <c:val>
            <c:numRef>
              <c:f>'KPI Graphs'!$F$197:$Q$197</c:f>
              <c:numCache>
                <c:formatCode>_(* #,##0.00_);_(* \(#,##0.00\);_(* "-"??_);_(@_)</c:formatCode>
                <c:ptCount val="12"/>
                <c:pt idx="0">
                  <c:v>2.72</c:v>
                </c:pt>
                <c:pt idx="1">
                  <c:v>2.46</c:v>
                </c:pt>
                <c:pt idx="2">
                  <c:v>3.52</c:v>
                </c:pt>
                <c:pt idx="3" formatCode="_(* #,##0.00_);_(* \(#,##0.00\);_(* &quot;-&quot;_);_(@_)">
                  <c:v>3.26</c:v>
                </c:pt>
                <c:pt idx="4">
                  <c:v>3.42</c:v>
                </c:pt>
                <c:pt idx="5">
                  <c:v>3.35</c:v>
                </c:pt>
                <c:pt idx="6">
                  <c:v>2.76</c:v>
                </c:pt>
                <c:pt idx="7">
                  <c:v>3.27</c:v>
                </c:pt>
                <c:pt idx="8">
                  <c:v>2.91</c:v>
                </c:pt>
                <c:pt idx="9">
                  <c:v>2.88</c:v>
                </c:pt>
                <c:pt idx="10">
                  <c:v>2.9</c:v>
                </c:pt>
                <c:pt idx="11">
                  <c:v>2.95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F4B-4653-BE08-B6DA9A70B4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226408"/>
        <c:axId val="172223664"/>
        <c:extLst/>
      </c:lineChart>
      <c:catAx>
        <c:axId val="172226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2223664"/>
        <c:crosses val="autoZero"/>
        <c:auto val="1"/>
        <c:lblAlgn val="ctr"/>
        <c:lblOffset val="100"/>
        <c:noMultiLvlLbl val="0"/>
      </c:catAx>
      <c:valAx>
        <c:axId val="172223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.00_);_(* \(#,##0.0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22264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solidFill>
          <a:schemeClr val="bg1">
            <a:lumMod val="75000"/>
            <a:lumOff val="25000"/>
          </a:schemeClr>
        </a:solidFill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5040555348253495E-2"/>
          <c:y val="0.1113415636856953"/>
          <c:w val="0.78716242694245453"/>
          <c:h val="0.7588049082101328"/>
        </c:manualLayout>
      </c:layout>
      <c:bar3DChart>
        <c:barDir val="col"/>
        <c:grouping val="stacked"/>
        <c:varyColors val="0"/>
        <c:ser>
          <c:idx val="1"/>
          <c:order val="0"/>
          <c:tx>
            <c:strRef>
              <c:f>Sheet1!#REF!</c:f>
              <c:strCache>
                <c:ptCount val="1"/>
                <c:pt idx="0">
                  <c:v>#REF!</c:v>
                </c:pt>
              </c:strCache>
              <c:extLst xmlns:c15="http://schemas.microsoft.com/office/drawing/2012/chart"/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numFmt formatCode="&quot;$&quot;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All Diesel</c:v>
                </c:pt>
                <c:pt idx="1">
                  <c:v>EXISTING     (MARCH)</c:v>
                </c:pt>
                <c:pt idx="2">
                  <c:v>All Electric</c:v>
                </c:pt>
              </c:strCache>
            </c:strRef>
          </c:cat>
          <c:val>
            <c:numRef>
              <c:f>Sheet1!#REF!</c:f>
              <c:extLst xmlns:c15="http://schemas.microsoft.com/office/drawing/2012/chart"/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1-8D96-492B-A349-FC1148A429AF}"/>
            </c:ext>
          </c:extLst>
        </c:ser>
        <c:ser>
          <c:idx val="0"/>
          <c:order val="1"/>
          <c:tx>
            <c:strRef>
              <c:f>Sheet1!$B$1</c:f>
              <c:strCache>
                <c:ptCount val="1"/>
                <c:pt idx="0">
                  <c:v>Electric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All Diesel</c:v>
                </c:pt>
                <c:pt idx="1">
                  <c:v>EXISTING     (MARCH)</c:v>
                </c:pt>
                <c:pt idx="2">
                  <c:v>All Electric</c:v>
                </c:pt>
              </c:strCache>
            </c:strRef>
          </c:cat>
          <c:val>
            <c:numRef>
              <c:f>Sheet1!$B$2:$B$4</c:f>
              <c:numCache>
                <c:formatCode>_("$"* #,##0_);_("$"* \(#,##0\);_("$"* "-"??_);_(@_)</c:formatCode>
                <c:ptCount val="3"/>
                <c:pt idx="1">
                  <c:v>20056</c:v>
                </c:pt>
                <c:pt idx="2">
                  <c:v>38205</c:v>
                </c:pt>
              </c:numCache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0-8D96-492B-A349-FC1148A429AF}"/>
            </c:ext>
          </c:extLst>
        </c:ser>
        <c:ser>
          <c:idx val="3"/>
          <c:order val="2"/>
          <c:tx>
            <c:strRef>
              <c:f>Sheet1!$C$1</c:f>
              <c:strCache>
                <c:ptCount val="1"/>
                <c:pt idx="0">
                  <c:v>Diesel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All Diesel</c:v>
                </c:pt>
                <c:pt idx="1">
                  <c:v>EXISTING     (MARCH)</c:v>
                </c:pt>
                <c:pt idx="2">
                  <c:v>All Electric</c:v>
                </c:pt>
              </c:strCache>
            </c:strRef>
          </c:cat>
          <c:val>
            <c:numRef>
              <c:f>Sheet1!$C$2:$C$4</c:f>
              <c:numCache>
                <c:formatCode>_("$"* #,##0_);_("$"* \(#,##0\);_("$"* "-"??_);_(@_)</c:formatCode>
                <c:ptCount val="3"/>
                <c:pt idx="0">
                  <c:v>374705</c:v>
                </c:pt>
                <c:pt idx="1">
                  <c:v>152104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1CC-453D-8D14-5DCB03CA20A4}"/>
            </c:ext>
          </c:extLst>
        </c:ser>
        <c:ser>
          <c:idx val="2"/>
          <c:order val="3"/>
          <c:tx>
            <c:strRef>
              <c:f>Sheet1!#REF!</c:f>
              <c:strCache>
                <c:ptCount val="1"/>
                <c:pt idx="0">
                  <c:v>#REF!</c:v>
                </c:pt>
              </c:strCache>
              <c:extLst xmlns:c15="http://schemas.microsoft.com/office/drawing/2012/chart"/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All Diesel</c:v>
                </c:pt>
                <c:pt idx="1">
                  <c:v>EXISTING     (MARCH)</c:v>
                </c:pt>
                <c:pt idx="2">
                  <c:v>All Electric</c:v>
                </c:pt>
              </c:strCache>
            </c:strRef>
          </c:cat>
          <c:val>
            <c:numRef>
              <c:f>Sheet1!#REF!</c:f>
              <c:extLst xmlns:c15="http://schemas.microsoft.com/office/drawing/2012/chart"/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3-8D96-492B-A349-FC1148A429AF}"/>
            </c:ext>
          </c:extLst>
        </c:ser>
        <c:ser>
          <c:idx val="4"/>
          <c:order val="4"/>
          <c:tx>
            <c:strRef>
              <c:f>Sheet1!#REF!</c:f>
              <c:strCache>
                <c:ptCount val="1"/>
                <c:pt idx="0">
                  <c:v>#REF!</c:v>
                </c:pt>
              </c:strCache>
              <c:extLst xmlns:c15="http://schemas.microsoft.com/office/drawing/2012/chart"/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All Diesel</c:v>
                </c:pt>
                <c:pt idx="1">
                  <c:v>EXISTING     (MARCH)</c:v>
                </c:pt>
                <c:pt idx="2">
                  <c:v>All Electric</c:v>
                </c:pt>
              </c:strCache>
            </c:strRef>
          </c:cat>
          <c:val>
            <c:numRef>
              <c:f>Sheet1!#REF!</c:f>
              <c:extLst xmlns:c15="http://schemas.microsoft.com/office/drawing/2012/chart"/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13-D5FF-44EF-9588-371C2D9752D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9"/>
        <c:shape val="box"/>
        <c:axId val="609861936"/>
        <c:axId val="609863896"/>
        <c:axId val="0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COMBINED </c:v>
                      </c:pt>
                    </c:strCache>
                  </c:strRef>
                </c:tx>
                <c:spPr>
                  <a:solidFill>
                    <a:schemeClr val="accent6">
                      <a:lumMod val="60000"/>
                    </a:schemeClr>
                  </a:solidFill>
                  <a:ln>
                    <a:noFill/>
                  </a:ln>
                  <a:effectLst/>
                  <a:sp3d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064" b="1" i="0" u="none" strike="noStrike" kern="1200" baseline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strCache>
                      <c:ptCount val="3"/>
                      <c:pt idx="0">
                        <c:v>All Diesel</c:v>
                      </c:pt>
                      <c:pt idx="1">
                        <c:v>EXISTING     (MARCH)</c:v>
                      </c:pt>
                      <c:pt idx="2">
                        <c:v>All Electric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Sheet1!$D$2:$D$4</c15:sqref>
                        </c15:formulaRef>
                      </c:ext>
                    </c:extLst>
                    <c:numCache>
                      <c:formatCode>_("$"* #,##0_);_("$"* \(#,##0\);_("$"* "-"??_);_(@_)</c:formatCode>
                      <c:ptCount val="3"/>
                      <c:pt idx="0">
                        <c:v>374705</c:v>
                      </c:pt>
                      <c:pt idx="1">
                        <c:v>172160</c:v>
                      </c:pt>
                      <c:pt idx="2">
                        <c:v>38205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4-D5FF-44EF-9588-371C2D9752D4}"/>
                  </c:ext>
                </c:extLst>
              </c15:ser>
            </c15:filteredBarSeries>
          </c:ext>
        </c:extLst>
      </c:bar3DChart>
      <c:catAx>
        <c:axId val="6098619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9863896"/>
        <c:crosses val="autoZero"/>
        <c:auto val="1"/>
        <c:lblAlgn val="ctr"/>
        <c:lblOffset val="100"/>
        <c:noMultiLvlLbl val="1"/>
      </c:catAx>
      <c:valAx>
        <c:axId val="609863896"/>
        <c:scaling>
          <c:orientation val="minMax"/>
        </c:scaling>
        <c:delete val="1"/>
        <c:axPos val="l"/>
        <c:numFmt formatCode="_(&quot;$&quot;* #,##0_);_(&quot;$&quot;* \(#,##0\);_(&quot;$&quot;* &quot;-&quot;??_);_(@_)" sourceLinked="1"/>
        <c:majorTickMark val="none"/>
        <c:minorTickMark val="none"/>
        <c:tickLblPos val="nextTo"/>
        <c:crossAx val="609861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895449631532531E-2"/>
          <c:y val="4.644582003837143E-2"/>
          <c:w val="0.76802140616840209"/>
          <c:h val="0.81716548864740146"/>
        </c:manualLayout>
      </c:layout>
      <c:lineChart>
        <c:grouping val="standard"/>
        <c:varyColors val="0"/>
        <c:ser>
          <c:idx val="0"/>
          <c:order val="0"/>
          <c:tx>
            <c:strRef>
              <c:f>'YTD summary'!$B$1</c:f>
              <c:strCache>
                <c:ptCount val="1"/>
                <c:pt idx="0">
                  <c:v>Electric</c:v>
                </c:pt>
              </c:strCache>
            </c:strRef>
          </c:tx>
          <c:spPr>
            <a:ln w="28575" cap="rnd">
              <a:solidFill>
                <a:srgbClr val="00B050"/>
              </a:solidFill>
            </a:ln>
            <a:effectLst/>
          </c:spPr>
          <c:marker>
            <c:symbol val="square"/>
            <c:size val="6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/>
            </c:spPr>
          </c:marker>
          <c:dLbls>
            <c:dLbl>
              <c:idx val="7"/>
              <c:layout>
                <c:manualLayout>
                  <c:x val="-3.0477051728582297E-2"/>
                  <c:y val="-9.312337945146054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24D-4B7C-8EBF-749077FB3434}"/>
                </c:ext>
              </c:extLst>
            </c:dLbl>
            <c:dLbl>
              <c:idx val="11"/>
              <c:layout>
                <c:manualLayout>
                  <c:x val="1.3345675435514711E-2"/>
                  <c:y val="-2.266265980894520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24D-4B7C-8EBF-749077FB34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rgbClr val="00B050"/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'YTD summary'!$A$2:$A$13</c:f>
              <c:strCache>
                <c:ptCount val="12"/>
                <c:pt idx="0">
                  <c:v>May</c:v>
                </c:pt>
                <c:pt idx="1">
                  <c:v>June</c:v>
                </c:pt>
                <c:pt idx="2">
                  <c:v>July</c:v>
                </c:pt>
                <c:pt idx="3">
                  <c:v>August</c:v>
                </c:pt>
                <c:pt idx="4">
                  <c:v>September</c:v>
                </c:pt>
                <c:pt idx="5">
                  <c:v>October</c:v>
                </c:pt>
                <c:pt idx="6">
                  <c:v>November</c:v>
                </c:pt>
                <c:pt idx="7">
                  <c:v>December</c:v>
                </c:pt>
                <c:pt idx="8">
                  <c:v>January</c:v>
                </c:pt>
                <c:pt idx="9">
                  <c:v>February</c:v>
                </c:pt>
                <c:pt idx="10">
                  <c:v>March</c:v>
                </c:pt>
                <c:pt idx="11">
                  <c:v>April</c:v>
                </c:pt>
              </c:strCache>
            </c:strRef>
          </c:cat>
          <c:val>
            <c:numRef>
              <c:f>'YTD summary'!$B$2:$B$13</c:f>
              <c:numCache>
                <c:formatCode>0%</c:formatCode>
                <c:ptCount val="12"/>
                <c:pt idx="0">
                  <c:v>0.97</c:v>
                </c:pt>
                <c:pt idx="1">
                  <c:v>0.99</c:v>
                </c:pt>
                <c:pt idx="2">
                  <c:v>0.98</c:v>
                </c:pt>
                <c:pt idx="3">
                  <c:v>0.99</c:v>
                </c:pt>
                <c:pt idx="4">
                  <c:v>0.97</c:v>
                </c:pt>
                <c:pt idx="5">
                  <c:v>0.93</c:v>
                </c:pt>
                <c:pt idx="6">
                  <c:v>0.97</c:v>
                </c:pt>
                <c:pt idx="7">
                  <c:v>0.85</c:v>
                </c:pt>
                <c:pt idx="8">
                  <c:v>0.95</c:v>
                </c:pt>
                <c:pt idx="9">
                  <c:v>0.92</c:v>
                </c:pt>
                <c:pt idx="10">
                  <c:v>0.94</c:v>
                </c:pt>
                <c:pt idx="11">
                  <c:v>0.93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D59-45D9-AFA4-24A4F35F6754}"/>
            </c:ext>
          </c:extLst>
        </c:ser>
        <c:ser>
          <c:idx val="1"/>
          <c:order val="1"/>
          <c:tx>
            <c:strRef>
              <c:f>'YTD summary'!$D$1</c:f>
              <c:strCache>
                <c:ptCount val="1"/>
                <c:pt idx="0">
                  <c:v>Diesel (COMMUTER)</c:v>
                </c:pt>
              </c:strCache>
            </c:strRef>
          </c:tx>
          <c:spPr>
            <a:ln w="22225" cap="rnd">
              <a:solidFill>
                <a:schemeClr val="accent1">
                  <a:lumMod val="75000"/>
                </a:schemeClr>
              </a:solidFill>
            </a:ln>
            <a:effectLst>
              <a:glow rad="139700">
                <a:schemeClr val="accent2">
                  <a:satMod val="175000"/>
                  <a:alpha val="14000"/>
                </a:schemeClr>
              </a:glow>
            </a:effectLst>
          </c:spPr>
          <c:marker>
            <c:symbol val="square"/>
            <c:size val="6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3723179666663584E-2"/>
                  <c:y val="4.50880321550118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213-4DDC-BC3C-E28453B096BF}"/>
                </c:ext>
              </c:extLst>
            </c:dLbl>
            <c:dLbl>
              <c:idx val="1"/>
              <c:layout>
                <c:manualLayout>
                  <c:x val="-3.534624363570419E-2"/>
                  <c:y val="6.94782812620364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42E-4B69-9401-580C3A345E53}"/>
                </c:ext>
              </c:extLst>
            </c:dLbl>
            <c:dLbl>
              <c:idx val="2"/>
              <c:layout>
                <c:manualLayout>
                  <c:x val="-2.5607859821460407E-2"/>
                  <c:y val="6.40582259049198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4F0-45E1-A0E9-0047836B94B9}"/>
                </c:ext>
              </c:extLst>
            </c:dLbl>
            <c:dLbl>
              <c:idx val="3"/>
              <c:layout>
                <c:manualLayout>
                  <c:x val="-2.2361731883379147E-2"/>
                  <c:y val="4.50880321550118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EA0-4085-8B69-5E199B06D78E}"/>
                </c:ext>
              </c:extLst>
            </c:dLbl>
            <c:dLbl>
              <c:idx val="4"/>
              <c:layout>
                <c:manualLayout>
                  <c:x val="-1.1000284100094798E-2"/>
                  <c:y val="3.153789376222046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68E-401A-B474-2AB20BCAE6D2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68E-401A-B474-2AB20BCAE6D2}"/>
                </c:ext>
              </c:extLst>
            </c:dLbl>
            <c:dLbl>
              <c:idx val="6"/>
              <c:layout>
                <c:manualLayout>
                  <c:x val="-3.210011569762293E-2"/>
                  <c:y val="4.237832455846287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4723463766758294E-2"/>
                      <c:h val="2.906515354654066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24D-4B7C-8EBF-749077FB3434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FF2-4774-88F8-DC603F990190}"/>
                </c:ext>
              </c:extLst>
            </c:dLbl>
            <c:dLbl>
              <c:idx val="8"/>
              <c:layout>
                <c:manualLayout>
                  <c:x val="-3.210011569762293E-2"/>
                  <c:y val="3.42479214407787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68E-401A-B474-2AB20BCAE6D2}"/>
                </c:ext>
              </c:extLst>
            </c:dLbl>
            <c:dLbl>
              <c:idx val="9"/>
              <c:layout>
                <c:manualLayout>
                  <c:x val="-3.210011569762293E-2"/>
                  <c:y val="4.77980598335701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24D-4B7C-8EBF-749077FB34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rgbClr val="E08412"/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'YTD summary'!$A$2:$A$13</c:f>
              <c:strCache>
                <c:ptCount val="12"/>
                <c:pt idx="0">
                  <c:v>May</c:v>
                </c:pt>
                <c:pt idx="1">
                  <c:v>June</c:v>
                </c:pt>
                <c:pt idx="2">
                  <c:v>July</c:v>
                </c:pt>
                <c:pt idx="3">
                  <c:v>August</c:v>
                </c:pt>
                <c:pt idx="4">
                  <c:v>September</c:v>
                </c:pt>
                <c:pt idx="5">
                  <c:v>October</c:v>
                </c:pt>
                <c:pt idx="6">
                  <c:v>November</c:v>
                </c:pt>
                <c:pt idx="7">
                  <c:v>December</c:v>
                </c:pt>
                <c:pt idx="8">
                  <c:v>January</c:v>
                </c:pt>
                <c:pt idx="9">
                  <c:v>February</c:v>
                </c:pt>
                <c:pt idx="10">
                  <c:v>March</c:v>
                </c:pt>
                <c:pt idx="11">
                  <c:v>April</c:v>
                </c:pt>
              </c:strCache>
            </c:strRef>
          </c:cat>
          <c:val>
            <c:numRef>
              <c:f>'YTD summary'!$D$2:$D$13</c:f>
              <c:numCache>
                <c:formatCode>0%</c:formatCode>
                <c:ptCount val="12"/>
                <c:pt idx="0">
                  <c:v>0.7407407407407407</c:v>
                </c:pt>
                <c:pt idx="1">
                  <c:v>0.81481481481481477</c:v>
                </c:pt>
                <c:pt idx="2">
                  <c:v>0.70370370370370372</c:v>
                </c:pt>
                <c:pt idx="3">
                  <c:v>0.70370370370370372</c:v>
                </c:pt>
                <c:pt idx="4">
                  <c:v>0.85185185185185186</c:v>
                </c:pt>
                <c:pt idx="5">
                  <c:v>0.92592592592592593</c:v>
                </c:pt>
                <c:pt idx="6">
                  <c:v>0.88888888888888884</c:v>
                </c:pt>
                <c:pt idx="7">
                  <c:v>0.85185185185185186</c:v>
                </c:pt>
                <c:pt idx="8">
                  <c:v>0.81</c:v>
                </c:pt>
                <c:pt idx="9">
                  <c:v>0.81</c:v>
                </c:pt>
                <c:pt idx="10">
                  <c:v>0.74</c:v>
                </c:pt>
                <c:pt idx="11">
                  <c:v>1</c:v>
                </c:pt>
              </c:numCache>
            </c:numRef>
          </c:val>
          <c:smooth val="0"/>
          <c:extLst xmlns:c15="http://schemas.microsoft.com/office/drawing/2012/chart">
            <c:ext xmlns:c16="http://schemas.microsoft.com/office/drawing/2014/chart" uri="{C3380CC4-5D6E-409C-BE32-E72D297353CC}">
              <c16:uniqueId val="{00000001-ED59-45D9-AFA4-24A4F35F6754}"/>
            </c:ext>
          </c:extLst>
        </c:ser>
        <c:ser>
          <c:idx val="2"/>
          <c:order val="2"/>
          <c:tx>
            <c:strRef>
              <c:f>'YTD summary'!$F$1</c:f>
              <c:strCache>
                <c:ptCount val="1"/>
                <c:pt idx="0">
                  <c:v>Target</c:v>
                </c:pt>
              </c:strCache>
            </c:strRef>
          </c:tx>
          <c:spPr>
            <a:ln w="28575" cap="rnd">
              <a:solidFill>
                <a:schemeClr val="accent3">
                  <a:lumMod val="75000"/>
                </a:schemeClr>
              </a:solidFill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'YTD summary'!$A$2:$A$13</c:f>
              <c:strCache>
                <c:ptCount val="12"/>
                <c:pt idx="0">
                  <c:v>May</c:v>
                </c:pt>
                <c:pt idx="1">
                  <c:v>June</c:v>
                </c:pt>
                <c:pt idx="2">
                  <c:v>July</c:v>
                </c:pt>
                <c:pt idx="3">
                  <c:v>August</c:v>
                </c:pt>
                <c:pt idx="4">
                  <c:v>September</c:v>
                </c:pt>
                <c:pt idx="5">
                  <c:v>October</c:v>
                </c:pt>
                <c:pt idx="6">
                  <c:v>November</c:v>
                </c:pt>
                <c:pt idx="7">
                  <c:v>December</c:v>
                </c:pt>
                <c:pt idx="8">
                  <c:v>January</c:v>
                </c:pt>
                <c:pt idx="9">
                  <c:v>February</c:v>
                </c:pt>
                <c:pt idx="10">
                  <c:v>March</c:v>
                </c:pt>
                <c:pt idx="11">
                  <c:v>April</c:v>
                </c:pt>
              </c:strCache>
            </c:strRef>
          </c:cat>
          <c:val>
            <c:numRef>
              <c:f>'YTD summary'!$F$2:$F$13</c:f>
              <c:numCache>
                <c:formatCode>0%</c:formatCode>
                <c:ptCount val="12"/>
                <c:pt idx="0">
                  <c:v>0.9</c:v>
                </c:pt>
                <c:pt idx="1">
                  <c:v>0.9</c:v>
                </c:pt>
                <c:pt idx="2">
                  <c:v>0.9</c:v>
                </c:pt>
                <c:pt idx="3">
                  <c:v>0.9</c:v>
                </c:pt>
                <c:pt idx="4">
                  <c:v>0.9</c:v>
                </c:pt>
                <c:pt idx="5">
                  <c:v>0.9</c:v>
                </c:pt>
                <c:pt idx="6">
                  <c:v>0.9</c:v>
                </c:pt>
                <c:pt idx="7">
                  <c:v>0.9</c:v>
                </c:pt>
                <c:pt idx="8">
                  <c:v>0.9</c:v>
                </c:pt>
                <c:pt idx="9">
                  <c:v>0.9</c:v>
                </c:pt>
                <c:pt idx="10">
                  <c:v>0.9</c:v>
                </c:pt>
                <c:pt idx="11">
                  <c:v>0.9</c:v>
                </c:pt>
              </c:numCache>
            </c:numRef>
          </c:val>
          <c:smooth val="0"/>
          <c:extLst xmlns:c15="http://schemas.microsoft.com/office/drawing/2012/chart">
            <c:ext xmlns:c16="http://schemas.microsoft.com/office/drawing/2014/chart" uri="{C3380CC4-5D6E-409C-BE32-E72D297353CC}">
              <c16:uniqueId val="{00000002-ED59-45D9-AFA4-24A4F35F6754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72226800"/>
        <c:axId val="172230328"/>
        <c:extLst/>
      </c:lineChart>
      <c:catAx>
        <c:axId val="172226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2230328"/>
        <c:crosses val="autoZero"/>
        <c:auto val="1"/>
        <c:lblAlgn val="ctr"/>
        <c:lblOffset val="100"/>
        <c:noMultiLvlLbl val="0"/>
      </c:catAx>
      <c:valAx>
        <c:axId val="172230328"/>
        <c:scaling>
          <c:orientation val="minMax"/>
          <c:max val="1"/>
          <c:min val="0.39000000000000007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 w="12700">
            <a:solidFill>
              <a:schemeClr val="bg2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2226800"/>
        <c:crosses val="autoZero"/>
        <c:crossBetween val="between"/>
        <c:majorUnit val="3.0000000000000006E-2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3147522286594933"/>
          <c:y val="0.38793628857153117"/>
          <c:w val="0.16852477671048896"/>
          <c:h val="0.1824450381847167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tx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064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6">
  <cs:axisTitle>
    <cs:lnRef idx="0"/>
    <cs:fillRef idx="0"/>
    <cs:effectRef idx="0"/>
    <cs:fontRef idx="minor">
      <a:schemeClr val="lt1">
        <a:lumMod val="75000"/>
      </a:schemeClr>
    </cs:fontRef>
    <cs:defRPr sz="900" b="1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>
        <a:lumMod val="75000"/>
      </a:schemeClr>
    </cs:fontRef>
    <cs:defRPr sz="900" kern="1200"/>
  </cs:dataLabel>
  <cs:dataLabelCallout>
    <cs:lnRef idx="0"/>
    <cs:fillRef idx="0"/>
    <cs:effectRef idx="0"/>
    <cs:fontRef idx="minor">
      <a:schemeClr val="lt1">
        <a:lumMod val="15000"/>
        <a:lumOff val="85000"/>
      </a:schemeClr>
    </cs:fontRef>
    <cs:spPr>
      <a:solidFill>
        <a:schemeClr val="dk1">
          <a:lumMod val="65000"/>
          <a:lumOff val="3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3D>
  <cs:dataPointLine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22225" cap="rnd">
        <a:solidFill>
          <a:schemeClr val="phClr"/>
        </a:solidFill>
      </a:ln>
      <a:effectLst>
        <a:glow rad="139700">
          <a:schemeClr val="phClr">
            <a:satMod val="175000"/>
            <a:alpha val="14000"/>
          </a:schemeClr>
        </a:glow>
      </a:effectLst>
    </cs:spPr>
  </cs:dataPointLine>
  <cs:dataPointMarker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lumMod val="60000"/>
          <a:lumOff val="40000"/>
        </a:schemeClr>
      </a:solidFill>
      <a:effectLst>
        <a:glow rad="63500">
          <a:schemeClr val="phClr">
            <a:satMod val="175000"/>
            <a:alpha val="25000"/>
          </a:schemeClr>
        </a:glow>
      </a:effectLst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</a:schemeClr>
            </a:gs>
            <a:gs pos="0">
              <a:schemeClr val="dk1">
                <a:lumMod val="65000"/>
                <a:lumOff val="3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  <a:alpha val="25000"/>
              </a:schemeClr>
            </a:gs>
            <a:gs pos="0">
              <a:schemeClr val="dk1">
                <a:lumMod val="65000"/>
                <a:lumOff val="35000"/>
                <a:alpha val="2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85000"/>
      </a:schemeClr>
    </cs:fontRef>
    <cs:defRPr sz="1400" b="1" kern="1200" cap="none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25400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0.21766</cdr:x>
      <cdr:y>0.21474</cdr:y>
    </cdr:from>
    <cdr:to>
      <cdr:x>0.33034</cdr:x>
      <cdr:y>0.42906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66285" y="91616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0.17164</cdr:x>
      <cdr:y>0.11512</cdr:y>
    </cdr:from>
    <cdr:to>
      <cdr:x>0.29225</cdr:x>
      <cdr:y>0.19662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92797" y="491162"/>
          <a:ext cx="978795" cy="3477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0.38272</cdr:x>
      <cdr:y>0.28114</cdr:y>
    </cdr:from>
    <cdr:to>
      <cdr:x>0.5</cdr:x>
      <cdr:y>0.36868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105688" y="1199500"/>
          <a:ext cx="951730" cy="3734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0.35861</cdr:x>
      <cdr:y>0.41791</cdr:y>
    </cdr:from>
    <cdr:to>
      <cdr:x>0.5</cdr:x>
      <cdr:y>0.49601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968774" y="1751826"/>
          <a:ext cx="1170506" cy="3273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b="1" dirty="0">
              <a:solidFill>
                <a:schemeClr val="tx1"/>
              </a:solidFill>
            </a:rPr>
            <a:t>$172,160</a:t>
          </a:r>
        </a:p>
        <a:p xmlns:a="http://schemas.openxmlformats.org/drawingml/2006/main">
          <a:endParaRPr lang="en-US" sz="1400" b="1" dirty="0">
            <a:solidFill>
              <a:schemeClr val="tx1"/>
            </a:solidFill>
          </a:endParaRPr>
        </a:p>
        <a:p xmlns:a="http://schemas.openxmlformats.org/drawingml/2006/main">
          <a:endParaRPr lang="en-US" sz="1400" b="1" dirty="0">
            <a:solidFill>
              <a:schemeClr val="tx1"/>
            </a:solidFill>
          </a:endParaRPr>
        </a:p>
        <a:p xmlns:a="http://schemas.openxmlformats.org/drawingml/2006/main">
          <a:endParaRPr lang="en-US" sz="1400" b="1" dirty="0">
            <a:solidFill>
              <a:schemeClr val="tx1"/>
            </a:solidFill>
          </a:endParaRPr>
        </a:p>
        <a:p xmlns:a="http://schemas.openxmlformats.org/drawingml/2006/main">
          <a:endParaRPr lang="en-US" sz="1400" dirty="0">
            <a:solidFill>
              <a:schemeClr val="tx1"/>
            </a:solidFill>
          </a:endParaRPr>
        </a:p>
        <a:p xmlns:a="http://schemas.openxmlformats.org/drawingml/2006/main">
          <a:endParaRPr lang="en-US" sz="1400" dirty="0">
            <a:solidFill>
              <a:schemeClr val="tx1"/>
            </a:solidFill>
          </a:endParaRPr>
        </a:p>
        <a:p xmlns:a="http://schemas.openxmlformats.org/drawingml/2006/main">
          <a:endParaRPr lang="en-US" sz="1400" dirty="0">
            <a:solidFill>
              <a:schemeClr val="tx1"/>
            </a:solidFill>
          </a:endParaRPr>
        </a:p>
        <a:p xmlns:a="http://schemas.openxmlformats.org/drawingml/2006/main">
          <a:endParaRPr lang="en-US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0.56682</cdr:x>
      <cdr:y>0.40793</cdr:y>
    </cdr:from>
    <cdr:to>
      <cdr:x>0.73187</cdr:x>
      <cdr:y>0.57999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599638" y="1740412"/>
          <a:ext cx="1339402" cy="7340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0.57634</cdr:x>
      <cdr:y>0.39887</cdr:y>
    </cdr:from>
    <cdr:to>
      <cdr:x>0.7414</cdr:x>
      <cdr:y>0.52565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676910" y="1701776"/>
          <a:ext cx="1339403" cy="5409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0.57475</cdr:x>
      <cdr:y>0.62797</cdr:y>
    </cdr:from>
    <cdr:to>
      <cdr:x>0.71691</cdr:x>
      <cdr:y>0.70338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758102" y="2632359"/>
          <a:ext cx="1176880" cy="3160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b="1" dirty="0">
              <a:solidFill>
                <a:schemeClr val="tx1"/>
              </a:solidFill>
            </a:rPr>
            <a:t>$38,205</a:t>
          </a:r>
        </a:p>
        <a:p xmlns:a="http://schemas.openxmlformats.org/drawingml/2006/main">
          <a:endParaRPr lang="en-US" sz="1400" b="1" dirty="0">
            <a:solidFill>
              <a:schemeClr val="tx1"/>
            </a:solidFill>
          </a:endParaRPr>
        </a:p>
        <a:p xmlns:a="http://schemas.openxmlformats.org/drawingml/2006/main">
          <a:endParaRPr lang="en-US" sz="1400" b="1" dirty="0">
            <a:solidFill>
              <a:schemeClr val="tx1"/>
            </a:solidFill>
          </a:endParaRPr>
        </a:p>
        <a:p xmlns:a="http://schemas.openxmlformats.org/drawingml/2006/main">
          <a:endParaRPr lang="en-US" sz="1400" b="1" dirty="0">
            <a:solidFill>
              <a:schemeClr val="tx1"/>
            </a:solidFill>
          </a:endParaRPr>
        </a:p>
        <a:p xmlns:a="http://schemas.openxmlformats.org/drawingml/2006/main">
          <a:endParaRPr lang="en-US" sz="1400" b="1" dirty="0">
            <a:solidFill>
              <a:schemeClr val="tx1"/>
            </a:solidFill>
          </a:endParaRPr>
        </a:p>
        <a:p xmlns:a="http://schemas.openxmlformats.org/drawingml/2006/main">
          <a:endParaRPr lang="en-US" sz="1400" b="1" dirty="0">
            <a:solidFill>
              <a:schemeClr val="tx1"/>
            </a:solidFill>
          </a:endParaRPr>
        </a:p>
        <a:p xmlns:a="http://schemas.openxmlformats.org/drawingml/2006/main">
          <a:endParaRPr lang="en-US" sz="1400" b="1" dirty="0">
            <a:solidFill>
              <a:schemeClr val="tx1"/>
            </a:solidFill>
          </a:endParaRPr>
        </a:p>
        <a:p xmlns:a="http://schemas.openxmlformats.org/drawingml/2006/main">
          <a:endParaRPr lang="en-US" sz="1400" dirty="0">
            <a:solidFill>
              <a:schemeClr val="tx1"/>
            </a:solidFill>
          </a:endParaRPr>
        </a:p>
        <a:p xmlns:a="http://schemas.openxmlformats.org/drawingml/2006/main">
          <a:endParaRPr lang="en-US" sz="1400" dirty="0">
            <a:solidFill>
              <a:schemeClr val="tx1"/>
            </a:solidFill>
          </a:endParaRPr>
        </a:p>
        <a:p xmlns:a="http://schemas.openxmlformats.org/drawingml/2006/main">
          <a:endParaRPr lang="en-US" sz="1400" dirty="0">
            <a:solidFill>
              <a:schemeClr val="tx1"/>
            </a:solidFill>
          </a:endParaRPr>
        </a:p>
        <a:p xmlns:a="http://schemas.openxmlformats.org/drawingml/2006/main">
          <a:endParaRPr lang="en-US" sz="14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0.80133</cdr:x>
      <cdr:y>0.14185</cdr:y>
    </cdr:from>
    <cdr:to>
      <cdr:x>0.96908</cdr:x>
      <cdr:y>0.87858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6633888" y="594610"/>
          <a:ext cx="1388678" cy="30882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0.80133</cdr:x>
      <cdr:y>0.1205</cdr:y>
    </cdr:from>
    <cdr:to>
      <cdr:x>0.97325</cdr:x>
      <cdr:y>0.91563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6633888" y="505110"/>
          <a:ext cx="1423183" cy="33330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>
              <a:solidFill>
                <a:schemeClr val="tx1"/>
              </a:solidFill>
            </a:rPr>
            <a:t>March Savings</a:t>
          </a:r>
        </a:p>
        <a:p xmlns:a="http://schemas.openxmlformats.org/drawingml/2006/main">
          <a:r>
            <a:rPr lang="en-US" sz="1600" dirty="0">
              <a:solidFill>
                <a:schemeClr val="tx1"/>
              </a:solidFill>
            </a:rPr>
            <a:t>$223,080</a:t>
          </a:r>
        </a:p>
        <a:p xmlns:a="http://schemas.openxmlformats.org/drawingml/2006/main">
          <a:endParaRPr lang="en-US" sz="1600" dirty="0">
            <a:solidFill>
              <a:schemeClr val="tx1"/>
            </a:solidFill>
          </a:endParaRPr>
        </a:p>
        <a:p xmlns:a="http://schemas.openxmlformats.org/drawingml/2006/main">
          <a:endParaRPr lang="en-US" sz="1600" dirty="0">
            <a:solidFill>
              <a:schemeClr val="tx1"/>
            </a:solidFill>
          </a:endParaRPr>
        </a:p>
        <a:p xmlns:a="http://schemas.openxmlformats.org/drawingml/2006/main">
          <a:endParaRPr lang="en-US" sz="1600" dirty="0">
            <a:solidFill>
              <a:schemeClr val="tx1"/>
            </a:solidFill>
          </a:endParaRPr>
        </a:p>
        <a:p xmlns:a="http://schemas.openxmlformats.org/drawingml/2006/main">
          <a:endParaRPr lang="en-US" sz="1600" dirty="0">
            <a:solidFill>
              <a:schemeClr val="tx1"/>
            </a:solidFill>
          </a:endParaRPr>
        </a:p>
        <a:p xmlns:a="http://schemas.openxmlformats.org/drawingml/2006/main">
          <a:endParaRPr lang="en-US" sz="1600" dirty="0">
            <a:solidFill>
              <a:schemeClr val="tx1"/>
            </a:solidFill>
          </a:endParaRPr>
        </a:p>
        <a:p xmlns:a="http://schemas.openxmlformats.org/drawingml/2006/main">
          <a:r>
            <a:rPr lang="en-US" sz="1600" dirty="0">
              <a:solidFill>
                <a:schemeClr val="tx1"/>
              </a:solidFill>
            </a:rPr>
            <a:t> </a:t>
          </a:r>
        </a:p>
        <a:p xmlns:a="http://schemas.openxmlformats.org/drawingml/2006/main">
          <a:endParaRPr lang="en-US" sz="1600" dirty="0">
            <a:solidFill>
              <a:schemeClr val="tx1"/>
            </a:solidFill>
          </a:endParaRPr>
        </a:p>
        <a:p xmlns:a="http://schemas.openxmlformats.org/drawingml/2006/main">
          <a:endParaRPr lang="en-US" sz="1600" dirty="0">
            <a:solidFill>
              <a:schemeClr val="tx1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5"/>
            <a:ext cx="4032568" cy="352435"/>
          </a:xfrm>
          <a:prstGeom prst="rect">
            <a:avLst/>
          </a:prstGeom>
        </p:spPr>
        <p:txBody>
          <a:bodyPr vert="horz" lIns="91317" tIns="45659" rIns="91317" bIns="4565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71205" y="5"/>
            <a:ext cx="4032568" cy="352435"/>
          </a:xfrm>
          <a:prstGeom prst="rect">
            <a:avLst/>
          </a:prstGeom>
        </p:spPr>
        <p:txBody>
          <a:bodyPr vert="horz" lIns="91317" tIns="45659" rIns="91317" bIns="45659" rtlCol="0"/>
          <a:lstStyle>
            <a:lvl1pPr algn="r">
              <a:defRPr sz="1200"/>
            </a:lvl1pPr>
          </a:lstStyle>
          <a:p>
            <a:fld id="{42CC8038-973D-44E0-B01D-0FAC10BDD8AC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73400" y="874713"/>
            <a:ext cx="3159125" cy="23701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7" tIns="45659" rIns="91317" bIns="4565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593" y="3378101"/>
            <a:ext cx="7444740" cy="2764335"/>
          </a:xfrm>
          <a:prstGeom prst="rect">
            <a:avLst/>
          </a:prstGeom>
        </p:spPr>
        <p:txBody>
          <a:bodyPr vert="horz" lIns="91317" tIns="45659" rIns="91317" bIns="4565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67491"/>
            <a:ext cx="4032568" cy="352435"/>
          </a:xfrm>
          <a:prstGeom prst="rect">
            <a:avLst/>
          </a:prstGeom>
        </p:spPr>
        <p:txBody>
          <a:bodyPr vert="horz" lIns="91317" tIns="45659" rIns="91317" bIns="4565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71205" y="6667491"/>
            <a:ext cx="4032568" cy="352435"/>
          </a:xfrm>
          <a:prstGeom prst="rect">
            <a:avLst/>
          </a:prstGeom>
        </p:spPr>
        <p:txBody>
          <a:bodyPr vert="horz" lIns="91317" tIns="45659" rIns="91317" bIns="45659" rtlCol="0" anchor="b"/>
          <a:lstStyle>
            <a:lvl1pPr algn="r">
              <a:defRPr sz="1200"/>
            </a:lvl1pPr>
          </a:lstStyle>
          <a:p>
            <a:fld id="{9C220105-8B14-4F08-8178-259B9C003F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504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3400" y="874713"/>
            <a:ext cx="3159125" cy="23701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220105-8B14-4F08-8178-259B9C003F7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502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00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672230-F9AA-4DA3-94B6-27A6788102D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916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000" b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220105-8B14-4F08-8178-259B9C003F7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731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8638" y="770468"/>
            <a:ext cx="8086725" cy="2055112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800" spc="-91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9236" y="2957389"/>
            <a:ext cx="8025528" cy="980303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j-lt"/>
              </a:defRPr>
            </a:lvl1pPr>
            <a:lvl2pPr marL="342891" indent="0" algn="ctr">
              <a:buNone/>
              <a:defRPr sz="2100"/>
            </a:lvl2pPr>
            <a:lvl3pPr marL="685783" indent="0" algn="ctr">
              <a:buNone/>
              <a:defRPr sz="1800"/>
            </a:lvl3pPr>
            <a:lvl4pPr marL="1028674" indent="0" algn="ctr">
              <a:buNone/>
              <a:defRPr sz="1500"/>
            </a:lvl4pPr>
            <a:lvl5pPr marL="1371566" indent="0" algn="ctr">
              <a:buNone/>
              <a:defRPr sz="1500"/>
            </a:lvl5pPr>
            <a:lvl6pPr marL="1714457" indent="0" algn="ctr">
              <a:buNone/>
              <a:defRPr sz="1500"/>
            </a:lvl6pPr>
            <a:lvl7pPr marL="2057349" indent="0" algn="ctr">
              <a:buNone/>
              <a:defRPr sz="1500"/>
            </a:lvl7pPr>
            <a:lvl8pPr marL="2400240" indent="0" algn="ctr">
              <a:buNone/>
              <a:defRPr sz="1500"/>
            </a:lvl8pPr>
            <a:lvl9pPr marL="2743131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fld id="{EFC6BCF6-2869-4EAF-9237-AF06FE4F0E33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72945" y="5876421"/>
            <a:ext cx="2194560" cy="981587"/>
          </a:xfrm>
        </p:spPr>
        <p:txBody>
          <a:bodyPr/>
          <a:lstStyle>
            <a:lvl1pPr>
              <a:defRPr sz="2400">
                <a:solidFill>
                  <a:srgbClr val="0098DA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7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2213" y="499535"/>
            <a:ext cx="8079581" cy="1461072"/>
          </a:xfrm>
        </p:spPr>
        <p:txBody>
          <a:bodyPr>
            <a:no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355" y="2240698"/>
            <a:ext cx="8065294" cy="16812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fld id="{BF50C524-4623-4A4F-BCF7-4DAFFF97D4E8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72945" y="5876421"/>
            <a:ext cx="2194560" cy="981587"/>
          </a:xfrm>
        </p:spPr>
        <p:txBody>
          <a:bodyPr/>
          <a:lstStyle>
            <a:lvl1pPr>
              <a:defRPr sz="2400">
                <a:solidFill>
                  <a:srgbClr val="0098DA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39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9" y="767419"/>
            <a:ext cx="8085582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4800" b="1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818" y="4204209"/>
            <a:ext cx="6919722" cy="1645920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+mj-lt"/>
              </a:defRPr>
            </a:lvl1pPr>
            <a:lvl2pPr marL="3428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fld id="{3C3B2807-3855-4AE2-89B6-4E21111CACDF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72945" y="5876421"/>
            <a:ext cx="2194560" cy="981587"/>
          </a:xfrm>
        </p:spPr>
        <p:txBody>
          <a:bodyPr/>
          <a:lstStyle>
            <a:lvl1pPr>
              <a:defRPr sz="2400">
                <a:solidFill>
                  <a:srgbClr val="0098DA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06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2213" y="499535"/>
            <a:ext cx="8079581" cy="14610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8412" y="1998135"/>
            <a:ext cx="3497580" cy="376732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9418" y="1998135"/>
            <a:ext cx="3497580" cy="376732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fld id="{2B51F8E0-83A6-4B43-A71B-87038D6ABD69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72945" y="5876421"/>
            <a:ext cx="2194560" cy="981587"/>
          </a:xfrm>
        </p:spPr>
        <p:txBody>
          <a:bodyPr/>
          <a:lstStyle>
            <a:lvl1pPr>
              <a:defRPr sz="2400">
                <a:solidFill>
                  <a:srgbClr val="0098DA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27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532213" y="499535"/>
            <a:ext cx="8079581" cy="14610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4050" y="2040467"/>
            <a:ext cx="349758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1700" b="0" cap="all" baseline="0">
                <a:solidFill>
                  <a:schemeClr val="accent1"/>
                </a:solidFill>
                <a:latin typeface="+mj-lt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400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4050" y="2753084"/>
            <a:ext cx="3497580" cy="320040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91166" y="2038435"/>
            <a:ext cx="349758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1700" b="0" cap="all" baseline="0">
                <a:latin typeface="+mj-lt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400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1166" y="2750991"/>
            <a:ext cx="3497580" cy="320040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fld id="{9D10564C-8035-4B78-9EBE-2981979D331C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72945" y="5876421"/>
            <a:ext cx="2194560" cy="981587"/>
          </a:xfrm>
        </p:spPr>
        <p:txBody>
          <a:bodyPr/>
          <a:lstStyle>
            <a:lvl1pPr>
              <a:defRPr sz="2400">
                <a:solidFill>
                  <a:srgbClr val="0098DA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155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32213" y="1113360"/>
            <a:ext cx="8079581" cy="415462"/>
          </a:xfrm>
        </p:spPr>
        <p:txBody>
          <a:bodyPr anchor="t">
            <a:normAutofit/>
          </a:bodyPr>
          <a:lstStyle>
            <a:lvl1pPr algn="ctr">
              <a:lnSpc>
                <a:spcPts val="2400"/>
              </a:lnSpc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fld id="{F4B3542E-175E-4AE7-B812-587BC6C10419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72945" y="5876421"/>
            <a:ext cx="2194560" cy="981587"/>
          </a:xfrm>
        </p:spPr>
        <p:txBody>
          <a:bodyPr/>
          <a:lstStyle>
            <a:lvl1pPr>
              <a:defRPr sz="2400">
                <a:solidFill>
                  <a:srgbClr val="0098DA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55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fld id="{097F4B40-D58A-4F3B-B088-1BE4C5969C44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72945" y="5876422"/>
            <a:ext cx="2194560" cy="910465"/>
          </a:xfrm>
        </p:spPr>
        <p:txBody>
          <a:bodyPr/>
          <a:lstStyle>
            <a:lvl1pPr>
              <a:defRPr sz="2400">
                <a:solidFill>
                  <a:srgbClr val="0098DA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72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fld id="{38741733-8B27-43AE-8804-D1905C90931A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72945" y="5876422"/>
            <a:ext cx="2194560" cy="910465"/>
          </a:xfrm>
        </p:spPr>
        <p:txBody>
          <a:bodyPr/>
          <a:lstStyle>
            <a:lvl1pPr>
              <a:defRPr sz="2400">
                <a:solidFill>
                  <a:srgbClr val="0098DA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6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4350" y="6371807"/>
            <a:ext cx="3086100" cy="2286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409BCB9-E4F6-4CDA-A932-3E5DAB4A63E3}" type="datetime1">
              <a:rPr lang="en-US" smtClean="0">
                <a:solidFill>
                  <a:prstClr val="white"/>
                </a:solidFill>
              </a:rPr>
              <a:t>5/19/2020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14350" y="6619721"/>
            <a:ext cx="3771900" cy="228600"/>
          </a:xfrm>
        </p:spPr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149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15000" y="0"/>
            <a:ext cx="3429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6196053" y="542281"/>
            <a:ext cx="253746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3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762000"/>
            <a:ext cx="4572000" cy="45720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06987" y="2511813"/>
            <a:ext cx="2548890" cy="3126987"/>
          </a:xfrm>
        </p:spPr>
        <p:txBody>
          <a:bodyPr>
            <a:normAutofit/>
          </a:bodyPr>
          <a:lstStyle>
            <a:lvl1pPr marL="0" marR="0" indent="0" algn="l" defTabSz="685783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>
                <a:solidFill>
                  <a:srgbClr val="FFFFFF"/>
                </a:solidFill>
              </a:defRPr>
            </a:lvl1pPr>
            <a:lvl2pPr marL="342891" indent="0">
              <a:buNone/>
              <a:defRPr sz="900"/>
            </a:lvl2pPr>
            <a:lvl3pPr marL="685783" indent="0">
              <a:buNone/>
              <a:defRPr sz="800"/>
            </a:lvl3pPr>
            <a:lvl4pPr marL="1028674" indent="0">
              <a:buNone/>
              <a:defRPr sz="700"/>
            </a:lvl4pPr>
            <a:lvl5pPr marL="1371566" indent="0">
              <a:buNone/>
              <a:defRPr sz="700"/>
            </a:lvl5pPr>
            <a:lvl6pPr marL="1714457" indent="0">
              <a:buNone/>
              <a:defRPr sz="700"/>
            </a:lvl6pPr>
            <a:lvl7pPr marL="2057349" indent="0">
              <a:buNone/>
              <a:defRPr sz="700"/>
            </a:lvl7pPr>
            <a:lvl8pPr marL="2400240" indent="0">
              <a:buNone/>
              <a:defRPr sz="700"/>
            </a:lvl8pPr>
            <a:lvl9pPr marL="2743131" indent="0">
              <a:buNone/>
              <a:defRPr sz="700"/>
            </a:lvl9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1051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fld id="{0F51B060-6B8A-469E-B093-23B225E1B0B9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72945" y="5876421"/>
            <a:ext cx="2194560" cy="981587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26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9" y="426989"/>
            <a:ext cx="8085582" cy="846334"/>
          </a:xfrm>
        </p:spPr>
        <p:txBody>
          <a:bodyPr anchor="b">
            <a:normAutofit/>
          </a:bodyPr>
          <a:lstStyle>
            <a:lvl1pPr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564610"/>
            <a:ext cx="9144000" cy="3468129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</a:defRPr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7492" y="5458341"/>
            <a:ext cx="5970220" cy="73736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100">
                <a:solidFill>
                  <a:schemeClr val="bg1"/>
                </a:solidFill>
              </a:defRPr>
            </a:lvl1pPr>
            <a:lvl2pPr marL="342891" indent="0">
              <a:buNone/>
              <a:defRPr sz="900"/>
            </a:lvl2pPr>
            <a:lvl3pPr marL="685783" indent="0">
              <a:buNone/>
              <a:defRPr sz="800"/>
            </a:lvl3pPr>
            <a:lvl4pPr marL="1028674" indent="0">
              <a:buNone/>
              <a:defRPr sz="700"/>
            </a:lvl4pPr>
            <a:lvl5pPr marL="1371566" indent="0">
              <a:buNone/>
              <a:defRPr sz="700"/>
            </a:lvl5pPr>
            <a:lvl6pPr marL="1714457" indent="0">
              <a:buNone/>
              <a:defRPr sz="700"/>
            </a:lvl6pPr>
            <a:lvl7pPr marL="2057349" indent="0">
              <a:buNone/>
              <a:defRPr sz="700"/>
            </a:lvl7pPr>
            <a:lvl8pPr marL="2400240" indent="0">
              <a:buNone/>
              <a:defRPr sz="700"/>
            </a:lvl8pPr>
            <a:lvl9pPr marL="2743131" indent="0">
              <a:buNone/>
              <a:defRPr sz="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fld id="{35B7419E-018A-4C9A-B903-C34B75329D45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6572945" y="5876420"/>
            <a:ext cx="2194560" cy="981585"/>
          </a:xfrm>
        </p:spPr>
        <p:txBody>
          <a:bodyPr/>
          <a:lstStyle>
            <a:lvl1pPr>
              <a:defRPr sz="2400">
                <a:solidFill>
                  <a:srgbClr val="0098DA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53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_Picture with Caption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9" y="426989"/>
            <a:ext cx="8085582" cy="846334"/>
          </a:xfrm>
        </p:spPr>
        <p:txBody>
          <a:bodyPr anchor="b">
            <a:normAutofit/>
          </a:bodyPr>
          <a:lstStyle>
            <a:lvl1pPr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564610"/>
            <a:ext cx="9144000" cy="3468129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</a:defRPr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4586" y="5458341"/>
            <a:ext cx="5970220" cy="73736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100">
                <a:solidFill>
                  <a:schemeClr val="bg1"/>
                </a:solidFill>
              </a:defRPr>
            </a:lvl1pPr>
            <a:lvl2pPr marL="342891" indent="0">
              <a:buNone/>
              <a:defRPr sz="900"/>
            </a:lvl2pPr>
            <a:lvl3pPr marL="685783" indent="0">
              <a:buNone/>
              <a:defRPr sz="800"/>
            </a:lvl3pPr>
            <a:lvl4pPr marL="1028674" indent="0">
              <a:buNone/>
              <a:defRPr sz="700"/>
            </a:lvl4pPr>
            <a:lvl5pPr marL="1371566" indent="0">
              <a:buNone/>
              <a:defRPr sz="700"/>
            </a:lvl5pPr>
            <a:lvl6pPr marL="1714457" indent="0">
              <a:buNone/>
              <a:defRPr sz="700"/>
            </a:lvl6pPr>
            <a:lvl7pPr marL="2057349" indent="0">
              <a:buNone/>
              <a:defRPr sz="700"/>
            </a:lvl7pPr>
            <a:lvl8pPr marL="2400240" indent="0">
              <a:buNone/>
              <a:defRPr sz="700"/>
            </a:lvl8pPr>
            <a:lvl9pPr marL="2743131" indent="0">
              <a:buNone/>
              <a:defRPr sz="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fld id="{F9CDED0A-2373-4C46-A65F-D10C24DF6229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6572945" y="5876420"/>
            <a:ext cx="2194560" cy="981585"/>
          </a:xfrm>
        </p:spPr>
        <p:txBody>
          <a:bodyPr/>
          <a:lstStyle>
            <a:lvl1pPr>
              <a:defRPr sz="2400">
                <a:solidFill>
                  <a:srgbClr val="0098DA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18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1_Picture with Caption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9" y="520995"/>
            <a:ext cx="8085582" cy="863411"/>
          </a:xfrm>
        </p:spPr>
        <p:txBody>
          <a:bodyPr anchor="b">
            <a:normAutofit/>
          </a:bodyPr>
          <a:lstStyle>
            <a:lvl1pPr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513334"/>
            <a:ext cx="9144000" cy="3468129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</a:defRPr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2849" y="5048133"/>
            <a:ext cx="8038302" cy="720278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100">
                <a:solidFill>
                  <a:schemeClr val="bg1"/>
                </a:solidFill>
              </a:defRPr>
            </a:lvl1pPr>
            <a:lvl2pPr marL="342891" indent="0">
              <a:buNone/>
              <a:defRPr sz="900"/>
            </a:lvl2pPr>
            <a:lvl3pPr marL="685783" indent="0">
              <a:buNone/>
              <a:defRPr sz="800"/>
            </a:lvl3pPr>
            <a:lvl4pPr marL="1028674" indent="0">
              <a:buNone/>
              <a:defRPr sz="700"/>
            </a:lvl4pPr>
            <a:lvl5pPr marL="1371566" indent="0">
              <a:buNone/>
              <a:defRPr sz="700"/>
            </a:lvl5pPr>
            <a:lvl6pPr marL="1714457" indent="0">
              <a:buNone/>
              <a:defRPr sz="700"/>
            </a:lvl6pPr>
            <a:lvl7pPr marL="2057349" indent="0">
              <a:buNone/>
              <a:defRPr sz="700"/>
            </a:lvl7pPr>
            <a:lvl8pPr marL="2400240" indent="0">
              <a:buNone/>
              <a:defRPr sz="700"/>
            </a:lvl8pPr>
            <a:lvl9pPr marL="2743131" indent="0">
              <a:buNone/>
              <a:defRPr sz="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296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2213" y="499535"/>
            <a:ext cx="8079581" cy="14610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9355" y="2011687"/>
            <a:ext cx="8065294" cy="191022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fld id="{1EA07E53-00C2-485A-8AC8-2031E36CB84E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72945" y="5876421"/>
            <a:ext cx="2194560" cy="981587"/>
          </a:xfrm>
        </p:spPr>
        <p:txBody>
          <a:bodyPr/>
          <a:lstStyle>
            <a:lvl1pPr>
              <a:defRPr sz="2400">
                <a:solidFill>
                  <a:srgbClr val="0098DA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04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7966" y="695325"/>
            <a:ext cx="1971675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8644" y="714382"/>
            <a:ext cx="5800725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fld id="{9543A5AE-CF3E-43CD-AAAF-DBE2694CAB93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72945" y="5876421"/>
            <a:ext cx="2194560" cy="981587"/>
          </a:xfrm>
        </p:spPr>
        <p:txBody>
          <a:bodyPr/>
          <a:lstStyle>
            <a:lvl1pPr>
              <a:defRPr sz="2400">
                <a:solidFill>
                  <a:srgbClr val="0098DA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09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2213" y="499535"/>
            <a:ext cx="8079581" cy="14610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9355" y="2011687"/>
            <a:ext cx="8065294" cy="1910223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4350" y="6412447"/>
            <a:ext cx="3086100" cy="228600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700"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pPr defTabSz="342891"/>
            <a:fld id="{6B05D8EA-2AAF-4CFE-8118-DE48FF0CE21A}" type="datetime1">
              <a:rPr lang="en-US" smtClean="0"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6554697"/>
            <a:ext cx="3771900" cy="228600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700" cap="all" baseline="0">
                <a:solidFill>
                  <a:srgbClr val="0098DA">
                    <a:alpha val="80000"/>
                  </a:srgbClr>
                </a:solidFill>
              </a:defRPr>
            </a:lvl1pPr>
          </a:lstStyle>
          <a:p>
            <a:pPr defTabSz="342891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945" y="5876421"/>
            <a:ext cx="2194560" cy="981587"/>
          </a:xfrm>
          <a:prstGeom prst="rect">
            <a:avLst/>
          </a:prstGeom>
        </p:spPr>
        <p:txBody>
          <a:bodyPr vert="horz" lIns="68580" tIns="34290" rIns="68580" bIns="34290" rtlCol="0" anchor="b"/>
          <a:lstStyle>
            <a:lvl1pPr algn="r">
              <a:defRPr sz="2400" b="0">
                <a:ln>
                  <a:noFill/>
                </a:ln>
                <a:solidFill>
                  <a:srgbClr val="0098DA">
                    <a:alpha val="20000"/>
                  </a:srgbClr>
                </a:solidFill>
                <a:latin typeface="+mj-lt"/>
              </a:defRPr>
            </a:lvl1pPr>
          </a:lstStyle>
          <a:p>
            <a:pPr defTabSz="342891"/>
            <a:fld id="{4FAB73BC-B049-4115-A692-8D63A059BFB8}" type="slidenum">
              <a:rPr lang="en-US" smtClean="0"/>
              <a:pPr defTabSz="342891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7493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  <p:hf hdr="0" ftr="0" dt="0"/>
  <p:txStyles>
    <p:titleStyle>
      <a:lvl1pPr algn="l" defTabSz="685783" rtl="0" eaLnBrk="1" latinLnBrk="0" hangingPunct="1">
        <a:lnSpc>
          <a:spcPct val="85000"/>
        </a:lnSpc>
        <a:spcBef>
          <a:spcPct val="0"/>
        </a:spcBef>
        <a:buNone/>
        <a:defRPr sz="4100" b="1" kern="1200" spc="-91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8578" indent="-68578" algn="l" defTabSz="685783" rtl="0" eaLnBrk="1" latinLnBrk="0" hangingPunct="1">
        <a:lnSpc>
          <a:spcPct val="85000"/>
        </a:lnSpc>
        <a:spcBef>
          <a:spcPts val="975"/>
        </a:spcBef>
        <a:buFont typeface="Arial" pitchFamily="34" charset="0"/>
        <a:buChar char=" "/>
        <a:defRPr sz="1800" kern="1200">
          <a:solidFill>
            <a:schemeClr val="bg1"/>
          </a:solidFill>
          <a:latin typeface="+mn-lt"/>
          <a:ea typeface="+mn-ea"/>
          <a:cs typeface="+mn-cs"/>
        </a:defRPr>
      </a:lvl1pPr>
      <a:lvl2pPr marL="260597" indent="-257168" algn="l" defTabSz="685783" rtl="0" eaLnBrk="1" latinLnBrk="0" hangingPunct="1">
        <a:lnSpc>
          <a:spcPct val="85000"/>
        </a:lnSpc>
        <a:spcBef>
          <a:spcPts val="451"/>
        </a:spcBef>
        <a:buFont typeface="Arial" pitchFamily="34" charset="0"/>
        <a:buChar char=" 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11470" indent="-411470" algn="l" defTabSz="685783" rtl="0" eaLnBrk="1" latinLnBrk="0" hangingPunct="1">
        <a:lnSpc>
          <a:spcPct val="85000"/>
        </a:lnSpc>
        <a:spcBef>
          <a:spcPts val="451"/>
        </a:spcBef>
        <a:buFont typeface="Arial" pitchFamily="34" charset="0"/>
        <a:buChar char=" "/>
        <a:defRPr sz="1500" i="1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617205" indent="-617205" algn="l" defTabSz="685783" rtl="0" eaLnBrk="1" latinLnBrk="0" hangingPunct="1">
        <a:lnSpc>
          <a:spcPct val="85000"/>
        </a:lnSpc>
        <a:spcBef>
          <a:spcPts val="451"/>
        </a:spcBef>
        <a:buFont typeface="Arial" pitchFamily="34" charset="0"/>
        <a:buChar char=" 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822939" indent="-822939" algn="l" defTabSz="685783" rtl="0" eaLnBrk="1" latinLnBrk="0" hangingPunct="1">
        <a:lnSpc>
          <a:spcPct val="85000"/>
        </a:lnSpc>
        <a:spcBef>
          <a:spcPts val="451"/>
        </a:spcBef>
        <a:buFont typeface="Arial" pitchFamily="34" charset="0"/>
        <a:buChar char=" 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899978" indent="-171446" algn="l" defTabSz="685783" rtl="0" eaLnBrk="1" latinLnBrk="0" hangingPunct="1">
        <a:lnSpc>
          <a:spcPct val="85000"/>
        </a:lnSpc>
        <a:spcBef>
          <a:spcPts val="451"/>
        </a:spcBef>
        <a:buFont typeface="Arial" pitchFamily="34" charset="0"/>
        <a:buChar char=" 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049974" indent="-171446" algn="l" defTabSz="685783" rtl="0" eaLnBrk="1" latinLnBrk="0" hangingPunct="1">
        <a:lnSpc>
          <a:spcPct val="85000"/>
        </a:lnSpc>
        <a:spcBef>
          <a:spcPts val="451"/>
        </a:spcBef>
        <a:buFont typeface="Arial" pitchFamily="34" charset="0"/>
        <a:buChar char=" 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199970" indent="-171446" algn="l" defTabSz="685783" rtl="0" eaLnBrk="1" latinLnBrk="0" hangingPunct="1">
        <a:lnSpc>
          <a:spcPct val="85000"/>
        </a:lnSpc>
        <a:spcBef>
          <a:spcPts val="451"/>
        </a:spcBef>
        <a:buFont typeface="Arial" pitchFamily="34" charset="0"/>
        <a:buChar char=" 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349966" indent="-171446" algn="l" defTabSz="685783" rtl="0" eaLnBrk="1" latinLnBrk="0" hangingPunct="1">
        <a:lnSpc>
          <a:spcPct val="85000"/>
        </a:lnSpc>
        <a:spcBef>
          <a:spcPts val="451"/>
        </a:spcBef>
        <a:buFont typeface="Arial" pitchFamily="34" charset="0"/>
        <a:buChar char=" 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chart" Target="../charts/char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18277" y="245622"/>
            <a:ext cx="8307445" cy="1447800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2500" b="0" dirty="0"/>
              <a:t>AVERAGE FUEL CONSUMPTION PER MILE </a:t>
            </a:r>
            <a:br>
              <a:rPr lang="en-US" sz="2500" b="0" dirty="0"/>
            </a:br>
            <a:r>
              <a:rPr lang="en-US" sz="2500" b="0" dirty="0"/>
              <a:t>(KWPM)</a:t>
            </a:r>
            <a:br>
              <a:rPr lang="en-US" sz="2500" b="0" dirty="0"/>
            </a:br>
            <a:endParaRPr lang="en-US" sz="2500" b="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584533"/>
              </p:ext>
            </p:extLst>
          </p:nvPr>
        </p:nvGraphicFramePr>
        <p:xfrm>
          <a:off x="333237" y="1966669"/>
          <a:ext cx="8529284" cy="3679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092374" y="6414926"/>
            <a:ext cx="3064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>
                <a:solidFill>
                  <a:schemeClr val="bg1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89183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0EBA99FF-DB64-4D9B-998E-D8A7904573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79953016"/>
              </p:ext>
            </p:extLst>
          </p:nvPr>
        </p:nvGraphicFramePr>
        <p:xfrm>
          <a:off x="388189" y="923640"/>
          <a:ext cx="8278560" cy="4191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25301" y="147570"/>
            <a:ext cx="76696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dirty="0"/>
              <a:t>TOTAL FUEL &amp; MAINTENANCE COST ASSUMPTIONS W/LCFS</a:t>
            </a:r>
          </a:p>
          <a:p>
            <a:pPr algn="ctr"/>
            <a:endParaRPr lang="en-US" sz="2000" dirty="0"/>
          </a:p>
          <a:p>
            <a:pPr algn="ctr"/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1628353" y="1457865"/>
            <a:ext cx="1347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</a:t>
            </a:r>
            <a:r>
              <a:rPr lang="en-US" sz="1400" b="1" dirty="0"/>
              <a:t>$374,705</a:t>
            </a:r>
          </a:p>
          <a:p>
            <a:endParaRPr lang="en-US" sz="1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915698" y="6355932"/>
            <a:ext cx="3064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>
                <a:solidFill>
                  <a:schemeClr val="bg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05838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14:reveal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193963" y="172688"/>
            <a:ext cx="6897838" cy="904745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685783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100" b="1" kern="1200" spc="-91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sz="2500" b="0" dirty="0"/>
              <a:t> FLEET AVAILABILITY</a:t>
            </a:r>
          </a:p>
          <a:p>
            <a:pPr algn="ctr">
              <a:lnSpc>
                <a:spcPct val="100000"/>
              </a:lnSpc>
            </a:pPr>
            <a:r>
              <a:rPr lang="en-US" sz="2500" b="0" dirty="0"/>
              <a:t>Peer Average: 77%          Target 90%</a:t>
            </a: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6ED0BDD2-98E1-4DED-8635-1925E6C1CBD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1171520"/>
              </p:ext>
            </p:extLst>
          </p:nvPr>
        </p:nvGraphicFramePr>
        <p:xfrm>
          <a:off x="657986" y="1257300"/>
          <a:ext cx="7824707" cy="4686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252079" y="5721565"/>
            <a:ext cx="2194560" cy="910465"/>
          </a:xfrm>
        </p:spPr>
        <p:txBody>
          <a:bodyPr/>
          <a:lstStyle/>
          <a:p>
            <a:r>
              <a:rPr lang="en-US" sz="1500" dirty="0">
                <a:solidFill>
                  <a:schemeClr val="bg1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99615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AVTA Presentation Template 4-3_1">
  <a:themeElements>
    <a:clrScheme name="AVTA">
      <a:dk1>
        <a:sysClr val="windowText" lastClr="000000"/>
      </a:dk1>
      <a:lt1>
        <a:sysClr val="window" lastClr="FFFFFF"/>
      </a:lt1>
      <a:dk2>
        <a:srgbClr val="0098DA"/>
      </a:dk2>
      <a:lt2>
        <a:srgbClr val="91D8F7"/>
      </a:lt2>
      <a:accent1>
        <a:srgbClr val="F1AA52"/>
      </a:accent1>
      <a:accent2>
        <a:srgbClr val="B8E870"/>
      </a:accent2>
      <a:accent3>
        <a:srgbClr val="E290F2"/>
      </a:accent3>
      <a:accent4>
        <a:srgbClr val="8CD2FF"/>
      </a:accent4>
      <a:accent5>
        <a:srgbClr val="FF7C8A"/>
      </a:accent5>
      <a:accent6>
        <a:srgbClr val="FFF196"/>
      </a:accent6>
      <a:hlink>
        <a:srgbClr val="5EAEFF"/>
      </a:hlink>
      <a:folHlink>
        <a:srgbClr val="F1AA5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C77FAE9-E800-4057-86BF-22D05BBBAE7A}" vid="{74A57065-55A6-4A42-A5A6-63B639CA34E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EE8F7ED-39C4-4607-8F4B-6BAA9769B1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685f2-c2e1-4352-89aa-3faca8eaba52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C713E03-E1BD-47BA-9E13-14BFB14C4A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B2B59FE-A103-4DF4-9CA0-27CB5347BBBF}">
  <ds:schemaRefs>
    <ds:schemaRef ds:uri="5067c814-4b34-462c-a21d-c185ff6548d2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elements/1.1/"/>
    <ds:schemaRef ds:uri="785685f2-c2e1-4352-89aa-3faca8eaba52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27896</TotalTime>
  <Words>47</Words>
  <Application>Microsoft Office PowerPoint</Application>
  <PresentationFormat>On-screen Show (4:3)</PresentationFormat>
  <Paragraphs>38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Verdana</vt:lpstr>
      <vt:lpstr>AVTA Presentation Template 4-3_1</vt:lpstr>
      <vt:lpstr>AVERAGE FUEL CONSUMPTION PER MILE  (KWPM) 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Geraldina Romo</dc:creator>
  <cp:lastModifiedBy>Kravitz, Raquel@Energy</cp:lastModifiedBy>
  <cp:revision>643</cp:revision>
  <cp:lastPrinted>2020-02-24T19:27:35Z</cp:lastPrinted>
  <dcterms:created xsi:type="dcterms:W3CDTF">2018-05-02T00:34:48Z</dcterms:created>
  <dcterms:modified xsi:type="dcterms:W3CDTF">2020-05-19T17:34:44Z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