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comments/comment1.xml" ContentType="application/vnd.openxmlformats-officedocument.presentationml.comment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8" r:id="rId4"/>
    <p:sldMasterId id="2147483678" r:id="rId5"/>
  </p:sldMasterIdLst>
  <p:notesMasterIdLst>
    <p:notesMasterId r:id="rId33"/>
  </p:notesMasterIdLst>
  <p:handoutMasterIdLst>
    <p:handoutMasterId r:id="rId34"/>
  </p:handoutMasterIdLst>
  <p:sldIdLst>
    <p:sldId id="469" r:id="rId6"/>
    <p:sldId id="260" r:id="rId7"/>
    <p:sldId id="464" r:id="rId8"/>
    <p:sldId id="372" r:id="rId9"/>
    <p:sldId id="487" r:id="rId10"/>
    <p:sldId id="510" r:id="rId11"/>
    <p:sldId id="531" r:id="rId12"/>
    <p:sldId id="533" r:id="rId13"/>
    <p:sldId id="534" r:id="rId14"/>
    <p:sldId id="512" r:id="rId15"/>
    <p:sldId id="535" r:id="rId16"/>
    <p:sldId id="528" r:id="rId17"/>
    <p:sldId id="483" r:id="rId18"/>
    <p:sldId id="494" r:id="rId19"/>
    <p:sldId id="499" r:id="rId20"/>
    <p:sldId id="514" r:id="rId21"/>
    <p:sldId id="516" r:id="rId22"/>
    <p:sldId id="517" r:id="rId23"/>
    <p:sldId id="518" r:id="rId24"/>
    <p:sldId id="519" r:id="rId25"/>
    <p:sldId id="524" r:id="rId26"/>
    <p:sldId id="530" r:id="rId27"/>
    <p:sldId id="484" r:id="rId28"/>
    <p:sldId id="520" r:id="rId29"/>
    <p:sldId id="521" r:id="rId30"/>
    <p:sldId id="522" r:id="rId31"/>
    <p:sldId id="485" r:id="rId32"/>
  </p:sldIdLst>
  <p:sldSz cx="9144000" cy="5143500" type="screen16x9"/>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Horangic, Alex@Energy" initials="HA [2]" lastIdx="1" clrIdx="5">
    <p:extLst>
      <p:ext uri="{19B8F6BF-5375-455C-9EA6-DF929625EA0E}">
        <p15:presenceInfo xmlns:p15="http://schemas.microsoft.com/office/powerpoint/2012/main" userId="S::Alex.Horangic@energy.ca.gov::3b075351-bb15-44f7-91fc-d89dccc35bbe" providerId="AD"/>
      </p:ext>
    </p:extLst>
  </p:cmAuthor>
  <p:cmAuthor id="2" name="Stoms, David@Energy" initials="SD" lastIdx="25" clrIdx="0">
    <p:extLst>
      <p:ext uri="{19B8F6BF-5375-455C-9EA6-DF929625EA0E}">
        <p15:presenceInfo xmlns:p15="http://schemas.microsoft.com/office/powerpoint/2012/main" userId="S-1-5-21-606747145-1060284298-682003330-63765" providerId="AD"/>
      </p:ext>
    </p:extLst>
  </p:cmAuthor>
  <p:cmAuthor id="3" name="O'Hagan, Joe@Energy" initials="OJ" lastIdx="3" clrIdx="1">
    <p:extLst>
      <p:ext uri="{19B8F6BF-5375-455C-9EA6-DF929625EA0E}">
        <p15:presenceInfo xmlns:p15="http://schemas.microsoft.com/office/powerpoint/2012/main" userId="S-1-5-21-606747145-1060284298-682003330-3522" providerId="AD"/>
      </p:ext>
    </p:extLst>
  </p:cmAuthor>
  <p:cmAuthor id="4" name="Horangic, Alex@Energy" initials="HA" lastIdx="1" clrIdx="2">
    <p:extLst>
      <p:ext uri="{19B8F6BF-5375-455C-9EA6-DF929625EA0E}">
        <p15:presenceInfo xmlns:p15="http://schemas.microsoft.com/office/powerpoint/2012/main" userId="S-1-5-21-606747145-1060284298-682003330-95171" providerId="AD"/>
      </p:ext>
    </p:extLst>
  </p:cmAuthor>
  <p:cmAuthor id="5" name="Wilhelm, Susan@Energy" initials="WS" lastIdx="4" clrIdx="3">
    <p:extLst>
      <p:ext uri="{19B8F6BF-5375-455C-9EA6-DF929625EA0E}">
        <p15:presenceInfo xmlns:p15="http://schemas.microsoft.com/office/powerpoint/2012/main" userId="S-1-5-21-606747145-1060284298-682003330-65359" providerId="AD"/>
      </p:ext>
    </p:extLst>
  </p:cmAuthor>
  <p:cmAuthor id="6" name="Wilhelm, Susan@Energy" initials="WS [2]" lastIdx="11" clrIdx="4">
    <p:extLst>
      <p:ext uri="{19B8F6BF-5375-455C-9EA6-DF929625EA0E}">
        <p15:presenceInfo xmlns:p15="http://schemas.microsoft.com/office/powerpoint/2012/main" userId="S::susan.wilhelm@energy.ca.gov::5ed20752-d5d1-4cec-8bc6-2afe5167eb7c"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23ADE"/>
    <a:srgbClr val="28558C"/>
    <a:srgbClr val="2B5B95"/>
    <a:srgbClr val="113AAF"/>
    <a:srgbClr val="1438AC"/>
    <a:srgbClr val="1A375A"/>
    <a:srgbClr val="3065A6"/>
    <a:srgbClr val="2164B5"/>
    <a:srgbClr val="3E36DE"/>
    <a:srgbClr val="005C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EACAC8-8AAE-4A8E-808F-9341AF25B61D}" v="5897" dt="2021-03-05T01:30:28.4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58775" autoAdjust="0"/>
  </p:normalViewPr>
  <p:slideViewPr>
    <p:cSldViewPr snapToGrid="0">
      <p:cViewPr varScale="1">
        <p:scale>
          <a:sx n="88" d="100"/>
          <a:sy n="88" d="100"/>
        </p:scale>
        <p:origin x="1632" y="78"/>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ableStyles" Target="tableStyles.xml"/><Relationship Id="rId21" Type="http://schemas.openxmlformats.org/officeDocument/2006/relationships/slide" Target="slides/slide16.xml"/><Relationship Id="rId34" Type="http://schemas.openxmlformats.org/officeDocument/2006/relationships/handoutMaster" Target="handoutMasters/handout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notesMaster" Target="notesMasters/notesMaster1.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commentAuthors" Target="commentAuthors.xml"/><Relationship Id="rId8" Type="http://schemas.openxmlformats.org/officeDocument/2006/relationships/slide" Target="slides/slide3.xml"/><Relationship Id="rId3" Type="http://schemas.openxmlformats.org/officeDocument/2006/relationships/customXml" Target="../customXml/item3.xml"/></Relationships>
</file>

<file path=ppt/comments/comment1.xml><?xml version="1.0" encoding="utf-8"?>
<p:cmLst xmlns:a="http://schemas.openxmlformats.org/drawingml/2006/main" xmlns:r="http://schemas.openxmlformats.org/officeDocument/2006/relationships" xmlns:p="http://schemas.openxmlformats.org/presentationml/2006/main">
  <p:cm authorId="6" dt="2021-02-25T09:30:56.304" idx="9">
    <p:pos x="10" y="10"/>
    <p:text>Mike, My current inclination (I've waffled back and forth) is to NOT include visual examples related to statewide regional heatwaves, solar gen attenuation by smoke, etc, as examples… I don’t want to suggest that these specifics are explicitly in the data platform scopes of work… On the other hand, we could still include, e.g. in your presentation (a slide on potential climate stressors of interest) or as a distinct slide following this one... or we could leave specific examples out of slides, just mentioning verbally? Anther option is for me to loop back w/ Owen again on this point, to see if he's OK with me presenting those as examples of the kinds of analyses his data platform could support (he didn't respond to this question in prior iteration).</p:text>
    <p:extLst>
      <p:ext uri="{C676402C-5697-4E1C-873F-D02D1690AC5C}">
        <p15:threadingInfo xmlns:p15="http://schemas.microsoft.com/office/powerpoint/2012/main" timeZoneBias="480"/>
      </p:ext>
    </p:extLst>
  </p:cm>
  <p:cm authorId="6" dt="2021-02-25T11:53:25.924" idx="10">
    <p:pos x="10" y="106"/>
    <p:text>verbally mention a few categories of the types of impacts that Owen's platform could help illuminate... heavy lift of data reduction...</p:text>
    <p:extLst>
      <p:ext uri="{C676402C-5697-4E1C-873F-D02D1690AC5C}">
        <p15:threadingInfo xmlns:p15="http://schemas.microsoft.com/office/powerpoint/2012/main" timeZoneBias="480">
          <p15:parentCm authorId="6" idx="9"/>
        </p15:threadingInfo>
      </p:ext>
    </p:extLst>
  </p:cm>
</p: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C0764D-8989-41EA-BFF9-EA248E43351B}" type="doc">
      <dgm:prSet loTypeId="urn:microsoft.com/office/officeart/2005/8/layout/hProcess11" loCatId="process" qsTypeId="urn:microsoft.com/office/officeart/2005/8/quickstyle/simple1" qsCatId="simple" csTypeId="urn:microsoft.com/office/officeart/2005/8/colors/accent1_2" csCatId="accent1" phldr="1"/>
      <dgm:spPr/>
    </dgm:pt>
    <dgm:pt modelId="{28D7957C-48E1-4DC4-996C-3E54DDB71863}">
      <dgm:prSet phldrT="[Text]" custT="1"/>
      <dgm:spPr/>
      <dgm:t>
        <a:bodyPr/>
        <a:lstStyle/>
        <a:p>
          <a:pPr algn="l">
            <a:lnSpc>
              <a:spcPct val="90000"/>
            </a:lnSpc>
          </a:pPr>
          <a:r>
            <a:rPr lang="en-US" sz="1200" b="1" dirty="0"/>
            <a:t>Q2 2022</a:t>
          </a:r>
          <a:endParaRPr lang="en-US" sz="1100" dirty="0"/>
        </a:p>
        <a:p>
          <a:pPr algn="l">
            <a:lnSpc>
              <a:spcPct val="100000"/>
            </a:lnSpc>
          </a:pPr>
          <a:r>
            <a:rPr lang="en-US" sz="1100" dirty="0">
              <a:cs typeface="Segoe UI"/>
            </a:rPr>
            <a:t>1- Historical reconstruction of past climate</a:t>
          </a:r>
        </a:p>
        <a:p>
          <a:pPr algn="l">
            <a:lnSpc>
              <a:spcPct val="100000"/>
            </a:lnSpc>
          </a:pPr>
          <a:r>
            <a:rPr lang="en-US" sz="1100" dirty="0">
              <a:cs typeface="Segoe UI"/>
            </a:rPr>
            <a:t>2- Climate projections (to be peer-reviewed)</a:t>
          </a:r>
        </a:p>
        <a:p>
          <a:pPr algn="l">
            <a:lnSpc>
              <a:spcPct val="100000"/>
            </a:lnSpc>
            <a:buChar char="•"/>
          </a:pPr>
          <a:r>
            <a:rPr lang="en-US" sz="1100" dirty="0">
              <a:cs typeface="Segoe UI"/>
            </a:rPr>
            <a:t>3- Beta version of data platform </a:t>
          </a:r>
        </a:p>
      </dgm:t>
    </dgm:pt>
    <dgm:pt modelId="{2E83EF2D-E527-4E41-AE43-77EF03AA7077}" type="parTrans" cxnId="{8E3D99DF-BED2-44B4-B51E-42EF2AE0CBEA}">
      <dgm:prSet/>
      <dgm:spPr/>
      <dgm:t>
        <a:bodyPr/>
        <a:lstStyle/>
        <a:p>
          <a:endParaRPr lang="en-US"/>
        </a:p>
      </dgm:t>
    </dgm:pt>
    <dgm:pt modelId="{836D1E62-8F9E-4F34-ACDB-F573C629A013}" type="sibTrans" cxnId="{8E3D99DF-BED2-44B4-B51E-42EF2AE0CBEA}">
      <dgm:prSet/>
      <dgm:spPr/>
      <dgm:t>
        <a:bodyPr/>
        <a:lstStyle/>
        <a:p>
          <a:endParaRPr lang="en-US"/>
        </a:p>
      </dgm:t>
    </dgm:pt>
    <dgm:pt modelId="{EC828755-E438-4ED4-938D-3BF674C64B8D}">
      <dgm:prSet phldrT="[Text]" custT="1"/>
      <dgm:spPr/>
      <dgm:t>
        <a:bodyPr/>
        <a:lstStyle/>
        <a:p>
          <a:pPr algn="l"/>
          <a:r>
            <a:rPr lang="en-US" sz="1200" b="1" dirty="0"/>
            <a:t>Q4 2022</a:t>
          </a:r>
        </a:p>
        <a:p>
          <a:pPr algn="l"/>
          <a:r>
            <a:rPr lang="en-US" sz="1100" dirty="0">
              <a:cs typeface="Segoe UI"/>
            </a:rPr>
            <a:t>1- Peer-reviewed, high-resolution climate projections</a:t>
          </a:r>
        </a:p>
        <a:p>
          <a:pPr algn="l"/>
          <a:r>
            <a:rPr lang="en-US" sz="1100" dirty="0">
              <a:cs typeface="Segoe UI"/>
            </a:rPr>
            <a:t>2- Soft launch of data platform</a:t>
          </a:r>
          <a:endParaRPr lang="en-US" sz="1100" dirty="0"/>
        </a:p>
      </dgm:t>
    </dgm:pt>
    <dgm:pt modelId="{4C3588B6-5F9A-4C5F-A36E-0D7B50E22114}" type="parTrans" cxnId="{C836E5AB-D28B-4EC5-98BA-5D5F5B6B64D0}">
      <dgm:prSet/>
      <dgm:spPr/>
      <dgm:t>
        <a:bodyPr/>
        <a:lstStyle/>
        <a:p>
          <a:endParaRPr lang="en-US"/>
        </a:p>
      </dgm:t>
    </dgm:pt>
    <dgm:pt modelId="{A2F68AB6-9FFF-4CFD-AD15-1208801E642C}" type="sibTrans" cxnId="{C836E5AB-D28B-4EC5-98BA-5D5F5B6B64D0}">
      <dgm:prSet/>
      <dgm:spPr/>
      <dgm:t>
        <a:bodyPr/>
        <a:lstStyle/>
        <a:p>
          <a:endParaRPr lang="en-US"/>
        </a:p>
      </dgm:t>
    </dgm:pt>
    <dgm:pt modelId="{C1E6938B-5F2E-43B1-BE56-3ED4690DF58E}">
      <dgm:prSet phldrT="[Text]" custT="1"/>
      <dgm:spPr/>
      <dgm:t>
        <a:bodyPr/>
        <a:lstStyle/>
        <a:p>
          <a:pPr algn="l"/>
          <a:endParaRPr lang="en-US" sz="1050">
            <a:cs typeface="Segoe UI"/>
          </a:endParaRPr>
        </a:p>
      </dgm:t>
    </dgm:pt>
    <dgm:pt modelId="{69F16654-A344-4659-81CD-81C0EAECF4DA}" type="parTrans" cxnId="{F36BC954-50EE-4EFE-B18B-2F810BC793F5}">
      <dgm:prSet/>
      <dgm:spPr/>
      <dgm:t>
        <a:bodyPr/>
        <a:lstStyle/>
        <a:p>
          <a:endParaRPr lang="en-US"/>
        </a:p>
      </dgm:t>
    </dgm:pt>
    <dgm:pt modelId="{E34C7B90-A801-4B51-8115-EBF94CD2E74C}" type="sibTrans" cxnId="{F36BC954-50EE-4EFE-B18B-2F810BC793F5}">
      <dgm:prSet/>
      <dgm:spPr/>
      <dgm:t>
        <a:bodyPr/>
        <a:lstStyle/>
        <a:p>
          <a:endParaRPr lang="en-US"/>
        </a:p>
      </dgm:t>
    </dgm:pt>
    <dgm:pt modelId="{67CB7BED-CD62-4D20-84B4-E35B5CBBA95A}" type="pres">
      <dgm:prSet presAssocID="{31C0764D-8989-41EA-BFF9-EA248E43351B}" presName="Name0" presStyleCnt="0">
        <dgm:presLayoutVars>
          <dgm:dir/>
          <dgm:resizeHandles val="exact"/>
        </dgm:presLayoutVars>
      </dgm:prSet>
      <dgm:spPr/>
    </dgm:pt>
    <dgm:pt modelId="{EBB35052-DD6A-46E6-A014-0D01DC142AED}" type="pres">
      <dgm:prSet presAssocID="{31C0764D-8989-41EA-BFF9-EA248E43351B}" presName="arrow" presStyleLbl="bgShp" presStyleIdx="0" presStyleCnt="1"/>
      <dgm:spPr/>
    </dgm:pt>
    <dgm:pt modelId="{DCB75FB4-2694-4D64-91A7-47653EC9A8C0}" type="pres">
      <dgm:prSet presAssocID="{31C0764D-8989-41EA-BFF9-EA248E43351B}" presName="points" presStyleCnt="0"/>
      <dgm:spPr/>
    </dgm:pt>
    <dgm:pt modelId="{318FE8B1-CE83-4C0A-9825-FD40C3ACB781}" type="pres">
      <dgm:prSet presAssocID="{28D7957C-48E1-4DC4-996C-3E54DDB71863}" presName="compositeA" presStyleCnt="0"/>
      <dgm:spPr/>
    </dgm:pt>
    <dgm:pt modelId="{6A94AAA2-35C0-4AB4-92B3-90E8C54BFB9D}" type="pres">
      <dgm:prSet presAssocID="{28D7957C-48E1-4DC4-996C-3E54DDB71863}" presName="textA" presStyleLbl="revTx" presStyleIdx="0" presStyleCnt="3" custScaleX="198910" custScaleY="82117" custLinFactNeighborX="1427" custLinFactNeighborY="5768">
        <dgm:presLayoutVars>
          <dgm:bulletEnabled val="1"/>
        </dgm:presLayoutVars>
      </dgm:prSet>
      <dgm:spPr/>
    </dgm:pt>
    <dgm:pt modelId="{1740D79E-568E-4E2F-9A96-FE23B02FF363}" type="pres">
      <dgm:prSet presAssocID="{28D7957C-48E1-4DC4-996C-3E54DDB71863}" presName="circleA" presStyleLbl="node1" presStyleIdx="0" presStyleCnt="3" custLinFactX="-139150" custLinFactNeighborX="-200000" custLinFactNeighborY="28466"/>
      <dgm:spPr/>
    </dgm:pt>
    <dgm:pt modelId="{802E0D6F-55A5-47B4-AEF8-A9B72F6BC53E}" type="pres">
      <dgm:prSet presAssocID="{28D7957C-48E1-4DC4-996C-3E54DDB71863}" presName="spaceA" presStyleCnt="0"/>
      <dgm:spPr/>
    </dgm:pt>
    <dgm:pt modelId="{D6670569-C5E5-432E-835C-0B7DAF220A5F}" type="pres">
      <dgm:prSet presAssocID="{836D1E62-8F9E-4F34-ACDB-F573C629A013}" presName="space" presStyleCnt="0"/>
      <dgm:spPr/>
    </dgm:pt>
    <dgm:pt modelId="{49E60224-FF76-489A-8F84-907B275B4DB7}" type="pres">
      <dgm:prSet presAssocID="{EC828755-E438-4ED4-938D-3BF674C64B8D}" presName="compositeB" presStyleCnt="0"/>
      <dgm:spPr/>
    </dgm:pt>
    <dgm:pt modelId="{C5221317-8F5C-480A-B390-F1829DC39A44}" type="pres">
      <dgm:prSet presAssocID="{EC828755-E438-4ED4-938D-3BF674C64B8D}" presName="textB" presStyleLbl="revTx" presStyleIdx="1" presStyleCnt="3" custScaleX="146694" custScaleY="74022" custLinFactY="-81800" custLinFactNeighborX="-5471" custLinFactNeighborY="-100000">
        <dgm:presLayoutVars>
          <dgm:bulletEnabled val="1"/>
        </dgm:presLayoutVars>
      </dgm:prSet>
      <dgm:spPr/>
    </dgm:pt>
    <dgm:pt modelId="{FEB02BE7-D0CA-4C98-BAC1-6E03011361C3}" type="pres">
      <dgm:prSet presAssocID="{EC828755-E438-4ED4-938D-3BF674C64B8D}" presName="circleB" presStyleLbl="node1" presStyleIdx="1" presStyleCnt="3" custLinFactX="-200000" custLinFactNeighborX="-255849" custLinFactNeighborY="-15395"/>
      <dgm:spPr/>
    </dgm:pt>
    <dgm:pt modelId="{B099619D-7242-483C-91C7-A63B9F438B76}" type="pres">
      <dgm:prSet presAssocID="{EC828755-E438-4ED4-938D-3BF674C64B8D}" presName="spaceB" presStyleCnt="0"/>
      <dgm:spPr/>
    </dgm:pt>
    <dgm:pt modelId="{89E6E454-C0F8-4A10-AD14-A9B768971D5D}" type="pres">
      <dgm:prSet presAssocID="{A2F68AB6-9FFF-4CFD-AD15-1208801E642C}" presName="space" presStyleCnt="0"/>
      <dgm:spPr/>
    </dgm:pt>
    <dgm:pt modelId="{F4D4D1CC-80FA-4A05-B33A-AD4D13CD6DB8}" type="pres">
      <dgm:prSet presAssocID="{C1E6938B-5F2E-43B1-BE56-3ED4690DF58E}" presName="compositeA" presStyleCnt="0"/>
      <dgm:spPr/>
    </dgm:pt>
    <dgm:pt modelId="{C6073B90-6207-4C45-8F34-22F224D37730}" type="pres">
      <dgm:prSet presAssocID="{C1E6938B-5F2E-43B1-BE56-3ED4690DF58E}" presName="textA" presStyleLbl="revTx" presStyleIdx="2" presStyleCnt="3" custScaleX="147809" custScaleY="48026" custLinFactNeighborX="30329" custLinFactNeighborY="16218">
        <dgm:presLayoutVars>
          <dgm:bulletEnabled val="1"/>
        </dgm:presLayoutVars>
      </dgm:prSet>
      <dgm:spPr/>
    </dgm:pt>
    <dgm:pt modelId="{BF182B4D-D936-4B58-B35C-C5FAC39D9EE8}" type="pres">
      <dgm:prSet presAssocID="{C1E6938B-5F2E-43B1-BE56-3ED4690DF58E}" presName="circleA" presStyleLbl="node1" presStyleIdx="2" presStyleCnt="3" custLinFactX="-225270" custLinFactNeighborX="-300000" custLinFactNeighborY="62557"/>
      <dgm:spPr/>
    </dgm:pt>
    <dgm:pt modelId="{AA1AC430-C7C7-4CBB-AAF6-CEB249185CD1}" type="pres">
      <dgm:prSet presAssocID="{C1E6938B-5F2E-43B1-BE56-3ED4690DF58E}" presName="spaceA" presStyleCnt="0"/>
      <dgm:spPr/>
    </dgm:pt>
  </dgm:ptLst>
  <dgm:cxnLst>
    <dgm:cxn modelId="{F062290A-2B33-4949-A17F-C890CD40B6C9}" type="presOf" srcId="{31C0764D-8989-41EA-BFF9-EA248E43351B}" destId="{67CB7BED-CD62-4D20-84B4-E35B5CBBA95A}" srcOrd="0" destOrd="0" presId="urn:microsoft.com/office/officeart/2005/8/layout/hProcess11"/>
    <dgm:cxn modelId="{BDE18427-E43F-4E31-8741-9671553DA9B7}" type="presOf" srcId="{28D7957C-48E1-4DC4-996C-3E54DDB71863}" destId="{6A94AAA2-35C0-4AB4-92B3-90E8C54BFB9D}" srcOrd="0" destOrd="0" presId="urn:microsoft.com/office/officeart/2005/8/layout/hProcess11"/>
    <dgm:cxn modelId="{2CFA114F-C112-4E53-9C1F-39DFCBED0535}" type="presOf" srcId="{EC828755-E438-4ED4-938D-3BF674C64B8D}" destId="{C5221317-8F5C-480A-B390-F1829DC39A44}" srcOrd="0" destOrd="0" presId="urn:microsoft.com/office/officeart/2005/8/layout/hProcess11"/>
    <dgm:cxn modelId="{F36BC954-50EE-4EFE-B18B-2F810BC793F5}" srcId="{31C0764D-8989-41EA-BFF9-EA248E43351B}" destId="{C1E6938B-5F2E-43B1-BE56-3ED4690DF58E}" srcOrd="2" destOrd="0" parTransId="{69F16654-A344-4659-81CD-81C0EAECF4DA}" sibTransId="{E34C7B90-A801-4B51-8115-EBF94CD2E74C}"/>
    <dgm:cxn modelId="{C836E5AB-D28B-4EC5-98BA-5D5F5B6B64D0}" srcId="{31C0764D-8989-41EA-BFF9-EA248E43351B}" destId="{EC828755-E438-4ED4-938D-3BF674C64B8D}" srcOrd="1" destOrd="0" parTransId="{4C3588B6-5F9A-4C5F-A36E-0D7B50E22114}" sibTransId="{A2F68AB6-9FFF-4CFD-AD15-1208801E642C}"/>
    <dgm:cxn modelId="{8E3D99DF-BED2-44B4-B51E-42EF2AE0CBEA}" srcId="{31C0764D-8989-41EA-BFF9-EA248E43351B}" destId="{28D7957C-48E1-4DC4-996C-3E54DDB71863}" srcOrd="0" destOrd="0" parTransId="{2E83EF2D-E527-4E41-AE43-77EF03AA7077}" sibTransId="{836D1E62-8F9E-4F34-ACDB-F573C629A013}"/>
    <dgm:cxn modelId="{56350FFF-F42A-4DBA-A62E-D33A82644D54}" type="presOf" srcId="{C1E6938B-5F2E-43B1-BE56-3ED4690DF58E}" destId="{C6073B90-6207-4C45-8F34-22F224D37730}" srcOrd="0" destOrd="0" presId="urn:microsoft.com/office/officeart/2005/8/layout/hProcess11"/>
    <dgm:cxn modelId="{0947643D-6B56-4B24-B82F-E5B9DBE85FA4}" type="presParOf" srcId="{67CB7BED-CD62-4D20-84B4-E35B5CBBA95A}" destId="{EBB35052-DD6A-46E6-A014-0D01DC142AED}" srcOrd="0" destOrd="0" presId="urn:microsoft.com/office/officeart/2005/8/layout/hProcess11"/>
    <dgm:cxn modelId="{2E91533C-B51D-47A3-AA95-811E17FF393D}" type="presParOf" srcId="{67CB7BED-CD62-4D20-84B4-E35B5CBBA95A}" destId="{DCB75FB4-2694-4D64-91A7-47653EC9A8C0}" srcOrd="1" destOrd="0" presId="urn:microsoft.com/office/officeart/2005/8/layout/hProcess11"/>
    <dgm:cxn modelId="{8CAC06C6-51D1-4B9F-AE12-B3C238707972}" type="presParOf" srcId="{DCB75FB4-2694-4D64-91A7-47653EC9A8C0}" destId="{318FE8B1-CE83-4C0A-9825-FD40C3ACB781}" srcOrd="0" destOrd="0" presId="urn:microsoft.com/office/officeart/2005/8/layout/hProcess11"/>
    <dgm:cxn modelId="{88D6A011-2B1F-4C8B-8DC7-D9227E0E021B}" type="presParOf" srcId="{318FE8B1-CE83-4C0A-9825-FD40C3ACB781}" destId="{6A94AAA2-35C0-4AB4-92B3-90E8C54BFB9D}" srcOrd="0" destOrd="0" presId="urn:microsoft.com/office/officeart/2005/8/layout/hProcess11"/>
    <dgm:cxn modelId="{E91D4458-B909-4EC3-A244-6C3CDE3BA7BA}" type="presParOf" srcId="{318FE8B1-CE83-4C0A-9825-FD40C3ACB781}" destId="{1740D79E-568E-4E2F-9A96-FE23B02FF363}" srcOrd="1" destOrd="0" presId="urn:microsoft.com/office/officeart/2005/8/layout/hProcess11"/>
    <dgm:cxn modelId="{BF146113-BE2C-4B1F-9BCF-5E86973D83EB}" type="presParOf" srcId="{318FE8B1-CE83-4C0A-9825-FD40C3ACB781}" destId="{802E0D6F-55A5-47B4-AEF8-A9B72F6BC53E}" srcOrd="2" destOrd="0" presId="urn:microsoft.com/office/officeart/2005/8/layout/hProcess11"/>
    <dgm:cxn modelId="{D4CC1C20-9294-4A96-8A50-3ADA912B1C92}" type="presParOf" srcId="{DCB75FB4-2694-4D64-91A7-47653EC9A8C0}" destId="{D6670569-C5E5-432E-835C-0B7DAF220A5F}" srcOrd="1" destOrd="0" presId="urn:microsoft.com/office/officeart/2005/8/layout/hProcess11"/>
    <dgm:cxn modelId="{F4F7D3CC-0B36-4299-8F51-5037E6170696}" type="presParOf" srcId="{DCB75FB4-2694-4D64-91A7-47653EC9A8C0}" destId="{49E60224-FF76-489A-8F84-907B275B4DB7}" srcOrd="2" destOrd="0" presId="urn:microsoft.com/office/officeart/2005/8/layout/hProcess11"/>
    <dgm:cxn modelId="{96832F43-CACD-42C4-8EF6-D3FE36D1A5F6}" type="presParOf" srcId="{49E60224-FF76-489A-8F84-907B275B4DB7}" destId="{C5221317-8F5C-480A-B390-F1829DC39A44}" srcOrd="0" destOrd="0" presId="urn:microsoft.com/office/officeart/2005/8/layout/hProcess11"/>
    <dgm:cxn modelId="{B955EC22-118B-48FB-BA53-D7E243DD6988}" type="presParOf" srcId="{49E60224-FF76-489A-8F84-907B275B4DB7}" destId="{FEB02BE7-D0CA-4C98-BAC1-6E03011361C3}" srcOrd="1" destOrd="0" presId="urn:microsoft.com/office/officeart/2005/8/layout/hProcess11"/>
    <dgm:cxn modelId="{536145AD-75D8-4313-A78A-01B76C642563}" type="presParOf" srcId="{49E60224-FF76-489A-8F84-907B275B4DB7}" destId="{B099619D-7242-483C-91C7-A63B9F438B76}" srcOrd="2" destOrd="0" presId="urn:microsoft.com/office/officeart/2005/8/layout/hProcess11"/>
    <dgm:cxn modelId="{E0666BB5-DA81-41C6-945A-B2CA7AB139BE}" type="presParOf" srcId="{DCB75FB4-2694-4D64-91A7-47653EC9A8C0}" destId="{89E6E454-C0F8-4A10-AD14-A9B768971D5D}" srcOrd="3" destOrd="0" presId="urn:microsoft.com/office/officeart/2005/8/layout/hProcess11"/>
    <dgm:cxn modelId="{AF8C726C-E597-4546-812E-F6E2945AE8EB}" type="presParOf" srcId="{DCB75FB4-2694-4D64-91A7-47653EC9A8C0}" destId="{F4D4D1CC-80FA-4A05-B33A-AD4D13CD6DB8}" srcOrd="4" destOrd="0" presId="urn:microsoft.com/office/officeart/2005/8/layout/hProcess11"/>
    <dgm:cxn modelId="{78F6AD9E-188B-43E3-8763-9254AABE2607}" type="presParOf" srcId="{F4D4D1CC-80FA-4A05-B33A-AD4D13CD6DB8}" destId="{C6073B90-6207-4C45-8F34-22F224D37730}" srcOrd="0" destOrd="0" presId="urn:microsoft.com/office/officeart/2005/8/layout/hProcess11"/>
    <dgm:cxn modelId="{B3526FAA-0BD3-45C1-BAFA-C68DD0DBFAE1}" type="presParOf" srcId="{F4D4D1CC-80FA-4A05-B33A-AD4D13CD6DB8}" destId="{BF182B4D-D936-4B58-B35C-C5FAC39D9EE8}" srcOrd="1" destOrd="0" presId="urn:microsoft.com/office/officeart/2005/8/layout/hProcess11"/>
    <dgm:cxn modelId="{E80A75E9-018C-4FFB-A49D-02E16687A96C}" type="presParOf" srcId="{F4D4D1CC-80FA-4A05-B33A-AD4D13CD6DB8}" destId="{AA1AC430-C7C7-4CBB-AAF6-CEB249185CD1}" srcOrd="2" destOrd="0" presId="urn:microsoft.com/office/officeart/2005/8/layout/hProcess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B35052-DD6A-46E6-A014-0D01DC142AED}">
      <dsp:nvSpPr>
        <dsp:cNvPr id="0" name=""/>
        <dsp:cNvSpPr/>
      </dsp:nvSpPr>
      <dsp:spPr>
        <a:xfrm>
          <a:off x="0" y="833829"/>
          <a:ext cx="8420100" cy="1111773"/>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A94AAA2-35C0-4AB4-92B3-90E8C54BFB9D}">
      <dsp:nvSpPr>
        <dsp:cNvPr id="0" name=""/>
        <dsp:cNvSpPr/>
      </dsp:nvSpPr>
      <dsp:spPr>
        <a:xfrm>
          <a:off x="24472" y="113831"/>
          <a:ext cx="2991899" cy="9129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b" anchorCtr="0">
          <a:noAutofit/>
        </a:bodyPr>
        <a:lstStyle/>
        <a:p>
          <a:pPr marL="0" lvl="0" indent="0" algn="l" defTabSz="533400">
            <a:lnSpc>
              <a:spcPct val="90000"/>
            </a:lnSpc>
            <a:spcBef>
              <a:spcPct val="0"/>
            </a:spcBef>
            <a:spcAft>
              <a:spcPct val="35000"/>
            </a:spcAft>
            <a:buNone/>
          </a:pPr>
          <a:r>
            <a:rPr lang="en-US" sz="1200" b="1" kern="1200" dirty="0"/>
            <a:t>Q2 2022</a:t>
          </a:r>
          <a:endParaRPr lang="en-US" sz="1100" kern="1200" dirty="0"/>
        </a:p>
        <a:p>
          <a:pPr marL="0" lvl="0" indent="0" algn="l" defTabSz="533400">
            <a:lnSpc>
              <a:spcPct val="100000"/>
            </a:lnSpc>
            <a:spcBef>
              <a:spcPct val="0"/>
            </a:spcBef>
            <a:spcAft>
              <a:spcPct val="35000"/>
            </a:spcAft>
            <a:buNone/>
          </a:pPr>
          <a:r>
            <a:rPr lang="en-US" sz="1100" kern="1200" dirty="0">
              <a:cs typeface="Segoe UI"/>
            </a:rPr>
            <a:t>1- Historical reconstruction of past climate</a:t>
          </a:r>
        </a:p>
        <a:p>
          <a:pPr marL="0" lvl="0" indent="0" algn="l" defTabSz="533400">
            <a:lnSpc>
              <a:spcPct val="100000"/>
            </a:lnSpc>
            <a:spcBef>
              <a:spcPct val="0"/>
            </a:spcBef>
            <a:spcAft>
              <a:spcPct val="35000"/>
            </a:spcAft>
            <a:buNone/>
          </a:pPr>
          <a:r>
            <a:rPr lang="en-US" sz="1100" kern="1200" dirty="0">
              <a:cs typeface="Segoe UI"/>
            </a:rPr>
            <a:t>2- Climate projections (to be peer-reviewed)</a:t>
          </a:r>
        </a:p>
        <a:p>
          <a:pPr marL="0" lvl="0" indent="0" algn="l" defTabSz="533400">
            <a:lnSpc>
              <a:spcPct val="100000"/>
            </a:lnSpc>
            <a:spcBef>
              <a:spcPct val="0"/>
            </a:spcBef>
            <a:spcAft>
              <a:spcPct val="35000"/>
            </a:spcAft>
            <a:buNone/>
          </a:pPr>
          <a:r>
            <a:rPr lang="en-US" sz="1100" kern="1200" dirty="0">
              <a:cs typeface="Segoe UI"/>
            </a:rPr>
            <a:t>3- Beta version of data platform </a:t>
          </a:r>
        </a:p>
      </dsp:txBody>
      <dsp:txXfrm>
        <a:off x="24472" y="113831"/>
        <a:ext cx="2991899" cy="912954"/>
      </dsp:txXfrm>
    </dsp:sp>
    <dsp:sp modelId="{1740D79E-568E-4E2F-9A96-FE23B02FF363}">
      <dsp:nvSpPr>
        <dsp:cNvPr id="0" name=""/>
        <dsp:cNvSpPr/>
      </dsp:nvSpPr>
      <dsp:spPr>
        <a:xfrm>
          <a:off x="417341" y="1280159"/>
          <a:ext cx="277943" cy="27794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5221317-8F5C-480A-B390-F1829DC39A44}">
      <dsp:nvSpPr>
        <dsp:cNvPr id="0" name=""/>
        <dsp:cNvSpPr/>
      </dsp:nvSpPr>
      <dsp:spPr>
        <a:xfrm>
          <a:off x="2987823" y="0"/>
          <a:ext cx="2206493" cy="8229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t" anchorCtr="0">
          <a:noAutofit/>
        </a:bodyPr>
        <a:lstStyle/>
        <a:p>
          <a:pPr marL="0" lvl="0" indent="0" algn="l" defTabSz="533400">
            <a:lnSpc>
              <a:spcPct val="90000"/>
            </a:lnSpc>
            <a:spcBef>
              <a:spcPct val="0"/>
            </a:spcBef>
            <a:spcAft>
              <a:spcPct val="35000"/>
            </a:spcAft>
            <a:buNone/>
          </a:pPr>
          <a:r>
            <a:rPr lang="en-US" sz="1200" b="1" kern="1200" dirty="0"/>
            <a:t>Q4 2022</a:t>
          </a:r>
        </a:p>
        <a:p>
          <a:pPr marL="0" lvl="0" indent="0" algn="l" defTabSz="533400">
            <a:lnSpc>
              <a:spcPct val="90000"/>
            </a:lnSpc>
            <a:spcBef>
              <a:spcPct val="0"/>
            </a:spcBef>
            <a:spcAft>
              <a:spcPct val="35000"/>
            </a:spcAft>
            <a:buNone/>
          </a:pPr>
          <a:r>
            <a:rPr lang="en-US" sz="1100" kern="1200" dirty="0">
              <a:cs typeface="Segoe UI"/>
            </a:rPr>
            <a:t>1- Peer-reviewed, high-resolution climate projections</a:t>
          </a:r>
        </a:p>
        <a:p>
          <a:pPr marL="0" lvl="0" indent="0" algn="l" defTabSz="533400">
            <a:lnSpc>
              <a:spcPct val="90000"/>
            </a:lnSpc>
            <a:spcBef>
              <a:spcPct val="0"/>
            </a:spcBef>
            <a:spcAft>
              <a:spcPct val="35000"/>
            </a:spcAft>
            <a:buNone/>
          </a:pPr>
          <a:r>
            <a:rPr lang="en-US" sz="1100" kern="1200" dirty="0">
              <a:cs typeface="Segoe UI"/>
            </a:rPr>
            <a:t>2- Soft launch of data platform</a:t>
          </a:r>
          <a:endParaRPr lang="en-US" sz="1100" kern="1200" dirty="0"/>
        </a:p>
      </dsp:txBody>
      <dsp:txXfrm>
        <a:off x="2987823" y="0"/>
        <a:ext cx="2206493" cy="822956"/>
      </dsp:txXfrm>
    </dsp:sp>
    <dsp:sp modelId="{FEB02BE7-D0CA-4C98-BAC1-6E03011361C3}">
      <dsp:nvSpPr>
        <dsp:cNvPr id="0" name=""/>
        <dsp:cNvSpPr/>
      </dsp:nvSpPr>
      <dsp:spPr>
        <a:xfrm>
          <a:off x="2767388" y="1280159"/>
          <a:ext cx="277943" cy="27794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6073B90-6207-4C45-8F34-22F224D37730}">
      <dsp:nvSpPr>
        <dsp:cNvPr id="0" name=""/>
        <dsp:cNvSpPr/>
      </dsp:nvSpPr>
      <dsp:spPr>
        <a:xfrm>
          <a:off x="5808009" y="324765"/>
          <a:ext cx="2223265" cy="5339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232" tIns="78232" rIns="78232" bIns="78232" numCol="1" spcCol="1270" anchor="b" anchorCtr="0">
          <a:noAutofit/>
        </a:bodyPr>
        <a:lstStyle/>
        <a:p>
          <a:pPr marL="0" lvl="0" indent="0" algn="l" defTabSz="466725">
            <a:lnSpc>
              <a:spcPct val="90000"/>
            </a:lnSpc>
            <a:spcBef>
              <a:spcPct val="0"/>
            </a:spcBef>
            <a:spcAft>
              <a:spcPct val="35000"/>
            </a:spcAft>
            <a:buNone/>
          </a:pPr>
          <a:endParaRPr lang="en-US" sz="1050" kern="1200">
            <a:cs typeface="Segoe UI"/>
          </a:endParaRPr>
        </a:p>
      </dsp:txBody>
      <dsp:txXfrm>
        <a:off x="5808009" y="324765"/>
        <a:ext cx="2223265" cy="533940"/>
      </dsp:txXfrm>
    </dsp:sp>
    <dsp:sp modelId="{BF182B4D-D936-4B58-B35C-C5FAC39D9EE8}">
      <dsp:nvSpPr>
        <dsp:cNvPr id="0" name=""/>
        <dsp:cNvSpPr/>
      </dsp:nvSpPr>
      <dsp:spPr>
        <a:xfrm>
          <a:off x="4864524" y="1280159"/>
          <a:ext cx="277943" cy="27794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119"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898102" y="0"/>
            <a:ext cx="2982119" cy="464820"/>
          </a:xfrm>
          <a:prstGeom prst="rect">
            <a:avLst/>
          </a:prstGeom>
        </p:spPr>
        <p:txBody>
          <a:bodyPr vert="horz" lIns="93177" tIns="46589" rIns="93177" bIns="46589" rtlCol="0"/>
          <a:lstStyle>
            <a:lvl1pPr algn="r">
              <a:defRPr sz="1200"/>
            </a:lvl1pPr>
          </a:lstStyle>
          <a:p>
            <a:fld id="{4315ADD9-6CDA-429A-9659-720B110C731D}" type="datetimeFigureOut">
              <a:rPr lang="en-US" smtClean="0"/>
              <a:t>3/5/2021</a:t>
            </a:fld>
            <a:endParaRPr lang="en-US"/>
          </a:p>
        </p:txBody>
      </p:sp>
      <p:sp>
        <p:nvSpPr>
          <p:cNvPr id="4" name="Footer Placeholder 3"/>
          <p:cNvSpPr>
            <a:spLocks noGrp="1"/>
          </p:cNvSpPr>
          <p:nvPr>
            <p:ph type="ftr" sz="quarter" idx="2"/>
          </p:nvPr>
        </p:nvSpPr>
        <p:spPr>
          <a:xfrm>
            <a:off x="0" y="8829967"/>
            <a:ext cx="2982119" cy="464820"/>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898102" y="8829967"/>
            <a:ext cx="2982119" cy="464820"/>
          </a:xfrm>
          <a:prstGeom prst="rect">
            <a:avLst/>
          </a:prstGeom>
        </p:spPr>
        <p:txBody>
          <a:bodyPr vert="horz" lIns="93177" tIns="46589" rIns="93177" bIns="46589" rtlCol="0" anchor="b"/>
          <a:lstStyle>
            <a:lvl1pPr algn="r">
              <a:defRPr sz="1200"/>
            </a:lvl1pPr>
          </a:lstStyle>
          <a:p>
            <a:fld id="{0A1EAC1E-2E04-41FD-AF3C-F735CCD2F4B1}" type="slidenum">
              <a:rPr lang="en-US" smtClean="0"/>
              <a:t>‹#›</a:t>
            </a:fld>
            <a:endParaRPr lang="en-US"/>
          </a:p>
        </p:txBody>
      </p:sp>
    </p:spTree>
    <p:extLst>
      <p:ext uri="{BB962C8B-B14F-4D97-AF65-F5344CB8AC3E}">
        <p14:creationId xmlns:p14="http://schemas.microsoft.com/office/powerpoint/2010/main" val="8827298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119"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898102" y="0"/>
            <a:ext cx="2982119" cy="464820"/>
          </a:xfrm>
          <a:prstGeom prst="rect">
            <a:avLst/>
          </a:prstGeom>
        </p:spPr>
        <p:txBody>
          <a:bodyPr vert="horz" lIns="93177" tIns="46589" rIns="93177" bIns="46589" rtlCol="0"/>
          <a:lstStyle>
            <a:lvl1pPr algn="r">
              <a:defRPr sz="1200"/>
            </a:lvl1pPr>
          </a:lstStyle>
          <a:p>
            <a:fld id="{5A8E7FC1-C667-4356-9B84-F5E0C1D4B6BE}" type="datetimeFigureOut">
              <a:rPr lang="en-US" smtClean="0"/>
              <a:t>3/5/2021</a:t>
            </a:fld>
            <a:endParaRPr lang="en-US"/>
          </a:p>
        </p:txBody>
      </p:sp>
      <p:sp>
        <p:nvSpPr>
          <p:cNvPr id="4" name="Slide Image Placeholder 3"/>
          <p:cNvSpPr>
            <a:spLocks noGrp="1" noRot="1" noChangeAspect="1"/>
          </p:cNvSpPr>
          <p:nvPr>
            <p:ph type="sldImg" idx="2"/>
          </p:nvPr>
        </p:nvSpPr>
        <p:spPr>
          <a:xfrm>
            <a:off x="342900" y="696913"/>
            <a:ext cx="6196013"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688182" y="4415790"/>
            <a:ext cx="550545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2982119"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898102" y="8829967"/>
            <a:ext cx="2982119" cy="464820"/>
          </a:xfrm>
          <a:prstGeom prst="rect">
            <a:avLst/>
          </a:prstGeom>
        </p:spPr>
        <p:txBody>
          <a:bodyPr vert="horz" lIns="93177" tIns="46589" rIns="93177" bIns="46589" rtlCol="0" anchor="b"/>
          <a:lstStyle>
            <a:lvl1pPr algn="r">
              <a:defRPr sz="1200"/>
            </a:lvl1pPr>
          </a:lstStyle>
          <a:p>
            <a:fld id="{F5D4CD6F-1255-46E6-BF72-5A35B2A81E88}" type="slidenum">
              <a:rPr lang="en-US" smtClean="0"/>
              <a:t>‹#›</a:t>
            </a:fld>
            <a:endParaRPr lang="en-US"/>
          </a:p>
        </p:txBody>
      </p:sp>
    </p:spTree>
    <p:extLst>
      <p:ext uri="{BB962C8B-B14F-4D97-AF65-F5344CB8AC3E}">
        <p14:creationId xmlns:p14="http://schemas.microsoft.com/office/powerpoint/2010/main" val="9970559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200" b="0" i="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5D4CD6F-1255-46E6-BF72-5A35B2A81E88}" type="slidenum">
              <a:rPr lang="en-US" smtClean="0"/>
              <a:t>1</a:t>
            </a:fld>
            <a:endParaRPr lang="en-US"/>
          </a:p>
        </p:txBody>
      </p:sp>
    </p:spTree>
    <p:extLst>
      <p:ext uri="{BB962C8B-B14F-4D97-AF65-F5344CB8AC3E}">
        <p14:creationId xmlns:p14="http://schemas.microsoft.com/office/powerpoint/2010/main" val="1997384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667625" y="2006600"/>
            <a:ext cx="17697450" cy="9955213"/>
          </a:xfrm>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B67BDF7-E776-6644-B0FD-0131F7606DCF}" type="slidenum">
              <a:rPr lang="en-US" smtClean="0"/>
              <a:t>2</a:t>
            </a:fld>
            <a:endParaRPr lang="en-US"/>
          </a:p>
        </p:txBody>
      </p:sp>
    </p:spTree>
    <p:extLst>
      <p:ext uri="{BB962C8B-B14F-4D97-AF65-F5344CB8AC3E}">
        <p14:creationId xmlns:p14="http://schemas.microsoft.com/office/powerpoint/2010/main" val="29018708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a:defRPr/>
            </a:pPr>
            <a:fld id="{BE21A9E8-A9BC-4190-9B59-D4532E9828D4}" type="slidenum">
              <a:rPr lang="en-US" smtClean="0"/>
              <a:pPr>
                <a:defRPr/>
              </a:pPr>
              <a:t>3</a:t>
            </a:fld>
            <a:endParaRPr lang="en-US"/>
          </a:p>
        </p:txBody>
      </p:sp>
    </p:spTree>
    <p:extLst>
      <p:ext uri="{BB962C8B-B14F-4D97-AF65-F5344CB8AC3E}">
        <p14:creationId xmlns:p14="http://schemas.microsoft.com/office/powerpoint/2010/main" val="36539666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1" baseline="0" dirty="0"/>
          </a:p>
        </p:txBody>
      </p:sp>
      <p:sp>
        <p:nvSpPr>
          <p:cNvPr id="4" name="Slide Number Placeholder 3"/>
          <p:cNvSpPr>
            <a:spLocks noGrp="1"/>
          </p:cNvSpPr>
          <p:nvPr>
            <p:ph type="sldNum" sz="quarter" idx="10"/>
          </p:nvPr>
        </p:nvSpPr>
        <p:spPr/>
        <p:txBody>
          <a:bodyPr/>
          <a:lstStyle/>
          <a:p>
            <a:fld id="{F5D4CD6F-1255-46E6-BF72-5A35B2A81E88}" type="slidenum">
              <a:rPr lang="en-US" smtClean="0"/>
              <a:t>4</a:t>
            </a:fld>
            <a:endParaRPr lang="en-US"/>
          </a:p>
        </p:txBody>
      </p:sp>
    </p:spTree>
    <p:extLst>
      <p:ext uri="{BB962C8B-B14F-4D97-AF65-F5344CB8AC3E}">
        <p14:creationId xmlns:p14="http://schemas.microsoft.com/office/powerpoint/2010/main" val="18350024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baseline="0" dirty="0"/>
          </a:p>
        </p:txBody>
      </p:sp>
      <p:sp>
        <p:nvSpPr>
          <p:cNvPr id="4" name="Slide Number Placeholder 3"/>
          <p:cNvSpPr>
            <a:spLocks noGrp="1"/>
          </p:cNvSpPr>
          <p:nvPr>
            <p:ph type="sldNum" sz="quarter" idx="10"/>
          </p:nvPr>
        </p:nvSpPr>
        <p:spPr/>
        <p:txBody>
          <a:bodyPr/>
          <a:lstStyle/>
          <a:p>
            <a:fld id="{F5D4CD6F-1255-46E6-BF72-5A35B2A81E88}" type="slidenum">
              <a:rPr lang="en-US" smtClean="0"/>
              <a:t>5</a:t>
            </a:fld>
            <a:endParaRPr lang="en-US"/>
          </a:p>
        </p:txBody>
      </p:sp>
    </p:spTree>
    <p:extLst>
      <p:ext uri="{BB962C8B-B14F-4D97-AF65-F5344CB8AC3E}">
        <p14:creationId xmlns:p14="http://schemas.microsoft.com/office/powerpoint/2010/main" val="41506520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baseline="0" dirty="0"/>
          </a:p>
        </p:txBody>
      </p:sp>
      <p:sp>
        <p:nvSpPr>
          <p:cNvPr id="4" name="Slide Number Placeholder 3"/>
          <p:cNvSpPr>
            <a:spLocks noGrp="1"/>
          </p:cNvSpPr>
          <p:nvPr>
            <p:ph type="sldNum" sz="quarter" idx="10"/>
          </p:nvPr>
        </p:nvSpPr>
        <p:spPr/>
        <p:txBody>
          <a:bodyPr/>
          <a:lstStyle/>
          <a:p>
            <a:fld id="{F5D4CD6F-1255-46E6-BF72-5A35B2A81E88}" type="slidenum">
              <a:rPr lang="en-US" smtClean="0"/>
              <a:t>6</a:t>
            </a:fld>
            <a:endParaRPr lang="en-US"/>
          </a:p>
        </p:txBody>
      </p:sp>
    </p:spTree>
    <p:extLst>
      <p:ext uri="{BB962C8B-B14F-4D97-AF65-F5344CB8AC3E}">
        <p14:creationId xmlns:p14="http://schemas.microsoft.com/office/powerpoint/2010/main" val="41871107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baseline="0" dirty="0"/>
          </a:p>
        </p:txBody>
      </p:sp>
      <p:sp>
        <p:nvSpPr>
          <p:cNvPr id="4" name="Slide Number Placeholder 3"/>
          <p:cNvSpPr>
            <a:spLocks noGrp="1"/>
          </p:cNvSpPr>
          <p:nvPr>
            <p:ph type="sldNum" sz="quarter" idx="10"/>
          </p:nvPr>
        </p:nvSpPr>
        <p:spPr/>
        <p:txBody>
          <a:bodyPr/>
          <a:lstStyle/>
          <a:p>
            <a:fld id="{F5D4CD6F-1255-46E6-BF72-5A35B2A81E88}" type="slidenum">
              <a:rPr lang="en-US" smtClean="0"/>
              <a:t>7</a:t>
            </a:fld>
            <a:endParaRPr lang="en-US"/>
          </a:p>
        </p:txBody>
      </p:sp>
    </p:spTree>
    <p:extLst>
      <p:ext uri="{BB962C8B-B14F-4D97-AF65-F5344CB8AC3E}">
        <p14:creationId xmlns:p14="http://schemas.microsoft.com/office/powerpoint/2010/main" val="16761257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baseline="0" dirty="0"/>
          </a:p>
        </p:txBody>
      </p:sp>
      <p:sp>
        <p:nvSpPr>
          <p:cNvPr id="4" name="Slide Number Placeholder 3"/>
          <p:cNvSpPr>
            <a:spLocks noGrp="1"/>
          </p:cNvSpPr>
          <p:nvPr>
            <p:ph type="sldNum" sz="quarter" idx="10"/>
          </p:nvPr>
        </p:nvSpPr>
        <p:spPr/>
        <p:txBody>
          <a:bodyPr/>
          <a:lstStyle/>
          <a:p>
            <a:fld id="{F5D4CD6F-1255-46E6-BF72-5A35B2A81E88}" type="slidenum">
              <a:rPr lang="en-US" smtClean="0"/>
              <a:t>8</a:t>
            </a:fld>
            <a:endParaRPr lang="en-US"/>
          </a:p>
        </p:txBody>
      </p:sp>
    </p:spTree>
    <p:extLst>
      <p:ext uri="{BB962C8B-B14F-4D97-AF65-F5344CB8AC3E}">
        <p14:creationId xmlns:p14="http://schemas.microsoft.com/office/powerpoint/2010/main" val="11682315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baseline="0" dirty="0"/>
          </a:p>
        </p:txBody>
      </p:sp>
      <p:sp>
        <p:nvSpPr>
          <p:cNvPr id="4" name="Slide Number Placeholder 3"/>
          <p:cNvSpPr>
            <a:spLocks noGrp="1"/>
          </p:cNvSpPr>
          <p:nvPr>
            <p:ph type="sldNum" sz="quarter" idx="10"/>
          </p:nvPr>
        </p:nvSpPr>
        <p:spPr/>
        <p:txBody>
          <a:bodyPr/>
          <a:lstStyle/>
          <a:p>
            <a:fld id="{F5D4CD6F-1255-46E6-BF72-5A35B2A81E88}" type="slidenum">
              <a:rPr lang="en-US" smtClean="0"/>
              <a:t>9</a:t>
            </a:fld>
            <a:endParaRPr lang="en-US"/>
          </a:p>
        </p:txBody>
      </p:sp>
    </p:spTree>
    <p:extLst>
      <p:ext uri="{BB962C8B-B14F-4D97-AF65-F5344CB8AC3E}">
        <p14:creationId xmlns:p14="http://schemas.microsoft.com/office/powerpoint/2010/main" val="18141479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baseline="0" dirty="0"/>
          </a:p>
        </p:txBody>
      </p:sp>
      <p:sp>
        <p:nvSpPr>
          <p:cNvPr id="4" name="Slide Number Placeholder 3"/>
          <p:cNvSpPr>
            <a:spLocks noGrp="1"/>
          </p:cNvSpPr>
          <p:nvPr>
            <p:ph type="sldNum" sz="quarter" idx="10"/>
          </p:nvPr>
        </p:nvSpPr>
        <p:spPr/>
        <p:txBody>
          <a:bodyPr/>
          <a:lstStyle/>
          <a:p>
            <a:pPr>
              <a:defRPr/>
            </a:pPr>
            <a:fld id="{BE21A9E8-A9BC-4190-9B59-D4532E9828D4}" type="slidenum">
              <a:rPr lang="en-US" smtClean="0"/>
              <a:pPr>
                <a:defRPr/>
              </a:pPr>
              <a:t>10</a:t>
            </a:fld>
            <a:endParaRPr lang="en-US"/>
          </a:p>
        </p:txBody>
      </p:sp>
    </p:spTree>
    <p:extLst>
      <p:ext uri="{BB962C8B-B14F-4D97-AF65-F5344CB8AC3E}">
        <p14:creationId xmlns:p14="http://schemas.microsoft.com/office/powerpoint/2010/main" val="32403646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baseline="0" dirty="0"/>
          </a:p>
        </p:txBody>
      </p:sp>
      <p:sp>
        <p:nvSpPr>
          <p:cNvPr id="4" name="Slide Number Placeholder 3"/>
          <p:cNvSpPr>
            <a:spLocks noGrp="1"/>
          </p:cNvSpPr>
          <p:nvPr>
            <p:ph type="sldNum" sz="quarter" idx="10"/>
          </p:nvPr>
        </p:nvSpPr>
        <p:spPr/>
        <p:txBody>
          <a:bodyPr/>
          <a:lstStyle/>
          <a:p>
            <a:pPr>
              <a:defRPr/>
            </a:pPr>
            <a:fld id="{BE21A9E8-A9BC-4190-9B59-D4532E9828D4}" type="slidenum">
              <a:rPr lang="en-US" smtClean="0"/>
              <a:pPr>
                <a:defRPr/>
              </a:pPr>
              <a:t>11</a:t>
            </a:fld>
            <a:endParaRPr lang="en-US"/>
          </a:p>
        </p:txBody>
      </p:sp>
    </p:spTree>
    <p:extLst>
      <p:ext uri="{BB962C8B-B14F-4D97-AF65-F5344CB8AC3E}">
        <p14:creationId xmlns:p14="http://schemas.microsoft.com/office/powerpoint/2010/main" val="6236613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baseline="0" dirty="0"/>
          </a:p>
        </p:txBody>
      </p:sp>
      <p:sp>
        <p:nvSpPr>
          <p:cNvPr id="4" name="Slide Number Placeholder 3"/>
          <p:cNvSpPr>
            <a:spLocks noGrp="1"/>
          </p:cNvSpPr>
          <p:nvPr>
            <p:ph type="sldNum" sz="quarter" idx="10"/>
          </p:nvPr>
        </p:nvSpPr>
        <p:spPr/>
        <p:txBody>
          <a:bodyPr/>
          <a:lstStyle/>
          <a:p>
            <a:pPr>
              <a:defRPr/>
            </a:pPr>
            <a:fld id="{BE21A9E8-A9BC-4190-9B59-D4532E9828D4}" type="slidenum">
              <a:rPr lang="en-US" smtClean="0"/>
              <a:pPr>
                <a:defRPr/>
              </a:pPr>
              <a:t>12</a:t>
            </a:fld>
            <a:endParaRPr lang="en-US"/>
          </a:p>
        </p:txBody>
      </p:sp>
    </p:spTree>
    <p:extLst>
      <p:ext uri="{BB962C8B-B14F-4D97-AF65-F5344CB8AC3E}">
        <p14:creationId xmlns:p14="http://schemas.microsoft.com/office/powerpoint/2010/main" val="42591913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baseline="0">
              <a:cs typeface="Calibri"/>
            </a:endParaRPr>
          </a:p>
        </p:txBody>
      </p:sp>
      <p:sp>
        <p:nvSpPr>
          <p:cNvPr id="4" name="Slide Number Placeholder 3"/>
          <p:cNvSpPr>
            <a:spLocks noGrp="1"/>
          </p:cNvSpPr>
          <p:nvPr>
            <p:ph type="sldNum" sz="quarter" idx="10"/>
          </p:nvPr>
        </p:nvSpPr>
        <p:spPr/>
        <p:txBody>
          <a:bodyPr/>
          <a:lstStyle/>
          <a:p>
            <a:pPr>
              <a:defRPr/>
            </a:pPr>
            <a:fld id="{BE21A9E8-A9BC-4190-9B59-D4532E9828D4}" type="slidenum">
              <a:rPr lang="en-US" smtClean="0"/>
              <a:pPr>
                <a:defRPr/>
              </a:pPr>
              <a:t>13</a:t>
            </a:fld>
            <a:endParaRPr lang="en-US"/>
          </a:p>
        </p:txBody>
      </p:sp>
    </p:spTree>
    <p:extLst>
      <p:ext uri="{BB962C8B-B14F-4D97-AF65-F5344CB8AC3E}">
        <p14:creationId xmlns:p14="http://schemas.microsoft.com/office/powerpoint/2010/main" val="35085264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a:t>Mention broader context vis a vis recent weather-related grid challenges here… wanting to provide the info that people are calling for, in the wake of CA, TX events…</a:t>
            </a:r>
          </a:p>
          <a:p>
            <a:pPr>
              <a:defRPr/>
            </a:pPr>
            <a:endParaRPr lang="en-US" sz="1600"/>
          </a:p>
          <a:p>
            <a:pPr>
              <a:defRPr/>
            </a:pPr>
            <a:endParaRPr lang="en-US" sz="1600">
              <a:cs typeface="Calibri"/>
            </a:endParaRPr>
          </a:p>
          <a:p>
            <a:pPr>
              <a:defRPr/>
            </a:pPr>
            <a:endParaRPr lang="en-US" sz="1600">
              <a:cs typeface="Calibri"/>
            </a:endParaRPr>
          </a:p>
          <a:p>
            <a:pPr>
              <a:defRPr/>
            </a:pPr>
            <a:endParaRPr lang="en-US" sz="1600">
              <a:cs typeface="Calibri"/>
            </a:endParaRPr>
          </a:p>
          <a:p>
            <a:pPr>
              <a:defRPr/>
            </a:pPr>
            <a:endParaRPr lang="en-US" sz="1600">
              <a:cs typeface="Calibri"/>
            </a:endParaRPr>
          </a:p>
          <a:p>
            <a:pPr marL="0" marR="0" lvl="0" indent="0" algn="l" defTabSz="914400">
              <a:lnSpc>
                <a:spcPct val="100000"/>
              </a:lnSpc>
              <a:spcBef>
                <a:spcPts val="0"/>
              </a:spcBef>
              <a:spcAft>
                <a:spcPts val="0"/>
              </a:spcAft>
              <a:buClrTx/>
              <a:buSzTx/>
              <a:buFontTx/>
              <a:buNone/>
              <a:tabLst/>
              <a:defRPr/>
            </a:pPr>
            <a:r>
              <a:rPr lang="en-US" sz="1600"/>
              <a:t>(</a:t>
            </a:r>
            <a:r>
              <a:rPr lang="en-US" sz="1600" b="0" baseline="0"/>
              <a:t>Deleted “</a:t>
            </a:r>
            <a:r>
              <a:rPr lang="en-US" sz="1600">
                <a:ea typeface="+mn-lt"/>
                <a:cs typeface="+mn-lt"/>
              </a:rPr>
              <a:t>Inform energy-related aspects of California's Fifth Climate Change Assessment”, but Nuin-Tara may weigh in otherwise (unlikely).)</a:t>
            </a:r>
            <a:endParaRPr lang="en-US" sz="1600">
              <a:cs typeface="Calibri"/>
            </a:endParaRPr>
          </a:p>
        </p:txBody>
      </p:sp>
      <p:sp>
        <p:nvSpPr>
          <p:cNvPr id="4" name="Slide Number Placeholder 3"/>
          <p:cNvSpPr>
            <a:spLocks noGrp="1"/>
          </p:cNvSpPr>
          <p:nvPr>
            <p:ph type="sldNum" sz="quarter" idx="10"/>
          </p:nvPr>
        </p:nvSpPr>
        <p:spPr/>
        <p:txBody>
          <a:bodyPr/>
          <a:lstStyle/>
          <a:p>
            <a:pPr>
              <a:defRPr/>
            </a:pPr>
            <a:fld id="{BE21A9E8-A9BC-4190-9B59-D4532E9828D4}" type="slidenum">
              <a:rPr lang="en-US" smtClean="0"/>
              <a:pPr>
                <a:defRPr/>
              </a:pPr>
              <a:t>14</a:t>
            </a:fld>
            <a:endParaRPr lang="en-US"/>
          </a:p>
        </p:txBody>
      </p:sp>
    </p:spTree>
    <p:extLst>
      <p:ext uri="{BB962C8B-B14F-4D97-AF65-F5344CB8AC3E}">
        <p14:creationId xmlns:p14="http://schemas.microsoft.com/office/powerpoint/2010/main" val="9151588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baseline="0"/>
          </a:p>
        </p:txBody>
      </p:sp>
      <p:sp>
        <p:nvSpPr>
          <p:cNvPr id="4" name="Slide Number Placeholder 3"/>
          <p:cNvSpPr>
            <a:spLocks noGrp="1"/>
          </p:cNvSpPr>
          <p:nvPr>
            <p:ph type="sldNum" sz="quarter" idx="10"/>
          </p:nvPr>
        </p:nvSpPr>
        <p:spPr/>
        <p:txBody>
          <a:bodyPr/>
          <a:lstStyle/>
          <a:p>
            <a:pPr>
              <a:defRPr/>
            </a:pPr>
            <a:fld id="{BE21A9E8-A9BC-4190-9B59-D4532E9828D4}" type="slidenum">
              <a:rPr lang="en-US" smtClean="0"/>
              <a:pPr>
                <a:defRPr/>
              </a:pPr>
              <a:t>15</a:t>
            </a:fld>
            <a:endParaRPr lang="en-US"/>
          </a:p>
        </p:txBody>
      </p:sp>
    </p:spTree>
    <p:extLst>
      <p:ext uri="{BB962C8B-B14F-4D97-AF65-F5344CB8AC3E}">
        <p14:creationId xmlns:p14="http://schemas.microsoft.com/office/powerpoint/2010/main" val="42115756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baseline="0"/>
          </a:p>
        </p:txBody>
      </p:sp>
      <p:sp>
        <p:nvSpPr>
          <p:cNvPr id="4" name="Slide Number Placeholder 3"/>
          <p:cNvSpPr>
            <a:spLocks noGrp="1"/>
          </p:cNvSpPr>
          <p:nvPr>
            <p:ph type="sldNum" sz="quarter" idx="10"/>
          </p:nvPr>
        </p:nvSpPr>
        <p:spPr/>
        <p:txBody>
          <a:bodyPr/>
          <a:lstStyle/>
          <a:p>
            <a:pPr>
              <a:defRPr/>
            </a:pPr>
            <a:fld id="{BE21A9E8-A9BC-4190-9B59-D4532E9828D4}" type="slidenum">
              <a:rPr lang="en-US" smtClean="0"/>
              <a:pPr>
                <a:defRPr/>
              </a:pPr>
              <a:t>16</a:t>
            </a:fld>
            <a:endParaRPr lang="en-US"/>
          </a:p>
        </p:txBody>
      </p:sp>
    </p:spTree>
    <p:extLst>
      <p:ext uri="{BB962C8B-B14F-4D97-AF65-F5344CB8AC3E}">
        <p14:creationId xmlns:p14="http://schemas.microsoft.com/office/powerpoint/2010/main" val="21904776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baseline="0"/>
          </a:p>
        </p:txBody>
      </p:sp>
      <p:sp>
        <p:nvSpPr>
          <p:cNvPr id="4" name="Slide Number Placeholder 3"/>
          <p:cNvSpPr>
            <a:spLocks noGrp="1"/>
          </p:cNvSpPr>
          <p:nvPr>
            <p:ph type="sldNum" sz="quarter" idx="10"/>
          </p:nvPr>
        </p:nvSpPr>
        <p:spPr/>
        <p:txBody>
          <a:bodyPr/>
          <a:lstStyle/>
          <a:p>
            <a:pPr>
              <a:defRPr/>
            </a:pPr>
            <a:fld id="{BE21A9E8-A9BC-4190-9B59-D4532E9828D4}" type="slidenum">
              <a:rPr lang="en-US" smtClean="0"/>
              <a:pPr>
                <a:defRPr/>
              </a:pPr>
              <a:t>17</a:t>
            </a:fld>
            <a:endParaRPr lang="en-US"/>
          </a:p>
        </p:txBody>
      </p:sp>
    </p:spTree>
    <p:extLst>
      <p:ext uri="{BB962C8B-B14F-4D97-AF65-F5344CB8AC3E}">
        <p14:creationId xmlns:p14="http://schemas.microsoft.com/office/powerpoint/2010/main" val="16546918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baseline="0"/>
          </a:p>
        </p:txBody>
      </p:sp>
      <p:sp>
        <p:nvSpPr>
          <p:cNvPr id="4" name="Slide Number Placeholder 3"/>
          <p:cNvSpPr>
            <a:spLocks noGrp="1"/>
          </p:cNvSpPr>
          <p:nvPr>
            <p:ph type="sldNum" sz="quarter" idx="10"/>
          </p:nvPr>
        </p:nvSpPr>
        <p:spPr/>
        <p:txBody>
          <a:bodyPr/>
          <a:lstStyle/>
          <a:p>
            <a:pPr>
              <a:defRPr/>
            </a:pPr>
            <a:fld id="{BE21A9E8-A9BC-4190-9B59-D4532E9828D4}" type="slidenum">
              <a:rPr lang="en-US" smtClean="0"/>
              <a:pPr>
                <a:defRPr/>
              </a:pPr>
              <a:t>18</a:t>
            </a:fld>
            <a:endParaRPr lang="en-US"/>
          </a:p>
        </p:txBody>
      </p:sp>
    </p:spTree>
    <p:extLst>
      <p:ext uri="{BB962C8B-B14F-4D97-AF65-F5344CB8AC3E}">
        <p14:creationId xmlns:p14="http://schemas.microsoft.com/office/powerpoint/2010/main" val="5165735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baseline="0"/>
          </a:p>
        </p:txBody>
      </p:sp>
      <p:sp>
        <p:nvSpPr>
          <p:cNvPr id="4" name="Slide Number Placeholder 3"/>
          <p:cNvSpPr>
            <a:spLocks noGrp="1"/>
          </p:cNvSpPr>
          <p:nvPr>
            <p:ph type="sldNum" sz="quarter" idx="10"/>
          </p:nvPr>
        </p:nvSpPr>
        <p:spPr/>
        <p:txBody>
          <a:bodyPr/>
          <a:lstStyle/>
          <a:p>
            <a:pPr>
              <a:defRPr/>
            </a:pPr>
            <a:fld id="{BE21A9E8-A9BC-4190-9B59-D4532E9828D4}" type="slidenum">
              <a:rPr lang="en-US" smtClean="0"/>
              <a:pPr>
                <a:defRPr/>
              </a:pPr>
              <a:t>19</a:t>
            </a:fld>
            <a:endParaRPr lang="en-US"/>
          </a:p>
        </p:txBody>
      </p:sp>
    </p:spTree>
    <p:extLst>
      <p:ext uri="{BB962C8B-B14F-4D97-AF65-F5344CB8AC3E}">
        <p14:creationId xmlns:p14="http://schemas.microsoft.com/office/powerpoint/2010/main" val="13266161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baseline="0"/>
          </a:p>
        </p:txBody>
      </p:sp>
      <p:sp>
        <p:nvSpPr>
          <p:cNvPr id="4" name="Slide Number Placeholder 3"/>
          <p:cNvSpPr>
            <a:spLocks noGrp="1"/>
          </p:cNvSpPr>
          <p:nvPr>
            <p:ph type="sldNum" sz="quarter" idx="10"/>
          </p:nvPr>
        </p:nvSpPr>
        <p:spPr/>
        <p:txBody>
          <a:bodyPr/>
          <a:lstStyle/>
          <a:p>
            <a:pPr>
              <a:defRPr/>
            </a:pPr>
            <a:fld id="{BE21A9E8-A9BC-4190-9B59-D4532E9828D4}" type="slidenum">
              <a:rPr lang="en-US" smtClean="0"/>
              <a:pPr>
                <a:defRPr/>
              </a:pPr>
              <a:t>20</a:t>
            </a:fld>
            <a:endParaRPr lang="en-US"/>
          </a:p>
        </p:txBody>
      </p:sp>
    </p:spTree>
    <p:extLst>
      <p:ext uri="{BB962C8B-B14F-4D97-AF65-F5344CB8AC3E}">
        <p14:creationId xmlns:p14="http://schemas.microsoft.com/office/powerpoint/2010/main" val="35594089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baseline="0"/>
          </a:p>
        </p:txBody>
      </p:sp>
      <p:sp>
        <p:nvSpPr>
          <p:cNvPr id="4" name="Slide Number Placeholder 3"/>
          <p:cNvSpPr>
            <a:spLocks noGrp="1"/>
          </p:cNvSpPr>
          <p:nvPr>
            <p:ph type="sldNum" sz="quarter" idx="10"/>
          </p:nvPr>
        </p:nvSpPr>
        <p:spPr/>
        <p:txBody>
          <a:bodyPr/>
          <a:lstStyle/>
          <a:p>
            <a:pPr>
              <a:defRPr/>
            </a:pPr>
            <a:fld id="{BE21A9E8-A9BC-4190-9B59-D4532E9828D4}" type="slidenum">
              <a:rPr lang="en-US" smtClean="0"/>
              <a:pPr>
                <a:defRPr/>
              </a:pPr>
              <a:t>21</a:t>
            </a:fld>
            <a:endParaRPr lang="en-US"/>
          </a:p>
        </p:txBody>
      </p:sp>
    </p:spTree>
    <p:extLst>
      <p:ext uri="{BB962C8B-B14F-4D97-AF65-F5344CB8AC3E}">
        <p14:creationId xmlns:p14="http://schemas.microsoft.com/office/powerpoint/2010/main" val="15684007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667625" y="1990725"/>
            <a:ext cx="17697450" cy="9955213"/>
          </a:xfrm>
        </p:spPr>
      </p:sp>
      <p:sp>
        <p:nvSpPr>
          <p:cNvPr id="3" name="Notes Placeholder 2"/>
          <p:cNvSpPr>
            <a:spLocks noGrp="1"/>
          </p:cNvSpPr>
          <p:nvPr>
            <p:ph type="body" idx="1"/>
          </p:nvPr>
        </p:nvSpPr>
        <p:spPr/>
        <p:txBody>
          <a:bodyPr/>
          <a:lstStyle/>
          <a:p>
            <a:pPr>
              <a:defRPr/>
            </a:pPr>
            <a:r>
              <a:rPr lang="en-US">
                <a:solidFill>
                  <a:srgbClr val="000000"/>
                </a:solidFill>
                <a:cs typeface="Calibri"/>
              </a:rPr>
              <a:t>There are three ways to provide feedback to the discussion questions:</a:t>
            </a:r>
            <a:endParaRPr lang="en-US" sz="1200">
              <a:solidFill>
                <a:srgbClr val="000000"/>
              </a:solidFill>
              <a:cs typeface="Calibri"/>
            </a:endParaRPr>
          </a:p>
          <a:p>
            <a:r>
              <a:rPr lang="en-US">
                <a:cs typeface="Calibri"/>
              </a:rPr>
              <a:t>1. Use the raise hand function. If your on the phone it is *9 to raise your hand and *6 to unmute. Please introduce yourself by stating your name and affiliation</a:t>
            </a:r>
          </a:p>
          <a:p>
            <a:r>
              <a:rPr lang="en-US">
                <a:cs typeface="Calibri"/>
              </a:rPr>
              <a:t>2. You can also submit your comments in the Q&amp;A function on Zoom. Please do not use the chat function for this. Please explicitly note which discussion question you are commenting on to help Alex correlate the comments to the appropriate discussion question. Also please include your name and affiliation. </a:t>
            </a:r>
          </a:p>
          <a:p>
            <a:r>
              <a:rPr lang="en-US">
                <a:cs typeface="Calibri"/>
              </a:rPr>
              <a:t>3. You can also submit your comments in written form to the docket. Directions are located on this slide and in the notice for the workshop. Please submit by march 19 5pm</a:t>
            </a:r>
          </a:p>
          <a:p>
            <a:endParaRPr lang="en-US">
              <a:cs typeface="Calibri"/>
            </a:endParaRPr>
          </a:p>
          <a:p>
            <a:r>
              <a:rPr lang="en-US">
                <a:cs typeface="Calibri"/>
              </a:rPr>
              <a:t>And please note that </a:t>
            </a:r>
            <a:r>
              <a:rPr lang="en-US"/>
              <a:t>all input from today’s workshop plus any written comments submitted to the docket will inform the final development of this funding opportunity. </a:t>
            </a:r>
            <a:endParaRPr lang="en-US">
              <a:cs typeface="Calibri"/>
            </a:endParaRPr>
          </a:p>
          <a:p>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0B67BDF7-E776-6644-B0FD-0131F7606DCF}" type="slidenum">
              <a:rPr lang="en-US" smtClean="0"/>
              <a:t>22</a:t>
            </a:fld>
            <a:endParaRPr lang="en-US"/>
          </a:p>
        </p:txBody>
      </p:sp>
    </p:spTree>
    <p:extLst>
      <p:ext uri="{BB962C8B-B14F-4D97-AF65-F5344CB8AC3E}">
        <p14:creationId xmlns:p14="http://schemas.microsoft.com/office/powerpoint/2010/main" val="35504440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0"/>
          </a:p>
        </p:txBody>
      </p:sp>
      <p:sp>
        <p:nvSpPr>
          <p:cNvPr id="4" name="Slide Number Placeholder 3"/>
          <p:cNvSpPr>
            <a:spLocks noGrp="1"/>
          </p:cNvSpPr>
          <p:nvPr>
            <p:ph type="sldNum" sz="quarter" idx="10"/>
          </p:nvPr>
        </p:nvSpPr>
        <p:spPr/>
        <p:txBody>
          <a:bodyPr/>
          <a:lstStyle/>
          <a:p>
            <a:pPr>
              <a:defRPr/>
            </a:pPr>
            <a:fld id="{BE21A9E8-A9BC-4190-9B59-D4532E9828D4}" type="slidenum">
              <a:rPr lang="en-US" smtClean="0"/>
              <a:pPr>
                <a:defRPr/>
              </a:pPr>
              <a:t>27</a:t>
            </a:fld>
            <a:endParaRPr lang="en-US"/>
          </a:p>
        </p:txBody>
      </p:sp>
    </p:spTree>
    <p:extLst>
      <p:ext uri="{BB962C8B-B14F-4D97-AF65-F5344CB8AC3E}">
        <p14:creationId xmlns:p14="http://schemas.microsoft.com/office/powerpoint/2010/main" val="83103619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l="60000" r="-60000"/>
          </a:stretch>
        </a:blipFill>
        <a:effectLst/>
      </p:bgPr>
    </p:bg>
    <p:spTree>
      <p:nvGrpSpPr>
        <p:cNvPr id="1" name=""/>
        <p:cNvGrpSpPr/>
        <p:nvPr/>
      </p:nvGrpSpPr>
      <p:grpSpPr>
        <a:xfrm>
          <a:off x="0" y="0"/>
          <a:ext cx="0" cy="0"/>
          <a:chOff x="0" y="0"/>
          <a:chExt cx="0" cy="0"/>
        </a:xfrm>
      </p:grpSpPr>
      <p:sp>
        <p:nvSpPr>
          <p:cNvPr id="25" name="Rectangle 1"/>
          <p:cNvSpPr/>
          <p:nvPr/>
        </p:nvSpPr>
        <p:spPr>
          <a:xfrm>
            <a:off x="3886200" y="0"/>
            <a:ext cx="360045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363855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3638550 w 723900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9525 w 3600450"/>
              <a:gd name="connsiteY3" fmla="*/ 5133975 h 5143500"/>
              <a:gd name="connsiteX4" fmla="*/ 0 w 360045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0 w 3600450"/>
              <a:gd name="connsiteY3" fmla="*/ 5133975 h 5143500"/>
              <a:gd name="connsiteX4" fmla="*/ 0 w 360045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0450" h="5143500">
                <a:moveTo>
                  <a:pt x="0" y="0"/>
                </a:moveTo>
                <a:lnTo>
                  <a:pt x="3600450" y="0"/>
                </a:lnTo>
                <a:lnTo>
                  <a:pt x="2276475" y="5143500"/>
                </a:lnTo>
                <a:lnTo>
                  <a:pt x="0" y="5133975"/>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1"/>
          <p:cNvSpPr/>
          <p:nvPr/>
        </p:nvSpPr>
        <p:spPr>
          <a:xfrm>
            <a:off x="0" y="0"/>
            <a:ext cx="7239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9000" h="5143500">
                <a:moveTo>
                  <a:pt x="0" y="0"/>
                </a:moveTo>
                <a:lnTo>
                  <a:pt x="7239000" y="0"/>
                </a:lnTo>
                <a:lnTo>
                  <a:pt x="5915025" y="5143500"/>
                </a:lnTo>
                <a:lnTo>
                  <a:pt x="0" y="514350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800" y="438150"/>
            <a:ext cx="1383791" cy="1219200"/>
          </a:xfrm>
          <a:prstGeom prst="rect">
            <a:avLst/>
          </a:prstGeom>
        </p:spPr>
      </p:pic>
      <p:sp>
        <p:nvSpPr>
          <p:cNvPr id="28" name="TextBox 27"/>
          <p:cNvSpPr txBox="1"/>
          <p:nvPr/>
        </p:nvSpPr>
        <p:spPr>
          <a:xfrm>
            <a:off x="1688591" y="462081"/>
            <a:ext cx="5029200" cy="1107996"/>
          </a:xfrm>
          <a:prstGeom prst="rect">
            <a:avLst/>
          </a:prstGeom>
          <a:noFill/>
        </p:spPr>
        <p:txBody>
          <a:bodyPr wrap="square" rtlCol="0">
            <a:spAutoFit/>
          </a:bodyPr>
          <a:lstStyle/>
          <a:p>
            <a:r>
              <a:rPr lang="en-US" sz="2200">
                <a:solidFill>
                  <a:schemeClr val="bg1"/>
                </a:solidFill>
                <a:latin typeface="Century Gothic" panose="020B0502020202020204" pitchFamily="34" charset="0"/>
              </a:rPr>
              <a:t>California</a:t>
            </a:r>
          </a:p>
          <a:p>
            <a:r>
              <a:rPr lang="en-US" sz="2200">
                <a:solidFill>
                  <a:schemeClr val="bg1"/>
                </a:solidFill>
                <a:latin typeface="Century Gothic" panose="020B0502020202020204" pitchFamily="34" charset="0"/>
              </a:rPr>
              <a:t>Energy Commission</a:t>
            </a:r>
          </a:p>
          <a:p>
            <a:r>
              <a:rPr lang="en-US" sz="2200">
                <a:solidFill>
                  <a:schemeClr val="bg1"/>
                </a:solidFill>
                <a:latin typeface="Century Gothic" panose="020B0502020202020204" pitchFamily="34" charset="0"/>
              </a:rPr>
              <a:t>Research &amp; Development</a:t>
            </a:r>
          </a:p>
        </p:txBody>
      </p:sp>
      <p:sp>
        <p:nvSpPr>
          <p:cNvPr id="29" name="TextBox 28"/>
          <p:cNvSpPr txBox="1"/>
          <p:nvPr/>
        </p:nvSpPr>
        <p:spPr>
          <a:xfrm>
            <a:off x="304800" y="2038350"/>
            <a:ext cx="5867400" cy="646331"/>
          </a:xfrm>
          <a:prstGeom prst="rect">
            <a:avLst/>
          </a:prstGeom>
          <a:noFill/>
        </p:spPr>
        <p:txBody>
          <a:bodyPr wrap="square" rtlCol="0">
            <a:spAutoFit/>
          </a:bodyPr>
          <a:lstStyle/>
          <a:p>
            <a:r>
              <a:rPr lang="en-US" sz="3600">
                <a:solidFill>
                  <a:schemeClr val="bg1"/>
                </a:solidFill>
                <a:latin typeface="Segoe UI Semibold" panose="020B0702040204020203" pitchFamily="34" charset="0"/>
              </a:rPr>
              <a:t>TITLE OF PRESENTATION</a:t>
            </a:r>
          </a:p>
        </p:txBody>
      </p:sp>
      <p:sp>
        <p:nvSpPr>
          <p:cNvPr id="30" name="TextBox 29"/>
          <p:cNvSpPr txBox="1"/>
          <p:nvPr/>
        </p:nvSpPr>
        <p:spPr>
          <a:xfrm>
            <a:off x="330437" y="2643143"/>
            <a:ext cx="4343400" cy="400110"/>
          </a:xfrm>
          <a:prstGeom prst="rect">
            <a:avLst/>
          </a:prstGeom>
          <a:noFill/>
        </p:spPr>
        <p:txBody>
          <a:bodyPr wrap="square" rtlCol="0">
            <a:spAutoFit/>
          </a:bodyPr>
          <a:lstStyle/>
          <a:p>
            <a:r>
              <a:rPr lang="en-US" sz="2000">
                <a:solidFill>
                  <a:schemeClr val="accent5"/>
                </a:solidFill>
                <a:latin typeface="Segoe UI" panose="020B0502040204020203" pitchFamily="34" charset="0"/>
                <a:ea typeface="Segoe UI" panose="020B0502040204020203" pitchFamily="34" charset="0"/>
                <a:cs typeface="Segoe UI" panose="020B0502040204020203" pitchFamily="34" charset="0"/>
              </a:rPr>
              <a:t>Name of Presenter</a:t>
            </a:r>
          </a:p>
        </p:txBody>
      </p:sp>
      <p:sp>
        <p:nvSpPr>
          <p:cNvPr id="31" name="TextBox 30"/>
          <p:cNvSpPr txBox="1"/>
          <p:nvPr/>
        </p:nvSpPr>
        <p:spPr>
          <a:xfrm>
            <a:off x="329184" y="2952750"/>
            <a:ext cx="5157216" cy="400110"/>
          </a:xfrm>
          <a:prstGeom prst="rect">
            <a:avLst/>
          </a:prstGeom>
          <a:noFill/>
        </p:spPr>
        <p:txBody>
          <a:bodyPr wrap="square" rtlCol="0">
            <a:spAutoFit/>
          </a:bodyPr>
          <a:lstStyle/>
          <a:p>
            <a:r>
              <a:rPr lang="en-US" sz="2000">
                <a:solidFill>
                  <a:schemeClr val="accent5"/>
                </a:solidFill>
                <a:latin typeface="Segoe UI" panose="020B0502040204020203" pitchFamily="34" charset="0"/>
                <a:ea typeface="Segoe UI" panose="020B0502040204020203" pitchFamily="34" charset="0"/>
                <a:cs typeface="Segoe UI" panose="020B0502040204020203" pitchFamily="34" charset="0"/>
              </a:rPr>
              <a:t>Energy Research and Development Division</a:t>
            </a:r>
          </a:p>
        </p:txBody>
      </p:sp>
      <p:sp>
        <p:nvSpPr>
          <p:cNvPr id="32" name="TextBox 31"/>
          <p:cNvSpPr txBox="1"/>
          <p:nvPr/>
        </p:nvSpPr>
        <p:spPr>
          <a:xfrm>
            <a:off x="304800" y="4019550"/>
            <a:ext cx="4343400" cy="861774"/>
          </a:xfrm>
          <a:prstGeom prst="rect">
            <a:avLst/>
          </a:prstGeom>
          <a:noFill/>
        </p:spPr>
        <p:txBody>
          <a:bodyPr wrap="square" rtlCol="0">
            <a:spAutoFit/>
          </a:bodyPr>
          <a:lstStyle/>
          <a:p>
            <a:r>
              <a:rPr lang="en-US" sz="1600">
                <a:solidFill>
                  <a:schemeClr val="bg1"/>
                </a:solidFill>
                <a:latin typeface="Segoe UI" panose="020B0502040204020203" pitchFamily="34" charset="0"/>
                <a:ea typeface="Segoe UI" panose="020B0502040204020203" pitchFamily="34" charset="0"/>
                <a:cs typeface="Segoe UI" panose="020B0502040204020203" pitchFamily="34" charset="0"/>
              </a:rPr>
              <a:t>Title of conference/meeting</a:t>
            </a:r>
          </a:p>
          <a:p>
            <a:r>
              <a:rPr lang="en-US" sz="1600">
                <a:solidFill>
                  <a:schemeClr val="bg1"/>
                </a:solidFill>
                <a:latin typeface="Segoe UI" panose="020B0502040204020203" pitchFamily="34" charset="0"/>
                <a:ea typeface="Segoe UI" panose="020B0502040204020203" pitchFamily="34" charset="0"/>
                <a:cs typeface="Segoe UI" panose="020B0502040204020203" pitchFamily="34" charset="0"/>
              </a:rPr>
              <a:t>Location presentation was given</a:t>
            </a:r>
          </a:p>
          <a:p>
            <a:r>
              <a:rPr lang="en-US" sz="1600">
                <a:solidFill>
                  <a:schemeClr val="bg1"/>
                </a:solidFill>
                <a:latin typeface="Segoe UI" panose="020B0502040204020203" pitchFamily="34" charset="0"/>
                <a:ea typeface="Segoe UI" panose="020B0502040204020203" pitchFamily="34" charset="0"/>
                <a:cs typeface="Segoe UI" panose="020B0502040204020203" pitchFamily="34" charset="0"/>
              </a:rPr>
              <a:t>Date of meeting</a:t>
            </a:r>
          </a:p>
        </p:txBody>
      </p:sp>
      <p:cxnSp>
        <p:nvCxnSpPr>
          <p:cNvPr id="33" name="Straight Connector 32"/>
          <p:cNvCxnSpPr/>
          <p:nvPr/>
        </p:nvCxnSpPr>
        <p:spPr>
          <a:xfrm>
            <a:off x="381000" y="3695700"/>
            <a:ext cx="5638800" cy="0"/>
          </a:xfrm>
          <a:prstGeom prst="line">
            <a:avLst/>
          </a:prstGeom>
          <a:ln w="28575">
            <a:solidFill>
              <a:schemeClr val="bg1"/>
            </a:solidFill>
          </a:ln>
        </p:spPr>
        <p:style>
          <a:lnRef idx="1">
            <a:schemeClr val="dk1"/>
          </a:lnRef>
          <a:fillRef idx="0">
            <a:schemeClr val="dk1"/>
          </a:fillRef>
          <a:effectRef idx="0">
            <a:schemeClr val="dk1"/>
          </a:effectRef>
          <a:fontRef idx="minor">
            <a:schemeClr val="tx1"/>
          </a:fontRef>
        </p:style>
      </p:cxnSp>
      <p:sp>
        <p:nvSpPr>
          <p:cNvPr id="11" name="Rectangle 1"/>
          <p:cNvSpPr/>
          <p:nvPr userDrawn="1"/>
        </p:nvSpPr>
        <p:spPr>
          <a:xfrm>
            <a:off x="3886200" y="0"/>
            <a:ext cx="360045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363855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3638550 w 723900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9525 w 3600450"/>
              <a:gd name="connsiteY3" fmla="*/ 5133975 h 5143500"/>
              <a:gd name="connsiteX4" fmla="*/ 0 w 360045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0 w 3600450"/>
              <a:gd name="connsiteY3" fmla="*/ 5133975 h 5143500"/>
              <a:gd name="connsiteX4" fmla="*/ 0 w 360045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0450" h="5143500">
                <a:moveTo>
                  <a:pt x="0" y="0"/>
                </a:moveTo>
                <a:lnTo>
                  <a:pt x="3600450" y="0"/>
                </a:lnTo>
                <a:lnTo>
                  <a:pt x="2276475" y="5143500"/>
                </a:lnTo>
                <a:lnTo>
                  <a:pt x="0" y="5133975"/>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
          <p:cNvSpPr/>
          <p:nvPr userDrawn="1"/>
        </p:nvSpPr>
        <p:spPr>
          <a:xfrm>
            <a:off x="0" y="0"/>
            <a:ext cx="7239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9000" h="5143500">
                <a:moveTo>
                  <a:pt x="0" y="0"/>
                </a:moveTo>
                <a:lnTo>
                  <a:pt x="7239000" y="0"/>
                </a:lnTo>
                <a:lnTo>
                  <a:pt x="5915025" y="5143500"/>
                </a:lnTo>
                <a:lnTo>
                  <a:pt x="0" y="514350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04800" y="438150"/>
            <a:ext cx="1383791" cy="1219200"/>
          </a:xfrm>
          <a:prstGeom prst="rect">
            <a:avLst/>
          </a:prstGeom>
        </p:spPr>
      </p:pic>
      <p:sp>
        <p:nvSpPr>
          <p:cNvPr id="14" name="TextBox 13"/>
          <p:cNvSpPr txBox="1"/>
          <p:nvPr userDrawn="1"/>
        </p:nvSpPr>
        <p:spPr>
          <a:xfrm>
            <a:off x="1688591" y="800635"/>
            <a:ext cx="5029200" cy="430887"/>
          </a:xfrm>
          <a:prstGeom prst="rect">
            <a:avLst/>
          </a:prstGeom>
          <a:noFill/>
        </p:spPr>
        <p:txBody>
          <a:bodyPr wrap="square" rtlCol="0">
            <a:spAutoFit/>
          </a:bodyPr>
          <a:lstStyle/>
          <a:p>
            <a:r>
              <a:rPr lang="en-US" sz="2200">
                <a:solidFill>
                  <a:schemeClr val="bg1"/>
                </a:solidFill>
                <a:latin typeface="Century Gothic" panose="020B0502020202020204" pitchFamily="34" charset="0"/>
              </a:rPr>
              <a:t>California Energy Commission</a:t>
            </a:r>
          </a:p>
        </p:txBody>
      </p:sp>
      <p:sp>
        <p:nvSpPr>
          <p:cNvPr id="17" name="TextBox 16"/>
          <p:cNvSpPr txBox="1"/>
          <p:nvPr userDrawn="1"/>
        </p:nvSpPr>
        <p:spPr>
          <a:xfrm>
            <a:off x="381000" y="2952750"/>
            <a:ext cx="5157216" cy="400110"/>
          </a:xfrm>
          <a:prstGeom prst="rect">
            <a:avLst/>
          </a:prstGeom>
          <a:noFill/>
        </p:spPr>
        <p:txBody>
          <a:bodyPr wrap="square" rtlCol="0">
            <a:spAutoFit/>
          </a:bodyPr>
          <a:lstStyle/>
          <a:p>
            <a:r>
              <a:rPr lang="en-US" sz="2000">
                <a:solidFill>
                  <a:schemeClr val="accent5"/>
                </a:solidFill>
                <a:latin typeface="Segoe UI" panose="020B0502040204020203" pitchFamily="34" charset="0"/>
                <a:ea typeface="Segoe UI" panose="020B0502040204020203" pitchFamily="34" charset="0"/>
                <a:cs typeface="Segoe UI" panose="020B0502040204020203" pitchFamily="34" charset="0"/>
              </a:rPr>
              <a:t>Chair Robert B. Weisenmiller</a:t>
            </a:r>
          </a:p>
        </p:txBody>
      </p:sp>
      <p:cxnSp>
        <p:nvCxnSpPr>
          <p:cNvPr id="19" name="Straight Connector 18"/>
          <p:cNvCxnSpPr/>
          <p:nvPr userDrawn="1"/>
        </p:nvCxnSpPr>
        <p:spPr>
          <a:xfrm>
            <a:off x="381000" y="3695700"/>
            <a:ext cx="5638800" cy="0"/>
          </a:xfrm>
          <a:prstGeom prst="line">
            <a:avLst/>
          </a:prstGeom>
          <a:ln w="28575">
            <a:solidFill>
              <a:schemeClr val="bg1"/>
            </a:solidFill>
          </a:ln>
        </p:spPr>
        <p:style>
          <a:lnRef idx="1">
            <a:schemeClr val="dk1"/>
          </a:lnRef>
          <a:fillRef idx="0">
            <a:schemeClr val="dk1"/>
          </a:fillRef>
          <a:effectRef idx="0">
            <a:schemeClr val="dk1"/>
          </a:effectRef>
          <a:fontRef idx="minor">
            <a:schemeClr val="tx1"/>
          </a:fontRef>
        </p:style>
      </p:cxnSp>
      <p:sp>
        <p:nvSpPr>
          <p:cNvPr id="3" name="Text Placeholder 2"/>
          <p:cNvSpPr>
            <a:spLocks noGrp="1"/>
          </p:cNvSpPr>
          <p:nvPr>
            <p:ph type="body" sz="quarter" idx="10"/>
          </p:nvPr>
        </p:nvSpPr>
        <p:spPr>
          <a:xfrm>
            <a:off x="381000" y="1885950"/>
            <a:ext cx="6019800" cy="757238"/>
          </a:xfrm>
        </p:spPr>
        <p:txBody>
          <a:bodyPr>
            <a:noAutofit/>
          </a:bodyPr>
          <a:lstStyle>
            <a:lvl1pPr>
              <a:defRPr sz="3600" b="1">
                <a:solidFill>
                  <a:schemeClr val="bg1"/>
                </a:solidFill>
                <a:latin typeface="+mj-lt"/>
              </a:defRPr>
            </a:lvl1pPr>
          </a:lstStyle>
          <a:p>
            <a:pPr lvl="0"/>
            <a:r>
              <a:rPr lang="en-US"/>
              <a:t>Click to edit Master text styles</a:t>
            </a:r>
          </a:p>
        </p:txBody>
      </p:sp>
      <p:sp>
        <p:nvSpPr>
          <p:cNvPr id="5" name="Text Placeholder 4"/>
          <p:cNvSpPr>
            <a:spLocks noGrp="1"/>
          </p:cNvSpPr>
          <p:nvPr>
            <p:ph type="body" sz="quarter" idx="11"/>
          </p:nvPr>
        </p:nvSpPr>
        <p:spPr>
          <a:xfrm>
            <a:off x="381000" y="2633662"/>
            <a:ext cx="5638800" cy="319088"/>
          </a:xfrm>
        </p:spPr>
        <p:txBody>
          <a:bodyPr>
            <a:noAutofit/>
          </a:bodyPr>
          <a:lstStyle>
            <a:lvl1pPr>
              <a:defRPr sz="2000">
                <a:solidFill>
                  <a:schemeClr val="accent5"/>
                </a:solidFill>
              </a:defRPr>
            </a:lvl1pPr>
          </a:lstStyle>
          <a:p>
            <a:pPr lvl="0"/>
            <a:r>
              <a:rPr lang="en-US"/>
              <a:t>Click to edit Master text styles</a:t>
            </a:r>
          </a:p>
        </p:txBody>
      </p:sp>
      <p:sp>
        <p:nvSpPr>
          <p:cNvPr id="24" name="Text Placeholder 4"/>
          <p:cNvSpPr>
            <a:spLocks noGrp="1"/>
          </p:cNvSpPr>
          <p:nvPr>
            <p:ph type="body" sz="quarter" idx="12"/>
          </p:nvPr>
        </p:nvSpPr>
        <p:spPr>
          <a:xfrm>
            <a:off x="371475" y="4005262"/>
            <a:ext cx="4581525" cy="319088"/>
          </a:xfrm>
        </p:spPr>
        <p:txBody>
          <a:bodyPr>
            <a:noAutofit/>
          </a:bodyPr>
          <a:lstStyle>
            <a:lvl1pPr>
              <a:defRPr sz="160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4765770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0" indent="0">
              <a:buFont typeface="Arial" panose="020B0604020202020204" pitchFamily="34" charset="0"/>
              <a:buNone/>
              <a:defRPr sz="2600">
                <a:solidFill>
                  <a:schemeClr val="tx2"/>
                </a:solidFill>
              </a:defRPr>
            </a:lvl1pPr>
            <a:lvl2pPr marL="742950" indent="-285750">
              <a:buFontTx/>
              <a:buBlip>
                <a:blip r:embed="rId2"/>
              </a:buBlip>
              <a:defRPr sz="2400">
                <a:solidFill>
                  <a:schemeClr val="tx2"/>
                </a:solidFill>
              </a:defRPr>
            </a:lvl2pPr>
            <a:lvl3pPr marL="1143000" indent="-228600">
              <a:buFontTx/>
              <a:buBlip>
                <a:blip r:embed="rId2"/>
              </a:buBlip>
              <a:defRPr sz="2000">
                <a:solidFill>
                  <a:schemeClr val="tx2"/>
                </a:solidFill>
              </a:defRPr>
            </a:lvl3pPr>
            <a:lvl4pPr marL="1600200" indent="-228600">
              <a:buFontTx/>
              <a:buBlip>
                <a:blip r:embed="rId2"/>
              </a:buBlip>
              <a:defRPr sz="1800">
                <a:solidFill>
                  <a:schemeClr val="tx2"/>
                </a:solidFill>
              </a:defRPr>
            </a:lvl4pPr>
            <a:lvl5pPr marL="2057400" indent="-228600">
              <a:buFontTx/>
              <a:buBlip>
                <a:blip r:embed="rId2"/>
              </a:buBlip>
              <a:defRPr sz="160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346066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Slide Number Placeholder 5"/>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4993828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marL="0" indent="0">
              <a:buFont typeface="Arial" panose="020B0604020202020204" pitchFamily="34" charset="0"/>
              <a:buNone/>
              <a:defRPr sz="2000"/>
            </a:lvl1pPr>
            <a:lvl2pPr marL="742950" indent="-285750">
              <a:buFontTx/>
              <a:buBlip>
                <a:blip r:embed="rId2"/>
              </a:buBlip>
              <a:defRPr sz="2400"/>
            </a:lvl2pPr>
            <a:lvl3pPr marL="1143000" indent="-228600">
              <a:buFontTx/>
              <a:buBlip>
                <a:blip r:embed="rId2"/>
              </a:buBlip>
              <a:defRPr sz="2000"/>
            </a:lvl3pPr>
            <a:lvl4pPr marL="1600200" indent="-228600">
              <a:buFontTx/>
              <a:buBlip>
                <a:blip r:embed="rId2"/>
              </a:buBlip>
              <a:defRPr sz="1800"/>
            </a:lvl4pPr>
            <a:lvl5pPr marL="2057400" indent="-228600">
              <a:buFontTx/>
              <a:buBlip>
                <a:blip r:embed="rId2"/>
              </a:buBlip>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603742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normAutofit/>
          </a:bodyPr>
          <a:lstStyle>
            <a:lvl1pPr marL="0" indent="0">
              <a:buNone/>
              <a:defRPr sz="2000" b="0">
                <a:latin typeface="Segoe UI Semibold" panose="020B07020402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normAutofit/>
          </a:bodyPr>
          <a:lstStyle>
            <a:lvl1pPr marL="0" indent="0">
              <a:buNone/>
              <a:defRPr sz="2000" b="0">
                <a:latin typeface="Segoe UI Semibold" panose="020B07020402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38843435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3809451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22836051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90515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l="60000" r="-60000"/>
          </a:stretch>
        </a:blipFill>
        <a:effectLst/>
      </p:bgPr>
    </p:bg>
    <p:spTree>
      <p:nvGrpSpPr>
        <p:cNvPr id="1" name=""/>
        <p:cNvGrpSpPr/>
        <p:nvPr/>
      </p:nvGrpSpPr>
      <p:grpSpPr>
        <a:xfrm>
          <a:off x="0" y="0"/>
          <a:ext cx="0" cy="0"/>
          <a:chOff x="0" y="0"/>
          <a:chExt cx="0" cy="0"/>
        </a:xfrm>
      </p:grpSpPr>
      <p:sp>
        <p:nvSpPr>
          <p:cNvPr id="25" name="Rectangle 1"/>
          <p:cNvSpPr/>
          <p:nvPr/>
        </p:nvSpPr>
        <p:spPr>
          <a:xfrm>
            <a:off x="3886200" y="0"/>
            <a:ext cx="360045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363855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3638550 w 723900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9525 w 3600450"/>
              <a:gd name="connsiteY3" fmla="*/ 5133975 h 5143500"/>
              <a:gd name="connsiteX4" fmla="*/ 0 w 360045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0 w 3600450"/>
              <a:gd name="connsiteY3" fmla="*/ 5133975 h 5143500"/>
              <a:gd name="connsiteX4" fmla="*/ 0 w 360045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0450" h="5143500">
                <a:moveTo>
                  <a:pt x="0" y="0"/>
                </a:moveTo>
                <a:lnTo>
                  <a:pt x="3600450" y="0"/>
                </a:lnTo>
                <a:lnTo>
                  <a:pt x="2276475" y="5143500"/>
                </a:lnTo>
                <a:lnTo>
                  <a:pt x="0" y="5133975"/>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1"/>
          <p:cNvSpPr/>
          <p:nvPr/>
        </p:nvSpPr>
        <p:spPr>
          <a:xfrm>
            <a:off x="0" y="0"/>
            <a:ext cx="7239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9000" h="5143500">
                <a:moveTo>
                  <a:pt x="0" y="0"/>
                </a:moveTo>
                <a:lnTo>
                  <a:pt x="7239000" y="0"/>
                </a:lnTo>
                <a:lnTo>
                  <a:pt x="5915025" y="5143500"/>
                </a:lnTo>
                <a:lnTo>
                  <a:pt x="0" y="514350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800" y="438150"/>
            <a:ext cx="1383791" cy="1219200"/>
          </a:xfrm>
          <a:prstGeom prst="rect">
            <a:avLst/>
          </a:prstGeom>
        </p:spPr>
      </p:pic>
      <p:sp>
        <p:nvSpPr>
          <p:cNvPr id="28" name="TextBox 27"/>
          <p:cNvSpPr txBox="1"/>
          <p:nvPr/>
        </p:nvSpPr>
        <p:spPr>
          <a:xfrm>
            <a:off x="1688591" y="462081"/>
            <a:ext cx="5029200" cy="1107996"/>
          </a:xfrm>
          <a:prstGeom prst="rect">
            <a:avLst/>
          </a:prstGeom>
          <a:noFill/>
        </p:spPr>
        <p:txBody>
          <a:bodyPr wrap="square" rtlCol="0">
            <a:spAutoFit/>
          </a:bodyPr>
          <a:lstStyle/>
          <a:p>
            <a:r>
              <a:rPr lang="en-US" sz="2200">
                <a:solidFill>
                  <a:schemeClr val="bg1"/>
                </a:solidFill>
                <a:latin typeface="Century Gothic" panose="020B0502020202020204" pitchFamily="34" charset="0"/>
              </a:rPr>
              <a:t>California</a:t>
            </a:r>
          </a:p>
          <a:p>
            <a:r>
              <a:rPr lang="en-US" sz="2200">
                <a:solidFill>
                  <a:schemeClr val="bg1"/>
                </a:solidFill>
                <a:latin typeface="Century Gothic" panose="020B0502020202020204" pitchFamily="34" charset="0"/>
              </a:rPr>
              <a:t>Energy Commission</a:t>
            </a:r>
          </a:p>
          <a:p>
            <a:r>
              <a:rPr lang="en-US" sz="2200">
                <a:solidFill>
                  <a:schemeClr val="bg1"/>
                </a:solidFill>
                <a:latin typeface="Century Gothic" panose="020B0502020202020204" pitchFamily="34" charset="0"/>
              </a:rPr>
              <a:t>Research &amp; Development</a:t>
            </a:r>
          </a:p>
        </p:txBody>
      </p:sp>
      <p:sp>
        <p:nvSpPr>
          <p:cNvPr id="29" name="TextBox 28"/>
          <p:cNvSpPr txBox="1"/>
          <p:nvPr/>
        </p:nvSpPr>
        <p:spPr>
          <a:xfrm>
            <a:off x="304800" y="2038350"/>
            <a:ext cx="5867400" cy="646331"/>
          </a:xfrm>
          <a:prstGeom prst="rect">
            <a:avLst/>
          </a:prstGeom>
          <a:noFill/>
        </p:spPr>
        <p:txBody>
          <a:bodyPr wrap="square" rtlCol="0">
            <a:spAutoFit/>
          </a:bodyPr>
          <a:lstStyle/>
          <a:p>
            <a:r>
              <a:rPr lang="en-US" sz="3600">
                <a:solidFill>
                  <a:schemeClr val="bg1"/>
                </a:solidFill>
                <a:latin typeface="Segoe UI Semibold" panose="020B0702040204020203" pitchFamily="34" charset="0"/>
              </a:rPr>
              <a:t>TITLE OF PRESENTATION</a:t>
            </a:r>
          </a:p>
        </p:txBody>
      </p:sp>
      <p:sp>
        <p:nvSpPr>
          <p:cNvPr id="30" name="TextBox 29"/>
          <p:cNvSpPr txBox="1"/>
          <p:nvPr/>
        </p:nvSpPr>
        <p:spPr>
          <a:xfrm>
            <a:off x="330437" y="2643143"/>
            <a:ext cx="4343400" cy="400110"/>
          </a:xfrm>
          <a:prstGeom prst="rect">
            <a:avLst/>
          </a:prstGeom>
          <a:noFill/>
        </p:spPr>
        <p:txBody>
          <a:bodyPr wrap="square" rtlCol="0">
            <a:spAutoFit/>
          </a:bodyPr>
          <a:lstStyle/>
          <a:p>
            <a:r>
              <a:rPr lang="en-US" sz="2000">
                <a:solidFill>
                  <a:schemeClr val="accent5"/>
                </a:solidFill>
                <a:latin typeface="Segoe UI" panose="020B0502040204020203" pitchFamily="34" charset="0"/>
                <a:ea typeface="Segoe UI" panose="020B0502040204020203" pitchFamily="34" charset="0"/>
                <a:cs typeface="Segoe UI" panose="020B0502040204020203" pitchFamily="34" charset="0"/>
              </a:rPr>
              <a:t>Name of Presenter</a:t>
            </a:r>
          </a:p>
        </p:txBody>
      </p:sp>
      <p:sp>
        <p:nvSpPr>
          <p:cNvPr id="31" name="TextBox 30"/>
          <p:cNvSpPr txBox="1"/>
          <p:nvPr/>
        </p:nvSpPr>
        <p:spPr>
          <a:xfrm>
            <a:off x="329184" y="2952750"/>
            <a:ext cx="5157216" cy="400110"/>
          </a:xfrm>
          <a:prstGeom prst="rect">
            <a:avLst/>
          </a:prstGeom>
          <a:noFill/>
        </p:spPr>
        <p:txBody>
          <a:bodyPr wrap="square" rtlCol="0">
            <a:spAutoFit/>
          </a:bodyPr>
          <a:lstStyle/>
          <a:p>
            <a:r>
              <a:rPr lang="en-US" sz="2000">
                <a:solidFill>
                  <a:schemeClr val="accent5"/>
                </a:solidFill>
                <a:latin typeface="Segoe UI" panose="020B0502040204020203" pitchFamily="34" charset="0"/>
                <a:ea typeface="Segoe UI" panose="020B0502040204020203" pitchFamily="34" charset="0"/>
                <a:cs typeface="Segoe UI" panose="020B0502040204020203" pitchFamily="34" charset="0"/>
              </a:rPr>
              <a:t>Energy Research and Development Division</a:t>
            </a:r>
          </a:p>
        </p:txBody>
      </p:sp>
      <p:sp>
        <p:nvSpPr>
          <p:cNvPr id="32" name="TextBox 31"/>
          <p:cNvSpPr txBox="1"/>
          <p:nvPr/>
        </p:nvSpPr>
        <p:spPr>
          <a:xfrm>
            <a:off x="304800" y="4019550"/>
            <a:ext cx="4343400" cy="861774"/>
          </a:xfrm>
          <a:prstGeom prst="rect">
            <a:avLst/>
          </a:prstGeom>
          <a:noFill/>
        </p:spPr>
        <p:txBody>
          <a:bodyPr wrap="square" rtlCol="0">
            <a:spAutoFit/>
          </a:bodyPr>
          <a:lstStyle/>
          <a:p>
            <a:r>
              <a:rPr lang="en-US" sz="1600">
                <a:solidFill>
                  <a:schemeClr val="bg1"/>
                </a:solidFill>
                <a:latin typeface="Segoe UI" panose="020B0502040204020203" pitchFamily="34" charset="0"/>
                <a:ea typeface="Segoe UI" panose="020B0502040204020203" pitchFamily="34" charset="0"/>
                <a:cs typeface="Segoe UI" panose="020B0502040204020203" pitchFamily="34" charset="0"/>
              </a:rPr>
              <a:t>Title of conference/meeting</a:t>
            </a:r>
          </a:p>
          <a:p>
            <a:r>
              <a:rPr lang="en-US" sz="1600">
                <a:solidFill>
                  <a:schemeClr val="bg1"/>
                </a:solidFill>
                <a:latin typeface="Segoe UI" panose="020B0502040204020203" pitchFamily="34" charset="0"/>
                <a:ea typeface="Segoe UI" panose="020B0502040204020203" pitchFamily="34" charset="0"/>
                <a:cs typeface="Segoe UI" panose="020B0502040204020203" pitchFamily="34" charset="0"/>
              </a:rPr>
              <a:t>Location presentation was given</a:t>
            </a:r>
          </a:p>
          <a:p>
            <a:r>
              <a:rPr lang="en-US" sz="1600">
                <a:solidFill>
                  <a:schemeClr val="bg1"/>
                </a:solidFill>
                <a:latin typeface="Segoe UI" panose="020B0502040204020203" pitchFamily="34" charset="0"/>
                <a:ea typeface="Segoe UI" panose="020B0502040204020203" pitchFamily="34" charset="0"/>
                <a:cs typeface="Segoe UI" panose="020B0502040204020203" pitchFamily="34" charset="0"/>
              </a:rPr>
              <a:t>Date of meeting</a:t>
            </a:r>
          </a:p>
        </p:txBody>
      </p:sp>
      <p:cxnSp>
        <p:nvCxnSpPr>
          <p:cNvPr id="33" name="Straight Connector 32"/>
          <p:cNvCxnSpPr/>
          <p:nvPr/>
        </p:nvCxnSpPr>
        <p:spPr>
          <a:xfrm>
            <a:off x="381000" y="3695700"/>
            <a:ext cx="5638800" cy="0"/>
          </a:xfrm>
          <a:prstGeom prst="line">
            <a:avLst/>
          </a:prstGeom>
          <a:ln w="28575">
            <a:solidFill>
              <a:schemeClr val="bg1"/>
            </a:solidFill>
          </a:ln>
        </p:spPr>
        <p:style>
          <a:lnRef idx="1">
            <a:schemeClr val="dk1"/>
          </a:lnRef>
          <a:fillRef idx="0">
            <a:schemeClr val="dk1"/>
          </a:fillRef>
          <a:effectRef idx="0">
            <a:schemeClr val="dk1"/>
          </a:effectRef>
          <a:fontRef idx="minor">
            <a:schemeClr val="tx1"/>
          </a:fontRef>
        </p:style>
      </p:cxnSp>
      <p:sp>
        <p:nvSpPr>
          <p:cNvPr id="11" name="Rectangle 1"/>
          <p:cNvSpPr/>
          <p:nvPr userDrawn="1"/>
        </p:nvSpPr>
        <p:spPr>
          <a:xfrm>
            <a:off x="3886200" y="0"/>
            <a:ext cx="360045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363855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3638550 w 723900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9525 w 3600450"/>
              <a:gd name="connsiteY3" fmla="*/ 5133975 h 5143500"/>
              <a:gd name="connsiteX4" fmla="*/ 0 w 360045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0 w 3600450"/>
              <a:gd name="connsiteY3" fmla="*/ 5133975 h 5143500"/>
              <a:gd name="connsiteX4" fmla="*/ 0 w 360045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0450" h="5143500">
                <a:moveTo>
                  <a:pt x="0" y="0"/>
                </a:moveTo>
                <a:lnTo>
                  <a:pt x="3600450" y="0"/>
                </a:lnTo>
                <a:lnTo>
                  <a:pt x="2276475" y="5143500"/>
                </a:lnTo>
                <a:lnTo>
                  <a:pt x="0" y="5133975"/>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
          <p:cNvSpPr/>
          <p:nvPr userDrawn="1"/>
        </p:nvSpPr>
        <p:spPr>
          <a:xfrm>
            <a:off x="0" y="0"/>
            <a:ext cx="7239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9000" h="5143500">
                <a:moveTo>
                  <a:pt x="0" y="0"/>
                </a:moveTo>
                <a:lnTo>
                  <a:pt x="7239000" y="0"/>
                </a:lnTo>
                <a:lnTo>
                  <a:pt x="5915025" y="5143500"/>
                </a:lnTo>
                <a:lnTo>
                  <a:pt x="0" y="514350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04800" y="438150"/>
            <a:ext cx="1383791" cy="1219200"/>
          </a:xfrm>
          <a:prstGeom prst="rect">
            <a:avLst/>
          </a:prstGeom>
        </p:spPr>
      </p:pic>
      <p:sp>
        <p:nvSpPr>
          <p:cNvPr id="14" name="TextBox 13"/>
          <p:cNvSpPr txBox="1"/>
          <p:nvPr userDrawn="1"/>
        </p:nvSpPr>
        <p:spPr>
          <a:xfrm>
            <a:off x="1752600" y="769263"/>
            <a:ext cx="4331209" cy="430887"/>
          </a:xfrm>
          <a:prstGeom prst="rect">
            <a:avLst/>
          </a:prstGeom>
          <a:noFill/>
        </p:spPr>
        <p:txBody>
          <a:bodyPr wrap="square" rtlCol="0">
            <a:spAutoFit/>
          </a:bodyPr>
          <a:lstStyle/>
          <a:p>
            <a:r>
              <a:rPr lang="en-US" sz="2200">
                <a:solidFill>
                  <a:schemeClr val="bg1"/>
                </a:solidFill>
                <a:latin typeface="Century Gothic" panose="020B0502020202020204" pitchFamily="34" charset="0"/>
              </a:rPr>
              <a:t>California</a:t>
            </a:r>
            <a:r>
              <a:rPr lang="en-US" sz="2200" baseline="0">
                <a:solidFill>
                  <a:schemeClr val="bg1"/>
                </a:solidFill>
                <a:latin typeface="Century Gothic" panose="020B0502020202020204" pitchFamily="34" charset="0"/>
              </a:rPr>
              <a:t> </a:t>
            </a:r>
            <a:r>
              <a:rPr lang="en-US" sz="2200">
                <a:solidFill>
                  <a:schemeClr val="bg1"/>
                </a:solidFill>
                <a:latin typeface="Century Gothic" panose="020B0502020202020204" pitchFamily="34" charset="0"/>
              </a:rPr>
              <a:t>Energy Commission</a:t>
            </a:r>
          </a:p>
        </p:txBody>
      </p:sp>
      <p:cxnSp>
        <p:nvCxnSpPr>
          <p:cNvPr id="19" name="Straight Connector 18"/>
          <p:cNvCxnSpPr/>
          <p:nvPr userDrawn="1"/>
        </p:nvCxnSpPr>
        <p:spPr>
          <a:xfrm>
            <a:off x="381000" y="3695700"/>
            <a:ext cx="5638800" cy="0"/>
          </a:xfrm>
          <a:prstGeom prst="line">
            <a:avLst/>
          </a:prstGeom>
          <a:ln w="28575">
            <a:solidFill>
              <a:schemeClr val="bg1"/>
            </a:solidFill>
          </a:ln>
        </p:spPr>
        <p:style>
          <a:lnRef idx="1">
            <a:schemeClr val="dk1"/>
          </a:lnRef>
          <a:fillRef idx="0">
            <a:schemeClr val="dk1"/>
          </a:fillRef>
          <a:effectRef idx="0">
            <a:schemeClr val="dk1"/>
          </a:effectRef>
          <a:fontRef idx="minor">
            <a:schemeClr val="tx1"/>
          </a:fontRef>
        </p:style>
      </p:cxnSp>
      <p:sp>
        <p:nvSpPr>
          <p:cNvPr id="3" name="Text Placeholder 2"/>
          <p:cNvSpPr>
            <a:spLocks noGrp="1"/>
          </p:cNvSpPr>
          <p:nvPr>
            <p:ph type="body" sz="quarter" idx="10"/>
          </p:nvPr>
        </p:nvSpPr>
        <p:spPr>
          <a:xfrm>
            <a:off x="381000" y="1885950"/>
            <a:ext cx="6019800" cy="757238"/>
          </a:xfrm>
        </p:spPr>
        <p:txBody>
          <a:bodyPr>
            <a:noAutofit/>
          </a:bodyPr>
          <a:lstStyle>
            <a:lvl1pPr>
              <a:defRPr sz="3600" b="1">
                <a:solidFill>
                  <a:schemeClr val="bg1"/>
                </a:solidFill>
                <a:latin typeface="+mj-lt"/>
              </a:defRPr>
            </a:lvl1pPr>
          </a:lstStyle>
          <a:p>
            <a:pPr lvl="0"/>
            <a:r>
              <a:rPr lang="en-US"/>
              <a:t>Edit Master text styles</a:t>
            </a:r>
          </a:p>
        </p:txBody>
      </p:sp>
      <p:sp>
        <p:nvSpPr>
          <p:cNvPr id="5" name="Text Placeholder 4"/>
          <p:cNvSpPr>
            <a:spLocks noGrp="1"/>
          </p:cNvSpPr>
          <p:nvPr>
            <p:ph type="body" sz="quarter" idx="11"/>
          </p:nvPr>
        </p:nvSpPr>
        <p:spPr>
          <a:xfrm>
            <a:off x="381000" y="2633662"/>
            <a:ext cx="5638800" cy="319088"/>
          </a:xfrm>
        </p:spPr>
        <p:txBody>
          <a:bodyPr>
            <a:noAutofit/>
          </a:bodyPr>
          <a:lstStyle>
            <a:lvl1pPr>
              <a:defRPr sz="2000">
                <a:solidFill>
                  <a:schemeClr val="accent5"/>
                </a:solidFill>
              </a:defRPr>
            </a:lvl1pPr>
          </a:lstStyle>
          <a:p>
            <a:pPr lvl="0"/>
            <a:r>
              <a:rPr lang="en-US"/>
              <a:t>Edit Master text styles</a:t>
            </a:r>
          </a:p>
        </p:txBody>
      </p:sp>
      <p:sp>
        <p:nvSpPr>
          <p:cNvPr id="24" name="Text Placeholder 4"/>
          <p:cNvSpPr>
            <a:spLocks noGrp="1"/>
          </p:cNvSpPr>
          <p:nvPr>
            <p:ph type="body" sz="quarter" idx="12"/>
          </p:nvPr>
        </p:nvSpPr>
        <p:spPr>
          <a:xfrm>
            <a:off x="371475" y="4005262"/>
            <a:ext cx="4581525" cy="319088"/>
          </a:xfrm>
        </p:spPr>
        <p:txBody>
          <a:bodyPr>
            <a:noAutofit/>
          </a:bodyPr>
          <a:lstStyle>
            <a:lvl1pPr>
              <a:defRPr sz="1600">
                <a:solidFill>
                  <a:schemeClr val="bg1"/>
                </a:solidFill>
              </a:defRPr>
            </a:lvl1pPr>
          </a:lstStyle>
          <a:p>
            <a:pPr lvl="0"/>
            <a:r>
              <a:rPr lang="en-US"/>
              <a:t>Edit Master text styles</a:t>
            </a:r>
          </a:p>
        </p:txBody>
      </p:sp>
    </p:spTree>
    <p:extLst>
      <p:ext uri="{BB962C8B-B14F-4D97-AF65-F5344CB8AC3E}">
        <p14:creationId xmlns:p14="http://schemas.microsoft.com/office/powerpoint/2010/main" val="15464413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0" indent="0">
              <a:buFont typeface="Arial" panose="020B0604020202020204" pitchFamily="34" charset="0"/>
              <a:buNone/>
              <a:defRPr sz="2600">
                <a:solidFill>
                  <a:schemeClr val="tx2"/>
                </a:solidFill>
              </a:defRPr>
            </a:lvl1pPr>
            <a:lvl2pPr marL="742950" indent="-285750">
              <a:buFontTx/>
              <a:buBlip>
                <a:blip r:embed="rId2"/>
              </a:buBlip>
              <a:defRPr sz="2400">
                <a:solidFill>
                  <a:schemeClr val="tx2"/>
                </a:solidFill>
              </a:defRPr>
            </a:lvl2pPr>
            <a:lvl3pPr marL="1143000" indent="-228600">
              <a:buFontTx/>
              <a:buBlip>
                <a:blip r:embed="rId2"/>
              </a:buBlip>
              <a:defRPr sz="2000">
                <a:solidFill>
                  <a:schemeClr val="tx2"/>
                </a:solidFill>
              </a:defRPr>
            </a:lvl3pPr>
            <a:lvl4pPr marL="1600200" indent="-228600">
              <a:buFontTx/>
              <a:buBlip>
                <a:blip r:embed="rId2"/>
              </a:buBlip>
              <a:defRPr sz="1800">
                <a:solidFill>
                  <a:schemeClr val="tx2"/>
                </a:solidFill>
              </a:defRPr>
            </a:lvl4pPr>
            <a:lvl5pPr marL="2057400" indent="-228600">
              <a:buFontTx/>
              <a:buBlip>
                <a:blip r:embed="rId2"/>
              </a:buBlip>
              <a:defRPr sz="160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31094672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063671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marL="0" indent="0">
              <a:buFont typeface="Arial" panose="020B0604020202020204" pitchFamily="34" charset="0"/>
              <a:buNone/>
              <a:defRPr sz="2000"/>
            </a:lvl1pPr>
            <a:lvl2pPr marL="742950" indent="-285750">
              <a:buFontTx/>
              <a:buBlip>
                <a:blip r:embed="rId2"/>
              </a:buBlip>
              <a:defRPr sz="2400"/>
            </a:lvl2pPr>
            <a:lvl3pPr marL="1143000" indent="-228600">
              <a:buFontTx/>
              <a:buBlip>
                <a:blip r:embed="rId2"/>
              </a:buBlip>
              <a:defRPr sz="2000"/>
            </a:lvl3pPr>
            <a:lvl4pPr marL="1600200" indent="-228600">
              <a:buFontTx/>
              <a:buBlip>
                <a:blip r:embed="rId2"/>
              </a:buBlip>
              <a:defRPr sz="1800"/>
            </a:lvl4pPr>
            <a:lvl5pPr marL="2057400" indent="-228600">
              <a:buFontTx/>
              <a:buBlip>
                <a:blip r:embed="rId2"/>
              </a:buBlip>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35065400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normAutofit/>
          </a:bodyPr>
          <a:lstStyle>
            <a:lvl1pPr marL="0" indent="0">
              <a:buNone/>
              <a:defRPr sz="2000" b="0">
                <a:latin typeface="Segoe UI Semibold" panose="020B07020402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1631156"/>
            <a:ext cx="4040188" cy="2963466"/>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normAutofit/>
          </a:bodyPr>
          <a:lstStyle>
            <a:lvl1pPr marL="0" indent="0">
              <a:buNone/>
              <a:defRPr sz="2000" b="0">
                <a:latin typeface="Segoe UI Semibold" panose="020B07020402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6" y="1631156"/>
            <a:ext cx="4041775" cy="2963466"/>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32690033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7427454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0104192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Slide Number Placeholder 6"/>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1163098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image" Target="../media/image2.png"/><Relationship Id="rId5" Type="http://schemas.openxmlformats.org/officeDocument/2006/relationships/slideLayout" Target="../slideLayouts/slideLayout13.xml"/><Relationship Id="rId10" Type="http://schemas.openxmlformats.org/officeDocument/2006/relationships/image" Target="../media/image5.png"/><Relationship Id="rId4" Type="http://schemas.openxmlformats.org/officeDocument/2006/relationships/slideLayout" Target="../slideLayouts/slideLayout12.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33350"/>
            <a:ext cx="82296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6934200" y="4857750"/>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569167A-9D82-438A-BF70-1028D6A4A763}" type="slidenum">
              <a:rPr lang="en-US" smtClean="0"/>
              <a:t>‹#›</a:t>
            </a:fld>
            <a:endParaRPr lang="en-US"/>
          </a:p>
        </p:txBody>
      </p:sp>
    </p:spTree>
    <p:extLst>
      <p:ext uri="{BB962C8B-B14F-4D97-AF65-F5344CB8AC3E}">
        <p14:creationId xmlns:p14="http://schemas.microsoft.com/office/powerpoint/2010/main" val="4275347303"/>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7" r:id="rId8"/>
  </p:sldLayoutIdLst>
  <p:hf hdr="0" ftr="0" dt="0"/>
  <p:txStyles>
    <p:titleStyle>
      <a:lvl1pPr algn="ctr" defTabSz="914400" rtl="0" eaLnBrk="1" latinLnBrk="0" hangingPunct="1">
        <a:spcBef>
          <a:spcPct val="0"/>
        </a:spcBef>
        <a:buNone/>
        <a:defRPr sz="3200" b="1" kern="1200">
          <a:solidFill>
            <a:schemeClr val="tx2"/>
          </a:solidFill>
          <a:latin typeface="+mj-lt"/>
          <a:ea typeface="+mj-ea"/>
          <a:cs typeface="+mj-cs"/>
        </a:defRPr>
      </a:lvl1pPr>
    </p:titleStyle>
    <p:body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11"/>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11"/>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11"/>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11"/>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33350"/>
            <a:ext cx="82296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6934200" y="4857750"/>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569167A-9D82-438A-BF70-1028D6A4A763}" type="slidenum">
              <a:rPr lang="en-US" smtClean="0"/>
              <a:t>‹#›</a:t>
            </a:fld>
            <a:endParaRPr lang="en-US"/>
          </a:p>
        </p:txBody>
      </p:sp>
    </p:spTree>
    <p:extLst>
      <p:ext uri="{BB962C8B-B14F-4D97-AF65-F5344CB8AC3E}">
        <p14:creationId xmlns:p14="http://schemas.microsoft.com/office/powerpoint/2010/main" val="410516789"/>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Lst>
  <p:txStyles>
    <p:titleStyle>
      <a:lvl1pPr algn="ctr" defTabSz="914400" rtl="0" eaLnBrk="1" latinLnBrk="0" hangingPunct="1">
        <a:spcBef>
          <a:spcPct val="0"/>
        </a:spcBef>
        <a:buNone/>
        <a:defRPr sz="3200" b="1" kern="1200">
          <a:solidFill>
            <a:schemeClr val="tx2"/>
          </a:solidFill>
          <a:latin typeface="+mj-lt"/>
          <a:ea typeface="+mj-ea"/>
          <a:cs typeface="+mj-cs"/>
        </a:defRPr>
      </a:lvl1pPr>
    </p:titleStyle>
    <p:body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11"/>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11"/>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11"/>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11"/>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energy.ca.gov/energy-rd-reports-n-publications/energy-research-and-development-investment-plans-and-annual" TargetMode="External"/><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gcc02.safelinks.protection.outlook.com/?url=http%3A%2F%2Fwww.ebudget.ca.gov%2F2021-22%2Fpdf%2FBudgetSummary%2FClimateChange.pdf&amp;data=04%7C01%7C%7Cd0fb2eece5d848e5f1bb08d8b839f3d6%7Cac3a124413f44ef68d1bbaa27148194e%7C0%7C0%7C637461906356283889%7CUnknown%7CTWFpbGZsb3d8eyJWIjoiMC4wLjAwMDAiLCJQIjoiV2luMzIiLCJBTiI6Ik1haWwiLCJXVCI6Mn0%3D%7C1000&amp;sdata=Zlz22P1Wq3aJ2F2wICAkbajB6jACFamUCDjSbbQF2HY%3D&amp;reserved=0"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energy.ca.gov/event/workshop/2021-03/staff-workshop-research-support-climate-resilient-transition-clean" TargetMode="External"/><Relationship Id="rId2" Type="http://schemas.openxmlformats.org/officeDocument/2006/relationships/notesSlide" Target="../notesSlides/notesSlide23.xml"/><Relationship Id="rId1" Type="http://schemas.openxmlformats.org/officeDocument/2006/relationships/slideLayout" Target="../slideLayouts/slideLayout6.xml"/><Relationship Id="rId5" Type="http://schemas.openxmlformats.org/officeDocument/2006/relationships/hyperlink" Target="mailto:docket@energy.ca.gov" TargetMode="External"/><Relationship Id="rId4" Type="http://schemas.openxmlformats.org/officeDocument/2006/relationships/hyperlink" Target="https://efiling.energy.ca.gov/Ecomment/Ecomment.aspx?docketnumber=19-ERDD-0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1"/>
          </p:nvPr>
        </p:nvSpPr>
        <p:spPr>
          <a:xfrm>
            <a:off x="371475" y="3105151"/>
            <a:ext cx="5638800" cy="609600"/>
          </a:xfrm>
        </p:spPr>
        <p:txBody>
          <a:bodyPr/>
          <a:lstStyle/>
          <a:p>
            <a:r>
              <a:rPr lang="en-US" sz="1400"/>
              <a:t>Energy-Related Environmental Research</a:t>
            </a:r>
          </a:p>
          <a:p>
            <a:r>
              <a:rPr lang="en-US" sz="1400"/>
              <a:t>Energy Research &amp; Development Division </a:t>
            </a:r>
          </a:p>
        </p:txBody>
      </p:sp>
      <p:sp>
        <p:nvSpPr>
          <p:cNvPr id="4" name="Text Placeholder 3"/>
          <p:cNvSpPr>
            <a:spLocks noGrp="1"/>
          </p:cNvSpPr>
          <p:nvPr>
            <p:ph type="body" sz="quarter" idx="12"/>
          </p:nvPr>
        </p:nvSpPr>
        <p:spPr/>
        <p:txBody>
          <a:bodyPr vert="horz" lIns="91440" tIns="45720" rIns="91440" bIns="45720" rtlCol="0" anchor="t">
            <a:noAutofit/>
          </a:bodyPr>
          <a:lstStyle/>
          <a:p>
            <a:r>
              <a:rPr lang="en-US"/>
              <a:t>March 5, 2021</a:t>
            </a:r>
          </a:p>
        </p:txBody>
      </p:sp>
      <p:sp>
        <p:nvSpPr>
          <p:cNvPr id="5" name="Title 4"/>
          <p:cNvSpPr>
            <a:spLocks noGrp="1"/>
          </p:cNvSpPr>
          <p:nvPr>
            <p:ph type="title" idx="4294967295"/>
          </p:nvPr>
        </p:nvSpPr>
        <p:spPr>
          <a:xfrm>
            <a:off x="362080" y="1809750"/>
            <a:ext cx="5648195" cy="1150146"/>
          </a:xfrm>
        </p:spPr>
        <p:txBody>
          <a:bodyPr>
            <a:normAutofit/>
          </a:bodyPr>
          <a:lstStyle/>
          <a:p>
            <a:pPr algn="l"/>
            <a:r>
              <a:rPr lang="en-US" sz="2000">
                <a:solidFill>
                  <a:schemeClr val="bg1"/>
                </a:solidFill>
                <a:ea typeface="+mj-lt"/>
                <a:cs typeface="+mj-lt"/>
              </a:rPr>
              <a:t>Research </a:t>
            </a:r>
            <a:r>
              <a:rPr lang="en-US" sz="2000" b="1" kern="1200">
                <a:solidFill>
                  <a:schemeClr val="bg1"/>
                </a:solidFill>
                <a:effectLst/>
                <a:ea typeface="+mj-lt"/>
                <a:cs typeface="+mj-lt"/>
              </a:rPr>
              <a:t>to Support </a:t>
            </a:r>
            <a:r>
              <a:rPr lang="en-US" sz="2000">
                <a:solidFill>
                  <a:schemeClr val="bg1"/>
                </a:solidFill>
                <a:ea typeface="+mj-lt"/>
                <a:cs typeface="+mj-lt"/>
              </a:rPr>
              <a:t>a Climate-Resilient Transition to a Clean Electricity System</a:t>
            </a:r>
            <a:endParaRPr lang="en-US">
              <a:solidFill>
                <a:schemeClr val="bg1"/>
              </a:solidFill>
            </a:endParaRPr>
          </a:p>
          <a:p>
            <a:pPr algn="l" rtl="0" eaLnBrk="1" latinLnBrk="0" hangingPunct="1"/>
            <a:r>
              <a:rPr lang="en-US" sz="1600" b="1" kern="1200">
                <a:solidFill>
                  <a:schemeClr val="bg1"/>
                </a:solidFill>
                <a:effectLst/>
                <a:latin typeface="Century Gothic"/>
                <a:ea typeface="+mn-ea"/>
                <a:cs typeface="+mn-cs"/>
              </a:rPr>
              <a:t>Request for Comments on Forthcoming Solicitation</a:t>
            </a:r>
            <a:endParaRPr lang="en-US">
              <a:solidFill>
                <a:schemeClr val="bg1"/>
              </a:solidFill>
              <a:effectLst/>
              <a:latin typeface="Century Gothic"/>
            </a:endParaRPr>
          </a:p>
        </p:txBody>
      </p:sp>
    </p:spTree>
    <p:extLst>
      <p:ext uri="{BB962C8B-B14F-4D97-AF65-F5344CB8AC3E}">
        <p14:creationId xmlns:p14="http://schemas.microsoft.com/office/powerpoint/2010/main" val="19617954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E5B14A8-E48A-C540-9214-39685A723586}"/>
              </a:ext>
            </a:extLst>
          </p:cNvPr>
          <p:cNvSpPr>
            <a:spLocks noGrp="1"/>
          </p:cNvSpPr>
          <p:nvPr>
            <p:ph type="title"/>
          </p:nvPr>
        </p:nvSpPr>
        <p:spPr>
          <a:xfrm>
            <a:off x="1892480" y="165639"/>
            <a:ext cx="5359040" cy="857250"/>
          </a:xfrm>
        </p:spPr>
        <p:txBody>
          <a:bodyPr>
            <a:normAutofit/>
          </a:bodyPr>
          <a:lstStyle/>
          <a:p>
            <a:r>
              <a:rPr lang="en-US" b="1">
                <a:cs typeface="Arial"/>
              </a:rPr>
              <a:t>Housekeeping</a:t>
            </a:r>
          </a:p>
        </p:txBody>
      </p:sp>
      <p:sp>
        <p:nvSpPr>
          <p:cNvPr id="8" name="Content Placeholder 5">
            <a:extLst>
              <a:ext uri="{FF2B5EF4-FFF2-40B4-BE49-F238E27FC236}">
                <a16:creationId xmlns:a16="http://schemas.microsoft.com/office/drawing/2014/main" id="{225032D5-95B1-1548-AFAF-7FB1F52B9EA7}"/>
              </a:ext>
            </a:extLst>
          </p:cNvPr>
          <p:cNvSpPr>
            <a:spLocks noGrp="1"/>
          </p:cNvSpPr>
          <p:nvPr>
            <p:ph idx="1"/>
          </p:nvPr>
        </p:nvSpPr>
        <p:spPr>
          <a:xfrm>
            <a:off x="990600" y="1455435"/>
            <a:ext cx="7696200" cy="3394472"/>
          </a:xfrm>
        </p:spPr>
        <p:txBody>
          <a:bodyPr/>
          <a:lstStyle/>
          <a:p>
            <a:pPr marL="457200" indent="-457200">
              <a:buFont typeface="Wingdings" panose="05000000000000000000" pitchFamily="2" charset="2"/>
              <a:buChar char="Ø"/>
            </a:pPr>
            <a:r>
              <a:rPr lang="en-US" dirty="0">
                <a:solidFill>
                  <a:schemeClr val="accent1">
                    <a:lumMod val="75000"/>
                  </a:schemeClr>
                </a:solidFill>
              </a:rPr>
              <a:t>All participants muted on Zoom (until Q&amp;A)</a:t>
            </a:r>
          </a:p>
          <a:p>
            <a:pPr marL="457200" indent="-457200">
              <a:buFont typeface="Wingdings" panose="05000000000000000000" pitchFamily="2" charset="2"/>
              <a:buChar char="Ø"/>
            </a:pPr>
            <a:r>
              <a:rPr lang="en-US" dirty="0">
                <a:solidFill>
                  <a:schemeClr val="accent1">
                    <a:lumMod val="75000"/>
                  </a:schemeClr>
                </a:solidFill>
              </a:rPr>
              <a:t>Zoom recording</a:t>
            </a:r>
          </a:p>
          <a:p>
            <a:pPr marL="457200" indent="-457200">
              <a:buFont typeface="Wingdings" panose="05000000000000000000" pitchFamily="2" charset="2"/>
              <a:buChar char="Ø"/>
            </a:pPr>
            <a:r>
              <a:rPr lang="en-US" dirty="0">
                <a:solidFill>
                  <a:schemeClr val="accent1">
                    <a:lumMod val="75000"/>
                  </a:schemeClr>
                </a:solidFill>
              </a:rPr>
              <a:t>Comments and questions</a:t>
            </a:r>
          </a:p>
          <a:p>
            <a:pPr marL="822960" lvl="1" indent="-342900">
              <a:buFont typeface="Wingdings" panose="05000000000000000000" pitchFamily="2" charset="2"/>
              <a:buChar char="§"/>
            </a:pPr>
            <a:r>
              <a:rPr lang="en-US" sz="2000" i="1" dirty="0">
                <a:solidFill>
                  <a:schemeClr val="accent4">
                    <a:lumMod val="75000"/>
                  </a:schemeClr>
                </a:solidFill>
              </a:rPr>
              <a:t>Please use “Q&amp;A” feature for substantive comments and questions (not chat).</a:t>
            </a:r>
          </a:p>
          <a:p>
            <a:pPr marL="822960" lvl="1" indent="-342900">
              <a:buFont typeface="Wingdings" panose="05000000000000000000" pitchFamily="2" charset="2"/>
              <a:buChar char="§"/>
            </a:pPr>
            <a:r>
              <a:rPr lang="en-US" sz="2000" i="1" dirty="0">
                <a:solidFill>
                  <a:schemeClr val="accent4">
                    <a:lumMod val="75000"/>
                  </a:schemeClr>
                </a:solidFill>
              </a:rPr>
              <a:t>Please reserve the “Chat” feature for technical issues, etc.</a:t>
            </a:r>
          </a:p>
          <a:p>
            <a:endParaRPr lang="en-US" dirty="0">
              <a:solidFill>
                <a:schemeClr val="accent1">
                  <a:lumMod val="75000"/>
                </a:schemeClr>
              </a:solidFill>
              <a:latin typeface="Arial"/>
              <a:cs typeface="Arial"/>
            </a:endParaRPr>
          </a:p>
        </p:txBody>
      </p:sp>
      <p:sp>
        <p:nvSpPr>
          <p:cNvPr id="2" name="Slide Number Placeholder 1"/>
          <p:cNvSpPr>
            <a:spLocks noGrp="1"/>
          </p:cNvSpPr>
          <p:nvPr>
            <p:ph type="sldNum" sz="quarter" idx="12"/>
          </p:nvPr>
        </p:nvSpPr>
        <p:spPr/>
        <p:txBody>
          <a:bodyPr/>
          <a:lstStyle/>
          <a:p>
            <a:pPr defTabSz="342892">
              <a:defRPr/>
            </a:pPr>
            <a:fld id="{1BC924B7-EDFF-824B-BCE9-3FAD438598D0}" type="slidenum">
              <a:rPr lang="en-US">
                <a:solidFill>
                  <a:prstClr val="black">
                    <a:tint val="75000"/>
                  </a:prstClr>
                </a:solidFill>
                <a:latin typeface="Calibri"/>
              </a:rPr>
              <a:pPr defTabSz="342892">
                <a:defRPr/>
              </a:pPr>
              <a:t>2</a:t>
            </a:fld>
            <a:endParaRPr lang="en-US">
              <a:solidFill>
                <a:prstClr val="black">
                  <a:tint val="75000"/>
                </a:prstClr>
              </a:solidFill>
              <a:latin typeface="Calibri"/>
            </a:endParaRPr>
          </a:p>
        </p:txBody>
      </p:sp>
    </p:spTree>
    <p:extLst>
      <p:ext uri="{BB962C8B-B14F-4D97-AF65-F5344CB8AC3E}">
        <p14:creationId xmlns:p14="http://schemas.microsoft.com/office/powerpoint/2010/main" val="1598314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610600" cy="762000"/>
          </a:xfrm>
        </p:spPr>
        <p:txBody>
          <a:bodyPr>
            <a:normAutofit/>
          </a:bodyPr>
          <a:lstStyle/>
          <a:p>
            <a:r>
              <a:rPr lang="en-US" sz="2400"/>
              <a:t>Why We Are Seeking Your Input?</a:t>
            </a:r>
          </a:p>
        </p:txBody>
      </p:sp>
      <p:sp>
        <p:nvSpPr>
          <p:cNvPr id="3" name="Content Placeholder 2"/>
          <p:cNvSpPr>
            <a:spLocks noGrp="1"/>
          </p:cNvSpPr>
          <p:nvPr>
            <p:ph idx="1"/>
          </p:nvPr>
        </p:nvSpPr>
        <p:spPr>
          <a:xfrm>
            <a:off x="457200" y="1047750"/>
            <a:ext cx="8153400" cy="4083843"/>
          </a:xfrm>
        </p:spPr>
        <p:txBody>
          <a:bodyPr vert="horz" lIns="91440" tIns="45720" rIns="91440" bIns="45720" rtlCol="0" anchor="t">
            <a:normAutofit/>
          </a:bodyPr>
          <a:lstStyle/>
          <a:p>
            <a:pPr marL="457200" indent="-457200">
              <a:lnSpc>
                <a:spcPct val="120000"/>
              </a:lnSpc>
              <a:spcBef>
                <a:spcPts val="400"/>
              </a:spcBef>
              <a:buFont typeface="Wingdings" panose="05000000000000000000" pitchFamily="2" charset="2"/>
              <a:buChar char="Ø"/>
            </a:pPr>
            <a:r>
              <a:rPr lang="en-US" sz="1600"/>
              <a:t>In </a:t>
            </a:r>
            <a:r>
              <a:rPr lang="en-US" sz="1600" b="1"/>
              <a:t>Q4 2021</a:t>
            </a:r>
            <a:r>
              <a:rPr lang="en-US" sz="1600"/>
              <a:t>, we anticipate releasing a Grant Funding Opportunity (GFO) that would fund </a:t>
            </a:r>
            <a:r>
              <a:rPr lang="en-US" sz="1600" u="sng"/>
              <a:t>up to $3M of </a:t>
            </a:r>
            <a:r>
              <a:rPr lang="en-US" sz="1600" u="sng">
                <a:ea typeface="+mn-lt"/>
                <a:cs typeface="+mn-lt"/>
              </a:rPr>
              <a:t>research</a:t>
            </a:r>
            <a:r>
              <a:rPr lang="en-US" sz="1600">
                <a:ea typeface="+mn-lt"/>
                <a:cs typeface="+mn-lt"/>
              </a:rPr>
              <a:t> efforts that support climate resilience planning for California’s ongoing transition to a clean electricity system</a:t>
            </a:r>
          </a:p>
          <a:p>
            <a:pPr marL="457200" indent="-457200">
              <a:lnSpc>
                <a:spcPct val="120000"/>
              </a:lnSpc>
              <a:spcBef>
                <a:spcPts val="400"/>
              </a:spcBef>
              <a:buFont typeface="Wingdings" panose="05000000000000000000" pitchFamily="2" charset="2"/>
              <a:buChar char="Ø"/>
            </a:pPr>
            <a:endParaRPr lang="en-US" sz="1600"/>
          </a:p>
          <a:p>
            <a:pPr marL="457200" indent="-457200">
              <a:lnSpc>
                <a:spcPct val="120000"/>
              </a:lnSpc>
              <a:spcBef>
                <a:spcPts val="400"/>
              </a:spcBef>
              <a:buFont typeface="Wingdings" panose="05000000000000000000" pitchFamily="2" charset="2"/>
              <a:buChar char="Ø"/>
            </a:pPr>
            <a:r>
              <a:rPr lang="en-US" sz="1600">
                <a:ea typeface="+mn-lt"/>
                <a:cs typeface="+mn-lt"/>
              </a:rPr>
              <a:t>CEC staff are seeking input from researchers, equity experts, industry leaders, investor-owned utilities (IOUs), and other interested stakeholders</a:t>
            </a:r>
            <a:r>
              <a:rPr lang="en-US" sz="1600"/>
              <a:t> to inform the scope and structure of the anticipated solicitation.</a:t>
            </a:r>
          </a:p>
          <a:p>
            <a:pPr marL="457200" indent="-457200">
              <a:lnSpc>
                <a:spcPct val="120000"/>
              </a:lnSpc>
              <a:spcBef>
                <a:spcPts val="400"/>
              </a:spcBef>
              <a:buFont typeface="Wingdings" panose="05000000000000000000" pitchFamily="2" charset="2"/>
              <a:buChar char="Ø"/>
            </a:pPr>
            <a:endParaRPr lang="en-US" sz="1600"/>
          </a:p>
          <a:p>
            <a:pPr marL="457200" indent="-457200">
              <a:lnSpc>
                <a:spcPct val="120000"/>
              </a:lnSpc>
              <a:spcBef>
                <a:spcPts val="400"/>
              </a:spcBef>
              <a:buFont typeface="Wingdings" panose="05000000000000000000" pitchFamily="2" charset="2"/>
              <a:buChar char="Ø"/>
            </a:pPr>
            <a:r>
              <a:rPr lang="en-US" sz="1600"/>
              <a:t>Your input helps us craft a high-impact solicitation to support the state’s ambitious climate goals.</a:t>
            </a:r>
          </a:p>
          <a:p>
            <a:pPr marL="457200" indent="-457200">
              <a:lnSpc>
                <a:spcPct val="120000"/>
              </a:lnSpc>
              <a:spcBef>
                <a:spcPts val="400"/>
              </a:spcBef>
              <a:buFont typeface="Wingdings" panose="05000000000000000000" pitchFamily="2" charset="2"/>
              <a:buChar char="Ø"/>
            </a:pPr>
            <a:endParaRPr lang="en-US" sz="1600">
              <a:cs typeface="Segoe UI"/>
            </a:endParaRPr>
          </a:p>
          <a:p>
            <a:pPr>
              <a:lnSpc>
                <a:spcPct val="120000"/>
              </a:lnSpc>
              <a:spcBef>
                <a:spcPts val="400"/>
              </a:spcBef>
            </a:pPr>
            <a:endParaRPr lang="en-US" sz="1600">
              <a:cs typeface="Segoe UI"/>
            </a:endParaRPr>
          </a:p>
        </p:txBody>
      </p:sp>
      <p:sp>
        <p:nvSpPr>
          <p:cNvPr id="4" name="Slide Number Placeholder 3"/>
          <p:cNvSpPr>
            <a:spLocks noGrp="1"/>
          </p:cNvSpPr>
          <p:nvPr>
            <p:ph type="sldNum" sz="quarter" idx="12"/>
          </p:nvPr>
        </p:nvSpPr>
        <p:spPr/>
        <p:txBody>
          <a:bodyPr/>
          <a:lstStyle/>
          <a:p>
            <a:pPr>
              <a:defRPr/>
            </a:pPr>
            <a:fld id="{67556601-949B-4DCA-A2CD-C392C8402A46}" type="slidenum">
              <a:rPr lang="en-US" smtClean="0"/>
              <a:pPr>
                <a:defRPr/>
              </a:pPr>
              <a:t>3</a:t>
            </a:fld>
            <a:endParaRPr lang="en-US"/>
          </a:p>
        </p:txBody>
      </p:sp>
    </p:spTree>
    <p:extLst>
      <p:ext uri="{BB962C8B-B14F-4D97-AF65-F5344CB8AC3E}">
        <p14:creationId xmlns:p14="http://schemas.microsoft.com/office/powerpoint/2010/main" val="28210483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a:t>Workshop Agenda </a:t>
            </a:r>
          </a:p>
        </p:txBody>
      </p:sp>
      <p:sp>
        <p:nvSpPr>
          <p:cNvPr id="3" name="Content Placeholder 2"/>
          <p:cNvSpPr>
            <a:spLocks noGrp="1"/>
          </p:cNvSpPr>
          <p:nvPr>
            <p:ph idx="1"/>
          </p:nvPr>
        </p:nvSpPr>
        <p:spPr>
          <a:xfrm>
            <a:off x="457200" y="1123950"/>
            <a:ext cx="8229600" cy="4007644"/>
          </a:xfrm>
        </p:spPr>
        <p:txBody>
          <a:bodyPr vert="horz" lIns="91440" tIns="45720" rIns="91440" bIns="45720" rtlCol="0" anchor="t">
            <a:noAutofit/>
          </a:bodyPr>
          <a:lstStyle/>
          <a:p>
            <a:pPr marL="514350" indent="-514350">
              <a:spcBef>
                <a:spcPts val="400"/>
              </a:spcBef>
              <a:buClr>
                <a:schemeClr val="tx2"/>
              </a:buClr>
              <a:buFont typeface="Wingdings" panose="05000000000000000000" pitchFamily="2" charset="2"/>
              <a:buChar char="Ø"/>
            </a:pPr>
            <a:r>
              <a:rPr lang="en-US" sz="1800">
                <a:solidFill>
                  <a:srgbClr val="28558C"/>
                </a:solidFill>
              </a:rPr>
              <a:t>Background on </a:t>
            </a:r>
            <a:r>
              <a:rPr lang="en-US" sz="1800" b="1">
                <a:solidFill>
                  <a:srgbClr val="28558C"/>
                </a:solidFill>
              </a:rPr>
              <a:t>EPIC funding program </a:t>
            </a:r>
            <a:r>
              <a:rPr lang="en-US" sz="1800">
                <a:solidFill>
                  <a:srgbClr val="28558C"/>
                </a:solidFill>
              </a:rPr>
              <a:t>and </a:t>
            </a:r>
            <a:r>
              <a:rPr lang="en-US" sz="1800" b="1">
                <a:solidFill>
                  <a:srgbClr val="28558C"/>
                </a:solidFill>
              </a:rPr>
              <a:t>ongoing CEC-funded research </a:t>
            </a:r>
            <a:r>
              <a:rPr lang="en-US" sz="1800">
                <a:solidFill>
                  <a:srgbClr val="28558C"/>
                </a:solidFill>
              </a:rPr>
              <a:t>that will feed into the proposed research efforts.</a:t>
            </a:r>
          </a:p>
          <a:p>
            <a:pPr marL="514350" indent="-514350">
              <a:spcBef>
                <a:spcPts val="400"/>
              </a:spcBef>
              <a:buClr>
                <a:schemeClr val="tx2"/>
              </a:buClr>
              <a:buFont typeface="Wingdings" panose="05000000000000000000" pitchFamily="2" charset="2"/>
              <a:buChar char="Ø"/>
            </a:pPr>
            <a:r>
              <a:rPr lang="en-US" sz="1800"/>
              <a:t>Initial ideas regarding scope and focus of </a:t>
            </a:r>
            <a:r>
              <a:rPr lang="en-US" sz="1800" b="1"/>
              <a:t>two proposed efforts of an anticipated solicitation,</a:t>
            </a:r>
            <a:r>
              <a:rPr lang="en-US" sz="1800"/>
              <a:t> </a:t>
            </a:r>
            <a:r>
              <a:rPr lang="en-US" sz="1800" u="sng"/>
              <a:t>planned for release in Q4 2021.</a:t>
            </a:r>
            <a:endParaRPr lang="en-US" sz="2400" b="1"/>
          </a:p>
          <a:p>
            <a:pPr marL="514350" indent="-514350">
              <a:spcBef>
                <a:spcPts val="400"/>
              </a:spcBef>
              <a:buClr>
                <a:schemeClr val="tx2"/>
              </a:buClr>
              <a:buFont typeface="Wingdings" panose="05000000000000000000" pitchFamily="2" charset="2"/>
              <a:buChar char="Ø"/>
            </a:pPr>
            <a:r>
              <a:rPr lang="en-US" sz="1800"/>
              <a:t>Seek</a:t>
            </a:r>
            <a:r>
              <a:rPr lang="en-US" sz="1800" b="1"/>
              <a:t> input from stakeholders</a:t>
            </a:r>
            <a:r>
              <a:rPr lang="en-US" sz="1800"/>
              <a:t> on specific discussion questions regarding proposed research.</a:t>
            </a:r>
            <a:endParaRPr lang="en-US" sz="1800">
              <a:cs typeface="Segoe UI"/>
            </a:endParaRPr>
          </a:p>
          <a:p>
            <a:pPr>
              <a:spcBef>
                <a:spcPts val="400"/>
              </a:spcBef>
              <a:buClr>
                <a:schemeClr val="tx2">
                  <a:lumMod val="50000"/>
                </a:schemeClr>
              </a:buClr>
            </a:pPr>
            <a:endParaRPr lang="en-US" sz="1600" i="1"/>
          </a:p>
          <a:p>
            <a:pPr>
              <a:spcBef>
                <a:spcPts val="400"/>
              </a:spcBef>
              <a:buClr>
                <a:schemeClr val="tx2">
                  <a:lumMod val="50000"/>
                </a:schemeClr>
              </a:buClr>
            </a:pPr>
            <a:r>
              <a:rPr lang="en-US" sz="1600" i="1"/>
              <a:t>Input from today’s workshop plus public comments (oral and/or written comments) will help shape the Grant Funding Opportunity. </a:t>
            </a:r>
            <a:endParaRPr lang="en-US" sz="1600" i="1">
              <a:cs typeface="Segoe UI"/>
            </a:endParaRPr>
          </a:p>
        </p:txBody>
      </p:sp>
      <p:sp>
        <p:nvSpPr>
          <p:cNvPr id="4" name="Slide Number Placeholder 3"/>
          <p:cNvSpPr>
            <a:spLocks noGrp="1"/>
          </p:cNvSpPr>
          <p:nvPr>
            <p:ph type="sldNum" sz="quarter" idx="12"/>
          </p:nvPr>
        </p:nvSpPr>
        <p:spPr/>
        <p:txBody>
          <a:bodyPr/>
          <a:lstStyle/>
          <a:p>
            <a:fld id="{8569167A-9D82-438A-BF70-1028D6A4A763}" type="slidenum">
              <a:rPr lang="en-US" smtClean="0"/>
              <a:t>4</a:t>
            </a:fld>
            <a:endParaRPr lang="en-US"/>
          </a:p>
        </p:txBody>
      </p:sp>
    </p:spTree>
    <p:extLst>
      <p:ext uri="{BB962C8B-B14F-4D97-AF65-F5344CB8AC3E}">
        <p14:creationId xmlns:p14="http://schemas.microsoft.com/office/powerpoint/2010/main" val="19217877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958" y="-84604"/>
            <a:ext cx="8229600" cy="762000"/>
          </a:xfrm>
        </p:spPr>
        <p:txBody>
          <a:bodyPr>
            <a:normAutofit/>
          </a:bodyPr>
          <a:lstStyle/>
          <a:p>
            <a:r>
              <a:rPr lang="en-US" sz="2400">
                <a:solidFill>
                  <a:srgbClr val="00588A"/>
                </a:solidFill>
                <a:latin typeface="Century Gothic"/>
              </a:rPr>
              <a:t>EPIC Research &amp; Development Program</a:t>
            </a:r>
            <a:endParaRPr lang="en-US" sz="2400">
              <a:latin typeface="Century Gothic"/>
            </a:endParaRPr>
          </a:p>
        </p:txBody>
      </p:sp>
      <p:sp>
        <p:nvSpPr>
          <p:cNvPr id="4" name="Slide Number Placeholder 3"/>
          <p:cNvSpPr>
            <a:spLocks noGrp="1"/>
          </p:cNvSpPr>
          <p:nvPr>
            <p:ph type="sldNum" sz="quarter" idx="12"/>
          </p:nvPr>
        </p:nvSpPr>
        <p:spPr/>
        <p:txBody>
          <a:bodyPr/>
          <a:lstStyle/>
          <a:p>
            <a:fld id="{8569167A-9D82-438A-BF70-1028D6A4A763}" type="slidenum">
              <a:rPr lang="en-US" smtClean="0"/>
              <a:t>5</a:t>
            </a:fld>
            <a:endParaRPr lang="en-US"/>
          </a:p>
        </p:txBody>
      </p:sp>
      <p:sp>
        <p:nvSpPr>
          <p:cNvPr id="7" name="Slide Number Placeholder 2"/>
          <p:cNvSpPr txBox="1">
            <a:spLocks/>
          </p:cNvSpPr>
          <p:nvPr/>
        </p:nvSpPr>
        <p:spPr>
          <a:xfrm>
            <a:off x="6934200" y="4857750"/>
            <a:ext cx="2133600" cy="273844"/>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3B945C4-4213-415B-86F2-DB8FD23835C3}" type="slidenum">
              <a:rPr lang="en-US" smtClean="0">
                <a:solidFill>
                  <a:prstClr val="black">
                    <a:tint val="75000"/>
                  </a:prstClr>
                </a:solidFill>
              </a:rPr>
              <a:pPr/>
              <a:t>5</a:t>
            </a:fld>
            <a:endParaRPr lang="en-US">
              <a:solidFill>
                <a:prstClr val="black">
                  <a:tint val="75000"/>
                </a:prstClr>
              </a:solidFill>
            </a:endParaRPr>
          </a:p>
        </p:txBody>
      </p:sp>
      <p:sp>
        <p:nvSpPr>
          <p:cNvPr id="8" name="TextBox 7"/>
          <p:cNvSpPr txBox="1"/>
          <p:nvPr/>
        </p:nvSpPr>
        <p:spPr>
          <a:xfrm>
            <a:off x="468958" y="4281443"/>
            <a:ext cx="5138209" cy="738664"/>
          </a:xfrm>
          <a:prstGeom prst="rect">
            <a:avLst/>
          </a:prstGeom>
          <a:solidFill>
            <a:schemeClr val="accent5">
              <a:lumMod val="40000"/>
              <a:lumOff val="60000"/>
            </a:schemeClr>
          </a:solidFill>
          <a:ln>
            <a:solidFill>
              <a:schemeClr val="accent5">
                <a:lumMod val="50000"/>
              </a:schemeClr>
            </a:solidFill>
          </a:ln>
        </p:spPr>
        <p:txBody>
          <a:bodyPr wrap="square" lIns="91440" tIns="45720" rIns="91440" bIns="45720" anchor="t">
            <a:spAutoFit/>
          </a:bodyPr>
          <a:lstStyle/>
          <a:p>
            <a:pPr eaLnBrk="0" hangingPunct="0">
              <a:tabLst>
                <a:tab pos="0" algn="l"/>
              </a:tabLst>
              <a:defRPr/>
            </a:pPr>
            <a:r>
              <a:rPr lang="en-US" sz="1400"/>
              <a:t>To access report: </a:t>
            </a:r>
            <a:r>
              <a:rPr lang="en-US" sz="1400">
                <a:ea typeface="+mn-lt"/>
                <a:cs typeface="+mn-lt"/>
                <a:hlinkClick r:id="rId3"/>
              </a:rPr>
              <a:t>https://www.energy.ca.gov/energy-rd-reports-n-publications/energy-research-and-development-investment-plans-and-annual</a:t>
            </a:r>
            <a:endParaRPr lang="en-US" sz="1400">
              <a:solidFill>
                <a:srgbClr val="00588A"/>
              </a:solidFill>
              <a:ea typeface="+mn-lt"/>
              <a:cs typeface="+mn-lt"/>
            </a:endParaRPr>
          </a:p>
        </p:txBody>
      </p:sp>
      <p:pic>
        <p:nvPicPr>
          <p:cNvPr id="9" name="Picture 8" title="CEC Staff Report"/>
          <p:cNvPicPr>
            <a:picLocks noChangeAspect="1"/>
          </p:cNvPicPr>
          <p:nvPr/>
        </p:nvPicPr>
        <p:blipFill>
          <a:blip r:embed="rId4"/>
          <a:stretch>
            <a:fillRect/>
          </a:stretch>
        </p:blipFill>
        <p:spPr>
          <a:xfrm>
            <a:off x="5791200" y="677396"/>
            <a:ext cx="3097758" cy="3989307"/>
          </a:xfrm>
          <a:prstGeom prst="rect">
            <a:avLst/>
          </a:prstGeom>
        </p:spPr>
      </p:pic>
      <p:sp>
        <p:nvSpPr>
          <p:cNvPr id="10" name="TextBox 9" descr="Electric Program Investment Charge: Proposed 2018-2020 Triennial Investment Plan" title="CEC Staff Report "/>
          <p:cNvSpPr txBox="1"/>
          <p:nvPr/>
        </p:nvSpPr>
        <p:spPr>
          <a:xfrm>
            <a:off x="468958" y="634831"/>
            <a:ext cx="5138209" cy="3590727"/>
          </a:xfrm>
          <a:prstGeom prst="rect">
            <a:avLst/>
          </a:prstGeom>
          <a:solidFill>
            <a:schemeClr val="accent3">
              <a:lumMod val="20000"/>
              <a:lumOff val="80000"/>
            </a:schemeClr>
          </a:solidFill>
        </p:spPr>
        <p:txBody>
          <a:bodyPr wrap="square" lIns="91440" tIns="45720" rIns="91440" bIns="45720" rtlCol="0" anchor="t">
            <a:spAutoFit/>
          </a:bodyPr>
          <a:lstStyle/>
          <a:p>
            <a:pPr>
              <a:spcBef>
                <a:spcPts val="400"/>
              </a:spcBef>
            </a:pPr>
            <a:r>
              <a:rPr lang="en-US">
                <a:solidFill>
                  <a:schemeClr val="tx2"/>
                </a:solidFill>
                <a:latin typeface="Segoe UI"/>
                <a:ea typeface="Segoe UI" panose="020B0502040204020203" pitchFamily="34" charset="0"/>
                <a:cs typeface="Segoe UI"/>
              </a:rPr>
              <a:t>Proposed research is intended to support the following initiatives from the CEC’s </a:t>
            </a:r>
            <a:r>
              <a:rPr lang="en-US">
                <a:solidFill>
                  <a:schemeClr val="tx2"/>
                </a:solidFill>
              </a:rPr>
              <a:t>2018-2020 </a:t>
            </a:r>
            <a:r>
              <a:rPr lang="en-US" i="1">
                <a:solidFill>
                  <a:schemeClr val="tx2"/>
                </a:solidFill>
              </a:rPr>
              <a:t>EPIC Triennial Investment Plan</a:t>
            </a:r>
            <a:r>
              <a:rPr lang="en-US">
                <a:solidFill>
                  <a:schemeClr val="tx2"/>
                </a:solidFill>
              </a:rPr>
              <a:t>:  </a:t>
            </a:r>
          </a:p>
          <a:p>
            <a:pPr marL="285750" indent="-285750">
              <a:spcBef>
                <a:spcPts val="400"/>
              </a:spcBef>
              <a:buFont typeface="Wingdings" panose="05000000000000000000" pitchFamily="2" charset="2"/>
              <a:buChar char="Ø"/>
            </a:pPr>
            <a:r>
              <a:rPr lang="en-US" sz="1600">
                <a:solidFill>
                  <a:schemeClr val="tx2"/>
                </a:solidFill>
                <a:cs typeface="Segoe UI"/>
              </a:rPr>
              <a:t>7.1.1 </a:t>
            </a:r>
            <a:r>
              <a:rPr lang="en-US" sz="1600">
                <a:solidFill>
                  <a:schemeClr val="tx2"/>
                </a:solidFill>
                <a:ea typeface="+mn-lt"/>
                <a:cs typeface="+mn-lt"/>
              </a:rPr>
              <a:t>Integrated pathways for energy futures: Tools and science-based research for holistic energy decision-making</a:t>
            </a:r>
            <a:endParaRPr lang="en-US" sz="1600">
              <a:solidFill>
                <a:schemeClr val="tx2"/>
              </a:solidFill>
            </a:endParaRPr>
          </a:p>
          <a:p>
            <a:pPr marL="285750" indent="-285750">
              <a:spcBef>
                <a:spcPts val="400"/>
              </a:spcBef>
              <a:buFont typeface="Wingdings" panose="05000000000000000000" pitchFamily="2" charset="2"/>
              <a:buChar char="Ø"/>
            </a:pPr>
            <a:r>
              <a:rPr lang="en-US" sz="1600">
                <a:solidFill>
                  <a:schemeClr val="tx2"/>
                </a:solidFill>
                <a:cs typeface="Segoe UI"/>
              </a:rPr>
              <a:t>7.2.2 </a:t>
            </a:r>
            <a:r>
              <a:rPr lang="en-US" sz="1600">
                <a:solidFill>
                  <a:schemeClr val="tx2"/>
                </a:solidFill>
                <a:ea typeface="+mn-lt"/>
                <a:cs typeface="+mn-lt"/>
              </a:rPr>
              <a:t>Clarify interactions between renewable electricity systems and climate change to ensure an effective, resilient transition to low-carbon energy in California</a:t>
            </a:r>
            <a:endParaRPr lang="en-US" sz="1600">
              <a:solidFill>
                <a:schemeClr val="tx2"/>
              </a:solidFill>
            </a:endParaRPr>
          </a:p>
          <a:p>
            <a:pPr marL="285750" lvl="0" indent="-285750">
              <a:spcBef>
                <a:spcPts val="400"/>
              </a:spcBef>
              <a:buFont typeface="Wingdings" panose="05000000000000000000" pitchFamily="2" charset="2"/>
              <a:buChar char="Ø"/>
            </a:pPr>
            <a:r>
              <a:rPr lang="en-US" sz="1600">
                <a:solidFill>
                  <a:schemeClr val="tx2"/>
                </a:solidFill>
              </a:rPr>
              <a:t>7.2.3 Integrate Climate Readiness into Electricity System Operations, Tools, and Models</a:t>
            </a:r>
            <a:endParaRPr lang="en-US" sz="1600">
              <a:solidFill>
                <a:schemeClr val="tx2"/>
              </a:solidFill>
              <a:cs typeface="Segoe UI"/>
            </a:endParaRPr>
          </a:p>
          <a:p>
            <a:pPr>
              <a:spcBef>
                <a:spcPts val="400"/>
              </a:spcBef>
            </a:pPr>
            <a:r>
              <a:rPr lang="en-US" sz="1600">
                <a:solidFill>
                  <a:schemeClr val="tx2"/>
                </a:solidFill>
                <a:latin typeface="Segoe UI"/>
                <a:ea typeface="Segoe UI" panose="020B0502040204020203" pitchFamily="34" charset="0"/>
                <a:cs typeface="Segoe UI"/>
              </a:rPr>
              <a:t>(</a:t>
            </a:r>
            <a:r>
              <a:rPr lang="en-US" sz="1600" i="1">
                <a:solidFill>
                  <a:schemeClr val="tx2"/>
                </a:solidFill>
                <a:latin typeface="Segoe UI"/>
                <a:ea typeface="Segoe UI" panose="020B0502040204020203" pitchFamily="34" charset="0"/>
                <a:cs typeface="Segoe UI"/>
              </a:rPr>
              <a:t>pp. 204-223</a:t>
            </a:r>
            <a:r>
              <a:rPr lang="en-US" sz="1600">
                <a:solidFill>
                  <a:schemeClr val="tx2"/>
                </a:solidFill>
                <a:latin typeface="Segoe UI"/>
                <a:ea typeface="Segoe UI" panose="020B0502040204020203" pitchFamily="34" charset="0"/>
                <a:cs typeface="Segoe UI"/>
              </a:rPr>
              <a:t>)</a:t>
            </a:r>
          </a:p>
        </p:txBody>
      </p:sp>
    </p:spTree>
    <p:extLst>
      <p:ext uri="{BB962C8B-B14F-4D97-AF65-F5344CB8AC3E}">
        <p14:creationId xmlns:p14="http://schemas.microsoft.com/office/powerpoint/2010/main" val="18984501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r>
              <a:rPr lang="en-US" sz="2400"/>
              <a:t>Ongoing CEC-funded Research </a:t>
            </a:r>
            <a:br>
              <a:rPr lang="en-US" sz="2400"/>
            </a:br>
            <a:r>
              <a:rPr lang="en-US" sz="2400"/>
              <a:t>Related to This Solicitation</a:t>
            </a:r>
            <a:endParaRPr lang="en-US" sz="2400" b="0" i="1">
              <a:solidFill>
                <a:srgbClr val="FF0000"/>
              </a:solidFill>
            </a:endParaRPr>
          </a:p>
        </p:txBody>
      </p:sp>
      <p:sp>
        <p:nvSpPr>
          <p:cNvPr id="3" name="Content Placeholder 2"/>
          <p:cNvSpPr>
            <a:spLocks noGrp="1"/>
          </p:cNvSpPr>
          <p:nvPr>
            <p:ph idx="1"/>
          </p:nvPr>
        </p:nvSpPr>
        <p:spPr>
          <a:xfrm>
            <a:off x="873579" y="1123950"/>
            <a:ext cx="7649936" cy="3733800"/>
          </a:xfrm>
        </p:spPr>
        <p:txBody>
          <a:bodyPr vert="horz" lIns="91440" tIns="45720" rIns="91440" bIns="45720" rtlCol="0" anchor="t">
            <a:noAutofit/>
          </a:bodyPr>
          <a:lstStyle/>
          <a:p>
            <a:pPr algn="ctr">
              <a:spcBef>
                <a:spcPts val="400"/>
              </a:spcBef>
              <a:buClr>
                <a:schemeClr val="tx2"/>
              </a:buClr>
            </a:pPr>
            <a:r>
              <a:rPr lang="en-US" sz="2000" i="1"/>
              <a:t>Three key areas of ongoing research:</a:t>
            </a:r>
          </a:p>
          <a:p>
            <a:pPr>
              <a:spcBef>
                <a:spcPts val="400"/>
              </a:spcBef>
              <a:buClr>
                <a:schemeClr val="tx2"/>
              </a:buClr>
            </a:pPr>
            <a:r>
              <a:rPr lang="en-US" sz="2000"/>
              <a:t>Past climate</a:t>
            </a:r>
          </a:p>
          <a:p>
            <a:pPr>
              <a:spcBef>
                <a:spcPts val="400"/>
              </a:spcBef>
              <a:buClr>
                <a:schemeClr val="tx2"/>
              </a:buClr>
            </a:pPr>
            <a:r>
              <a:rPr lang="en-US" sz="2000">
                <a:cs typeface="Segoe UI"/>
              </a:rPr>
              <a:t>Climate projections </a:t>
            </a:r>
          </a:p>
          <a:p>
            <a:pPr>
              <a:spcBef>
                <a:spcPts val="400"/>
              </a:spcBef>
              <a:buClr>
                <a:schemeClr val="tx2"/>
              </a:buClr>
            </a:pPr>
            <a:r>
              <a:rPr lang="en-US" sz="2000">
                <a:cs typeface="Segoe UI"/>
              </a:rPr>
              <a:t>Wildfire</a:t>
            </a:r>
          </a:p>
          <a:p>
            <a:pPr>
              <a:spcBef>
                <a:spcPts val="400"/>
              </a:spcBef>
              <a:buClr>
                <a:schemeClr val="tx2"/>
              </a:buClr>
            </a:pPr>
            <a:endParaRPr lang="en-US" sz="2000">
              <a:cs typeface="Segoe UI"/>
            </a:endParaRPr>
          </a:p>
          <a:p>
            <a:pPr marL="514350" indent="-514350">
              <a:lnSpc>
                <a:spcPct val="120000"/>
              </a:lnSpc>
              <a:spcBef>
                <a:spcPts val="400"/>
              </a:spcBef>
              <a:buClr>
                <a:srgbClr val="00588A"/>
              </a:buClr>
              <a:buAutoNum type="arabicPeriod"/>
            </a:pPr>
            <a:endParaRPr lang="en-US" sz="1600">
              <a:cs typeface="Segoe UI"/>
            </a:endParaRPr>
          </a:p>
          <a:p>
            <a:pPr>
              <a:lnSpc>
                <a:spcPct val="120000"/>
              </a:lnSpc>
              <a:spcBef>
                <a:spcPts val="400"/>
              </a:spcBef>
              <a:buClr>
                <a:schemeClr val="tx2">
                  <a:lumMod val="50000"/>
                </a:schemeClr>
              </a:buClr>
            </a:pPr>
            <a:endParaRPr lang="en-US" sz="1600" i="1"/>
          </a:p>
          <a:p>
            <a:pPr>
              <a:lnSpc>
                <a:spcPct val="120000"/>
              </a:lnSpc>
              <a:spcBef>
                <a:spcPts val="400"/>
              </a:spcBef>
              <a:buClr>
                <a:schemeClr val="tx2">
                  <a:lumMod val="50000"/>
                </a:schemeClr>
              </a:buClr>
            </a:pPr>
            <a:endParaRPr lang="en-US" sz="1600" i="1"/>
          </a:p>
          <a:p>
            <a:pPr>
              <a:lnSpc>
                <a:spcPct val="120000"/>
              </a:lnSpc>
              <a:spcBef>
                <a:spcPts val="400"/>
              </a:spcBef>
              <a:buClr>
                <a:schemeClr val="tx2">
                  <a:lumMod val="50000"/>
                </a:schemeClr>
              </a:buClr>
            </a:pPr>
            <a:r>
              <a:rPr lang="en-US" sz="1600" i="1">
                <a:solidFill>
                  <a:srgbClr val="423ADE"/>
                </a:solidFill>
              </a:rPr>
              <a:t>Knowledge and data from these projects will help support the proposed research efforts. </a:t>
            </a:r>
            <a:endParaRPr lang="en-US" sz="1600" i="1">
              <a:solidFill>
                <a:srgbClr val="423ADE"/>
              </a:solidFill>
              <a:cs typeface="Segoe UI"/>
            </a:endParaRPr>
          </a:p>
        </p:txBody>
      </p:sp>
      <p:sp>
        <p:nvSpPr>
          <p:cNvPr id="4" name="Slide Number Placeholder 3"/>
          <p:cNvSpPr>
            <a:spLocks noGrp="1"/>
          </p:cNvSpPr>
          <p:nvPr>
            <p:ph type="sldNum" sz="quarter" idx="12"/>
          </p:nvPr>
        </p:nvSpPr>
        <p:spPr/>
        <p:txBody>
          <a:bodyPr/>
          <a:lstStyle/>
          <a:p>
            <a:fld id="{8569167A-9D82-438A-BF70-1028D6A4A763}" type="slidenum">
              <a:rPr lang="en-US" smtClean="0"/>
              <a:t>6</a:t>
            </a:fld>
            <a:endParaRPr lang="en-US"/>
          </a:p>
        </p:txBody>
      </p:sp>
    </p:spTree>
    <p:extLst>
      <p:ext uri="{BB962C8B-B14F-4D97-AF65-F5344CB8AC3E}">
        <p14:creationId xmlns:p14="http://schemas.microsoft.com/office/powerpoint/2010/main" val="1896737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r>
              <a:rPr lang="en-US" sz="2400"/>
              <a:t>Ongoing CEC-funded Research </a:t>
            </a:r>
            <a:br>
              <a:rPr lang="en-US" sz="2400"/>
            </a:br>
            <a:r>
              <a:rPr lang="en-US" sz="2400"/>
              <a:t>Related to This Solicitation</a:t>
            </a:r>
            <a:endParaRPr lang="en-US" sz="2400" b="0" i="1">
              <a:solidFill>
                <a:srgbClr val="FF0000"/>
              </a:solidFill>
            </a:endParaRPr>
          </a:p>
        </p:txBody>
      </p:sp>
      <p:sp>
        <p:nvSpPr>
          <p:cNvPr id="3" name="Content Placeholder 2"/>
          <p:cNvSpPr>
            <a:spLocks noGrp="1"/>
          </p:cNvSpPr>
          <p:nvPr>
            <p:ph idx="1"/>
          </p:nvPr>
        </p:nvSpPr>
        <p:spPr>
          <a:xfrm>
            <a:off x="457200" y="1123950"/>
            <a:ext cx="8458200" cy="4007644"/>
          </a:xfrm>
        </p:spPr>
        <p:txBody>
          <a:bodyPr vert="horz" lIns="91440" tIns="45720" rIns="91440" bIns="45720" rtlCol="0" anchor="t">
            <a:noAutofit/>
          </a:bodyPr>
          <a:lstStyle/>
          <a:p>
            <a:pPr marL="514350" indent="-514350">
              <a:spcBef>
                <a:spcPts val="400"/>
              </a:spcBef>
              <a:buClr>
                <a:schemeClr val="tx2"/>
              </a:buClr>
              <a:buAutoNum type="arabicPeriod"/>
            </a:pPr>
            <a:endParaRPr lang="en-US" sz="2000" b="1" dirty="0"/>
          </a:p>
          <a:p>
            <a:pPr>
              <a:spcBef>
                <a:spcPts val="400"/>
              </a:spcBef>
              <a:buClr>
                <a:schemeClr val="tx2"/>
              </a:buClr>
            </a:pPr>
            <a:r>
              <a:rPr lang="en-US" sz="2000" b="1" dirty="0"/>
              <a:t>Past climate</a:t>
            </a:r>
          </a:p>
          <a:p>
            <a:pPr marL="514350" indent="-514350">
              <a:spcBef>
                <a:spcPts val="400"/>
              </a:spcBef>
              <a:buClr>
                <a:schemeClr val="tx2"/>
              </a:buClr>
              <a:buFont typeface="+mj-lt"/>
              <a:buAutoNum type="arabicPeriod"/>
            </a:pPr>
            <a:r>
              <a:rPr lang="en-US" sz="1400" i="1" dirty="0">
                <a:ea typeface="+mn-lt"/>
                <a:cs typeface="+mn-lt"/>
              </a:rPr>
              <a:t>Development and Evaluation of a High-Resolution Historical Climate Dataset over California </a:t>
            </a:r>
            <a:r>
              <a:rPr lang="en-US" sz="1400" dirty="0">
                <a:ea typeface="+mn-lt"/>
                <a:cs typeface="+mn-lt"/>
              </a:rPr>
              <a:t>(Q1 2021-2024), </a:t>
            </a:r>
            <a:r>
              <a:rPr lang="en-US" sz="1400" dirty="0">
                <a:cs typeface="Segoe UI"/>
              </a:rPr>
              <a:t>PIR-19-007 (UCSD), </a:t>
            </a:r>
            <a:endParaRPr lang="en-US" sz="1400" dirty="0">
              <a:ea typeface="+mn-lt"/>
              <a:cs typeface="+mn-lt"/>
            </a:endParaRPr>
          </a:p>
          <a:p>
            <a:pPr marL="1257300" lvl="1" indent="-514350">
              <a:spcBef>
                <a:spcPts val="400"/>
              </a:spcBef>
              <a:buClr>
                <a:schemeClr val="tx2"/>
              </a:buClr>
              <a:buFont typeface="Wingdings" panose="05000000000000000000" pitchFamily="2" charset="2"/>
              <a:buChar char="§"/>
            </a:pPr>
            <a:r>
              <a:rPr lang="en-US" sz="1200" dirty="0">
                <a:ea typeface="+mn-lt"/>
                <a:cs typeface="+mn-lt"/>
              </a:rPr>
              <a:t>Reconstruct historical climate at high resolution (hourly, 2km), with attention to “wet” &amp; “dry” extremes.</a:t>
            </a:r>
          </a:p>
          <a:p>
            <a:pPr marL="1257300" lvl="1" indent="-514350">
              <a:spcBef>
                <a:spcPts val="400"/>
              </a:spcBef>
              <a:buClr>
                <a:schemeClr val="tx2"/>
              </a:buClr>
              <a:buFont typeface="Wingdings" panose="05000000000000000000" pitchFamily="2" charset="2"/>
              <a:buChar char="§"/>
            </a:pPr>
            <a:r>
              <a:rPr lang="en-US" sz="1200" dirty="0">
                <a:ea typeface="+mn-lt"/>
                <a:cs typeface="+mn-lt"/>
              </a:rPr>
              <a:t>Characterize climate trends of interest to the natural gas system, as well as compound events.</a:t>
            </a:r>
          </a:p>
          <a:p>
            <a:pPr marL="514350" indent="-514350">
              <a:spcBef>
                <a:spcPts val="400"/>
              </a:spcBef>
              <a:buClr>
                <a:schemeClr val="tx2"/>
              </a:buClr>
              <a:buFont typeface="+mj-lt"/>
              <a:buAutoNum type="arabicPeriod"/>
            </a:pPr>
            <a:r>
              <a:rPr lang="en-US" sz="1400" i="1" dirty="0">
                <a:ea typeface="+mn-lt"/>
                <a:cs typeface="+mn-lt"/>
              </a:rPr>
              <a:t>Climate Analytics to Support Natural Gas Sector Utilities: Actionable, Responsive and Open Solutions for Historical Climate Needs in California </a:t>
            </a:r>
            <a:r>
              <a:rPr lang="en-US" sz="1400" dirty="0">
                <a:ea typeface="+mn-lt"/>
                <a:cs typeface="+mn-lt"/>
              </a:rPr>
              <a:t>(Q1 2021-2024), PIR-19-006</a:t>
            </a:r>
            <a:r>
              <a:rPr lang="en-US" sz="1400" dirty="0">
                <a:cs typeface="Segoe UI"/>
              </a:rPr>
              <a:t> (</a:t>
            </a:r>
            <a:r>
              <a:rPr lang="en-US" sz="1400" dirty="0">
                <a:ea typeface="+mn-lt"/>
                <a:cs typeface="+mn-lt"/>
              </a:rPr>
              <a:t>Eagle Rock Analytics) </a:t>
            </a:r>
          </a:p>
          <a:p>
            <a:pPr marL="1257300" lvl="1" indent="-514350">
              <a:spcBef>
                <a:spcPts val="400"/>
              </a:spcBef>
              <a:buClr>
                <a:schemeClr val="tx2"/>
              </a:buClr>
              <a:buFont typeface="Wingdings" panose="05000000000000000000" pitchFamily="2" charset="2"/>
              <a:buChar char="§"/>
            </a:pPr>
            <a:r>
              <a:rPr lang="en-US" sz="1200" dirty="0">
                <a:ea typeface="+mn-lt"/>
                <a:cs typeface="+mn-lt"/>
              </a:rPr>
              <a:t>Develop data platform for access to near real-time, quality-controlled historical data</a:t>
            </a:r>
          </a:p>
          <a:p>
            <a:pPr marL="1257300" lvl="1" indent="-514350">
              <a:spcBef>
                <a:spcPts val="400"/>
              </a:spcBef>
              <a:buClr>
                <a:schemeClr val="tx2"/>
              </a:buClr>
              <a:buFont typeface="Wingdings" panose="05000000000000000000" pitchFamily="2" charset="2"/>
              <a:buChar char="§"/>
            </a:pPr>
            <a:r>
              <a:rPr lang="en-US" sz="1200" dirty="0">
                <a:ea typeface="+mn-lt"/>
                <a:cs typeface="+mn-lt"/>
              </a:rPr>
              <a:t>Work with stakeholders to illuminate climate-related risks to natural gas system</a:t>
            </a:r>
            <a:endParaRPr lang="en-US" sz="1200" b="1" dirty="0"/>
          </a:p>
          <a:p>
            <a:pPr>
              <a:spcBef>
                <a:spcPts val="400"/>
              </a:spcBef>
              <a:buClr>
                <a:schemeClr val="tx2"/>
              </a:buClr>
            </a:pPr>
            <a:r>
              <a:rPr lang="en-US" sz="2000" dirty="0">
                <a:solidFill>
                  <a:schemeClr val="bg1">
                    <a:lumMod val="50000"/>
                  </a:schemeClr>
                </a:solidFill>
                <a:cs typeface="Segoe UI"/>
              </a:rPr>
              <a:t>Climate projections </a:t>
            </a:r>
          </a:p>
          <a:p>
            <a:pPr>
              <a:spcBef>
                <a:spcPts val="400"/>
              </a:spcBef>
              <a:buClr>
                <a:schemeClr val="tx2"/>
              </a:buClr>
            </a:pPr>
            <a:r>
              <a:rPr lang="en-US" sz="2000" dirty="0">
                <a:solidFill>
                  <a:schemeClr val="bg1">
                    <a:lumMod val="50000"/>
                  </a:schemeClr>
                </a:solidFill>
                <a:cs typeface="Segoe UI"/>
              </a:rPr>
              <a:t>Wildfire</a:t>
            </a:r>
          </a:p>
        </p:txBody>
      </p:sp>
      <p:sp>
        <p:nvSpPr>
          <p:cNvPr id="4" name="Slide Number Placeholder 3"/>
          <p:cNvSpPr>
            <a:spLocks noGrp="1"/>
          </p:cNvSpPr>
          <p:nvPr>
            <p:ph type="sldNum" sz="quarter" idx="12"/>
          </p:nvPr>
        </p:nvSpPr>
        <p:spPr/>
        <p:txBody>
          <a:bodyPr/>
          <a:lstStyle/>
          <a:p>
            <a:fld id="{8569167A-9D82-438A-BF70-1028D6A4A763}" type="slidenum">
              <a:rPr lang="en-US" smtClean="0"/>
              <a:t>7</a:t>
            </a:fld>
            <a:endParaRPr lang="en-US"/>
          </a:p>
        </p:txBody>
      </p:sp>
    </p:spTree>
    <p:extLst>
      <p:ext uri="{BB962C8B-B14F-4D97-AF65-F5344CB8AC3E}">
        <p14:creationId xmlns:p14="http://schemas.microsoft.com/office/powerpoint/2010/main" val="36719192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r>
              <a:rPr lang="en-US" sz="2400"/>
              <a:t>Ongoing CEC-funded Research </a:t>
            </a:r>
            <a:br>
              <a:rPr lang="en-US" sz="2400"/>
            </a:br>
            <a:r>
              <a:rPr lang="en-US" sz="2400"/>
              <a:t>Related to This Solicitation</a:t>
            </a:r>
            <a:endParaRPr lang="en-US" sz="2400" b="0" i="1">
              <a:solidFill>
                <a:srgbClr val="FF0000"/>
              </a:solidFill>
            </a:endParaRPr>
          </a:p>
        </p:txBody>
      </p:sp>
      <p:sp>
        <p:nvSpPr>
          <p:cNvPr id="3" name="Content Placeholder 2"/>
          <p:cNvSpPr>
            <a:spLocks noGrp="1"/>
          </p:cNvSpPr>
          <p:nvPr>
            <p:ph idx="1"/>
          </p:nvPr>
        </p:nvSpPr>
        <p:spPr>
          <a:xfrm>
            <a:off x="457200" y="1123950"/>
            <a:ext cx="8458200" cy="4007644"/>
          </a:xfrm>
        </p:spPr>
        <p:txBody>
          <a:bodyPr vert="horz" lIns="91440" tIns="45720" rIns="91440" bIns="45720" rtlCol="0" anchor="t">
            <a:noAutofit/>
          </a:bodyPr>
          <a:lstStyle/>
          <a:p>
            <a:pPr marL="514350" indent="-514350">
              <a:spcBef>
                <a:spcPts val="400"/>
              </a:spcBef>
              <a:buClr>
                <a:schemeClr val="tx2"/>
              </a:buClr>
              <a:buAutoNum type="arabicPeriod"/>
            </a:pPr>
            <a:endParaRPr lang="en-US" sz="2000" b="1" dirty="0"/>
          </a:p>
          <a:p>
            <a:pPr>
              <a:spcBef>
                <a:spcPts val="400"/>
              </a:spcBef>
              <a:buClr>
                <a:schemeClr val="tx2"/>
              </a:buClr>
            </a:pPr>
            <a:r>
              <a:rPr lang="en-US" sz="2000" dirty="0">
                <a:solidFill>
                  <a:schemeClr val="bg1">
                    <a:lumMod val="50000"/>
                  </a:schemeClr>
                </a:solidFill>
              </a:rPr>
              <a:t>Past climate</a:t>
            </a:r>
          </a:p>
          <a:p>
            <a:pPr>
              <a:spcBef>
                <a:spcPts val="400"/>
              </a:spcBef>
              <a:buClr>
                <a:schemeClr val="tx2"/>
              </a:buClr>
            </a:pPr>
            <a:r>
              <a:rPr lang="en-US" sz="2000" b="1" dirty="0">
                <a:cs typeface="Segoe UI"/>
              </a:rPr>
              <a:t>Climate projections</a:t>
            </a:r>
            <a:r>
              <a:rPr lang="en-US" sz="2000" dirty="0">
                <a:cs typeface="Segoe UI"/>
              </a:rPr>
              <a:t> </a:t>
            </a:r>
          </a:p>
          <a:p>
            <a:pPr marL="514350" indent="-514350">
              <a:spcBef>
                <a:spcPts val="400"/>
              </a:spcBef>
              <a:buClr>
                <a:schemeClr val="tx2"/>
              </a:buClr>
              <a:buFont typeface="+mj-lt"/>
              <a:buAutoNum type="arabicPeriod"/>
            </a:pPr>
            <a:r>
              <a:rPr lang="en-US" sz="1400" i="1" dirty="0">
                <a:ea typeface="+mn-lt"/>
                <a:cs typeface="+mn-lt"/>
              </a:rPr>
              <a:t>Development of Climate Projections for California and Identification of Priority Projections </a:t>
            </a:r>
            <a:r>
              <a:rPr lang="en-US" sz="1400" dirty="0">
                <a:ea typeface="+mn-lt"/>
                <a:cs typeface="+mn-lt"/>
              </a:rPr>
              <a:t>(Q1 2021-March 2025), </a:t>
            </a:r>
            <a:r>
              <a:rPr lang="en-US" sz="1400" dirty="0">
                <a:cs typeface="Segoe UI"/>
              </a:rPr>
              <a:t>EPC-20-006 (UCSD), </a:t>
            </a:r>
            <a:endParaRPr lang="en-US" sz="1400" dirty="0">
              <a:ea typeface="+mn-lt"/>
              <a:cs typeface="+mn-lt"/>
            </a:endParaRPr>
          </a:p>
          <a:p>
            <a:pPr marL="1257300" lvl="1" indent="-514350">
              <a:spcBef>
                <a:spcPts val="400"/>
              </a:spcBef>
              <a:buClr>
                <a:schemeClr val="tx2"/>
              </a:buClr>
              <a:buFont typeface="Wingdings" panose="05000000000000000000" pitchFamily="2" charset="2"/>
              <a:buChar char="§"/>
            </a:pPr>
            <a:r>
              <a:rPr lang="en-US" sz="1200" dirty="0">
                <a:ea typeface="+mn-lt"/>
                <a:cs typeface="+mn-lt"/>
              </a:rPr>
              <a:t>High-resolution, bias-corrected climate projections &amp; hydrologic modeling; identify priority projections</a:t>
            </a:r>
          </a:p>
          <a:p>
            <a:pPr marL="1257300" lvl="1" indent="-514350">
              <a:spcBef>
                <a:spcPts val="400"/>
              </a:spcBef>
              <a:buClr>
                <a:schemeClr val="tx2"/>
              </a:buClr>
              <a:buFont typeface="Wingdings" panose="05000000000000000000" pitchFamily="2" charset="2"/>
              <a:buChar char="§"/>
            </a:pPr>
            <a:r>
              <a:rPr lang="en-US" sz="1200" dirty="0">
                <a:ea typeface="+mn-lt"/>
                <a:cs typeface="+mn-lt"/>
              </a:rPr>
              <a:t>Emphasis on climate-related parameters of importance to electricity sector resilience (e.g., sub-daily temperature, wind fields, ground-level solar radiation, relative humidity)</a:t>
            </a:r>
          </a:p>
          <a:p>
            <a:pPr marL="514350" indent="-514350">
              <a:spcBef>
                <a:spcPts val="400"/>
              </a:spcBef>
              <a:buClr>
                <a:schemeClr val="tx2"/>
              </a:buClr>
              <a:buFont typeface="+mj-lt"/>
              <a:buAutoNum type="arabicPeriod"/>
            </a:pPr>
            <a:r>
              <a:rPr lang="en-US" sz="1400" i="1" dirty="0">
                <a:ea typeface="+mn-lt"/>
                <a:cs typeface="+mn-lt"/>
              </a:rPr>
              <a:t>A Co-Produced Climate Data and Analytics Platform to Support California's Electricity Resilience Investments </a:t>
            </a:r>
            <a:r>
              <a:rPr lang="en-US" sz="1400" dirty="0">
                <a:ea typeface="+mn-lt"/>
                <a:cs typeface="+mn-lt"/>
              </a:rPr>
              <a:t>(Q1 2021-March 2026), EPC-20-007</a:t>
            </a:r>
            <a:r>
              <a:rPr lang="en-US" sz="1400" dirty="0">
                <a:cs typeface="Segoe UI"/>
              </a:rPr>
              <a:t> (</a:t>
            </a:r>
            <a:r>
              <a:rPr lang="en-US" sz="1400" dirty="0">
                <a:ea typeface="+mn-lt"/>
                <a:cs typeface="+mn-lt"/>
              </a:rPr>
              <a:t>Eagle Rock Analytics) </a:t>
            </a:r>
          </a:p>
          <a:p>
            <a:pPr marL="1257300" lvl="1" indent="-514350">
              <a:spcBef>
                <a:spcPts val="400"/>
              </a:spcBef>
              <a:buClr>
                <a:schemeClr val="tx2"/>
              </a:buClr>
              <a:buFont typeface="Wingdings" panose="05000000000000000000" pitchFamily="2" charset="2"/>
              <a:buChar char="§"/>
            </a:pPr>
            <a:r>
              <a:rPr lang="en-US" sz="1200" dirty="0">
                <a:ea typeface="+mn-lt"/>
                <a:cs typeface="+mn-lt"/>
              </a:rPr>
              <a:t>Provide computational and analytical resources to foster use of climate data in research &amp; planning</a:t>
            </a:r>
          </a:p>
          <a:p>
            <a:pPr marL="1257300" lvl="1" indent="-514350">
              <a:spcBef>
                <a:spcPts val="400"/>
              </a:spcBef>
              <a:buClr>
                <a:schemeClr val="tx2"/>
              </a:buClr>
              <a:buFont typeface="Wingdings" panose="05000000000000000000" pitchFamily="2" charset="2"/>
              <a:buChar char="§"/>
            </a:pPr>
            <a:r>
              <a:rPr lang="en-US" sz="1200" dirty="0">
                <a:ea typeface="+mn-lt"/>
                <a:cs typeface="+mn-lt"/>
              </a:rPr>
              <a:t>Identify use cases &amp; stress tests through stakeholder engagement</a:t>
            </a:r>
          </a:p>
          <a:p>
            <a:pPr marL="1257300" lvl="1" indent="-514350">
              <a:spcBef>
                <a:spcPts val="400"/>
              </a:spcBef>
              <a:buClr>
                <a:schemeClr val="tx2"/>
              </a:buClr>
              <a:buFont typeface="Wingdings" panose="05000000000000000000" pitchFamily="2" charset="2"/>
              <a:buChar char="§"/>
            </a:pPr>
            <a:r>
              <a:rPr lang="en-US" sz="1200" dirty="0">
                <a:ea typeface="+mn-lt"/>
                <a:cs typeface="+mn-lt"/>
              </a:rPr>
              <a:t>Work with IOUs to support resilience in California's most vulnerable communities</a:t>
            </a:r>
          </a:p>
          <a:p>
            <a:pPr>
              <a:spcBef>
                <a:spcPts val="400"/>
              </a:spcBef>
              <a:buClr>
                <a:schemeClr val="tx2"/>
              </a:buClr>
            </a:pPr>
            <a:r>
              <a:rPr lang="en-US" sz="2000" dirty="0">
                <a:solidFill>
                  <a:schemeClr val="bg1">
                    <a:lumMod val="50000"/>
                  </a:schemeClr>
                </a:solidFill>
                <a:cs typeface="Segoe UI"/>
              </a:rPr>
              <a:t>Wildfire</a:t>
            </a:r>
          </a:p>
          <a:p>
            <a:pPr>
              <a:lnSpc>
                <a:spcPct val="120000"/>
              </a:lnSpc>
              <a:spcBef>
                <a:spcPts val="400"/>
              </a:spcBef>
              <a:buClr>
                <a:schemeClr val="tx2">
                  <a:lumMod val="50000"/>
                </a:schemeClr>
              </a:buClr>
            </a:pPr>
            <a:r>
              <a:rPr lang="en-US" sz="1600" i="1" dirty="0"/>
              <a:t> </a:t>
            </a:r>
            <a:endParaRPr lang="en-US" sz="1600" i="1" dirty="0">
              <a:cs typeface="Segoe UI"/>
            </a:endParaRPr>
          </a:p>
        </p:txBody>
      </p:sp>
      <p:sp>
        <p:nvSpPr>
          <p:cNvPr id="4" name="Slide Number Placeholder 3"/>
          <p:cNvSpPr>
            <a:spLocks noGrp="1"/>
          </p:cNvSpPr>
          <p:nvPr>
            <p:ph type="sldNum" sz="quarter" idx="12"/>
          </p:nvPr>
        </p:nvSpPr>
        <p:spPr/>
        <p:txBody>
          <a:bodyPr/>
          <a:lstStyle/>
          <a:p>
            <a:fld id="{8569167A-9D82-438A-BF70-1028D6A4A763}" type="slidenum">
              <a:rPr lang="en-US" smtClean="0"/>
              <a:t>8</a:t>
            </a:fld>
            <a:endParaRPr lang="en-US"/>
          </a:p>
        </p:txBody>
      </p:sp>
    </p:spTree>
    <p:extLst>
      <p:ext uri="{BB962C8B-B14F-4D97-AF65-F5344CB8AC3E}">
        <p14:creationId xmlns:p14="http://schemas.microsoft.com/office/powerpoint/2010/main" val="3063138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r>
              <a:rPr lang="en-US" sz="2400"/>
              <a:t>Ongoing CEC-funded Research </a:t>
            </a:r>
            <a:br>
              <a:rPr lang="en-US" sz="2400"/>
            </a:br>
            <a:r>
              <a:rPr lang="en-US" sz="2400"/>
              <a:t>Related to This Solicitation</a:t>
            </a:r>
            <a:endParaRPr lang="en-US" sz="2400" b="0" i="1">
              <a:solidFill>
                <a:srgbClr val="FF0000"/>
              </a:solidFill>
            </a:endParaRPr>
          </a:p>
        </p:txBody>
      </p:sp>
      <p:sp>
        <p:nvSpPr>
          <p:cNvPr id="3" name="Content Placeholder 2"/>
          <p:cNvSpPr>
            <a:spLocks noGrp="1"/>
          </p:cNvSpPr>
          <p:nvPr>
            <p:ph idx="1"/>
          </p:nvPr>
        </p:nvSpPr>
        <p:spPr>
          <a:xfrm>
            <a:off x="457200" y="1123950"/>
            <a:ext cx="8458200" cy="4007644"/>
          </a:xfrm>
        </p:spPr>
        <p:txBody>
          <a:bodyPr vert="horz" lIns="91440" tIns="45720" rIns="91440" bIns="45720" rtlCol="0" anchor="t">
            <a:noAutofit/>
          </a:bodyPr>
          <a:lstStyle/>
          <a:p>
            <a:pPr marL="514350" indent="-514350">
              <a:spcBef>
                <a:spcPts val="400"/>
              </a:spcBef>
              <a:buClr>
                <a:schemeClr val="tx2"/>
              </a:buClr>
              <a:buAutoNum type="arabicPeriod"/>
            </a:pPr>
            <a:endParaRPr lang="en-US" sz="2000" b="1" dirty="0"/>
          </a:p>
          <a:p>
            <a:pPr>
              <a:spcBef>
                <a:spcPts val="400"/>
              </a:spcBef>
              <a:buClr>
                <a:schemeClr val="tx2"/>
              </a:buClr>
            </a:pPr>
            <a:r>
              <a:rPr lang="en-US" sz="2000" dirty="0">
                <a:solidFill>
                  <a:schemeClr val="bg1">
                    <a:lumMod val="50000"/>
                  </a:schemeClr>
                </a:solidFill>
              </a:rPr>
              <a:t>Past climate</a:t>
            </a:r>
          </a:p>
          <a:p>
            <a:pPr>
              <a:spcBef>
                <a:spcPts val="400"/>
              </a:spcBef>
              <a:buClr>
                <a:schemeClr val="tx2"/>
              </a:buClr>
            </a:pPr>
            <a:r>
              <a:rPr lang="en-US" sz="2000" dirty="0">
                <a:solidFill>
                  <a:schemeClr val="bg1">
                    <a:lumMod val="50000"/>
                  </a:schemeClr>
                </a:solidFill>
                <a:cs typeface="Segoe UI"/>
              </a:rPr>
              <a:t>Climate projections </a:t>
            </a:r>
          </a:p>
          <a:p>
            <a:pPr>
              <a:spcBef>
                <a:spcPts val="400"/>
              </a:spcBef>
              <a:buClr>
                <a:schemeClr val="tx2"/>
              </a:buClr>
            </a:pPr>
            <a:r>
              <a:rPr lang="en-US" sz="2000" b="1" dirty="0">
                <a:cs typeface="Segoe UI"/>
              </a:rPr>
              <a:t>Wildfire</a:t>
            </a:r>
          </a:p>
          <a:p>
            <a:pPr marL="514350" indent="-514350">
              <a:spcBef>
                <a:spcPts val="400"/>
              </a:spcBef>
              <a:buClr>
                <a:schemeClr val="tx2"/>
              </a:buClr>
              <a:buFont typeface="+mj-lt"/>
              <a:buAutoNum type="arabicPeriod"/>
            </a:pPr>
            <a:r>
              <a:rPr lang="en-US" sz="1400" i="1" dirty="0">
                <a:ea typeface="+mn-lt"/>
                <a:cs typeface="+mn-lt"/>
              </a:rPr>
              <a:t>Comprehensive Open-Source Development of Next Generation Wildfire Models for Grid Resiliency </a:t>
            </a:r>
            <a:r>
              <a:rPr lang="en-US" sz="1400" dirty="0">
                <a:ea typeface="+mn-lt"/>
                <a:cs typeface="+mn-lt"/>
              </a:rPr>
              <a:t>(Q1 2021-March 2024), </a:t>
            </a:r>
            <a:r>
              <a:rPr lang="en-US" sz="1400" dirty="0">
                <a:cs typeface="Segoe UI"/>
              </a:rPr>
              <a:t>EPC-18-026 (Spatial Informatics Group) </a:t>
            </a:r>
            <a:endParaRPr lang="en-US" sz="1400" dirty="0">
              <a:ea typeface="+mn-lt"/>
              <a:cs typeface="+mn-lt"/>
            </a:endParaRPr>
          </a:p>
          <a:p>
            <a:pPr marL="1257300" lvl="1" indent="-514350">
              <a:spcBef>
                <a:spcPts val="400"/>
              </a:spcBef>
              <a:buClr>
                <a:schemeClr val="tx2"/>
              </a:buClr>
              <a:buFont typeface="Wingdings" panose="05000000000000000000" pitchFamily="2" charset="2"/>
              <a:buChar char="§"/>
            </a:pPr>
            <a:r>
              <a:rPr lang="en-US" sz="1200" dirty="0">
                <a:ea typeface="+mn-lt"/>
                <a:cs typeface="+mn-lt"/>
              </a:rPr>
              <a:t>Open and free, real-time fire risk and spread modeling</a:t>
            </a:r>
          </a:p>
          <a:p>
            <a:pPr marL="1257300" lvl="1" indent="-514350">
              <a:spcBef>
                <a:spcPts val="400"/>
              </a:spcBef>
              <a:buClr>
                <a:schemeClr val="tx2"/>
              </a:buClr>
              <a:buFont typeface="Wingdings" panose="05000000000000000000" pitchFamily="2" charset="2"/>
              <a:buChar char="§"/>
            </a:pPr>
            <a:r>
              <a:rPr lang="en-US" sz="1200" dirty="0">
                <a:ea typeface="+mn-lt"/>
                <a:cs typeface="+mn-lt"/>
              </a:rPr>
              <a:t>Fire risk assessment for future climate</a:t>
            </a:r>
          </a:p>
          <a:p>
            <a:pPr marL="1257300" lvl="1" indent="-514350">
              <a:spcBef>
                <a:spcPts val="400"/>
              </a:spcBef>
              <a:buClr>
                <a:schemeClr val="tx2"/>
              </a:buClr>
              <a:buFont typeface="Wingdings" panose="05000000000000000000" pitchFamily="2" charset="2"/>
              <a:buChar char="§"/>
            </a:pPr>
            <a:r>
              <a:rPr lang="en-US" sz="1200" dirty="0">
                <a:ea typeface="+mn-lt"/>
                <a:cs typeface="+mn-lt"/>
              </a:rPr>
              <a:t>Wildfire science advancements that advance electricity sector resilience, e.g.,</a:t>
            </a:r>
          </a:p>
          <a:p>
            <a:pPr marL="1737360" lvl="2" indent="-457200">
              <a:spcBef>
                <a:spcPts val="400"/>
              </a:spcBef>
              <a:buClr>
                <a:schemeClr val="tx2"/>
              </a:buClr>
              <a:buFont typeface="Courier New" panose="02070309020205020404" pitchFamily="49" charset="0"/>
              <a:buChar char="o"/>
            </a:pPr>
            <a:r>
              <a:rPr lang="en-US" sz="1200" dirty="0">
                <a:ea typeface="+mn-lt"/>
                <a:cs typeface="+mn-lt"/>
              </a:rPr>
              <a:t>Extreme weather scenarios that lead to fire in California</a:t>
            </a:r>
          </a:p>
          <a:p>
            <a:pPr marL="1737360" lvl="2" indent="-457200">
              <a:spcBef>
                <a:spcPts val="400"/>
              </a:spcBef>
              <a:buClr>
                <a:schemeClr val="tx2"/>
              </a:buClr>
              <a:buFont typeface="Courier New" panose="02070309020205020404" pitchFamily="49" charset="0"/>
              <a:buChar char="o"/>
            </a:pPr>
            <a:r>
              <a:rPr lang="en-US" sz="1200" dirty="0">
                <a:ea typeface="+mn-lt"/>
                <a:cs typeface="+mn-lt"/>
              </a:rPr>
              <a:t>Weather station optimization for IOU deployment of stations</a:t>
            </a:r>
          </a:p>
          <a:p>
            <a:pPr marL="1737360" lvl="2" indent="-457200">
              <a:spcBef>
                <a:spcPts val="400"/>
              </a:spcBef>
              <a:buClr>
                <a:schemeClr val="tx2"/>
              </a:buClr>
              <a:buFont typeface="Courier New" panose="02070309020205020404" pitchFamily="49" charset="0"/>
              <a:buChar char="o"/>
            </a:pPr>
            <a:r>
              <a:rPr lang="en-US" sz="1200" dirty="0">
                <a:ea typeface="+mn-lt"/>
                <a:cs typeface="+mn-lt"/>
              </a:rPr>
              <a:t>Fuel mapping and fire behavior science</a:t>
            </a:r>
          </a:p>
          <a:p>
            <a:pPr marL="285750" indent="-285750">
              <a:lnSpc>
                <a:spcPct val="120000"/>
              </a:lnSpc>
              <a:spcBef>
                <a:spcPts val="400"/>
              </a:spcBef>
              <a:buClr>
                <a:schemeClr val="tx2">
                  <a:lumMod val="50000"/>
                </a:schemeClr>
              </a:buClr>
              <a:buFont typeface="Courier New" panose="02070309020205020404" pitchFamily="49" charset="0"/>
              <a:buChar char="o"/>
            </a:pPr>
            <a:endParaRPr lang="en-US" sz="1600" i="1" dirty="0"/>
          </a:p>
          <a:p>
            <a:pPr>
              <a:lnSpc>
                <a:spcPct val="120000"/>
              </a:lnSpc>
              <a:spcBef>
                <a:spcPts val="400"/>
              </a:spcBef>
              <a:buClr>
                <a:schemeClr val="tx2">
                  <a:lumMod val="50000"/>
                </a:schemeClr>
              </a:buClr>
            </a:pPr>
            <a:endParaRPr lang="en-US" sz="1600" i="1" dirty="0"/>
          </a:p>
        </p:txBody>
      </p:sp>
      <p:sp>
        <p:nvSpPr>
          <p:cNvPr id="4" name="Slide Number Placeholder 3"/>
          <p:cNvSpPr>
            <a:spLocks noGrp="1"/>
          </p:cNvSpPr>
          <p:nvPr>
            <p:ph type="sldNum" sz="quarter" idx="12"/>
          </p:nvPr>
        </p:nvSpPr>
        <p:spPr/>
        <p:txBody>
          <a:bodyPr/>
          <a:lstStyle/>
          <a:p>
            <a:fld id="{8569167A-9D82-438A-BF70-1028D6A4A763}" type="slidenum">
              <a:rPr lang="en-US" smtClean="0"/>
              <a:t>9</a:t>
            </a:fld>
            <a:endParaRPr lang="en-US"/>
          </a:p>
        </p:txBody>
      </p:sp>
    </p:spTree>
    <p:extLst>
      <p:ext uri="{BB962C8B-B14F-4D97-AF65-F5344CB8AC3E}">
        <p14:creationId xmlns:p14="http://schemas.microsoft.com/office/powerpoint/2010/main" val="352060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67556601-949B-4DCA-A2CD-C392C8402A46}" type="slidenum">
              <a:rPr lang="en-US" smtClean="0"/>
              <a:pPr>
                <a:defRPr/>
              </a:pPr>
              <a:t>10</a:t>
            </a:fld>
            <a:endParaRPr lang="en-US"/>
          </a:p>
        </p:txBody>
      </p:sp>
      <p:sp>
        <p:nvSpPr>
          <p:cNvPr id="2" name="Title 1"/>
          <p:cNvSpPr>
            <a:spLocks noGrp="1"/>
          </p:cNvSpPr>
          <p:nvPr>
            <p:ph type="title"/>
          </p:nvPr>
        </p:nvSpPr>
        <p:spPr>
          <a:xfrm>
            <a:off x="685800" y="133350"/>
            <a:ext cx="8077200" cy="762000"/>
          </a:xfrm>
        </p:spPr>
        <p:txBody>
          <a:bodyPr>
            <a:noAutofit/>
          </a:bodyPr>
          <a:lstStyle/>
          <a:p>
            <a:r>
              <a:rPr lang="en-US" sz="2000" b="0" i="1">
                <a:cs typeface="Arial"/>
              </a:rPr>
              <a:t>Ongoing CEC-Funded Research: </a:t>
            </a:r>
            <a:br>
              <a:rPr lang="en-US" sz="2400" b="0" i="1">
                <a:cs typeface="Arial"/>
              </a:rPr>
            </a:br>
            <a:r>
              <a:rPr lang="en-US" sz="2400">
                <a:cs typeface="Arial"/>
              </a:rPr>
              <a:t>Key Milestones</a:t>
            </a:r>
            <a:endParaRPr lang="en-US" sz="1200" b="0"/>
          </a:p>
        </p:txBody>
      </p:sp>
      <p:grpSp>
        <p:nvGrpSpPr>
          <p:cNvPr id="11" name="Group 10" descr="Timeline bullet point marking Q3 2023.">
            <a:extLst>
              <a:ext uri="{FF2B5EF4-FFF2-40B4-BE49-F238E27FC236}">
                <a16:creationId xmlns:a16="http://schemas.microsoft.com/office/drawing/2014/main" id="{578A9586-B1C5-4E51-BEF9-A9B351BD391D}"/>
              </a:ext>
            </a:extLst>
          </p:cNvPr>
          <p:cNvGrpSpPr/>
          <p:nvPr/>
        </p:nvGrpSpPr>
        <p:grpSpPr>
          <a:xfrm>
            <a:off x="623495" y="1156864"/>
            <a:ext cx="8420100" cy="2804602"/>
            <a:chOff x="432995" y="1684394"/>
            <a:chExt cx="8420100" cy="2819301"/>
          </a:xfrm>
        </p:grpSpPr>
        <p:graphicFrame>
          <p:nvGraphicFramePr>
            <p:cNvPr id="5" name="Diagram 4" descr="Image includes a timeline arrow beginning with Q2 2022 and ending with Q3 2023.">
              <a:extLst>
                <a:ext uri="{FF2B5EF4-FFF2-40B4-BE49-F238E27FC236}">
                  <a16:creationId xmlns:a16="http://schemas.microsoft.com/office/drawing/2014/main" id="{B5A8B1DC-8188-4CD5-A152-62C4E0DBFFEC}"/>
                </a:ext>
              </a:extLst>
            </p:cNvPr>
            <p:cNvGraphicFramePr/>
            <p:nvPr>
              <p:extLst>
                <p:ext uri="{D42A27DB-BD31-4B8C-83A1-F6EECF244321}">
                  <p14:modId xmlns:p14="http://schemas.microsoft.com/office/powerpoint/2010/main" val="1959077228"/>
                </p:ext>
              </p:extLst>
            </p:nvPr>
          </p:nvGraphicFramePr>
          <p:xfrm>
            <a:off x="432995" y="1709695"/>
            <a:ext cx="8420100" cy="279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7" name="Group 6">
              <a:extLst>
                <a:ext uri="{FF2B5EF4-FFF2-40B4-BE49-F238E27FC236}">
                  <a16:creationId xmlns:a16="http://schemas.microsoft.com/office/drawing/2014/main" id="{703DB20F-69F0-4CE1-AFEC-69E7B04A66C8}"/>
                </a:ext>
              </a:extLst>
            </p:cNvPr>
            <p:cNvGrpSpPr/>
            <p:nvPr/>
          </p:nvGrpSpPr>
          <p:grpSpPr>
            <a:xfrm>
              <a:off x="3922352" y="1684394"/>
              <a:ext cx="4010209" cy="824924"/>
              <a:chOff x="6421047" y="1969075"/>
              <a:chExt cx="4010209" cy="824924"/>
            </a:xfrm>
          </p:grpSpPr>
          <p:sp>
            <p:nvSpPr>
              <p:cNvPr id="8" name="Rectangle 7">
                <a:extLst>
                  <a:ext uri="{FF2B5EF4-FFF2-40B4-BE49-F238E27FC236}">
                    <a16:creationId xmlns:a16="http://schemas.microsoft.com/office/drawing/2014/main" id="{FE0A398B-03C1-48D4-AB98-4103C420DB27}"/>
                  </a:ext>
                </a:extLst>
              </p:cNvPr>
              <p:cNvSpPr/>
              <p:nvPr/>
            </p:nvSpPr>
            <p:spPr>
              <a:xfrm>
                <a:off x="6421047" y="2257261"/>
                <a:ext cx="1959695" cy="53673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9" name="TextBox 8">
                <a:extLst>
                  <a:ext uri="{FF2B5EF4-FFF2-40B4-BE49-F238E27FC236}">
                    <a16:creationId xmlns:a16="http://schemas.microsoft.com/office/drawing/2014/main" id="{6945C106-B7E1-4357-A9A6-B3458D0C44D8}"/>
                  </a:ext>
                </a:extLst>
              </p:cNvPr>
              <p:cNvSpPr txBox="1"/>
              <p:nvPr/>
            </p:nvSpPr>
            <p:spPr>
              <a:xfrm>
                <a:off x="8061435" y="1969075"/>
                <a:ext cx="2369821" cy="53673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42672" tIns="42672" rIns="42672" bIns="42672" numCol="1" spcCol="1270" anchor="t" anchorCtr="0">
                <a:noAutofit/>
              </a:bodyPr>
              <a:lstStyle/>
              <a:p>
                <a:pPr marL="0" lvl="0" indent="0" defTabSz="266700">
                  <a:spcBef>
                    <a:spcPct val="0"/>
                  </a:spcBef>
                  <a:spcAft>
                    <a:spcPct val="35000"/>
                  </a:spcAft>
                  <a:buNone/>
                </a:pPr>
                <a:r>
                  <a:rPr lang="en-US" sz="1200" b="1" kern="1200"/>
                  <a:t>Q2 2023</a:t>
                </a:r>
              </a:p>
              <a:p>
                <a:pPr marL="0" lvl="0" indent="0" defTabSz="266700">
                  <a:spcBef>
                    <a:spcPct val="0"/>
                  </a:spcBef>
                  <a:spcAft>
                    <a:spcPct val="35000"/>
                  </a:spcAft>
                  <a:buNone/>
                </a:pPr>
                <a:r>
                  <a:rPr lang="en-US" sz="1100" kern="1200">
                    <a:cs typeface="Segoe UI"/>
                  </a:rPr>
                  <a:t>1- Near-term wildfire risk forecasts, long-term wildfire scenarios </a:t>
                </a:r>
                <a:endParaRPr lang="en-US" sz="1100">
                  <a:cs typeface="Segoe UI"/>
                </a:endParaRPr>
              </a:p>
              <a:p>
                <a:pPr marL="0" lvl="0" indent="0" defTabSz="266700">
                  <a:spcBef>
                    <a:spcPct val="0"/>
                  </a:spcBef>
                  <a:spcAft>
                    <a:spcPct val="35000"/>
                  </a:spcAft>
                  <a:buNone/>
                </a:pPr>
                <a:r>
                  <a:rPr lang="en-US" sz="1100" kern="1200">
                    <a:cs typeface="Segoe UI"/>
                  </a:rPr>
                  <a:t>2- Hydrologic modelling of climate  projections</a:t>
                </a:r>
              </a:p>
            </p:txBody>
          </p:sp>
        </p:grpSp>
      </p:grpSp>
      <p:sp>
        <p:nvSpPr>
          <p:cNvPr id="10" name="Content Placeholder 2">
            <a:extLst>
              <a:ext uri="{FF2B5EF4-FFF2-40B4-BE49-F238E27FC236}">
                <a16:creationId xmlns:a16="http://schemas.microsoft.com/office/drawing/2014/main" id="{603AF49F-B7F1-4CD7-9035-C564F7AA8092}"/>
              </a:ext>
            </a:extLst>
          </p:cNvPr>
          <p:cNvSpPr txBox="1">
            <a:spLocks/>
          </p:cNvSpPr>
          <p:nvPr/>
        </p:nvSpPr>
        <p:spPr>
          <a:xfrm>
            <a:off x="666750" y="3990128"/>
            <a:ext cx="8115300" cy="813409"/>
          </a:xfrm>
          <a:prstGeom prst="rect">
            <a:avLst/>
          </a:prstGeom>
        </p:spPr>
        <p:txBody>
          <a:bodyPr vert="horz" lIns="91440" tIns="45720" rIns="91440" bIns="45720" rtlCol="0" anchor="t">
            <a:noAutofit/>
          </a:bodyPr>
          <a:lst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8"/>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8"/>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8"/>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8"/>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120000"/>
              </a:lnSpc>
              <a:spcBef>
                <a:spcPts val="400"/>
              </a:spcBef>
            </a:pPr>
            <a:r>
              <a:rPr lang="en-US" sz="1200" b="1" i="1" dirty="0">
                <a:solidFill>
                  <a:srgbClr val="423ADE"/>
                </a:solidFill>
                <a:cs typeface="Segoe UI"/>
              </a:rPr>
              <a:t>Ongoing </a:t>
            </a:r>
            <a:r>
              <a:rPr lang="en-US" sz="1200" dirty="0">
                <a:solidFill>
                  <a:srgbClr val="423ADE"/>
                </a:solidFill>
                <a:cs typeface="Segoe UI"/>
              </a:rPr>
              <a:t>throughout</a:t>
            </a:r>
            <a:r>
              <a:rPr lang="en-US" sz="1200" b="1" i="1" dirty="0">
                <a:solidFill>
                  <a:srgbClr val="423ADE"/>
                </a:solidFill>
                <a:cs typeface="Segoe UI"/>
              </a:rPr>
              <a:t> </a:t>
            </a:r>
            <a:r>
              <a:rPr lang="en-US" sz="1200" dirty="0">
                <a:solidFill>
                  <a:srgbClr val="423ADE"/>
                </a:solidFill>
                <a:cs typeface="Segoe UI"/>
              </a:rPr>
              <a:t>Q2 2022 - 2024</a:t>
            </a:r>
            <a:endParaRPr lang="en-US" sz="1200" dirty="0">
              <a:solidFill>
                <a:srgbClr val="423ADE"/>
              </a:solidFill>
            </a:endParaRPr>
          </a:p>
          <a:p>
            <a:pPr marL="285750" indent="-285750">
              <a:lnSpc>
                <a:spcPct val="120000"/>
              </a:lnSpc>
              <a:spcBef>
                <a:spcPts val="400"/>
              </a:spcBef>
              <a:buFont typeface="Arial" panose="020B0604020202020204" pitchFamily="34" charset="0"/>
              <a:buChar char="•"/>
            </a:pPr>
            <a:r>
              <a:rPr lang="en-US" sz="1200" dirty="0">
                <a:solidFill>
                  <a:srgbClr val="423ADE"/>
                </a:solidFill>
                <a:cs typeface="Segoe UI"/>
              </a:rPr>
              <a:t>Development of stakeholder-informed data platform to deliver computational resources and analytics that support research and planning </a:t>
            </a:r>
            <a:endParaRPr lang="en-US" sz="1400" dirty="0">
              <a:cs typeface="Segoe UI"/>
            </a:endParaRPr>
          </a:p>
          <a:p>
            <a:pPr>
              <a:lnSpc>
                <a:spcPct val="120000"/>
              </a:lnSpc>
              <a:spcBef>
                <a:spcPts val="400"/>
              </a:spcBef>
            </a:pPr>
            <a:endParaRPr lang="en-US" sz="1600" dirty="0">
              <a:cs typeface="Segoe UI"/>
            </a:endParaRPr>
          </a:p>
        </p:txBody>
      </p:sp>
      <p:sp>
        <p:nvSpPr>
          <p:cNvPr id="14" name="TextBox 13">
            <a:extLst>
              <a:ext uri="{FF2B5EF4-FFF2-40B4-BE49-F238E27FC236}">
                <a16:creationId xmlns:a16="http://schemas.microsoft.com/office/drawing/2014/main" id="{14B843C1-BA2A-4294-A16D-71277361F6E4}"/>
              </a:ext>
            </a:extLst>
          </p:cNvPr>
          <p:cNvSpPr txBox="1"/>
          <p:nvPr/>
        </p:nvSpPr>
        <p:spPr>
          <a:xfrm>
            <a:off x="2956142" y="3045737"/>
            <a:ext cx="3839086" cy="103740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42672" tIns="42672" rIns="42672" bIns="42672" numCol="1" spcCol="1270" anchor="t" anchorCtr="0">
            <a:noAutofit/>
          </a:bodyPr>
          <a:lstStyle/>
          <a:p>
            <a:pPr marL="0" lvl="0" indent="0" defTabSz="266700">
              <a:spcBef>
                <a:spcPct val="0"/>
              </a:spcBef>
              <a:spcAft>
                <a:spcPct val="35000"/>
              </a:spcAft>
              <a:buNone/>
            </a:pPr>
            <a:r>
              <a:rPr lang="en-US" sz="1400" b="1" kern="1200" dirty="0">
                <a:solidFill>
                  <a:srgbClr val="00B050"/>
                </a:solidFill>
              </a:rPr>
              <a:t>TBD</a:t>
            </a:r>
            <a:endParaRPr lang="en-US" sz="1200" b="1" kern="1200" dirty="0">
              <a:solidFill>
                <a:srgbClr val="00B050"/>
              </a:solidFill>
            </a:endParaRPr>
          </a:p>
          <a:p>
            <a:pPr lvl="0" defTabSz="266700">
              <a:spcBef>
                <a:spcPct val="0"/>
              </a:spcBef>
              <a:spcAft>
                <a:spcPct val="35000"/>
              </a:spcAft>
            </a:pPr>
            <a:r>
              <a:rPr lang="en-US" sz="1200" dirty="0">
                <a:solidFill>
                  <a:srgbClr val="00B050"/>
                </a:solidFill>
                <a:cs typeface="Segoe UI"/>
              </a:rPr>
              <a:t>Climate Resilience Workshop (Eagle Rock Analytics, EPC-20-007) inclusive of all relevant CEC-funded efforts</a:t>
            </a:r>
            <a:endParaRPr lang="en-US" sz="1200" kern="1200" dirty="0">
              <a:solidFill>
                <a:srgbClr val="00B050"/>
              </a:solidFill>
              <a:cs typeface="Segoe UI"/>
            </a:endParaRPr>
          </a:p>
        </p:txBody>
      </p:sp>
      <p:sp>
        <p:nvSpPr>
          <p:cNvPr id="12" name="TextBox 11">
            <a:extLst>
              <a:ext uri="{FF2B5EF4-FFF2-40B4-BE49-F238E27FC236}">
                <a16:creationId xmlns:a16="http://schemas.microsoft.com/office/drawing/2014/main" id="{98E9B61E-3AF5-4C08-B052-F392727B0728}"/>
              </a:ext>
            </a:extLst>
          </p:cNvPr>
          <p:cNvSpPr txBox="1"/>
          <p:nvPr/>
        </p:nvSpPr>
        <p:spPr>
          <a:xfrm>
            <a:off x="6938150" y="3030498"/>
            <a:ext cx="2369821" cy="53394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42672" tIns="42672" rIns="42672" bIns="42672" numCol="1" spcCol="1270" anchor="t" anchorCtr="0">
            <a:noAutofit/>
          </a:bodyPr>
          <a:lstStyle/>
          <a:p>
            <a:pPr marL="0" lvl="0" indent="0" defTabSz="266700">
              <a:spcBef>
                <a:spcPct val="0"/>
              </a:spcBef>
              <a:spcAft>
                <a:spcPct val="35000"/>
              </a:spcAft>
              <a:buNone/>
            </a:pPr>
            <a:r>
              <a:rPr lang="en-US" sz="1200" b="1" kern="1200" dirty="0"/>
              <a:t>Q3 2023</a:t>
            </a:r>
          </a:p>
          <a:p>
            <a:pPr marL="0" lvl="0" indent="0" defTabSz="266700">
              <a:spcBef>
                <a:spcPct val="0"/>
              </a:spcBef>
              <a:spcAft>
                <a:spcPct val="35000"/>
              </a:spcAft>
              <a:buNone/>
            </a:pPr>
            <a:r>
              <a:rPr lang="en-US" sz="1100" kern="1200" dirty="0">
                <a:cs typeface="Segoe UI"/>
              </a:rPr>
              <a:t>1- Sea level projections (hourly)</a:t>
            </a:r>
          </a:p>
        </p:txBody>
      </p:sp>
      <p:sp>
        <p:nvSpPr>
          <p:cNvPr id="13" name="Oval 12" descr="Timeline bullet point marking Q3 2023.">
            <a:extLst>
              <a:ext uri="{FF2B5EF4-FFF2-40B4-BE49-F238E27FC236}">
                <a16:creationId xmlns:a16="http://schemas.microsoft.com/office/drawing/2014/main" id="{29B5B978-2F8A-4A1A-9327-995E2CE392C7}"/>
              </a:ext>
            </a:extLst>
          </p:cNvPr>
          <p:cNvSpPr/>
          <p:nvPr/>
        </p:nvSpPr>
        <p:spPr>
          <a:xfrm>
            <a:off x="6795228" y="2450592"/>
            <a:ext cx="277943" cy="277943"/>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Tree>
    <p:extLst>
      <p:ext uri="{BB962C8B-B14F-4D97-AF65-F5344CB8AC3E}">
        <p14:creationId xmlns:p14="http://schemas.microsoft.com/office/powerpoint/2010/main" val="2631375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33350"/>
            <a:ext cx="8077200" cy="762000"/>
          </a:xfrm>
        </p:spPr>
        <p:txBody>
          <a:bodyPr>
            <a:noAutofit/>
          </a:bodyPr>
          <a:lstStyle/>
          <a:p>
            <a:pPr indent="-457200">
              <a:lnSpc>
                <a:spcPct val="120000"/>
              </a:lnSpc>
              <a:spcBef>
                <a:spcPts val="400"/>
              </a:spcBef>
            </a:pPr>
            <a:r>
              <a:rPr lang="en-US" sz="2400" b="0" dirty="0">
                <a:ea typeface="+mn-lt"/>
                <a:cs typeface="+mn-lt"/>
              </a:rPr>
              <a:t>What types of products could be available to support proposed efforts?</a:t>
            </a:r>
            <a:endParaRPr lang="en-US" sz="2400" b="0" dirty="0">
              <a:cs typeface="Segoe UI"/>
            </a:endParaRPr>
          </a:p>
        </p:txBody>
      </p:sp>
      <p:sp>
        <p:nvSpPr>
          <p:cNvPr id="3" name="Content Placeholder 2"/>
          <p:cNvSpPr>
            <a:spLocks noGrp="1"/>
          </p:cNvSpPr>
          <p:nvPr>
            <p:ph idx="1"/>
          </p:nvPr>
        </p:nvSpPr>
        <p:spPr>
          <a:xfrm>
            <a:off x="457200" y="1276350"/>
            <a:ext cx="8229600" cy="3855244"/>
          </a:xfrm>
        </p:spPr>
        <p:txBody>
          <a:bodyPr vert="horz" lIns="91440" tIns="45720" rIns="91440" bIns="45720" rtlCol="0" anchor="t">
            <a:normAutofit/>
          </a:bodyPr>
          <a:lstStyle/>
          <a:p>
            <a:pPr>
              <a:lnSpc>
                <a:spcPct val="120000"/>
              </a:lnSpc>
              <a:spcBef>
                <a:spcPts val="400"/>
              </a:spcBef>
            </a:pPr>
            <a:r>
              <a:rPr lang="en-US" sz="1400" dirty="0">
                <a:ea typeface="+mn-lt"/>
                <a:cs typeface="+mn-lt"/>
              </a:rPr>
              <a:t>CEC’s ongoing research will provide:</a:t>
            </a:r>
          </a:p>
          <a:p>
            <a:pPr marL="457200" indent="-457200">
              <a:lnSpc>
                <a:spcPct val="120000"/>
              </a:lnSpc>
              <a:spcBef>
                <a:spcPts val="400"/>
              </a:spcBef>
              <a:buFont typeface="Wingdings,Sans-Serif"/>
              <a:buChar char="Ø"/>
            </a:pPr>
            <a:r>
              <a:rPr lang="en-US" sz="1400" b="1" dirty="0">
                <a:ea typeface="+mn-lt"/>
                <a:cs typeface="+mn-lt"/>
              </a:rPr>
              <a:t>Data portraying climate </a:t>
            </a:r>
            <a:r>
              <a:rPr lang="en-US" sz="1400" dirty="0">
                <a:ea typeface="+mn-lt"/>
                <a:cs typeface="+mn-lt"/>
              </a:rPr>
              <a:t>in historical and future periods </a:t>
            </a:r>
          </a:p>
          <a:p>
            <a:pPr marL="457200" indent="-457200">
              <a:lnSpc>
                <a:spcPct val="120000"/>
              </a:lnSpc>
              <a:spcBef>
                <a:spcPts val="400"/>
              </a:spcBef>
              <a:buFont typeface="Wingdings,Sans-Serif"/>
              <a:buChar char="Ø"/>
            </a:pPr>
            <a:r>
              <a:rPr lang="en-US" sz="1400" b="1" dirty="0">
                <a:ea typeface="+mn-lt"/>
                <a:cs typeface="+mn-lt"/>
              </a:rPr>
              <a:t>Data portraying long-term wildfire risks </a:t>
            </a:r>
            <a:r>
              <a:rPr lang="en-US" sz="1400" dirty="0">
                <a:ea typeface="+mn-lt"/>
                <a:cs typeface="+mn-lt"/>
              </a:rPr>
              <a:t>in a changing climate</a:t>
            </a:r>
          </a:p>
          <a:p>
            <a:pPr marL="457200" indent="-457200">
              <a:lnSpc>
                <a:spcPct val="120000"/>
              </a:lnSpc>
              <a:spcBef>
                <a:spcPts val="400"/>
              </a:spcBef>
              <a:buFont typeface="Wingdings,Sans-Serif"/>
              <a:buChar char="Ø"/>
            </a:pPr>
            <a:r>
              <a:rPr lang="en-US" sz="1400" b="1" dirty="0">
                <a:ea typeface="+mn-lt"/>
                <a:cs typeface="+mn-lt"/>
              </a:rPr>
              <a:t>Analytics and climate metrics to support stakeholders in using large climate datasets </a:t>
            </a:r>
            <a:r>
              <a:rPr lang="en-US" sz="1400" dirty="0">
                <a:ea typeface="+mn-lt"/>
                <a:cs typeface="+mn-lt"/>
              </a:rPr>
              <a:t>to inform research, vulnerability assessments, adaptation planning.</a:t>
            </a:r>
          </a:p>
          <a:p>
            <a:pPr marL="1200150" lvl="1" indent="-457200">
              <a:lnSpc>
                <a:spcPct val="120000"/>
              </a:lnSpc>
              <a:spcBef>
                <a:spcPts val="400"/>
              </a:spcBef>
              <a:buFont typeface="Wingdings,Sans-Serif"/>
              <a:buChar char="Ø"/>
            </a:pPr>
            <a:r>
              <a:rPr lang="en-US" sz="1200" dirty="0">
                <a:ea typeface="+mn-lt"/>
                <a:cs typeface="+mn-lt"/>
              </a:rPr>
              <a:t>Eagle Rock Analytics’ data platform effort will rely on vigorous stakeholder engagement (e.g., IOUs, researchers, Recipients of proposed efforts) to refine focus, ensure high-impact products. </a:t>
            </a:r>
          </a:p>
          <a:p>
            <a:pPr marL="1200150" lvl="1" indent="-457200">
              <a:lnSpc>
                <a:spcPct val="120000"/>
              </a:lnSpc>
              <a:spcBef>
                <a:spcPts val="400"/>
              </a:spcBef>
              <a:buFont typeface="Wingdings,Sans-Serif"/>
              <a:buChar char="Ø"/>
            </a:pPr>
            <a:r>
              <a:rPr lang="en-US" sz="1200" dirty="0">
                <a:ea typeface="+mn-lt"/>
                <a:cs typeface="+mn-lt"/>
              </a:rPr>
              <a:t>CEC staff will work with the proposed research efforts to facilitate coordination.</a:t>
            </a:r>
          </a:p>
          <a:p>
            <a:pPr marL="1200150" lvl="1" indent="-457200">
              <a:lnSpc>
                <a:spcPct val="120000"/>
              </a:lnSpc>
              <a:spcBef>
                <a:spcPts val="400"/>
              </a:spcBef>
              <a:buFont typeface="Wingdings,Sans-Serif"/>
              <a:buChar char="Ø"/>
            </a:pPr>
            <a:r>
              <a:rPr lang="en-US" sz="1200" i="1" dirty="0">
                <a:ea typeface="+mn-lt"/>
                <a:cs typeface="+mn-lt"/>
              </a:rPr>
              <a:t>Potential products could include, e.g</a:t>
            </a:r>
            <a:r>
              <a:rPr lang="en-US" sz="1200" dirty="0">
                <a:ea typeface="+mn-lt"/>
                <a:cs typeface="+mn-lt"/>
              </a:rPr>
              <a:t>., assessments of range of possible outcomes for a parameter of interest, “1-in-x” formulations to support probabilistic interpretations, “effective” or “composite” temperature metrics used by electricity sector stakeholders, days above a given actionable threshold, identification of extreme events and other stress cases for the electricity system, assessments to guide users to the most appropriate model[s] for a given application.</a:t>
            </a:r>
          </a:p>
          <a:p>
            <a:pPr marL="1200150" lvl="1" indent="-457200">
              <a:lnSpc>
                <a:spcPct val="120000"/>
              </a:lnSpc>
              <a:spcBef>
                <a:spcPts val="400"/>
              </a:spcBef>
              <a:buFont typeface="Wingdings,Sans-Serif"/>
              <a:buChar char="Ø"/>
            </a:pPr>
            <a:endParaRPr lang="en-US" sz="1000" dirty="0">
              <a:ea typeface="+mn-lt"/>
              <a:cs typeface="+mn-lt"/>
            </a:endParaRPr>
          </a:p>
        </p:txBody>
      </p:sp>
      <p:sp>
        <p:nvSpPr>
          <p:cNvPr id="4" name="Slide Number Placeholder 3"/>
          <p:cNvSpPr>
            <a:spLocks noGrp="1"/>
          </p:cNvSpPr>
          <p:nvPr>
            <p:ph type="sldNum" sz="quarter" idx="12"/>
          </p:nvPr>
        </p:nvSpPr>
        <p:spPr/>
        <p:txBody>
          <a:bodyPr/>
          <a:lstStyle/>
          <a:p>
            <a:pPr>
              <a:defRPr/>
            </a:pPr>
            <a:fld id="{67556601-949B-4DCA-A2CD-C392C8402A46}" type="slidenum">
              <a:rPr lang="en-US" smtClean="0"/>
              <a:pPr>
                <a:defRPr/>
              </a:pPr>
              <a:t>11</a:t>
            </a:fld>
            <a:endParaRPr lang="en-US"/>
          </a:p>
        </p:txBody>
      </p:sp>
    </p:spTree>
    <p:extLst>
      <p:ext uri="{BB962C8B-B14F-4D97-AF65-F5344CB8AC3E}">
        <p14:creationId xmlns:p14="http://schemas.microsoft.com/office/powerpoint/2010/main" val="4458680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33350"/>
            <a:ext cx="8077200" cy="762000"/>
          </a:xfrm>
        </p:spPr>
        <p:txBody>
          <a:bodyPr>
            <a:noAutofit/>
          </a:bodyPr>
          <a:lstStyle/>
          <a:p>
            <a:pPr indent="-457200">
              <a:lnSpc>
                <a:spcPct val="120000"/>
              </a:lnSpc>
              <a:spcBef>
                <a:spcPts val="400"/>
              </a:spcBef>
            </a:pPr>
            <a:r>
              <a:rPr lang="en-US" sz="2400" b="0">
                <a:ea typeface="+mn-lt"/>
                <a:cs typeface="+mn-lt"/>
              </a:rPr>
              <a:t>California’s Fifth Climate Change Assessment</a:t>
            </a:r>
            <a:endParaRPr lang="en-US" sz="2400" b="0">
              <a:cs typeface="Segoe UI"/>
            </a:endParaRPr>
          </a:p>
        </p:txBody>
      </p:sp>
      <p:sp>
        <p:nvSpPr>
          <p:cNvPr id="3" name="Content Placeholder 2"/>
          <p:cNvSpPr>
            <a:spLocks noGrp="1"/>
          </p:cNvSpPr>
          <p:nvPr>
            <p:ph idx="1"/>
          </p:nvPr>
        </p:nvSpPr>
        <p:spPr>
          <a:xfrm>
            <a:off x="457200" y="1276350"/>
            <a:ext cx="8305800" cy="3855244"/>
          </a:xfrm>
        </p:spPr>
        <p:txBody>
          <a:bodyPr vert="horz" lIns="91440" tIns="45720" rIns="91440" bIns="45720" rtlCol="0" anchor="t">
            <a:normAutofit/>
          </a:bodyPr>
          <a:lstStyle/>
          <a:p>
            <a:pPr marL="457200" indent="-457200">
              <a:lnSpc>
                <a:spcPct val="120000"/>
              </a:lnSpc>
              <a:spcBef>
                <a:spcPts val="400"/>
              </a:spcBef>
              <a:buFont typeface="Wingdings,Sans-Serif"/>
              <a:buChar char="Ø"/>
            </a:pPr>
            <a:r>
              <a:rPr lang="en-US" sz="1200" dirty="0">
                <a:solidFill>
                  <a:schemeClr val="tx2">
                    <a:lumMod val="50000"/>
                  </a:schemeClr>
                </a:solidFill>
                <a:ea typeface="+mn-lt"/>
                <a:cs typeface="+mn-lt"/>
              </a:rPr>
              <a:t>Senate Bill 1320 (Stern) requires California Climate Change Assessments to be undertaken every five years, led by the Governor’s Office of Planning and Research (OPR) in coordination w/ California’s Natural Resources Agency (CNRA), the California Energy Commission (CEC), the Strategic Growth Council (SGC), </a:t>
            </a:r>
            <a:r>
              <a:rPr lang="en-US" sz="1200" u="sng" dirty="0">
                <a:solidFill>
                  <a:schemeClr val="tx2">
                    <a:lumMod val="50000"/>
                  </a:schemeClr>
                </a:solidFill>
                <a:ea typeface="+mn-lt"/>
                <a:cs typeface="+mn-lt"/>
              </a:rPr>
              <a:t>contingent upon appropriation of funds by legislature</a:t>
            </a:r>
            <a:r>
              <a:rPr lang="en-US" sz="1200" dirty="0">
                <a:solidFill>
                  <a:schemeClr val="tx2">
                    <a:lumMod val="50000"/>
                  </a:schemeClr>
                </a:solidFill>
                <a:ea typeface="+mn-lt"/>
                <a:cs typeface="+mn-lt"/>
              </a:rPr>
              <a:t>.</a:t>
            </a:r>
          </a:p>
          <a:p>
            <a:pPr marL="457200" indent="-457200">
              <a:lnSpc>
                <a:spcPct val="120000"/>
              </a:lnSpc>
              <a:spcBef>
                <a:spcPts val="400"/>
              </a:spcBef>
              <a:buFont typeface="Wingdings,Sans-Serif"/>
              <a:buChar char="Ø"/>
            </a:pPr>
            <a:r>
              <a:rPr lang="en-US" sz="1200" dirty="0">
                <a:solidFill>
                  <a:schemeClr val="tx2">
                    <a:lumMod val="50000"/>
                  </a:schemeClr>
                </a:solidFill>
                <a:ea typeface="+mn-lt"/>
                <a:cs typeface="+mn-lt"/>
              </a:rPr>
              <a:t>While the Governor’s 2021-2022 proposed budget does not explicitly include funding for the Fifth Climate Change Assessment, continued investment in California’s Climate Change Assessments remains a priority given its importance as a central pillar to California’s leadership on climate. </a:t>
            </a:r>
          </a:p>
          <a:p>
            <a:pPr marL="1200150" lvl="1" indent="-457200">
              <a:lnSpc>
                <a:spcPct val="120000"/>
              </a:lnSpc>
              <a:spcBef>
                <a:spcPts val="400"/>
              </a:spcBef>
              <a:buFont typeface="Wingdings,Sans-Serif"/>
              <a:buChar char="Ø"/>
            </a:pPr>
            <a:r>
              <a:rPr lang="en-US" sz="1200" dirty="0">
                <a:solidFill>
                  <a:schemeClr val="tx2">
                    <a:lumMod val="50000"/>
                  </a:schemeClr>
                </a:solidFill>
                <a:ea typeface="+mn-lt"/>
                <a:cs typeface="+mn-lt"/>
              </a:rPr>
              <a:t>As outlined on the A pages of the </a:t>
            </a:r>
            <a:r>
              <a:rPr lang="en-US" sz="1200" dirty="0">
                <a:solidFill>
                  <a:schemeClr val="tx2">
                    <a:lumMod val="50000"/>
                  </a:schemeClr>
                </a:solidFill>
                <a:ea typeface="+mn-lt"/>
                <a:cs typeface="+mn-lt"/>
                <a:hlinkClick r:id="rId3"/>
              </a:rPr>
              <a:t>Climate Change chapter </a:t>
            </a:r>
            <a:r>
              <a:rPr lang="en-US" sz="1200" dirty="0">
                <a:solidFill>
                  <a:schemeClr val="tx2">
                    <a:lumMod val="50000"/>
                  </a:schemeClr>
                </a:solidFill>
                <a:ea typeface="+mn-lt"/>
                <a:cs typeface="+mn-lt"/>
              </a:rPr>
              <a:t>in the proposed budget, with the possibility that California may be in a stronger fiscal position as the COVID-19 situation improves, OPR and its partners in California’s climate change assessments look forward to working to ensure the Fifth Assessment remains a priority. </a:t>
            </a:r>
          </a:p>
          <a:p>
            <a:pPr marL="1200150" lvl="1" indent="-457200">
              <a:lnSpc>
                <a:spcPct val="120000"/>
              </a:lnSpc>
              <a:spcBef>
                <a:spcPts val="400"/>
              </a:spcBef>
              <a:buFont typeface="Wingdings,Sans-Serif"/>
              <a:buChar char="Ø"/>
            </a:pPr>
            <a:r>
              <a:rPr lang="en-US" sz="1200" dirty="0">
                <a:solidFill>
                  <a:schemeClr val="tx2">
                    <a:lumMod val="50000"/>
                  </a:schemeClr>
                </a:solidFill>
                <a:ea typeface="+mn-lt"/>
                <a:cs typeface="+mn-lt"/>
              </a:rPr>
              <a:t>CEC’s ongoing research efforts (funded through EPIC) to develop next-generation downscaled projections will serve as the foundation for the next assessment (</a:t>
            </a:r>
            <a:r>
              <a:rPr lang="en-US" sz="1200" i="1" dirty="0">
                <a:solidFill>
                  <a:schemeClr val="tx2">
                    <a:lumMod val="50000"/>
                  </a:schemeClr>
                </a:solidFill>
                <a:ea typeface="+mn-lt"/>
                <a:cs typeface="+mn-lt"/>
              </a:rPr>
              <a:t>as well as efforts described here</a:t>
            </a:r>
            <a:r>
              <a:rPr lang="en-US" sz="1200" dirty="0">
                <a:solidFill>
                  <a:schemeClr val="tx2">
                    <a:lumMod val="50000"/>
                  </a:schemeClr>
                </a:solidFill>
                <a:ea typeface="+mn-lt"/>
                <a:cs typeface="+mn-lt"/>
              </a:rPr>
              <a:t>). </a:t>
            </a:r>
          </a:p>
          <a:p>
            <a:pPr marL="1200150" lvl="1" indent="-457200">
              <a:lnSpc>
                <a:spcPct val="120000"/>
              </a:lnSpc>
              <a:spcBef>
                <a:spcPts val="400"/>
              </a:spcBef>
              <a:buFont typeface="Wingdings,Sans-Serif"/>
              <a:buChar char="Ø"/>
            </a:pPr>
            <a:r>
              <a:rPr lang="en-US" sz="1200" dirty="0">
                <a:solidFill>
                  <a:schemeClr val="tx2">
                    <a:lumMod val="50000"/>
                  </a:schemeClr>
                </a:solidFill>
                <a:ea typeface="+mn-lt"/>
                <a:cs typeface="+mn-lt"/>
              </a:rPr>
              <a:t>Led by OPR an internal Fifth Assessment working group continues to coordinate. </a:t>
            </a:r>
          </a:p>
        </p:txBody>
      </p:sp>
      <p:sp>
        <p:nvSpPr>
          <p:cNvPr id="4" name="Slide Number Placeholder 3"/>
          <p:cNvSpPr>
            <a:spLocks noGrp="1"/>
          </p:cNvSpPr>
          <p:nvPr>
            <p:ph type="sldNum" sz="quarter" idx="12"/>
          </p:nvPr>
        </p:nvSpPr>
        <p:spPr/>
        <p:txBody>
          <a:bodyPr/>
          <a:lstStyle/>
          <a:p>
            <a:pPr>
              <a:defRPr/>
            </a:pPr>
            <a:fld id="{67556601-949B-4DCA-A2CD-C392C8402A46}" type="slidenum">
              <a:rPr lang="en-US" smtClean="0"/>
              <a:pPr>
                <a:defRPr/>
              </a:pPr>
              <a:t>12</a:t>
            </a:fld>
            <a:endParaRPr lang="en-US"/>
          </a:p>
        </p:txBody>
      </p:sp>
    </p:spTree>
    <p:extLst>
      <p:ext uri="{BB962C8B-B14F-4D97-AF65-F5344CB8AC3E}">
        <p14:creationId xmlns:p14="http://schemas.microsoft.com/office/powerpoint/2010/main" val="19841251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67556601-949B-4DCA-A2CD-C392C8402A46}" type="slidenum">
              <a:rPr lang="en-US" smtClean="0"/>
              <a:pPr>
                <a:defRPr/>
              </a:pPr>
              <a:t>13</a:t>
            </a:fld>
            <a:endParaRPr lang="en-US"/>
          </a:p>
        </p:txBody>
      </p:sp>
      <p:sp>
        <p:nvSpPr>
          <p:cNvPr id="6" name="Title 5"/>
          <p:cNvSpPr>
            <a:spLocks noGrp="1"/>
          </p:cNvSpPr>
          <p:nvPr>
            <p:ph type="title"/>
          </p:nvPr>
        </p:nvSpPr>
        <p:spPr>
          <a:xfrm>
            <a:off x="457200" y="133350"/>
            <a:ext cx="8229600" cy="838200"/>
          </a:xfrm>
        </p:spPr>
        <p:txBody>
          <a:bodyPr>
            <a:noAutofit/>
          </a:bodyPr>
          <a:lstStyle/>
          <a:p>
            <a:r>
              <a:rPr lang="en-US" sz="2400">
                <a:cs typeface="Arial"/>
              </a:rPr>
              <a:t>“High-Level” Purpose of Forthcoming Solicitation</a:t>
            </a:r>
            <a:endParaRPr lang="en-US" sz="2400"/>
          </a:p>
        </p:txBody>
      </p:sp>
      <p:sp>
        <p:nvSpPr>
          <p:cNvPr id="7" name="Content Placeholder 6"/>
          <p:cNvSpPr>
            <a:spLocks noGrp="1"/>
          </p:cNvSpPr>
          <p:nvPr>
            <p:ph idx="1"/>
          </p:nvPr>
        </p:nvSpPr>
        <p:spPr>
          <a:xfrm>
            <a:off x="457200" y="1124712"/>
            <a:ext cx="8123926" cy="3449687"/>
          </a:xfrm>
        </p:spPr>
        <p:txBody>
          <a:bodyPr vert="horz" lIns="91440" tIns="45720" rIns="91440" bIns="45720" rtlCol="0" anchor="t">
            <a:normAutofit/>
          </a:bodyPr>
          <a:lstStyle/>
          <a:p>
            <a:pPr algn="ctr"/>
            <a:r>
              <a:rPr lang="en-US" sz="1800">
                <a:solidFill>
                  <a:srgbClr val="00B050"/>
                </a:solidFill>
                <a:ea typeface="+mn-lt"/>
                <a:cs typeface="+mn-lt"/>
              </a:rPr>
              <a:t>The proposed research will contribute to a scientifically rigorous foundation for supporting climate resilience planning for California’s ongoing transition to a clean electricity system through two key efforts:</a:t>
            </a:r>
            <a:endParaRPr lang="en-US" sz="1800">
              <a:solidFill>
                <a:srgbClr val="00B050"/>
              </a:solidFill>
              <a:cs typeface="Segoe UI"/>
            </a:endParaRPr>
          </a:p>
          <a:p>
            <a:pPr algn="ctr"/>
            <a:endParaRPr lang="en-US" sz="2000">
              <a:solidFill>
                <a:srgbClr val="00B050"/>
              </a:solidFill>
              <a:ea typeface="+mn-lt"/>
              <a:cs typeface="+mn-lt"/>
            </a:endParaRPr>
          </a:p>
          <a:p>
            <a:pPr marL="457200" indent="-457200">
              <a:buChar char="•"/>
            </a:pPr>
            <a:r>
              <a:rPr lang="en-US" sz="1800" i="1">
                <a:ea typeface="+mn-lt"/>
                <a:cs typeface="+mn-lt"/>
              </a:rPr>
              <a:t>Effort 1</a:t>
            </a:r>
            <a:r>
              <a:rPr lang="en-US" sz="1800">
                <a:ea typeface="+mn-lt"/>
                <a:cs typeface="+mn-lt"/>
              </a:rPr>
              <a:t>: </a:t>
            </a:r>
            <a:r>
              <a:rPr lang="en-US" sz="1800" b="1">
                <a:ea typeface="+mn-lt"/>
                <a:cs typeface="+mn-lt"/>
              </a:rPr>
              <a:t>Assessing and improving the climate resilience of an electricity system in transition</a:t>
            </a:r>
          </a:p>
          <a:p>
            <a:pPr marL="457200" indent="-457200">
              <a:buChar char="•"/>
            </a:pPr>
            <a:endParaRPr lang="en-US" sz="1800">
              <a:ea typeface="+mn-lt"/>
              <a:cs typeface="+mn-lt"/>
            </a:endParaRPr>
          </a:p>
          <a:p>
            <a:pPr marL="457200" indent="-457200">
              <a:buChar char="•"/>
            </a:pPr>
            <a:r>
              <a:rPr lang="en-US" sz="1800" i="1">
                <a:ea typeface="+mn-lt"/>
                <a:cs typeface="+mn-lt"/>
              </a:rPr>
              <a:t>Effort 2</a:t>
            </a:r>
            <a:r>
              <a:rPr lang="en-US" sz="1800">
                <a:ea typeface="+mn-lt"/>
                <a:cs typeface="+mn-lt"/>
              </a:rPr>
              <a:t>: </a:t>
            </a:r>
            <a:r>
              <a:rPr lang="en-US" sz="1800" b="1">
                <a:ea typeface="+mn-lt"/>
                <a:cs typeface="+mn-lt"/>
              </a:rPr>
              <a:t>Resiliency of solar, wind, and hydropower generation in a changing climate</a:t>
            </a:r>
            <a:endParaRPr lang="en-US" sz="1800">
              <a:ea typeface="+mn-lt"/>
              <a:cs typeface="+mn-lt"/>
            </a:endParaRPr>
          </a:p>
        </p:txBody>
      </p:sp>
    </p:spTree>
    <p:extLst>
      <p:ext uri="{BB962C8B-B14F-4D97-AF65-F5344CB8AC3E}">
        <p14:creationId xmlns:p14="http://schemas.microsoft.com/office/powerpoint/2010/main" val="36428710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67556601-949B-4DCA-A2CD-C392C8402A46}" type="slidenum">
              <a:rPr lang="en-US" smtClean="0"/>
              <a:pPr>
                <a:defRPr/>
              </a:pPr>
              <a:t>14</a:t>
            </a:fld>
            <a:endParaRPr lang="en-US"/>
          </a:p>
        </p:txBody>
      </p:sp>
      <p:sp>
        <p:nvSpPr>
          <p:cNvPr id="6" name="Title 5"/>
          <p:cNvSpPr>
            <a:spLocks noGrp="1"/>
          </p:cNvSpPr>
          <p:nvPr>
            <p:ph type="title"/>
          </p:nvPr>
        </p:nvSpPr>
        <p:spPr>
          <a:xfrm>
            <a:off x="457200" y="133350"/>
            <a:ext cx="8229600" cy="838200"/>
          </a:xfrm>
        </p:spPr>
        <p:txBody>
          <a:bodyPr>
            <a:noAutofit/>
          </a:bodyPr>
          <a:lstStyle/>
          <a:p>
            <a:r>
              <a:rPr lang="en-US" sz="2400">
                <a:cs typeface="Arial"/>
              </a:rPr>
              <a:t>“High-Level” Purpose of Forthcoming Solicitation</a:t>
            </a:r>
            <a:endParaRPr lang="en-US" sz="2400"/>
          </a:p>
        </p:txBody>
      </p:sp>
      <p:sp>
        <p:nvSpPr>
          <p:cNvPr id="7" name="Content Placeholder 6"/>
          <p:cNvSpPr>
            <a:spLocks noGrp="1"/>
          </p:cNvSpPr>
          <p:nvPr>
            <p:ph idx="1"/>
          </p:nvPr>
        </p:nvSpPr>
        <p:spPr>
          <a:xfrm>
            <a:off x="457200" y="1124712"/>
            <a:ext cx="8123926" cy="3885438"/>
          </a:xfrm>
        </p:spPr>
        <p:txBody>
          <a:bodyPr vert="horz" lIns="0" tIns="0" rIns="0" bIns="0" rtlCol="0" anchor="t">
            <a:normAutofit/>
          </a:bodyPr>
          <a:lstStyle/>
          <a:p>
            <a:pPr algn="ctr">
              <a:spcBef>
                <a:spcPts val="600"/>
              </a:spcBef>
            </a:pPr>
            <a:r>
              <a:rPr lang="en-US" sz="1800" i="1">
                <a:solidFill>
                  <a:srgbClr val="00B050"/>
                </a:solidFill>
                <a:ea typeface="+mn-lt"/>
                <a:cs typeface="+mn-lt"/>
              </a:rPr>
              <a:t>If successful, this research will:</a:t>
            </a:r>
          </a:p>
          <a:p>
            <a:pPr algn="ctr">
              <a:spcBef>
                <a:spcPts val="600"/>
              </a:spcBef>
            </a:pPr>
            <a:endParaRPr lang="en-US"/>
          </a:p>
          <a:p>
            <a:pPr marL="457200" indent="-457200">
              <a:spcBef>
                <a:spcPts val="600"/>
              </a:spcBef>
              <a:spcAft>
                <a:spcPts val="600"/>
              </a:spcAft>
              <a:buChar char="•"/>
            </a:pPr>
            <a:r>
              <a:rPr lang="en-US" sz="1600">
                <a:ea typeface="+mn-lt"/>
                <a:cs typeface="+mn-lt"/>
              </a:rPr>
              <a:t>Support CEC in forging a 100% clean energy future that is prepared for the challenges of a changing climate.</a:t>
            </a:r>
          </a:p>
          <a:p>
            <a:pPr marL="457200" indent="-457200">
              <a:spcBef>
                <a:spcPts val="480"/>
              </a:spcBef>
              <a:spcAft>
                <a:spcPts val="600"/>
              </a:spcAft>
              <a:buChar char="•"/>
            </a:pPr>
            <a:r>
              <a:rPr lang="en-US" sz="1600">
                <a:ea typeface="+mn-lt"/>
                <a:cs typeface="+mn-lt"/>
              </a:rPr>
              <a:t>Support SB 100 implementation and other policy planning processes across state agencies (e.g., future Scoping Plan updates).</a:t>
            </a:r>
            <a:endParaRPr lang="en-US" sz="1600">
              <a:cs typeface="Segoe UI"/>
            </a:endParaRPr>
          </a:p>
          <a:p>
            <a:pPr marL="457200" indent="-457200">
              <a:spcBef>
                <a:spcPts val="480"/>
              </a:spcBef>
              <a:spcAft>
                <a:spcPts val="600"/>
              </a:spcAft>
              <a:buChar char="•"/>
            </a:pPr>
            <a:r>
              <a:rPr lang="en-US" sz="1600">
                <a:ea typeface="+mn-lt"/>
                <a:cs typeface="+mn-lt"/>
              </a:rPr>
              <a:t>Provide IOUs and other electricity sector stakeholders with a foundation for considering climate change, variability, and extremes in planning.</a:t>
            </a:r>
            <a:endParaRPr lang="en-US" sz="1600"/>
          </a:p>
          <a:p>
            <a:pPr marL="457200" indent="-457200">
              <a:spcBef>
                <a:spcPts val="480"/>
              </a:spcBef>
              <a:spcAft>
                <a:spcPts val="600"/>
              </a:spcAft>
              <a:buChar char="•"/>
            </a:pPr>
            <a:r>
              <a:rPr lang="en-US" sz="1600">
                <a:ea typeface="+mn-lt"/>
                <a:cs typeface="+mn-lt"/>
              </a:rPr>
              <a:t>Assist policymakers in addressing grid resilience to future extreme events.</a:t>
            </a:r>
            <a:endParaRPr lang="en-US" sz="1600"/>
          </a:p>
        </p:txBody>
      </p:sp>
    </p:spTree>
    <p:extLst>
      <p:ext uri="{BB962C8B-B14F-4D97-AF65-F5344CB8AC3E}">
        <p14:creationId xmlns:p14="http://schemas.microsoft.com/office/powerpoint/2010/main" val="1860433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33350"/>
            <a:ext cx="8077200" cy="762000"/>
          </a:xfrm>
        </p:spPr>
        <p:txBody>
          <a:bodyPr>
            <a:noAutofit/>
          </a:bodyPr>
          <a:lstStyle/>
          <a:p>
            <a:pPr indent="-457200">
              <a:spcBef>
                <a:spcPts val="400"/>
              </a:spcBef>
            </a:pPr>
            <a:r>
              <a:rPr lang="en-US" sz="2400">
                <a:ea typeface="+mn-lt"/>
                <a:cs typeface="+mn-lt"/>
              </a:rPr>
              <a:t>Effort 1: </a:t>
            </a:r>
            <a:r>
              <a:rPr lang="en-US" sz="2400" b="0">
                <a:ea typeface="+mn-lt"/>
                <a:cs typeface="+mn-lt"/>
              </a:rPr>
              <a:t>Assessing and improving the climate resilience of an electricity system in transition</a:t>
            </a:r>
            <a:endParaRPr lang="en-US" sz="2400" b="0">
              <a:cs typeface="Segoe UI"/>
            </a:endParaRPr>
          </a:p>
        </p:txBody>
      </p:sp>
      <p:sp>
        <p:nvSpPr>
          <p:cNvPr id="3" name="Content Placeholder 2"/>
          <p:cNvSpPr>
            <a:spLocks noGrp="1"/>
          </p:cNvSpPr>
          <p:nvPr>
            <p:ph idx="1"/>
          </p:nvPr>
        </p:nvSpPr>
        <p:spPr>
          <a:xfrm>
            <a:off x="457200" y="1276350"/>
            <a:ext cx="8229600" cy="3394472"/>
          </a:xfrm>
        </p:spPr>
        <p:txBody>
          <a:bodyPr vert="horz" lIns="91440" tIns="45720" rIns="91440" bIns="45720" rtlCol="0" anchor="t">
            <a:normAutofit/>
          </a:bodyPr>
          <a:lstStyle/>
          <a:p>
            <a:pPr indent="-457200">
              <a:lnSpc>
                <a:spcPct val="120000"/>
              </a:lnSpc>
              <a:spcBef>
                <a:spcPts val="400"/>
              </a:spcBef>
              <a:buNone/>
            </a:pPr>
            <a:r>
              <a:rPr lang="en-US" sz="1400" b="1" i="1">
                <a:ea typeface="+mn-lt"/>
                <a:cs typeface="+mn-lt"/>
              </a:rPr>
              <a:t>Motivation</a:t>
            </a:r>
            <a:r>
              <a:rPr lang="en-US" sz="1400" b="1">
                <a:ea typeface="+mn-lt"/>
                <a:cs typeface="+mn-lt"/>
              </a:rPr>
              <a:t>: </a:t>
            </a:r>
            <a:endParaRPr lang="en-US" sz="1400" b="1">
              <a:cs typeface="Segoe UI"/>
            </a:endParaRPr>
          </a:p>
          <a:p>
            <a:pPr marL="457200" indent="-457200">
              <a:lnSpc>
                <a:spcPct val="120000"/>
              </a:lnSpc>
              <a:spcBef>
                <a:spcPts val="400"/>
              </a:spcBef>
              <a:buFont typeface="Wingdings,Sans-Serif"/>
              <a:buChar char="Ø"/>
            </a:pPr>
            <a:r>
              <a:rPr lang="en-US" sz="1400">
                <a:ea typeface="+mn-lt"/>
                <a:cs typeface="+mn-lt"/>
              </a:rPr>
              <a:t>Urgent need to better understand the implications of a changing climate on an electricity system transitioning to zero-carbon as directed by SB 100</a:t>
            </a:r>
            <a:endParaRPr lang="en-US" sz="1400">
              <a:cs typeface="Segoe UI"/>
            </a:endParaRPr>
          </a:p>
          <a:p>
            <a:pPr marL="457200" indent="-457200">
              <a:lnSpc>
                <a:spcPct val="120000"/>
              </a:lnSpc>
              <a:spcBef>
                <a:spcPts val="400"/>
              </a:spcBef>
              <a:buFont typeface="Wingdings,Sans-Serif"/>
              <a:buChar char="Ø"/>
            </a:pPr>
            <a:r>
              <a:rPr lang="en-US" sz="1400">
                <a:ea typeface="+mn-lt"/>
                <a:cs typeface="+mn-lt"/>
              </a:rPr>
              <a:t>Prior research on long-term energy scenarios for California has generally considered the effects of average climate changes</a:t>
            </a:r>
          </a:p>
          <a:p>
            <a:pPr marL="457200" indent="-457200">
              <a:lnSpc>
                <a:spcPct val="120000"/>
              </a:lnSpc>
              <a:spcBef>
                <a:spcPts val="400"/>
              </a:spcBef>
              <a:buFont typeface="Wingdings,Sans-Serif"/>
              <a:buChar char="Ø"/>
            </a:pPr>
            <a:r>
              <a:rPr lang="en-US" sz="1400">
                <a:ea typeface="+mn-lt"/>
                <a:cs typeface="+mn-lt"/>
              </a:rPr>
              <a:t>Climate-related extremes can substantially affect electricity supply and demand, disrupt electricity operations, and damage grid infrastructure</a:t>
            </a:r>
          </a:p>
          <a:p>
            <a:pPr marL="457200" indent="-457200">
              <a:lnSpc>
                <a:spcPct val="120000"/>
              </a:lnSpc>
              <a:spcBef>
                <a:spcPts val="400"/>
              </a:spcBef>
              <a:buFont typeface="Wingdings,Sans-Serif"/>
              <a:buChar char="Ø"/>
            </a:pPr>
            <a:r>
              <a:rPr lang="en-US" sz="1400">
                <a:ea typeface="+mn-lt"/>
                <a:cs typeface="+mn-lt"/>
              </a:rPr>
              <a:t>Long-term energy system planning and modeling needs to further incorporate effects of climate variability and extremes – as well as regional differences in climate change impacts – on the energy system serving California</a:t>
            </a:r>
            <a:endParaRPr lang="en-US" sz="1400">
              <a:cs typeface="Segoe UI"/>
            </a:endParaRPr>
          </a:p>
        </p:txBody>
      </p:sp>
      <p:sp>
        <p:nvSpPr>
          <p:cNvPr id="4" name="Slide Number Placeholder 3"/>
          <p:cNvSpPr>
            <a:spLocks noGrp="1"/>
          </p:cNvSpPr>
          <p:nvPr>
            <p:ph type="sldNum" sz="quarter" idx="12"/>
          </p:nvPr>
        </p:nvSpPr>
        <p:spPr/>
        <p:txBody>
          <a:bodyPr/>
          <a:lstStyle/>
          <a:p>
            <a:pPr>
              <a:defRPr/>
            </a:pPr>
            <a:fld id="{67556601-949B-4DCA-A2CD-C392C8402A46}" type="slidenum">
              <a:rPr lang="en-US" smtClean="0"/>
              <a:pPr>
                <a:defRPr/>
              </a:pPr>
              <a:t>15</a:t>
            </a:fld>
            <a:endParaRPr lang="en-US"/>
          </a:p>
        </p:txBody>
      </p:sp>
    </p:spTree>
    <p:extLst>
      <p:ext uri="{BB962C8B-B14F-4D97-AF65-F5344CB8AC3E}">
        <p14:creationId xmlns:p14="http://schemas.microsoft.com/office/powerpoint/2010/main" val="1052082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33350"/>
            <a:ext cx="8077200" cy="762000"/>
          </a:xfrm>
        </p:spPr>
        <p:txBody>
          <a:bodyPr>
            <a:noAutofit/>
          </a:bodyPr>
          <a:lstStyle/>
          <a:p>
            <a:r>
              <a:rPr lang="en-US" sz="2400">
                <a:ea typeface="+mn-lt"/>
                <a:cs typeface="+mn-lt"/>
              </a:rPr>
              <a:t>Effort 1: </a:t>
            </a:r>
            <a:r>
              <a:rPr lang="en-US" sz="2400" b="0">
                <a:ea typeface="+mn-lt"/>
                <a:cs typeface="+mn-lt"/>
              </a:rPr>
              <a:t>Assessing and improving the climate resilience of an electricity system in transition</a:t>
            </a:r>
            <a:endParaRPr lang="en-US" sz="2800">
              <a:ea typeface="+mj-lt"/>
              <a:cs typeface="+mj-lt"/>
            </a:endParaRPr>
          </a:p>
        </p:txBody>
      </p:sp>
      <p:sp>
        <p:nvSpPr>
          <p:cNvPr id="3" name="Content Placeholder 2"/>
          <p:cNvSpPr>
            <a:spLocks noGrp="1"/>
          </p:cNvSpPr>
          <p:nvPr>
            <p:ph idx="1"/>
          </p:nvPr>
        </p:nvSpPr>
        <p:spPr>
          <a:xfrm>
            <a:off x="457200" y="1047750"/>
            <a:ext cx="8229600" cy="3546873"/>
          </a:xfrm>
        </p:spPr>
        <p:txBody>
          <a:bodyPr vert="horz" lIns="91440" tIns="45720" rIns="91440" bIns="45720" rtlCol="0" anchor="t">
            <a:normAutofit fontScale="92500"/>
          </a:bodyPr>
          <a:lstStyle/>
          <a:p>
            <a:pPr indent="-457200">
              <a:lnSpc>
                <a:spcPct val="120000"/>
              </a:lnSpc>
              <a:spcBef>
                <a:spcPts val="400"/>
              </a:spcBef>
            </a:pPr>
            <a:r>
              <a:rPr lang="en-US" sz="1500" b="1" i="1">
                <a:ea typeface="+mn-lt"/>
                <a:cs typeface="+mn-lt"/>
              </a:rPr>
              <a:t>Research Scope</a:t>
            </a:r>
          </a:p>
          <a:p>
            <a:pPr indent="-457200">
              <a:lnSpc>
                <a:spcPct val="120000"/>
              </a:lnSpc>
              <a:spcBef>
                <a:spcPts val="400"/>
              </a:spcBef>
            </a:pPr>
            <a:r>
              <a:rPr lang="en-US" sz="1500" u="sng">
                <a:ea typeface="+mn-lt"/>
                <a:cs typeface="+mn-lt"/>
              </a:rPr>
              <a:t>At a minimum, applicants shall</a:t>
            </a:r>
            <a:r>
              <a:rPr lang="en-US" sz="1500">
                <a:ea typeface="+mn-lt"/>
                <a:cs typeface="+mn-lt"/>
              </a:rPr>
              <a:t> do the following:</a:t>
            </a:r>
          </a:p>
          <a:p>
            <a:pPr marL="457200" indent="-457200">
              <a:lnSpc>
                <a:spcPct val="110000"/>
              </a:lnSpc>
              <a:spcBef>
                <a:spcPts val="400"/>
              </a:spcBef>
              <a:buFont typeface="Wingdings,Sans-Serif"/>
              <a:buChar char="Ø"/>
            </a:pPr>
            <a:r>
              <a:rPr lang="en-US" sz="1300">
                <a:ea typeface="+mn-lt"/>
                <a:cs typeface="+mn-lt"/>
              </a:rPr>
              <a:t>Assess the climate resilience of the electricity system serving California in three time periods: (1) the system of today; (2) modeled system(s) of the future that achieve the goals of SB 100; (3) the modeled system transitioning from (1) to (2). Assess resilience to the effects of climate variability and extremes, as well as the regional distribution of climate change impacts.</a:t>
            </a:r>
          </a:p>
          <a:p>
            <a:pPr marL="457200" indent="-457200">
              <a:lnSpc>
                <a:spcPct val="110000"/>
              </a:lnSpc>
              <a:spcBef>
                <a:spcPts val="400"/>
              </a:spcBef>
              <a:buFont typeface="Wingdings,Sans-Serif"/>
              <a:buChar char="Ø"/>
            </a:pPr>
            <a:r>
              <a:rPr lang="en-US" sz="1300">
                <a:ea typeface="+mn-lt"/>
                <a:cs typeface="+mn-lt"/>
              </a:rPr>
              <a:t>Evaluate strategies for improving the climate resilience of SB 100-compliant long-term scenarios for the electricity sector, in the context of energy system transition pathways consistent with the state's economy-wide carbon neutrality and sectoral decarbonization goals</a:t>
            </a:r>
          </a:p>
          <a:p>
            <a:pPr marL="457200" indent="-457200">
              <a:lnSpc>
                <a:spcPct val="110000"/>
              </a:lnSpc>
              <a:spcBef>
                <a:spcPts val="400"/>
              </a:spcBef>
              <a:buFont typeface="Wingdings,Sans-Serif"/>
              <a:buChar char="Ø"/>
            </a:pPr>
            <a:r>
              <a:rPr lang="en-US" sz="1300">
                <a:ea typeface="+mn-lt"/>
                <a:cs typeface="+mn-lt"/>
              </a:rPr>
              <a:t>Utilize climate projections based on Coupled Model Intercomparison Project Phase 6 (CMIP6); stakeholder-informed use cases, analytics, and stress tests; and other features (including guidance on model selection for specific applications and representations of uncertainty and variability) of a data platform funded by EPC-20-007.</a:t>
            </a:r>
          </a:p>
          <a:p>
            <a:pPr marL="457200" indent="-457200">
              <a:lnSpc>
                <a:spcPct val="110000"/>
              </a:lnSpc>
              <a:spcBef>
                <a:spcPts val="400"/>
              </a:spcBef>
              <a:buFont typeface="Wingdings,Sans-Serif"/>
              <a:buChar char="Ø"/>
            </a:pPr>
            <a:r>
              <a:rPr lang="en-US" sz="1300">
                <a:ea typeface="+mn-lt"/>
                <a:cs typeface="+mn-lt"/>
              </a:rPr>
              <a:t>Directly engage IOUs and other electricity-sector stakeholders from project inception to completion, leveraging and coordinating with existing stakeholder engagement efforts or related grants (for example, EPC-20-006, EPC-20-007) funded by Grant Funding Opportunity (GFO)-19-311.</a:t>
            </a:r>
          </a:p>
        </p:txBody>
      </p:sp>
      <p:sp>
        <p:nvSpPr>
          <p:cNvPr id="4" name="Slide Number Placeholder 3"/>
          <p:cNvSpPr>
            <a:spLocks noGrp="1"/>
          </p:cNvSpPr>
          <p:nvPr>
            <p:ph type="sldNum" sz="quarter" idx="12"/>
          </p:nvPr>
        </p:nvSpPr>
        <p:spPr/>
        <p:txBody>
          <a:bodyPr/>
          <a:lstStyle/>
          <a:p>
            <a:pPr>
              <a:defRPr/>
            </a:pPr>
            <a:fld id="{67556601-949B-4DCA-A2CD-C392C8402A46}" type="slidenum">
              <a:rPr lang="en-US" smtClean="0"/>
              <a:pPr>
                <a:defRPr/>
              </a:pPr>
              <a:t>16</a:t>
            </a:fld>
            <a:endParaRPr lang="en-US"/>
          </a:p>
        </p:txBody>
      </p:sp>
    </p:spTree>
    <p:extLst>
      <p:ext uri="{BB962C8B-B14F-4D97-AF65-F5344CB8AC3E}">
        <p14:creationId xmlns:p14="http://schemas.microsoft.com/office/powerpoint/2010/main" val="9386768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33350"/>
            <a:ext cx="8077200" cy="762000"/>
          </a:xfrm>
        </p:spPr>
        <p:txBody>
          <a:bodyPr>
            <a:noAutofit/>
          </a:bodyPr>
          <a:lstStyle/>
          <a:p>
            <a:r>
              <a:rPr lang="en-US" sz="2400">
                <a:ea typeface="+mn-lt"/>
                <a:cs typeface="+mn-lt"/>
              </a:rPr>
              <a:t>Effort 1: </a:t>
            </a:r>
            <a:r>
              <a:rPr lang="en-US" sz="2400" b="0">
                <a:ea typeface="+mn-lt"/>
                <a:cs typeface="+mn-lt"/>
              </a:rPr>
              <a:t>Assessing and improving the climate resilience of an electricity system in transition</a:t>
            </a:r>
            <a:endParaRPr lang="en-US" sz="2800">
              <a:ea typeface="+mj-lt"/>
              <a:cs typeface="+mj-lt"/>
            </a:endParaRPr>
          </a:p>
        </p:txBody>
      </p:sp>
      <p:sp>
        <p:nvSpPr>
          <p:cNvPr id="3" name="Content Placeholder 2"/>
          <p:cNvSpPr>
            <a:spLocks noGrp="1"/>
          </p:cNvSpPr>
          <p:nvPr>
            <p:ph idx="1"/>
          </p:nvPr>
        </p:nvSpPr>
        <p:spPr>
          <a:xfrm>
            <a:off x="457200" y="1047750"/>
            <a:ext cx="8229600" cy="3886200"/>
          </a:xfrm>
        </p:spPr>
        <p:txBody>
          <a:bodyPr vert="horz" lIns="91440" tIns="45720" rIns="91440" bIns="45720" rtlCol="0" anchor="t">
            <a:normAutofit fontScale="92500" lnSpcReduction="10000"/>
          </a:bodyPr>
          <a:lstStyle/>
          <a:p>
            <a:pPr indent="-457200">
              <a:lnSpc>
                <a:spcPct val="120000"/>
              </a:lnSpc>
              <a:spcBef>
                <a:spcPts val="400"/>
              </a:spcBef>
            </a:pPr>
            <a:r>
              <a:rPr lang="en-US" sz="1500" b="1" i="1">
                <a:ea typeface="+mn-lt"/>
                <a:cs typeface="+mn-lt"/>
              </a:rPr>
              <a:t>Research Scope</a:t>
            </a:r>
            <a:r>
              <a:rPr lang="en-US" sz="1500" i="1">
                <a:ea typeface="+mn-lt"/>
                <a:cs typeface="+mn-lt"/>
              </a:rPr>
              <a:t>, continued</a:t>
            </a:r>
          </a:p>
          <a:p>
            <a:pPr indent="-457200">
              <a:lnSpc>
                <a:spcPct val="120000"/>
              </a:lnSpc>
              <a:spcBef>
                <a:spcPts val="400"/>
              </a:spcBef>
            </a:pPr>
            <a:r>
              <a:rPr lang="en-US" sz="1500">
                <a:ea typeface="+mn-lt"/>
                <a:cs typeface="+mn-lt"/>
              </a:rPr>
              <a:t>Additionally, </a:t>
            </a:r>
            <a:r>
              <a:rPr lang="en-US" sz="1500" u="sng">
                <a:ea typeface="+mn-lt"/>
                <a:cs typeface="+mn-lt"/>
              </a:rPr>
              <a:t>successful applicants </a:t>
            </a:r>
            <a:r>
              <a:rPr lang="en-US" sz="1500" b="1" u="sng">
                <a:ea typeface="+mn-lt"/>
                <a:cs typeface="+mn-lt"/>
              </a:rPr>
              <a:t>must</a:t>
            </a:r>
            <a:r>
              <a:rPr lang="en-US" sz="1500" u="sng">
                <a:ea typeface="+mn-lt"/>
                <a:cs typeface="+mn-lt"/>
              </a:rPr>
              <a:t> demonstrate</a:t>
            </a:r>
            <a:r>
              <a:rPr lang="en-US" sz="1500">
                <a:ea typeface="+mn-lt"/>
                <a:cs typeface="+mn-lt"/>
              </a:rPr>
              <a:t>:</a:t>
            </a:r>
          </a:p>
          <a:p>
            <a:pPr marL="457200" indent="-457200">
              <a:lnSpc>
                <a:spcPct val="110000"/>
              </a:lnSpc>
              <a:spcBef>
                <a:spcPts val="400"/>
              </a:spcBef>
              <a:buFont typeface="Wingdings,Sans-Serif"/>
              <a:buChar char="Ø"/>
            </a:pPr>
            <a:r>
              <a:rPr lang="en-US" sz="1300">
                <a:ea typeface="+mn-lt"/>
                <a:cs typeface="+mn-lt"/>
              </a:rPr>
              <a:t>A skilled, well-resourced management team to ensure coordination between the different aspects of the proposed research as well as coordination between related research efforts.</a:t>
            </a:r>
          </a:p>
          <a:p>
            <a:pPr marL="457200" indent="-457200">
              <a:lnSpc>
                <a:spcPct val="110000"/>
              </a:lnSpc>
              <a:spcBef>
                <a:spcPts val="400"/>
              </a:spcBef>
              <a:buFont typeface="Wingdings,Sans-Serif"/>
              <a:buChar char="Ø"/>
            </a:pPr>
            <a:r>
              <a:rPr lang="en-US" sz="1300">
                <a:ea typeface="+mn-lt"/>
                <a:cs typeface="+mn-lt"/>
              </a:rPr>
              <a:t>A clearly articulated approach to stakeholder engagement, including dedicated funding and expertise.</a:t>
            </a:r>
          </a:p>
          <a:p>
            <a:pPr>
              <a:lnSpc>
                <a:spcPct val="110000"/>
              </a:lnSpc>
              <a:spcBef>
                <a:spcPts val="400"/>
              </a:spcBef>
            </a:pPr>
            <a:endParaRPr lang="en-US" sz="1300">
              <a:ea typeface="+mn-lt"/>
              <a:cs typeface="+mn-lt"/>
            </a:endParaRPr>
          </a:p>
          <a:p>
            <a:pPr>
              <a:lnSpc>
                <a:spcPct val="110000"/>
              </a:lnSpc>
              <a:spcBef>
                <a:spcPts val="400"/>
              </a:spcBef>
            </a:pPr>
            <a:r>
              <a:rPr lang="en-US" sz="1500">
                <a:ea typeface="+mn-lt"/>
                <a:cs typeface="+mn-lt"/>
              </a:rPr>
              <a:t>It is also </a:t>
            </a:r>
            <a:r>
              <a:rPr lang="en-US" sz="1500" b="1" u="sng">
                <a:ea typeface="+mn-lt"/>
                <a:cs typeface="+mn-lt"/>
              </a:rPr>
              <a:t>desirable</a:t>
            </a:r>
            <a:r>
              <a:rPr lang="en-US" sz="1500" u="sng">
                <a:ea typeface="+mn-lt"/>
                <a:cs typeface="+mn-lt"/>
              </a:rPr>
              <a:t> that applicants</a:t>
            </a:r>
            <a:r>
              <a:rPr lang="en-US" sz="1500">
                <a:ea typeface="+mn-lt"/>
                <a:cs typeface="+mn-lt"/>
              </a:rPr>
              <a:t>:</a:t>
            </a:r>
          </a:p>
          <a:p>
            <a:pPr marL="457200" indent="-457200">
              <a:lnSpc>
                <a:spcPct val="110000"/>
              </a:lnSpc>
              <a:spcBef>
                <a:spcPts val="400"/>
              </a:spcBef>
              <a:buFont typeface="Wingdings,Sans-Serif"/>
              <a:buChar char="Ø"/>
            </a:pPr>
            <a:r>
              <a:rPr lang="en-US" sz="1300">
                <a:ea typeface="+mn-lt"/>
                <a:cs typeface="+mn-lt"/>
              </a:rPr>
              <a:t>Develop results and products that facilitate these future analyses:</a:t>
            </a:r>
          </a:p>
          <a:p>
            <a:pPr marL="914400" lvl="1" indent="-457200">
              <a:lnSpc>
                <a:spcPct val="110000"/>
              </a:lnSpc>
              <a:spcBef>
                <a:spcPts val="400"/>
              </a:spcBef>
              <a:buFont typeface="Arial" panose="020B0604020202020204" pitchFamily="34" charset="0"/>
              <a:buChar char="•"/>
            </a:pPr>
            <a:r>
              <a:rPr lang="en-US" sz="1200">
                <a:ea typeface="+mn-lt"/>
                <a:cs typeface="+mn-lt"/>
              </a:rPr>
              <a:t>Equity implications of concurrent climate and energy system changes over the next 20-30 years (through mid-century).</a:t>
            </a:r>
          </a:p>
          <a:p>
            <a:pPr marL="914400" lvl="1" indent="-457200">
              <a:lnSpc>
                <a:spcPct val="110000"/>
              </a:lnSpc>
              <a:spcBef>
                <a:spcPts val="400"/>
              </a:spcBef>
              <a:buFont typeface="Arial" panose="020B0604020202020204" pitchFamily="34" charset="0"/>
              <a:buChar char="•"/>
            </a:pPr>
            <a:r>
              <a:rPr lang="en-US" sz="1200">
                <a:ea typeface="+mn-lt"/>
                <a:cs typeface="+mn-lt"/>
              </a:rPr>
              <a:t>Economic costs of climate impacts and resilience strategies for California's electricity system.</a:t>
            </a:r>
          </a:p>
          <a:p>
            <a:pPr marL="914400" lvl="1" indent="-457200">
              <a:lnSpc>
                <a:spcPct val="110000"/>
              </a:lnSpc>
              <a:spcBef>
                <a:spcPts val="400"/>
              </a:spcBef>
              <a:buFont typeface="Arial" panose="020B0604020202020204" pitchFamily="34" charset="0"/>
              <a:buChar char="•"/>
            </a:pPr>
            <a:r>
              <a:rPr lang="en-US" sz="1200">
                <a:ea typeface="+mn-lt"/>
                <a:cs typeface="+mn-lt"/>
              </a:rPr>
              <a:t>Near-term (sub-seasonal and seasonal to decadal) probabilistic forecasts to inform resilient operations for a grid in transition.</a:t>
            </a:r>
          </a:p>
          <a:p>
            <a:pPr marL="457200" indent="-457200">
              <a:lnSpc>
                <a:spcPct val="110000"/>
              </a:lnSpc>
              <a:spcBef>
                <a:spcPts val="400"/>
              </a:spcBef>
              <a:buFont typeface="Wingdings,Sans-Serif"/>
              <a:buChar char="Ø"/>
            </a:pPr>
            <a:r>
              <a:rPr lang="en-US" sz="1300">
                <a:ea typeface="+mn-lt"/>
                <a:cs typeface="+mn-lt"/>
              </a:rPr>
              <a:t>Seek to extend capabilities of energy system models to incorporate climate variability and extremes in order to address the requirements listed above, particularly models used in support of state policy and planning by IOUs</a:t>
            </a:r>
          </a:p>
          <a:p>
            <a:pPr marL="457200" indent="-457200">
              <a:lnSpc>
                <a:spcPct val="110000"/>
              </a:lnSpc>
              <a:spcBef>
                <a:spcPts val="400"/>
              </a:spcBef>
              <a:buFont typeface="Wingdings,Sans-Serif"/>
              <a:buChar char="Ø"/>
            </a:pPr>
            <a:r>
              <a:rPr lang="en-US" sz="1300">
                <a:ea typeface="+mn-lt"/>
                <a:cs typeface="+mn-lt"/>
              </a:rPr>
              <a:t>Illuminate trends (both magnitude and variability) of natural gas demand for electricity generation to inform long-term natural gas planning</a:t>
            </a:r>
          </a:p>
        </p:txBody>
      </p:sp>
      <p:sp>
        <p:nvSpPr>
          <p:cNvPr id="4" name="Slide Number Placeholder 3"/>
          <p:cNvSpPr>
            <a:spLocks noGrp="1"/>
          </p:cNvSpPr>
          <p:nvPr>
            <p:ph type="sldNum" sz="quarter" idx="12"/>
          </p:nvPr>
        </p:nvSpPr>
        <p:spPr/>
        <p:txBody>
          <a:bodyPr/>
          <a:lstStyle/>
          <a:p>
            <a:pPr>
              <a:defRPr/>
            </a:pPr>
            <a:fld id="{67556601-949B-4DCA-A2CD-C392C8402A46}" type="slidenum">
              <a:rPr lang="en-US" smtClean="0"/>
              <a:pPr>
                <a:defRPr/>
              </a:pPr>
              <a:t>17</a:t>
            </a:fld>
            <a:endParaRPr lang="en-US"/>
          </a:p>
        </p:txBody>
      </p:sp>
    </p:spTree>
    <p:extLst>
      <p:ext uri="{BB962C8B-B14F-4D97-AF65-F5344CB8AC3E}">
        <p14:creationId xmlns:p14="http://schemas.microsoft.com/office/powerpoint/2010/main" val="17145195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33350"/>
            <a:ext cx="8077200" cy="762000"/>
          </a:xfrm>
        </p:spPr>
        <p:txBody>
          <a:bodyPr>
            <a:noAutofit/>
          </a:bodyPr>
          <a:lstStyle/>
          <a:p>
            <a:pPr indent="-457200">
              <a:spcBef>
                <a:spcPts val="400"/>
              </a:spcBef>
            </a:pPr>
            <a:r>
              <a:rPr lang="en-US" sz="2400">
                <a:ea typeface="+mn-lt"/>
                <a:cs typeface="+mn-lt"/>
              </a:rPr>
              <a:t>Effort 2: </a:t>
            </a:r>
            <a:r>
              <a:rPr lang="en-US" sz="2400" b="0">
                <a:ea typeface="+mn-lt"/>
                <a:cs typeface="+mn-lt"/>
              </a:rPr>
              <a:t>Resiliency of solar, wind, and hydropower generation in a changing climate</a:t>
            </a:r>
            <a:endParaRPr lang="en-US" sz="2400" b="0"/>
          </a:p>
        </p:txBody>
      </p:sp>
      <p:sp>
        <p:nvSpPr>
          <p:cNvPr id="3" name="Content Placeholder 2"/>
          <p:cNvSpPr>
            <a:spLocks noGrp="1"/>
          </p:cNvSpPr>
          <p:nvPr>
            <p:ph idx="1"/>
          </p:nvPr>
        </p:nvSpPr>
        <p:spPr>
          <a:xfrm>
            <a:off x="457200" y="1276350"/>
            <a:ext cx="8229600" cy="3394472"/>
          </a:xfrm>
        </p:spPr>
        <p:txBody>
          <a:bodyPr vert="horz" lIns="91440" tIns="45720" rIns="91440" bIns="45720" rtlCol="0" anchor="t">
            <a:normAutofit/>
          </a:bodyPr>
          <a:lstStyle/>
          <a:p>
            <a:pPr indent="-457200">
              <a:lnSpc>
                <a:spcPct val="120000"/>
              </a:lnSpc>
              <a:spcBef>
                <a:spcPts val="400"/>
              </a:spcBef>
              <a:buNone/>
            </a:pPr>
            <a:r>
              <a:rPr lang="en-US" sz="1400" b="1" i="1">
                <a:ea typeface="+mn-lt"/>
                <a:cs typeface="+mn-lt"/>
              </a:rPr>
              <a:t>Motivation</a:t>
            </a:r>
            <a:r>
              <a:rPr lang="en-US" sz="1400" b="1">
                <a:ea typeface="+mn-lt"/>
                <a:cs typeface="+mn-lt"/>
              </a:rPr>
              <a:t>: </a:t>
            </a:r>
            <a:endParaRPr lang="en-US" sz="1400" b="1">
              <a:cs typeface="Segoe UI"/>
            </a:endParaRPr>
          </a:p>
          <a:p>
            <a:pPr marL="457200" indent="-457200">
              <a:lnSpc>
                <a:spcPct val="120000"/>
              </a:lnSpc>
              <a:spcBef>
                <a:spcPts val="400"/>
              </a:spcBef>
              <a:buFont typeface="Wingdings,Sans-Serif"/>
              <a:buChar char="Ø"/>
            </a:pPr>
            <a:r>
              <a:rPr lang="en-US" sz="1400">
                <a:ea typeface="+mn-lt"/>
                <a:cs typeface="+mn-lt"/>
              </a:rPr>
              <a:t>Climate change could have substantial impacts on where and when solar, wind, and hydropower resources are available in California (and beyond)</a:t>
            </a:r>
          </a:p>
          <a:p>
            <a:pPr marL="457200" indent="-457200">
              <a:lnSpc>
                <a:spcPct val="120000"/>
              </a:lnSpc>
              <a:spcBef>
                <a:spcPts val="400"/>
              </a:spcBef>
              <a:buFont typeface="Wingdings,Sans-Serif"/>
              <a:buChar char="Ø"/>
            </a:pPr>
            <a:r>
              <a:rPr lang="en-US" sz="1400">
                <a:ea typeface="+mn-lt"/>
                <a:cs typeface="+mn-lt"/>
              </a:rPr>
              <a:t>Ongoing efforts to generate improved, higher resolution historical datasets and next-generation climate projections provide an opportunity to generate a shared knowledge base for how solar, wind, and hydropower resources may vary and evolve over the coming decades</a:t>
            </a:r>
          </a:p>
          <a:p>
            <a:pPr marL="457200" indent="-457200">
              <a:lnSpc>
                <a:spcPct val="120000"/>
              </a:lnSpc>
              <a:spcBef>
                <a:spcPts val="400"/>
              </a:spcBef>
              <a:buFont typeface="Wingdings,Sans-Serif"/>
              <a:buChar char="Ø"/>
            </a:pPr>
            <a:r>
              <a:rPr lang="en-US" sz="1400">
                <a:ea typeface="+mn-lt"/>
                <a:cs typeface="+mn-lt"/>
              </a:rPr>
              <a:t>Anticipating these impacts when planning a high-renewables future is crucial to achieving a zero-carbon, reliable, cost-effective electricity grid</a:t>
            </a:r>
          </a:p>
        </p:txBody>
      </p:sp>
      <p:sp>
        <p:nvSpPr>
          <p:cNvPr id="4" name="Slide Number Placeholder 3"/>
          <p:cNvSpPr>
            <a:spLocks noGrp="1"/>
          </p:cNvSpPr>
          <p:nvPr>
            <p:ph type="sldNum" sz="quarter" idx="12"/>
          </p:nvPr>
        </p:nvSpPr>
        <p:spPr/>
        <p:txBody>
          <a:bodyPr/>
          <a:lstStyle/>
          <a:p>
            <a:pPr>
              <a:defRPr/>
            </a:pPr>
            <a:fld id="{67556601-949B-4DCA-A2CD-C392C8402A46}" type="slidenum">
              <a:rPr lang="en-US" smtClean="0"/>
              <a:pPr>
                <a:defRPr/>
              </a:pPr>
              <a:t>18</a:t>
            </a:fld>
            <a:endParaRPr lang="en-US"/>
          </a:p>
        </p:txBody>
      </p:sp>
    </p:spTree>
    <p:extLst>
      <p:ext uri="{BB962C8B-B14F-4D97-AF65-F5344CB8AC3E}">
        <p14:creationId xmlns:p14="http://schemas.microsoft.com/office/powerpoint/2010/main" val="6560090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33350"/>
            <a:ext cx="8077200" cy="762000"/>
          </a:xfrm>
        </p:spPr>
        <p:txBody>
          <a:bodyPr>
            <a:noAutofit/>
          </a:bodyPr>
          <a:lstStyle/>
          <a:p>
            <a:r>
              <a:rPr lang="en-US" sz="2400">
                <a:ea typeface="+mn-lt"/>
                <a:cs typeface="+mn-lt"/>
              </a:rPr>
              <a:t>Effort 2: </a:t>
            </a:r>
            <a:r>
              <a:rPr lang="en-US" sz="2400" b="0">
                <a:ea typeface="+mn-lt"/>
                <a:cs typeface="+mn-lt"/>
              </a:rPr>
              <a:t>Resiliency of solar, wind, and hydropower generation in a changing climate</a:t>
            </a:r>
            <a:endParaRPr lang="en-US" sz="2800">
              <a:ea typeface="+mj-lt"/>
              <a:cs typeface="+mj-lt"/>
            </a:endParaRPr>
          </a:p>
        </p:txBody>
      </p:sp>
      <p:sp>
        <p:nvSpPr>
          <p:cNvPr id="3" name="Content Placeholder 2"/>
          <p:cNvSpPr>
            <a:spLocks noGrp="1"/>
          </p:cNvSpPr>
          <p:nvPr>
            <p:ph idx="1"/>
          </p:nvPr>
        </p:nvSpPr>
        <p:spPr>
          <a:xfrm>
            <a:off x="457200" y="1047750"/>
            <a:ext cx="8229600" cy="3546873"/>
          </a:xfrm>
        </p:spPr>
        <p:txBody>
          <a:bodyPr vert="horz" lIns="91440" tIns="45720" rIns="91440" bIns="45720" rtlCol="0" anchor="t">
            <a:normAutofit fontScale="92500" lnSpcReduction="10000"/>
          </a:bodyPr>
          <a:lstStyle/>
          <a:p>
            <a:pPr indent="-457200">
              <a:lnSpc>
                <a:spcPct val="120000"/>
              </a:lnSpc>
              <a:spcBef>
                <a:spcPts val="400"/>
              </a:spcBef>
            </a:pPr>
            <a:r>
              <a:rPr lang="en-US" sz="1500" b="1" i="1">
                <a:ea typeface="+mn-lt"/>
                <a:cs typeface="+mn-lt"/>
              </a:rPr>
              <a:t>Research Scope</a:t>
            </a:r>
          </a:p>
          <a:p>
            <a:pPr indent="-457200">
              <a:lnSpc>
                <a:spcPct val="120000"/>
              </a:lnSpc>
              <a:spcBef>
                <a:spcPts val="400"/>
              </a:spcBef>
            </a:pPr>
            <a:r>
              <a:rPr lang="en-US" sz="1500" u="sng">
                <a:ea typeface="+mn-lt"/>
                <a:cs typeface="+mn-lt"/>
              </a:rPr>
              <a:t>At a minimum, applicants shall</a:t>
            </a:r>
            <a:r>
              <a:rPr lang="en-US" sz="1500">
                <a:ea typeface="+mn-lt"/>
                <a:cs typeface="+mn-lt"/>
              </a:rPr>
              <a:t> do the following:</a:t>
            </a:r>
          </a:p>
          <a:p>
            <a:pPr marL="457200" indent="-457200">
              <a:lnSpc>
                <a:spcPct val="110000"/>
              </a:lnSpc>
              <a:spcBef>
                <a:spcPts val="400"/>
              </a:spcBef>
              <a:buFont typeface="Wingdings,Sans-Serif"/>
              <a:buChar char="Ø"/>
            </a:pPr>
            <a:r>
              <a:rPr lang="en-US" sz="1300">
                <a:ea typeface="+mn-lt"/>
                <a:cs typeface="+mn-lt"/>
              </a:rPr>
              <a:t>Generate projected changes in solar, wind, and hydropower resource availability and variability over the next decade and through mid-century. Evaluate changes in each resource individually, their spatial and temporal correlations, and the changing likelihood and scale of extreme events relevant to electricity demand and supply.</a:t>
            </a:r>
          </a:p>
          <a:p>
            <a:pPr marL="457200" indent="-457200">
              <a:lnSpc>
                <a:spcPct val="110000"/>
              </a:lnSpc>
              <a:spcBef>
                <a:spcPts val="400"/>
              </a:spcBef>
              <a:buFont typeface="Wingdings,Sans-Serif"/>
              <a:buChar char="Ø"/>
            </a:pPr>
            <a:r>
              <a:rPr lang="en-US" sz="1300">
                <a:ea typeface="+mn-lt"/>
                <a:cs typeface="+mn-lt"/>
              </a:rPr>
              <a:t>Leverage CMIP6-based climate scenarios, stakeholder-informed use cases and stress tests, and a data platform funded by GFO-19-311.</a:t>
            </a:r>
          </a:p>
          <a:p>
            <a:pPr marL="457200" indent="-457200">
              <a:lnSpc>
                <a:spcPct val="110000"/>
              </a:lnSpc>
              <a:spcBef>
                <a:spcPts val="400"/>
              </a:spcBef>
              <a:buFont typeface="Wingdings,Sans-Serif"/>
              <a:buChar char="Ø"/>
            </a:pPr>
            <a:r>
              <a:rPr lang="en-US" sz="1300">
                <a:ea typeface="+mn-lt"/>
                <a:cs typeface="+mn-lt"/>
              </a:rPr>
              <a:t>Expand consideration of climate-related phenomena that affect solar and wind resources in California and are now better represented in next-generation climate projections (for example, coastal low cloudiness, local-scale wind fields).</a:t>
            </a:r>
            <a:endParaRPr lang="en-US" sz="1300">
              <a:cs typeface="Segoe UI"/>
            </a:endParaRPr>
          </a:p>
          <a:p>
            <a:pPr marL="457200" indent="-457200">
              <a:lnSpc>
                <a:spcPct val="110000"/>
              </a:lnSpc>
              <a:spcBef>
                <a:spcPts val="400"/>
              </a:spcBef>
              <a:buFont typeface="Wingdings,Sans-Serif"/>
              <a:buChar char="Ø"/>
            </a:pPr>
            <a:r>
              <a:rPr lang="en-US" sz="1300">
                <a:ea typeface="+mn-lt"/>
                <a:cs typeface="+mn-lt"/>
              </a:rPr>
              <a:t>Assess resilience strategies for utilization of solar, wind, and hydropower resources in the context of grid transitions and SB 100 implementation, including potential roles for offshore wind and long-term energy storage technologies.</a:t>
            </a:r>
          </a:p>
          <a:p>
            <a:pPr marL="457200" indent="-457200">
              <a:lnSpc>
                <a:spcPct val="110000"/>
              </a:lnSpc>
              <a:spcBef>
                <a:spcPts val="400"/>
              </a:spcBef>
              <a:buFont typeface="Wingdings,Sans-Serif"/>
              <a:buChar char="Ø"/>
            </a:pPr>
            <a:r>
              <a:rPr lang="en-US" sz="1300">
                <a:ea typeface="+mn-lt"/>
                <a:cs typeface="+mn-lt"/>
              </a:rPr>
              <a:t>Directly engage IOUs and other electricity-sector stakeholders from project inception to completion, leveraging and coordinating with existing stakeholder engagement efforts under related grants (for example, EPC-20-006, EPC-20-007 funded by GFO-19-311).</a:t>
            </a:r>
          </a:p>
        </p:txBody>
      </p:sp>
      <p:sp>
        <p:nvSpPr>
          <p:cNvPr id="4" name="Slide Number Placeholder 3"/>
          <p:cNvSpPr>
            <a:spLocks noGrp="1"/>
          </p:cNvSpPr>
          <p:nvPr>
            <p:ph type="sldNum" sz="quarter" idx="12"/>
          </p:nvPr>
        </p:nvSpPr>
        <p:spPr/>
        <p:txBody>
          <a:bodyPr/>
          <a:lstStyle/>
          <a:p>
            <a:pPr>
              <a:defRPr/>
            </a:pPr>
            <a:fld id="{67556601-949B-4DCA-A2CD-C392C8402A46}" type="slidenum">
              <a:rPr lang="en-US" smtClean="0"/>
              <a:pPr>
                <a:defRPr/>
              </a:pPr>
              <a:t>19</a:t>
            </a:fld>
            <a:endParaRPr lang="en-US"/>
          </a:p>
        </p:txBody>
      </p:sp>
    </p:spTree>
    <p:extLst>
      <p:ext uri="{BB962C8B-B14F-4D97-AF65-F5344CB8AC3E}">
        <p14:creationId xmlns:p14="http://schemas.microsoft.com/office/powerpoint/2010/main" val="29904486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33350"/>
            <a:ext cx="8077200" cy="762000"/>
          </a:xfrm>
        </p:spPr>
        <p:txBody>
          <a:bodyPr>
            <a:noAutofit/>
          </a:bodyPr>
          <a:lstStyle/>
          <a:p>
            <a:r>
              <a:rPr lang="en-US" sz="2400">
                <a:ea typeface="+mn-lt"/>
                <a:cs typeface="+mn-lt"/>
              </a:rPr>
              <a:t>Effort 2: </a:t>
            </a:r>
            <a:r>
              <a:rPr lang="en-US" sz="2400" b="0">
                <a:ea typeface="+mn-lt"/>
                <a:cs typeface="+mn-lt"/>
              </a:rPr>
              <a:t>Resiliency of solar, wind, and hydropower generation in a changing climate</a:t>
            </a:r>
            <a:endParaRPr lang="en-US" sz="2800">
              <a:ea typeface="+mj-lt"/>
              <a:cs typeface="+mj-lt"/>
            </a:endParaRPr>
          </a:p>
        </p:txBody>
      </p:sp>
      <p:sp>
        <p:nvSpPr>
          <p:cNvPr id="3" name="Content Placeholder 2"/>
          <p:cNvSpPr>
            <a:spLocks noGrp="1"/>
          </p:cNvSpPr>
          <p:nvPr>
            <p:ph idx="1"/>
          </p:nvPr>
        </p:nvSpPr>
        <p:spPr>
          <a:xfrm>
            <a:off x="457200" y="1047750"/>
            <a:ext cx="8229600" cy="3352800"/>
          </a:xfrm>
        </p:spPr>
        <p:txBody>
          <a:bodyPr vert="horz" lIns="91440" tIns="45720" rIns="91440" bIns="45720" rtlCol="0" anchor="t">
            <a:normAutofit/>
          </a:bodyPr>
          <a:lstStyle/>
          <a:p>
            <a:pPr indent="-457200">
              <a:lnSpc>
                <a:spcPct val="120000"/>
              </a:lnSpc>
              <a:spcBef>
                <a:spcPts val="400"/>
              </a:spcBef>
            </a:pPr>
            <a:r>
              <a:rPr lang="en-US" sz="1400" b="1" i="1">
                <a:ea typeface="+mn-lt"/>
                <a:cs typeface="+mn-lt"/>
              </a:rPr>
              <a:t>Research Scope</a:t>
            </a:r>
            <a:r>
              <a:rPr lang="en-US" sz="1400" i="1">
                <a:ea typeface="+mn-lt"/>
                <a:cs typeface="+mn-lt"/>
              </a:rPr>
              <a:t>, continued</a:t>
            </a:r>
          </a:p>
          <a:p>
            <a:pPr indent="-457200">
              <a:lnSpc>
                <a:spcPct val="120000"/>
              </a:lnSpc>
              <a:spcBef>
                <a:spcPts val="400"/>
              </a:spcBef>
            </a:pPr>
            <a:r>
              <a:rPr lang="en-US" sz="1400">
                <a:ea typeface="+mn-lt"/>
                <a:cs typeface="+mn-lt"/>
              </a:rPr>
              <a:t>Additionally, </a:t>
            </a:r>
            <a:r>
              <a:rPr lang="en-US" sz="1400" u="sng">
                <a:ea typeface="+mn-lt"/>
                <a:cs typeface="+mn-lt"/>
              </a:rPr>
              <a:t>successful applicants </a:t>
            </a:r>
            <a:r>
              <a:rPr lang="en-US" sz="1400" b="1" u="sng">
                <a:ea typeface="+mn-lt"/>
                <a:cs typeface="+mn-lt"/>
              </a:rPr>
              <a:t>must</a:t>
            </a:r>
            <a:r>
              <a:rPr lang="en-US" sz="1400" u="sng">
                <a:ea typeface="+mn-lt"/>
                <a:cs typeface="+mn-lt"/>
              </a:rPr>
              <a:t> demonstrate</a:t>
            </a:r>
            <a:r>
              <a:rPr lang="en-US" sz="1400">
                <a:ea typeface="+mn-lt"/>
                <a:cs typeface="+mn-lt"/>
              </a:rPr>
              <a:t>:</a:t>
            </a:r>
          </a:p>
          <a:p>
            <a:pPr marL="457200" indent="-457200">
              <a:lnSpc>
                <a:spcPct val="110000"/>
              </a:lnSpc>
              <a:spcBef>
                <a:spcPts val="400"/>
              </a:spcBef>
              <a:buFont typeface="Wingdings,Sans-Serif"/>
              <a:buChar char="Ø"/>
            </a:pPr>
            <a:r>
              <a:rPr lang="en-US" sz="1200">
                <a:ea typeface="+mn-lt"/>
                <a:cs typeface="+mn-lt"/>
              </a:rPr>
              <a:t>A skilled, well-resourced management team to ensure coordination between the different aspects of the proposed research as well as coordination between related research efforts.</a:t>
            </a:r>
          </a:p>
          <a:p>
            <a:pPr marL="457200" indent="-457200">
              <a:lnSpc>
                <a:spcPct val="110000"/>
              </a:lnSpc>
              <a:spcBef>
                <a:spcPts val="400"/>
              </a:spcBef>
              <a:buFont typeface="Wingdings,Sans-Serif"/>
              <a:buChar char="Ø"/>
            </a:pPr>
            <a:r>
              <a:rPr lang="en-US" sz="1200">
                <a:ea typeface="+mn-lt"/>
                <a:cs typeface="+mn-lt"/>
              </a:rPr>
              <a:t>A clearly articulated approach to stakeholder engagement, including dedicated funding and expertise.</a:t>
            </a:r>
          </a:p>
          <a:p>
            <a:pPr>
              <a:lnSpc>
                <a:spcPct val="110000"/>
              </a:lnSpc>
              <a:spcBef>
                <a:spcPts val="400"/>
              </a:spcBef>
            </a:pPr>
            <a:endParaRPr lang="en-US" sz="1300">
              <a:ea typeface="+mn-lt"/>
              <a:cs typeface="+mn-lt"/>
            </a:endParaRPr>
          </a:p>
          <a:p>
            <a:pPr>
              <a:lnSpc>
                <a:spcPct val="110000"/>
              </a:lnSpc>
              <a:spcBef>
                <a:spcPts val="400"/>
              </a:spcBef>
            </a:pPr>
            <a:r>
              <a:rPr lang="en-US" sz="1400">
                <a:ea typeface="+mn-lt"/>
                <a:cs typeface="+mn-lt"/>
              </a:rPr>
              <a:t>It is also </a:t>
            </a:r>
            <a:r>
              <a:rPr lang="en-US" sz="1400" b="1" u="sng">
                <a:ea typeface="+mn-lt"/>
                <a:cs typeface="+mn-lt"/>
              </a:rPr>
              <a:t>desirable</a:t>
            </a:r>
            <a:r>
              <a:rPr lang="en-US" sz="1400" u="sng">
                <a:ea typeface="+mn-lt"/>
                <a:cs typeface="+mn-lt"/>
              </a:rPr>
              <a:t> that applicants</a:t>
            </a:r>
            <a:r>
              <a:rPr lang="en-US" sz="1400">
                <a:ea typeface="+mn-lt"/>
                <a:cs typeface="+mn-lt"/>
              </a:rPr>
              <a:t>:</a:t>
            </a:r>
          </a:p>
          <a:p>
            <a:pPr marL="457200" indent="-457200">
              <a:lnSpc>
                <a:spcPct val="110000"/>
              </a:lnSpc>
              <a:spcBef>
                <a:spcPts val="400"/>
              </a:spcBef>
              <a:buFont typeface="Wingdings,Sans-Serif"/>
              <a:buChar char="Ø"/>
            </a:pPr>
            <a:r>
              <a:rPr lang="en-US" sz="1200">
                <a:ea typeface="+mn-lt"/>
                <a:cs typeface="+mn-lt"/>
              </a:rPr>
              <a:t>Support the development of methods for quantifying benefits to reliability of potential resilience strategies.</a:t>
            </a:r>
          </a:p>
          <a:p>
            <a:pPr marL="457200" indent="-457200">
              <a:lnSpc>
                <a:spcPct val="110000"/>
              </a:lnSpc>
              <a:spcBef>
                <a:spcPts val="400"/>
              </a:spcBef>
              <a:buFont typeface="Wingdings,Sans-Serif"/>
              <a:buChar char="Ø"/>
            </a:pPr>
            <a:r>
              <a:rPr lang="en-US" sz="1200">
                <a:ea typeface="+mn-lt"/>
                <a:cs typeface="+mn-lt"/>
              </a:rPr>
              <a:t>Support further integration of climate variability, extremes, and longer-term change and their effects on renewable resources into tools used for electricity planning and infrastructure-related decisions, with direct engagement of electricity-sector stakeholders.</a:t>
            </a:r>
          </a:p>
        </p:txBody>
      </p:sp>
      <p:sp>
        <p:nvSpPr>
          <p:cNvPr id="4" name="Slide Number Placeholder 3"/>
          <p:cNvSpPr>
            <a:spLocks noGrp="1"/>
          </p:cNvSpPr>
          <p:nvPr>
            <p:ph type="sldNum" sz="quarter" idx="12"/>
          </p:nvPr>
        </p:nvSpPr>
        <p:spPr/>
        <p:txBody>
          <a:bodyPr/>
          <a:lstStyle/>
          <a:p>
            <a:pPr>
              <a:defRPr/>
            </a:pPr>
            <a:fld id="{67556601-949B-4DCA-A2CD-C392C8402A46}" type="slidenum">
              <a:rPr lang="en-US" smtClean="0"/>
              <a:pPr>
                <a:defRPr/>
              </a:pPr>
              <a:t>20</a:t>
            </a:fld>
            <a:endParaRPr lang="en-US"/>
          </a:p>
        </p:txBody>
      </p:sp>
    </p:spTree>
    <p:extLst>
      <p:ext uri="{BB962C8B-B14F-4D97-AF65-F5344CB8AC3E}">
        <p14:creationId xmlns:p14="http://schemas.microsoft.com/office/powerpoint/2010/main" val="2636111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33350"/>
            <a:ext cx="8077200" cy="762000"/>
          </a:xfrm>
        </p:spPr>
        <p:txBody>
          <a:bodyPr>
            <a:noAutofit/>
          </a:bodyPr>
          <a:lstStyle/>
          <a:p>
            <a:pPr indent="-457200">
              <a:lnSpc>
                <a:spcPct val="120000"/>
              </a:lnSpc>
              <a:spcBef>
                <a:spcPts val="400"/>
              </a:spcBef>
            </a:pPr>
            <a:r>
              <a:rPr lang="en-US" sz="2400">
                <a:ea typeface="+mn-lt"/>
                <a:cs typeface="+mn-lt"/>
              </a:rPr>
              <a:t>Research Goals</a:t>
            </a:r>
            <a:endParaRPr lang="en-US" sz="2400" b="0">
              <a:cs typeface="Segoe UI"/>
            </a:endParaRPr>
          </a:p>
        </p:txBody>
      </p:sp>
      <p:sp>
        <p:nvSpPr>
          <p:cNvPr id="3" name="Content Placeholder 2"/>
          <p:cNvSpPr>
            <a:spLocks noGrp="1"/>
          </p:cNvSpPr>
          <p:nvPr>
            <p:ph idx="1"/>
          </p:nvPr>
        </p:nvSpPr>
        <p:spPr>
          <a:xfrm>
            <a:off x="457200" y="1281034"/>
            <a:ext cx="8229600" cy="3403392"/>
          </a:xfrm>
        </p:spPr>
        <p:txBody>
          <a:bodyPr vert="horz" lIns="91440" tIns="45720" rIns="91440" bIns="45720" rtlCol="0" anchor="t">
            <a:noAutofit/>
          </a:bodyPr>
          <a:lstStyle/>
          <a:p>
            <a:pPr marL="457200" indent="-457200">
              <a:lnSpc>
                <a:spcPct val="120000"/>
              </a:lnSpc>
              <a:spcBef>
                <a:spcPts val="400"/>
              </a:spcBef>
              <a:buFont typeface="Wingdings,Sans-Serif"/>
              <a:buChar char="Ø"/>
            </a:pPr>
            <a:r>
              <a:rPr lang="en-US" sz="1800">
                <a:ea typeface="+mn-lt"/>
                <a:cs typeface="+mn-lt"/>
              </a:rPr>
              <a:t>Climate resilience of today's electric grid, zero-carbon grid(s) of mid-century consistent with SB 100, and the intervening transition</a:t>
            </a:r>
          </a:p>
          <a:p>
            <a:pPr marL="457200" indent="-457200">
              <a:lnSpc>
                <a:spcPct val="120000"/>
              </a:lnSpc>
              <a:spcBef>
                <a:spcPts val="400"/>
              </a:spcBef>
              <a:buFont typeface="Wingdings,Sans-Serif"/>
              <a:buChar char="Ø"/>
            </a:pPr>
            <a:r>
              <a:rPr lang="en-US" sz="1800">
                <a:ea typeface="+mn-lt"/>
                <a:cs typeface="+mn-lt"/>
              </a:rPr>
              <a:t>Specific attention to the effects of climate variability and extremes on the energy system serving California</a:t>
            </a:r>
          </a:p>
          <a:p>
            <a:pPr marL="457200" indent="-457200">
              <a:lnSpc>
                <a:spcPct val="120000"/>
              </a:lnSpc>
              <a:spcBef>
                <a:spcPts val="400"/>
              </a:spcBef>
              <a:buFont typeface="Wingdings,Sans-Serif"/>
              <a:buChar char="Ø"/>
            </a:pPr>
            <a:r>
              <a:rPr lang="en-US" sz="1800">
                <a:ea typeface="+mn-lt"/>
                <a:cs typeface="+mn-lt"/>
              </a:rPr>
              <a:t>Utilization of CMIP6-based climate projections, analytics, and data platform</a:t>
            </a:r>
          </a:p>
          <a:p>
            <a:pPr marL="457200" indent="-457200">
              <a:lnSpc>
                <a:spcPct val="120000"/>
              </a:lnSpc>
              <a:spcBef>
                <a:spcPts val="400"/>
              </a:spcBef>
              <a:buFont typeface="Wingdings,Sans-Serif"/>
              <a:buChar char="Ø"/>
            </a:pPr>
            <a:r>
              <a:rPr lang="en-US" sz="1800">
                <a:ea typeface="+mn-lt"/>
                <a:cs typeface="+mn-lt"/>
              </a:rPr>
              <a:t>Direct engagement of IOUs and other electricity-sector stakeholders from project inception to completion</a:t>
            </a:r>
          </a:p>
        </p:txBody>
      </p:sp>
      <p:sp>
        <p:nvSpPr>
          <p:cNvPr id="4" name="Slide Number Placeholder 3"/>
          <p:cNvSpPr>
            <a:spLocks noGrp="1"/>
          </p:cNvSpPr>
          <p:nvPr>
            <p:ph type="sldNum" sz="quarter" idx="12"/>
          </p:nvPr>
        </p:nvSpPr>
        <p:spPr/>
        <p:txBody>
          <a:bodyPr/>
          <a:lstStyle/>
          <a:p>
            <a:pPr>
              <a:defRPr/>
            </a:pPr>
            <a:fld id="{67556601-949B-4DCA-A2CD-C392C8402A46}" type="slidenum">
              <a:rPr lang="en-US" smtClean="0"/>
              <a:pPr>
                <a:defRPr/>
              </a:pPr>
              <a:t>21</a:t>
            </a:fld>
            <a:endParaRPr lang="en-US"/>
          </a:p>
        </p:txBody>
      </p:sp>
    </p:spTree>
    <p:extLst>
      <p:ext uri="{BB962C8B-B14F-4D97-AF65-F5344CB8AC3E}">
        <p14:creationId xmlns:p14="http://schemas.microsoft.com/office/powerpoint/2010/main" val="260369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E5B14A8-E48A-C540-9214-39685A723586}"/>
              </a:ext>
            </a:extLst>
          </p:cNvPr>
          <p:cNvSpPr>
            <a:spLocks noGrp="1"/>
          </p:cNvSpPr>
          <p:nvPr>
            <p:ph type="title"/>
          </p:nvPr>
        </p:nvSpPr>
        <p:spPr>
          <a:xfrm>
            <a:off x="1891259" y="79499"/>
            <a:ext cx="5359040" cy="857250"/>
          </a:xfrm>
        </p:spPr>
        <p:txBody>
          <a:bodyPr>
            <a:normAutofit/>
          </a:bodyPr>
          <a:lstStyle/>
          <a:p>
            <a:r>
              <a:rPr lang="en-US" sz="2400">
                <a:latin typeface="Century Gothic"/>
                <a:ea typeface="+mj-lt"/>
                <a:cs typeface="+mj-lt"/>
              </a:rPr>
              <a:t>Comments and Questions</a:t>
            </a:r>
          </a:p>
        </p:txBody>
      </p:sp>
      <p:sp>
        <p:nvSpPr>
          <p:cNvPr id="8" name="Content Placeholder 5">
            <a:extLst>
              <a:ext uri="{FF2B5EF4-FFF2-40B4-BE49-F238E27FC236}">
                <a16:creationId xmlns:a16="http://schemas.microsoft.com/office/drawing/2014/main" id="{225032D5-95B1-1548-AFAF-7FB1F52B9EA7}"/>
              </a:ext>
            </a:extLst>
          </p:cNvPr>
          <p:cNvSpPr>
            <a:spLocks noGrp="1"/>
          </p:cNvSpPr>
          <p:nvPr>
            <p:ph idx="1"/>
          </p:nvPr>
        </p:nvSpPr>
        <p:spPr>
          <a:xfrm>
            <a:off x="457200" y="1200150"/>
            <a:ext cx="8229600" cy="3311829"/>
          </a:xfrm>
        </p:spPr>
        <p:txBody>
          <a:bodyPr vert="horz" lIns="68580" tIns="34290" rIns="68580" bIns="34290" rtlCol="0" anchor="t">
            <a:normAutofit fontScale="92500" lnSpcReduction="10000"/>
          </a:bodyPr>
          <a:lstStyle/>
          <a:p>
            <a:pPr>
              <a:spcBef>
                <a:spcPts val="900"/>
              </a:spcBef>
            </a:pPr>
            <a:r>
              <a:rPr lang="en-US" sz="1350" b="1">
                <a:solidFill>
                  <a:schemeClr val="accent1">
                    <a:lumMod val="75000"/>
                  </a:schemeClr>
                </a:solidFill>
                <a:cs typeface="Arial"/>
              </a:rPr>
              <a:t>Three ways to provide feedback or ask questions:</a:t>
            </a:r>
          </a:p>
          <a:p>
            <a:pPr marL="385445" indent="-385445">
              <a:spcBef>
                <a:spcPts val="900"/>
              </a:spcBef>
              <a:buFont typeface="+mj-lt"/>
              <a:buAutoNum type="arabicPeriod"/>
            </a:pPr>
            <a:r>
              <a:rPr lang="en-US" sz="1350" b="1">
                <a:solidFill>
                  <a:schemeClr val="accent1">
                    <a:lumMod val="75000"/>
                  </a:schemeClr>
                </a:solidFill>
                <a:cs typeface="Arial"/>
              </a:rPr>
              <a:t>Use the raise hand function in Zoom:</a:t>
            </a:r>
          </a:p>
          <a:p>
            <a:pPr marL="685165" lvl="1" indent="-385445">
              <a:spcBef>
                <a:spcPts val="900"/>
              </a:spcBef>
            </a:pPr>
            <a:r>
              <a:rPr lang="en-US" sz="1350">
                <a:solidFill>
                  <a:schemeClr val="accent1">
                    <a:lumMod val="75000"/>
                  </a:schemeClr>
                </a:solidFill>
                <a:cs typeface="Arial"/>
              </a:rPr>
              <a:t>Zoom Phone controls:</a:t>
            </a:r>
          </a:p>
          <a:p>
            <a:pPr lvl="2"/>
            <a:r>
              <a:rPr lang="en-US" sz="1350">
                <a:solidFill>
                  <a:schemeClr val="accent1">
                    <a:lumMod val="75000"/>
                  </a:schemeClr>
                </a:solidFill>
              </a:rPr>
              <a:t>*6 - Toggle mute/unmute.</a:t>
            </a:r>
            <a:endParaRPr lang="en-US" sz="1350">
              <a:solidFill>
                <a:schemeClr val="accent1">
                  <a:lumMod val="75000"/>
                </a:schemeClr>
              </a:solidFill>
              <a:cs typeface="Segoe UI"/>
            </a:endParaRPr>
          </a:p>
          <a:p>
            <a:pPr lvl="2"/>
            <a:r>
              <a:rPr lang="en-US" sz="1350">
                <a:solidFill>
                  <a:schemeClr val="accent1">
                    <a:lumMod val="75000"/>
                  </a:schemeClr>
                </a:solidFill>
              </a:rPr>
              <a:t>*9 - Raise hand.</a:t>
            </a:r>
            <a:endParaRPr lang="en-US" sz="1350">
              <a:solidFill>
                <a:schemeClr val="accent1">
                  <a:lumMod val="75000"/>
                </a:schemeClr>
              </a:solidFill>
              <a:cs typeface="Arial"/>
            </a:endParaRPr>
          </a:p>
          <a:p>
            <a:pPr marL="685165" lvl="1" indent="-385445">
              <a:spcBef>
                <a:spcPts val="900"/>
              </a:spcBef>
            </a:pPr>
            <a:r>
              <a:rPr lang="en-US" sz="1350">
                <a:solidFill>
                  <a:schemeClr val="accent1">
                    <a:lumMod val="75000"/>
                  </a:schemeClr>
                </a:solidFill>
                <a:cs typeface="Arial"/>
              </a:rPr>
              <a:t>Please introduce yourself by stating your name and affiliation.</a:t>
            </a:r>
          </a:p>
          <a:p>
            <a:pPr marL="385445" indent="-385445">
              <a:spcBef>
                <a:spcPts val="900"/>
              </a:spcBef>
              <a:buFont typeface="+mj-lt"/>
              <a:buAutoNum type="arabicPeriod"/>
            </a:pPr>
            <a:r>
              <a:rPr lang="en-US" sz="1350" b="1">
                <a:solidFill>
                  <a:schemeClr val="accent1">
                    <a:lumMod val="75000"/>
                  </a:schemeClr>
                </a:solidFill>
                <a:cs typeface="Arial"/>
              </a:rPr>
              <a:t>Type comments and questions in the question function on Zoom: </a:t>
            </a:r>
          </a:p>
          <a:p>
            <a:pPr marL="685165" lvl="1" indent="-385445">
              <a:spcBef>
                <a:spcPts val="900"/>
              </a:spcBef>
            </a:pPr>
            <a:r>
              <a:rPr lang="en-US" sz="1350">
                <a:solidFill>
                  <a:schemeClr val="accent1">
                    <a:lumMod val="75000"/>
                  </a:schemeClr>
                </a:solidFill>
                <a:cs typeface="Arial"/>
              </a:rPr>
              <a:t>Please provide name and affiliation.</a:t>
            </a:r>
          </a:p>
          <a:p>
            <a:pPr marL="685165" lvl="1" indent="-385445">
              <a:spcBef>
                <a:spcPts val="900"/>
              </a:spcBef>
            </a:pPr>
            <a:r>
              <a:rPr lang="en-US" sz="1350">
                <a:solidFill>
                  <a:schemeClr val="accent1">
                    <a:lumMod val="75000"/>
                  </a:schemeClr>
                </a:solidFill>
                <a:cs typeface="Arial"/>
              </a:rPr>
              <a:t>Please indicate which discussion questions you are commenting on (E.g., 1a, 1b, 2, etc.). </a:t>
            </a:r>
          </a:p>
          <a:p>
            <a:pPr marL="385445" indent="-385445">
              <a:spcBef>
                <a:spcPts val="900"/>
              </a:spcBef>
              <a:buFont typeface="+mj-lt"/>
              <a:buAutoNum type="arabicPeriod"/>
            </a:pPr>
            <a:r>
              <a:rPr lang="en-US" sz="1350" b="1">
                <a:solidFill>
                  <a:schemeClr val="accent1">
                    <a:lumMod val="75000"/>
                  </a:schemeClr>
                </a:solidFill>
                <a:cs typeface="Arial"/>
              </a:rPr>
              <a:t>Submit written comments &amp; questions:</a:t>
            </a:r>
          </a:p>
          <a:p>
            <a:pPr marL="685165" lvl="1" indent="-385445">
              <a:spcBef>
                <a:spcPts val="900"/>
              </a:spcBef>
            </a:pPr>
            <a:r>
              <a:rPr lang="en-US" sz="1350">
                <a:solidFill>
                  <a:schemeClr val="accent1">
                    <a:lumMod val="75000"/>
                  </a:schemeClr>
                </a:solidFill>
                <a:cs typeface="Arial"/>
              </a:rPr>
              <a:t>Send written comments &amp; questions to </a:t>
            </a:r>
            <a:r>
              <a:rPr lang="en-US" sz="1350">
                <a:ea typeface="+mn-lt"/>
                <a:cs typeface="+mn-lt"/>
              </a:rPr>
              <a:t>docket@energy.ca.gov</a:t>
            </a:r>
            <a:r>
              <a:rPr lang="en-US" sz="1350">
                <a:solidFill>
                  <a:schemeClr val="accent1">
                    <a:lumMod val="75000"/>
                  </a:schemeClr>
                </a:solidFill>
                <a:ea typeface="+mn-lt"/>
                <a:cs typeface="Arial"/>
              </a:rPr>
              <a:t> </a:t>
            </a:r>
            <a:r>
              <a:rPr lang="en-US" sz="1350">
                <a:solidFill>
                  <a:schemeClr val="accent1">
                    <a:lumMod val="75000"/>
                  </a:schemeClr>
                </a:solidFill>
                <a:cs typeface="Arial"/>
              </a:rPr>
              <a:t>by no later than </a:t>
            </a:r>
            <a:r>
              <a:rPr lang="en-US" sz="1350" b="1">
                <a:solidFill>
                  <a:schemeClr val="accent1">
                    <a:lumMod val="75000"/>
                  </a:schemeClr>
                </a:solidFill>
                <a:cs typeface="Arial"/>
              </a:rPr>
              <a:t>March 19, 2021, 5 p.m. PST.</a:t>
            </a:r>
          </a:p>
          <a:p>
            <a:pPr marL="1085215" lvl="2">
              <a:spcBef>
                <a:spcPts val="900"/>
              </a:spcBef>
              <a:buFontTx/>
              <a:buChar char="•"/>
            </a:pPr>
            <a:r>
              <a:rPr lang="en-US" sz="950">
                <a:ea typeface="+mn-lt"/>
                <a:cs typeface="+mn-lt"/>
              </a:rPr>
              <a:t>Include docket number 19-ERDD-01 and “Staff Workshop on Research to Support a Climate Resilient Transition to a Clean Electricity System” in the subject line</a:t>
            </a:r>
            <a:endParaRPr lang="en-US" sz="950" b="1">
              <a:solidFill>
                <a:schemeClr val="accent1">
                  <a:lumMod val="75000"/>
                </a:schemeClr>
              </a:solidFill>
              <a:cs typeface="Arial"/>
            </a:endParaRPr>
          </a:p>
          <a:p>
            <a:endParaRPr lang="en-US">
              <a:solidFill>
                <a:schemeClr val="accent1">
                  <a:lumMod val="75000"/>
                </a:schemeClr>
              </a:solidFill>
              <a:latin typeface="Arial"/>
              <a:cs typeface="Arial"/>
            </a:endParaRPr>
          </a:p>
        </p:txBody>
      </p:sp>
      <p:sp>
        <p:nvSpPr>
          <p:cNvPr id="2" name="Slide Number Placeholder 1"/>
          <p:cNvSpPr>
            <a:spLocks noGrp="1"/>
          </p:cNvSpPr>
          <p:nvPr>
            <p:ph type="sldNum" sz="quarter" idx="12"/>
          </p:nvPr>
        </p:nvSpPr>
        <p:spPr/>
        <p:txBody>
          <a:bodyPr/>
          <a:lstStyle/>
          <a:p>
            <a:pPr defTabSz="342892">
              <a:defRPr/>
            </a:pPr>
            <a:fld id="{1BC924B7-EDFF-824B-BCE9-3FAD438598D0}" type="slidenum">
              <a:rPr lang="en-US">
                <a:solidFill>
                  <a:prstClr val="black">
                    <a:tint val="75000"/>
                  </a:prstClr>
                </a:solidFill>
                <a:latin typeface="Calibri"/>
              </a:rPr>
              <a:pPr defTabSz="342892">
                <a:defRPr/>
              </a:pPr>
              <a:t>22</a:t>
            </a:fld>
            <a:endParaRPr lang="en-US">
              <a:solidFill>
                <a:prstClr val="black">
                  <a:tint val="75000"/>
                </a:prstClr>
              </a:solidFill>
              <a:latin typeface="Calibri"/>
            </a:endParaRPr>
          </a:p>
        </p:txBody>
      </p:sp>
    </p:spTree>
    <p:extLst>
      <p:ext uri="{BB962C8B-B14F-4D97-AF65-F5344CB8AC3E}">
        <p14:creationId xmlns:p14="http://schemas.microsoft.com/office/powerpoint/2010/main" val="37500735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a:t>Discussion Questions</a:t>
            </a:r>
          </a:p>
        </p:txBody>
      </p:sp>
      <p:sp>
        <p:nvSpPr>
          <p:cNvPr id="3" name="Content Placeholder 2"/>
          <p:cNvSpPr>
            <a:spLocks noGrp="1"/>
          </p:cNvSpPr>
          <p:nvPr>
            <p:ph idx="1"/>
          </p:nvPr>
        </p:nvSpPr>
        <p:spPr>
          <a:xfrm>
            <a:off x="457200" y="1200151"/>
            <a:ext cx="8229600" cy="3428999"/>
          </a:xfrm>
        </p:spPr>
        <p:txBody>
          <a:bodyPr vert="horz" lIns="91440" tIns="45720" rIns="91440" bIns="45720" rtlCol="0" anchor="t">
            <a:normAutofit fontScale="62500" lnSpcReduction="20000"/>
          </a:bodyPr>
          <a:lstStyle/>
          <a:p>
            <a:pPr marL="457200" indent="-457200">
              <a:lnSpc>
                <a:spcPct val="120000"/>
              </a:lnSpc>
              <a:buAutoNum type="arabicPeriod"/>
            </a:pPr>
            <a:r>
              <a:rPr lang="en-US">
                <a:ea typeface="+mn-lt"/>
                <a:cs typeface="+mn-lt"/>
              </a:rPr>
              <a:t>What suggestions would you make to improve the scope and/or focus of these efforts, given the total of $3 million available for these efforts?</a:t>
            </a:r>
            <a:endParaRPr lang="en-US"/>
          </a:p>
          <a:p>
            <a:pPr marL="914400" lvl="1" indent="-457200">
              <a:lnSpc>
                <a:spcPct val="120000"/>
              </a:lnSpc>
              <a:buAutoNum type="alphaLcPeriod"/>
            </a:pPr>
            <a:r>
              <a:rPr lang="en-US" sz="2200">
                <a:ea typeface="+mn-lt"/>
                <a:cs typeface="+mn-lt"/>
              </a:rPr>
              <a:t>How can the efforts outlined above best complement and build on other research and analysis efforts?</a:t>
            </a:r>
          </a:p>
          <a:p>
            <a:pPr marL="914400" lvl="1" indent="-457200">
              <a:lnSpc>
                <a:spcPct val="120000"/>
              </a:lnSpc>
              <a:buAutoNum type="alphaLcPeriod"/>
            </a:pPr>
            <a:r>
              <a:rPr lang="en-US" sz="2200">
                <a:ea typeface="+mn-lt"/>
                <a:cs typeface="+mn-lt"/>
              </a:rPr>
              <a:t>How can the efforts outlined above best deliver high-impact, policy-relevant results?</a:t>
            </a:r>
          </a:p>
          <a:p>
            <a:pPr marL="914400" lvl="1" indent="-457200">
              <a:lnSpc>
                <a:spcPct val="120000"/>
              </a:lnSpc>
              <a:buAutoNum type="alphaLcPeriod"/>
            </a:pPr>
            <a:r>
              <a:rPr lang="en-US" sz="2200">
                <a:ea typeface="+mn-lt"/>
                <a:cs typeface="+mn-lt"/>
              </a:rPr>
              <a:t>What are key gaps in knowledge and methods to inform a reliable, resilient transition to a zero-carbon electricity system, as directed by the goals of SB 100?</a:t>
            </a:r>
          </a:p>
          <a:p>
            <a:pPr marL="914400" lvl="1" indent="-457200">
              <a:lnSpc>
                <a:spcPct val="120000"/>
              </a:lnSpc>
              <a:buAutoNum type="alphaLcPeriod"/>
            </a:pPr>
            <a:r>
              <a:rPr lang="en-US" sz="2200">
                <a:ea typeface="+mn-lt"/>
                <a:cs typeface="+mn-lt"/>
              </a:rPr>
              <a:t>Are there other research gaps that are higher priority for fostering electricity-sector resilience than those identified here?</a:t>
            </a:r>
          </a:p>
          <a:p>
            <a:pPr marL="914400" lvl="1" indent="-457200">
              <a:lnSpc>
                <a:spcPct val="120000"/>
              </a:lnSpc>
              <a:buAutoNum type="alphaLcPeriod"/>
            </a:pPr>
            <a:r>
              <a:rPr lang="en-US" sz="2200">
                <a:ea typeface="+mn-lt"/>
                <a:cs typeface="+mn-lt"/>
              </a:rPr>
              <a:t>Specifically, for Effort 1, are there additional follow-on analyses that should be reflected in the GFO language, beyond or instead of the three categories currently listed (equity, costs, probabilistic forecasting)?</a:t>
            </a:r>
          </a:p>
          <a:p>
            <a:pPr marL="914400" lvl="1" indent="-457200">
              <a:lnSpc>
                <a:spcPct val="120000"/>
              </a:lnSpc>
              <a:buAutoNum type="alphaLcPeriod"/>
            </a:pPr>
            <a:r>
              <a:rPr lang="en-US" sz="2200">
                <a:ea typeface="+mn-lt"/>
                <a:cs typeface="+mn-lt"/>
              </a:rPr>
              <a:t>Specifically, for Effort 2, what is the relative priority of wind, solar, and hydropower analyses, given available funds?</a:t>
            </a:r>
            <a:endParaRPr lang="en-US" sz="2200">
              <a:cs typeface="Segoe UI"/>
            </a:endParaRPr>
          </a:p>
        </p:txBody>
      </p:sp>
      <p:sp>
        <p:nvSpPr>
          <p:cNvPr id="4" name="Slide Number Placeholder 3"/>
          <p:cNvSpPr>
            <a:spLocks noGrp="1"/>
          </p:cNvSpPr>
          <p:nvPr>
            <p:ph type="sldNum" sz="quarter" idx="12"/>
          </p:nvPr>
        </p:nvSpPr>
        <p:spPr/>
        <p:txBody>
          <a:bodyPr/>
          <a:lstStyle/>
          <a:p>
            <a:fld id="{8569167A-9D82-438A-BF70-1028D6A4A763}" type="slidenum">
              <a:rPr lang="en-US" smtClean="0"/>
              <a:t>23</a:t>
            </a:fld>
            <a:endParaRPr lang="en-US"/>
          </a:p>
        </p:txBody>
      </p:sp>
    </p:spTree>
    <p:extLst>
      <p:ext uri="{BB962C8B-B14F-4D97-AF65-F5344CB8AC3E}">
        <p14:creationId xmlns:p14="http://schemas.microsoft.com/office/powerpoint/2010/main" val="6160591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a:t>Discussion Questions</a:t>
            </a:r>
            <a:r>
              <a:rPr lang="en-US" sz="2400" b="0" i="1"/>
              <a:t>,</a:t>
            </a:r>
            <a:r>
              <a:rPr lang="en-US" sz="2800" b="0" i="1"/>
              <a:t> </a:t>
            </a:r>
            <a:r>
              <a:rPr lang="en-US" sz="1800" b="0" i="1"/>
              <a:t>continued</a:t>
            </a:r>
            <a:endParaRPr lang="en-US" b="0" i="1"/>
          </a:p>
        </p:txBody>
      </p:sp>
      <p:sp>
        <p:nvSpPr>
          <p:cNvPr id="3" name="Content Placeholder 2"/>
          <p:cNvSpPr>
            <a:spLocks noGrp="1"/>
          </p:cNvSpPr>
          <p:nvPr>
            <p:ph idx="1"/>
          </p:nvPr>
        </p:nvSpPr>
        <p:spPr>
          <a:xfrm>
            <a:off x="457200" y="1200151"/>
            <a:ext cx="8229600" cy="2133599"/>
          </a:xfrm>
        </p:spPr>
        <p:txBody>
          <a:bodyPr vert="horz" lIns="91440" tIns="45720" rIns="91440" bIns="45720" rtlCol="0" anchor="t">
            <a:normAutofit fontScale="62500" lnSpcReduction="20000"/>
          </a:bodyPr>
          <a:lstStyle/>
          <a:p>
            <a:pPr marL="457200" indent="-457200">
              <a:lnSpc>
                <a:spcPct val="120000"/>
              </a:lnSpc>
              <a:buFont typeface="+mj-lt"/>
              <a:buAutoNum type="arabicPeriod" startAt="2"/>
            </a:pPr>
            <a:r>
              <a:rPr lang="en-US" dirty="0">
                <a:ea typeface="+mn-lt"/>
                <a:cs typeface="+mn-lt"/>
              </a:rPr>
              <a:t>Where are the highest priorities for extending the capability of energy models to incorporate climate change, variability, and extremes? Are these priorities highest for specific model types (for example, economy-wide energy system models, capacity expansion and resource portfolio investment models, resource adequacy and reliability models)?</a:t>
            </a:r>
            <a:endParaRPr lang="en-US" dirty="0"/>
          </a:p>
          <a:p>
            <a:pPr marL="914400" lvl="1" indent="-457200">
              <a:lnSpc>
                <a:spcPct val="120000"/>
              </a:lnSpc>
              <a:buAutoNum type="alphaLcPeriod"/>
            </a:pPr>
            <a:r>
              <a:rPr lang="en-US" sz="2200" dirty="0">
                <a:ea typeface="+mn-lt"/>
                <a:cs typeface="+mn-lt"/>
              </a:rPr>
              <a:t>Are current models well-suited for the activities proposed here?</a:t>
            </a:r>
          </a:p>
          <a:p>
            <a:pPr marL="914400" lvl="1" indent="-457200">
              <a:lnSpc>
                <a:spcPct val="120000"/>
              </a:lnSpc>
              <a:buAutoNum type="alphaLcPeriod"/>
            </a:pPr>
            <a:r>
              <a:rPr lang="en-US" sz="2200" dirty="0">
                <a:ea typeface="+mn-lt"/>
                <a:cs typeface="+mn-lt"/>
              </a:rPr>
              <a:t>Should this GFO support extending the capabilities of existing energy models or utilize them in their current form?</a:t>
            </a:r>
          </a:p>
        </p:txBody>
      </p:sp>
      <p:sp>
        <p:nvSpPr>
          <p:cNvPr id="4" name="Slide Number Placeholder 3"/>
          <p:cNvSpPr>
            <a:spLocks noGrp="1"/>
          </p:cNvSpPr>
          <p:nvPr>
            <p:ph type="sldNum" sz="quarter" idx="12"/>
          </p:nvPr>
        </p:nvSpPr>
        <p:spPr/>
        <p:txBody>
          <a:bodyPr/>
          <a:lstStyle/>
          <a:p>
            <a:fld id="{8569167A-9D82-438A-BF70-1028D6A4A763}" type="slidenum">
              <a:rPr lang="en-US" smtClean="0"/>
              <a:t>24</a:t>
            </a:fld>
            <a:endParaRPr lang="en-US"/>
          </a:p>
        </p:txBody>
      </p:sp>
    </p:spTree>
    <p:extLst>
      <p:ext uri="{BB962C8B-B14F-4D97-AF65-F5344CB8AC3E}">
        <p14:creationId xmlns:p14="http://schemas.microsoft.com/office/powerpoint/2010/main" val="21066815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a:t>Discussion Questions</a:t>
            </a:r>
            <a:r>
              <a:rPr lang="en-US" sz="2400" b="0" i="1"/>
              <a:t>, </a:t>
            </a:r>
            <a:r>
              <a:rPr lang="en-US" sz="1800" b="0" i="1"/>
              <a:t>continued</a:t>
            </a:r>
            <a:endParaRPr lang="en-US" b="0" i="1"/>
          </a:p>
        </p:txBody>
      </p:sp>
      <p:sp>
        <p:nvSpPr>
          <p:cNvPr id="3" name="Content Placeholder 2"/>
          <p:cNvSpPr>
            <a:spLocks noGrp="1"/>
          </p:cNvSpPr>
          <p:nvPr>
            <p:ph idx="1"/>
          </p:nvPr>
        </p:nvSpPr>
        <p:spPr>
          <a:xfrm>
            <a:off x="457200" y="1200151"/>
            <a:ext cx="8229600" cy="2667000"/>
          </a:xfrm>
        </p:spPr>
        <p:txBody>
          <a:bodyPr vert="horz" lIns="91440" tIns="45720" rIns="91440" bIns="45720" rtlCol="0" anchor="t">
            <a:normAutofit/>
          </a:bodyPr>
          <a:lstStyle/>
          <a:p>
            <a:pPr marL="457200" indent="-457200">
              <a:buAutoNum type="arabicPeriod" startAt="3"/>
            </a:pPr>
            <a:r>
              <a:rPr lang="en-US" sz="1600">
                <a:ea typeface="+mn-lt"/>
                <a:cs typeface="+mn-lt"/>
              </a:rPr>
              <a:t>A goal of this GFO is to apply the next-generation climate projections, analytics, and data platform under development through GFO-19-311.</a:t>
            </a:r>
            <a:endParaRPr lang="en-US" sz="1600">
              <a:cs typeface="Segoe UI"/>
            </a:endParaRPr>
          </a:p>
          <a:p>
            <a:pPr marL="914400" lvl="1" indent="-457200">
              <a:lnSpc>
                <a:spcPct val="120000"/>
              </a:lnSpc>
              <a:buAutoNum type="alphaLcPeriod"/>
            </a:pPr>
            <a:r>
              <a:rPr lang="en-US" sz="1400">
                <a:ea typeface="+mn-lt"/>
                <a:cs typeface="+mn-lt"/>
              </a:rPr>
              <a:t>What are the highest-priority applications of climate projections and analytics to foster electricity-sector resilience and address research gaps?</a:t>
            </a:r>
          </a:p>
          <a:p>
            <a:pPr marL="914400" lvl="1" indent="-457200">
              <a:lnSpc>
                <a:spcPct val="120000"/>
              </a:lnSpc>
              <a:buAutoNum type="alphaLcPeriod"/>
            </a:pPr>
            <a:r>
              <a:rPr lang="en-US" sz="1400">
                <a:ea typeface="+mn-lt"/>
                <a:cs typeface="+mn-lt"/>
              </a:rPr>
              <a:t>To what extent should these efforts focus on priority climate projections that are anticipated to be identified by GFO-19-311-funded efforts versus the full suite of available downscaled projections based on CMIP6?</a:t>
            </a:r>
          </a:p>
        </p:txBody>
      </p:sp>
      <p:sp>
        <p:nvSpPr>
          <p:cNvPr id="4" name="Slide Number Placeholder 3"/>
          <p:cNvSpPr>
            <a:spLocks noGrp="1"/>
          </p:cNvSpPr>
          <p:nvPr>
            <p:ph type="sldNum" sz="quarter" idx="12"/>
          </p:nvPr>
        </p:nvSpPr>
        <p:spPr/>
        <p:txBody>
          <a:bodyPr/>
          <a:lstStyle/>
          <a:p>
            <a:fld id="{8569167A-9D82-438A-BF70-1028D6A4A763}" type="slidenum">
              <a:rPr lang="en-US" smtClean="0"/>
              <a:t>25</a:t>
            </a:fld>
            <a:endParaRPr lang="en-US"/>
          </a:p>
        </p:txBody>
      </p:sp>
    </p:spTree>
    <p:extLst>
      <p:ext uri="{BB962C8B-B14F-4D97-AF65-F5344CB8AC3E}">
        <p14:creationId xmlns:p14="http://schemas.microsoft.com/office/powerpoint/2010/main" val="6218675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a:t>Discussion Questions</a:t>
            </a:r>
            <a:r>
              <a:rPr lang="en-US" sz="2400" b="0" i="1"/>
              <a:t>, </a:t>
            </a:r>
            <a:r>
              <a:rPr lang="en-US" sz="1800" b="0" i="1"/>
              <a:t>continued</a:t>
            </a:r>
            <a:endParaRPr lang="en-US" b="0" i="1"/>
          </a:p>
        </p:txBody>
      </p:sp>
      <p:sp>
        <p:nvSpPr>
          <p:cNvPr id="3" name="Content Placeholder 2"/>
          <p:cNvSpPr>
            <a:spLocks noGrp="1"/>
          </p:cNvSpPr>
          <p:nvPr>
            <p:ph idx="1"/>
          </p:nvPr>
        </p:nvSpPr>
        <p:spPr>
          <a:xfrm>
            <a:off x="457200" y="1200151"/>
            <a:ext cx="8229600" cy="3581399"/>
          </a:xfrm>
        </p:spPr>
        <p:txBody>
          <a:bodyPr vert="horz" lIns="91440" tIns="45720" rIns="91440" bIns="45720" rtlCol="0" anchor="t">
            <a:normAutofit fontScale="62500" lnSpcReduction="20000"/>
          </a:bodyPr>
          <a:lstStyle/>
          <a:p>
            <a:pPr marL="457200" indent="-457200">
              <a:lnSpc>
                <a:spcPct val="120000"/>
              </a:lnSpc>
              <a:buFont typeface="+mj-lt"/>
              <a:buAutoNum type="arabicPeriod" startAt="4"/>
            </a:pPr>
            <a:r>
              <a:rPr lang="en-US" dirty="0">
                <a:ea typeface="+mn-lt"/>
                <a:cs typeface="+mn-lt"/>
              </a:rPr>
              <a:t>A total of $3 million is available for these efforts, with a proposed allocation of $1.5 million for each effort.</a:t>
            </a:r>
            <a:endParaRPr lang="en-US" dirty="0"/>
          </a:p>
          <a:p>
            <a:pPr marL="914400" lvl="1" indent="-457200">
              <a:lnSpc>
                <a:spcPct val="120000"/>
              </a:lnSpc>
              <a:buAutoNum type="alphaLcPeriod"/>
            </a:pPr>
            <a:r>
              <a:rPr lang="en-US" sz="2200" dirty="0">
                <a:ea typeface="+mn-lt"/>
                <a:cs typeface="+mn-lt"/>
              </a:rPr>
              <a:t>In what manner should funds be allocated across the two identified efforts?</a:t>
            </a:r>
          </a:p>
          <a:p>
            <a:pPr marL="914400" lvl="1" indent="-457200">
              <a:lnSpc>
                <a:spcPct val="120000"/>
              </a:lnSpc>
              <a:buAutoNum type="alphaLcPeriod"/>
            </a:pPr>
            <a:endParaRPr lang="en-US" sz="2200" dirty="0">
              <a:ea typeface="+mn-lt"/>
              <a:cs typeface="+mn-lt"/>
            </a:endParaRPr>
          </a:p>
          <a:p>
            <a:pPr marL="457200" indent="-457200">
              <a:lnSpc>
                <a:spcPct val="120000"/>
              </a:lnSpc>
              <a:buFont typeface="+mj-lt"/>
              <a:buAutoNum type="arabicPeriod" startAt="5"/>
            </a:pPr>
            <a:r>
              <a:rPr lang="en-US" dirty="0">
                <a:ea typeface="+mn-lt"/>
                <a:cs typeface="+mn-lt"/>
              </a:rPr>
              <a:t>To what extent can the datasets offered as foundational for this initiative (</a:t>
            </a:r>
            <a:r>
              <a:rPr lang="en-US" i="1" dirty="0">
                <a:ea typeface="+mn-lt"/>
                <a:cs typeface="+mn-lt"/>
              </a:rPr>
              <a:t>for example, CMIP6 downscaling under EPC-20-006, development of a high-resolution historical dataset under PIR-19-007, and data platform efforts under EPC-20-007 and PIR-19-006</a:t>
            </a:r>
            <a:r>
              <a:rPr lang="en-US" dirty="0">
                <a:ea typeface="+mn-lt"/>
                <a:cs typeface="+mn-lt"/>
              </a:rPr>
              <a:t>) inform climate-resilient operations of a grid in transition through the analyses described in both points a. and b. below?</a:t>
            </a:r>
          </a:p>
          <a:p>
            <a:pPr marL="914400" lvl="1" indent="-457200">
              <a:lnSpc>
                <a:spcPct val="120000"/>
              </a:lnSpc>
              <a:buAutoNum type="alphaLcPeriod"/>
            </a:pPr>
            <a:r>
              <a:rPr lang="en-US" sz="2200" dirty="0">
                <a:ea typeface="+mn-lt"/>
                <a:cs typeface="+mn-lt"/>
              </a:rPr>
              <a:t>Producing relatively near-term (sub-seasonal and seasonal to decadal) probabilistic projections.</a:t>
            </a:r>
          </a:p>
          <a:p>
            <a:pPr marL="914400" lvl="1" indent="-457200">
              <a:lnSpc>
                <a:spcPct val="120000"/>
              </a:lnSpc>
              <a:buAutoNum type="alphaLcPeriod"/>
            </a:pPr>
            <a:r>
              <a:rPr lang="en-US" sz="2200" dirty="0">
                <a:ea typeface="+mn-lt"/>
                <a:cs typeface="+mn-lt"/>
              </a:rPr>
              <a:t>Distinguishing projected changes in solar and wind resource availability and variability over the next decade versus through mid-century.</a:t>
            </a:r>
          </a:p>
          <a:p>
            <a:pPr marL="457200" lvl="1" indent="0">
              <a:lnSpc>
                <a:spcPct val="120000"/>
              </a:lnSpc>
              <a:buNone/>
            </a:pPr>
            <a:endParaRPr lang="en-US" sz="2200" dirty="0">
              <a:ea typeface="+mn-lt"/>
              <a:cs typeface="+mn-lt"/>
            </a:endParaRPr>
          </a:p>
        </p:txBody>
      </p:sp>
      <p:sp>
        <p:nvSpPr>
          <p:cNvPr id="4" name="Slide Number Placeholder 3"/>
          <p:cNvSpPr>
            <a:spLocks noGrp="1"/>
          </p:cNvSpPr>
          <p:nvPr>
            <p:ph type="sldNum" sz="quarter" idx="12"/>
          </p:nvPr>
        </p:nvSpPr>
        <p:spPr/>
        <p:txBody>
          <a:bodyPr/>
          <a:lstStyle/>
          <a:p>
            <a:fld id="{8569167A-9D82-438A-BF70-1028D6A4A763}" type="slidenum">
              <a:rPr lang="en-US" smtClean="0"/>
              <a:t>26</a:t>
            </a:fld>
            <a:endParaRPr lang="en-US"/>
          </a:p>
        </p:txBody>
      </p:sp>
    </p:spTree>
    <p:extLst>
      <p:ext uri="{BB962C8B-B14F-4D97-AF65-F5344CB8AC3E}">
        <p14:creationId xmlns:p14="http://schemas.microsoft.com/office/powerpoint/2010/main" val="35813369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 y="63139"/>
            <a:ext cx="8229600" cy="762000"/>
          </a:xfrm>
        </p:spPr>
        <p:txBody>
          <a:bodyPr>
            <a:normAutofit/>
          </a:bodyPr>
          <a:lstStyle/>
          <a:p>
            <a:r>
              <a:rPr lang="en-US"/>
              <a:t>Thank You! </a:t>
            </a:r>
            <a:endParaRPr lang="en-US" b="0">
              <a:solidFill>
                <a:srgbClr val="FF0000"/>
              </a:solidFill>
            </a:endParaRPr>
          </a:p>
        </p:txBody>
      </p:sp>
      <p:sp>
        <p:nvSpPr>
          <p:cNvPr id="4" name="Slide Number Placeholder 3"/>
          <p:cNvSpPr>
            <a:spLocks noGrp="1"/>
          </p:cNvSpPr>
          <p:nvPr>
            <p:ph type="sldNum" sz="quarter" idx="12"/>
          </p:nvPr>
        </p:nvSpPr>
        <p:spPr/>
        <p:txBody>
          <a:bodyPr/>
          <a:lstStyle/>
          <a:p>
            <a:pPr>
              <a:defRPr/>
            </a:pPr>
            <a:fld id="{67556601-949B-4DCA-A2CD-C392C8402A46}" type="slidenum">
              <a:rPr lang="en-US" smtClean="0"/>
              <a:pPr>
                <a:defRPr/>
              </a:pPr>
              <a:t>27</a:t>
            </a:fld>
            <a:endParaRPr lang="en-US"/>
          </a:p>
        </p:txBody>
      </p:sp>
      <p:sp>
        <p:nvSpPr>
          <p:cNvPr id="7" name="TextBox 6"/>
          <p:cNvSpPr txBox="1"/>
          <p:nvPr/>
        </p:nvSpPr>
        <p:spPr>
          <a:xfrm>
            <a:off x="876300" y="4049113"/>
            <a:ext cx="7620000" cy="923330"/>
          </a:xfrm>
          <a:prstGeom prst="rect">
            <a:avLst/>
          </a:prstGeom>
          <a:noFill/>
        </p:spPr>
        <p:txBody>
          <a:bodyPr wrap="square" rtlCol="0">
            <a:spAutoFit/>
          </a:bodyPr>
          <a:lstStyle/>
          <a:p>
            <a:r>
              <a:rPr lang="en-US" dirty="0">
                <a:solidFill>
                  <a:schemeClr val="tx2"/>
                </a:solidFill>
              </a:rPr>
              <a:t>Visit: </a:t>
            </a:r>
            <a:r>
              <a:rPr lang="en-US" dirty="0">
                <a:solidFill>
                  <a:schemeClr val="tx2"/>
                </a:solidFill>
                <a:hlinkClick r:id="rId3"/>
              </a:rPr>
              <a:t>https://www.energy.ca.gov/event/workshop/2021-03/staff-workshop-research-support-climate-resilient-transition-clean</a:t>
            </a:r>
            <a:r>
              <a:rPr lang="en-US" dirty="0">
                <a:solidFill>
                  <a:schemeClr val="tx2"/>
                </a:solidFill>
              </a:rPr>
              <a:t> to view the workshop notice, presentation, and Zoom Recording (</a:t>
            </a:r>
            <a:r>
              <a:rPr lang="en-US" i="1" dirty="0">
                <a:solidFill>
                  <a:schemeClr val="tx2"/>
                </a:solidFill>
              </a:rPr>
              <a:t>forthcoming</a:t>
            </a:r>
            <a:r>
              <a:rPr lang="en-US" dirty="0">
                <a:solidFill>
                  <a:schemeClr val="tx2"/>
                </a:solidFill>
              </a:rPr>
              <a:t>).</a:t>
            </a:r>
          </a:p>
        </p:txBody>
      </p:sp>
      <p:sp>
        <p:nvSpPr>
          <p:cNvPr id="8" name="Rectangle 7"/>
          <p:cNvSpPr/>
          <p:nvPr/>
        </p:nvSpPr>
        <p:spPr>
          <a:xfrm>
            <a:off x="762000" y="1917037"/>
            <a:ext cx="7848600" cy="2246769"/>
          </a:xfrm>
          <a:prstGeom prst="rect">
            <a:avLst/>
          </a:prstGeom>
        </p:spPr>
        <p:txBody>
          <a:bodyPr wrap="square">
            <a:spAutoFit/>
          </a:bodyPr>
          <a:lstStyle/>
          <a:p>
            <a:pPr marL="285750" indent="-285750">
              <a:buClr>
                <a:schemeClr val="tx2"/>
              </a:buClr>
              <a:buFont typeface="Wingdings" panose="05000000000000000000" pitchFamily="2" charset="2"/>
              <a:buChar char="Ø"/>
              <a:defRPr/>
            </a:pPr>
            <a:r>
              <a:rPr lang="en-US" altLang="en-US" sz="1400" b="1">
                <a:solidFill>
                  <a:schemeClr val="tx2"/>
                </a:solidFill>
              </a:rPr>
              <a:t>Submit electronically </a:t>
            </a:r>
            <a:r>
              <a:rPr lang="en-US" altLang="en-US" sz="1400">
                <a:solidFill>
                  <a:schemeClr val="tx2"/>
                </a:solidFill>
              </a:rPr>
              <a:t>through the Energy Commission’s “Research Idea Exchange” docket </a:t>
            </a:r>
            <a:r>
              <a:rPr lang="en-US" altLang="en-US" sz="1400">
                <a:solidFill>
                  <a:schemeClr val="tx2"/>
                </a:solidFill>
                <a:hlinkClick r:id="rId4"/>
              </a:rPr>
              <a:t>here</a:t>
            </a:r>
            <a:r>
              <a:rPr lang="en-US" altLang="en-US" sz="1400">
                <a:solidFill>
                  <a:schemeClr val="tx2"/>
                </a:solidFill>
              </a:rPr>
              <a:t>: </a:t>
            </a:r>
            <a:r>
              <a:rPr lang="en-US" sz="1400">
                <a:solidFill>
                  <a:schemeClr val="tx2"/>
                </a:solidFill>
              </a:rPr>
              <a:t>https://efiling.energy.ca.gov/Ecomment/Ecomment.aspx?docketnumber=19-ERDD-01</a:t>
            </a:r>
            <a:endParaRPr lang="en-US" altLang="en-US" sz="1400">
              <a:solidFill>
                <a:schemeClr val="tx2"/>
              </a:solidFill>
            </a:endParaRPr>
          </a:p>
          <a:p>
            <a:pPr algn="ctr">
              <a:buClr>
                <a:schemeClr val="accent5"/>
              </a:buClr>
              <a:defRPr/>
            </a:pPr>
            <a:endParaRPr lang="en-US" altLang="en-US" sz="1400">
              <a:solidFill>
                <a:schemeClr val="tx2"/>
              </a:solidFill>
            </a:endParaRPr>
          </a:p>
          <a:p>
            <a:pPr marL="285750" indent="-285750">
              <a:buClr>
                <a:schemeClr val="tx2"/>
              </a:buClr>
              <a:buFont typeface="Wingdings" panose="05000000000000000000" pitchFamily="2" charset="2"/>
              <a:buChar char="Ø"/>
              <a:defRPr/>
            </a:pPr>
            <a:r>
              <a:rPr lang="en-US" altLang="en-US" sz="1400" b="1">
                <a:solidFill>
                  <a:schemeClr val="tx2"/>
                </a:solidFill>
              </a:rPr>
              <a:t>Or by email </a:t>
            </a:r>
            <a:r>
              <a:rPr lang="en-US" altLang="en-US" sz="1400">
                <a:solidFill>
                  <a:schemeClr val="tx2"/>
                </a:solidFill>
              </a:rPr>
              <a:t>to the Docket Unit at: </a:t>
            </a:r>
            <a:r>
              <a:rPr lang="en-US" altLang="en-US" sz="1400">
                <a:solidFill>
                  <a:schemeClr val="tx2"/>
                </a:solidFill>
                <a:hlinkClick r:id="rId5"/>
              </a:rPr>
              <a:t>docket@energy.ca.gov</a:t>
            </a:r>
            <a:r>
              <a:rPr lang="en-US" altLang="en-US" sz="1400">
                <a:solidFill>
                  <a:schemeClr val="tx2"/>
                </a:solidFill>
              </a:rPr>
              <a:t> </a:t>
            </a:r>
          </a:p>
          <a:p>
            <a:pPr marL="742950" lvl="1" indent="-285750">
              <a:buClr>
                <a:schemeClr val="tx2"/>
              </a:buClr>
              <a:buFont typeface="Wingdings" panose="05000000000000000000" pitchFamily="2" charset="2"/>
              <a:buChar char="Ø"/>
              <a:defRPr/>
            </a:pPr>
            <a:r>
              <a:rPr lang="en-US" altLang="en-US" sz="1400">
                <a:solidFill>
                  <a:schemeClr val="tx2"/>
                </a:solidFill>
              </a:rPr>
              <a:t>Please include docket number 19-ERDD-01 and “Staff Workshop on Research to Support a Climate Resilient Transition to a Clean Electricity System” in the subject line</a:t>
            </a:r>
          </a:p>
          <a:p>
            <a:pPr marL="285750" indent="-285750">
              <a:buClr>
                <a:schemeClr val="tx2"/>
              </a:buClr>
              <a:buFont typeface="Wingdings" panose="05000000000000000000" pitchFamily="2" charset="2"/>
              <a:buChar char="Ø"/>
              <a:defRPr/>
            </a:pPr>
            <a:endParaRPr lang="en-US" altLang="en-US" sz="1400">
              <a:solidFill>
                <a:schemeClr val="tx2"/>
              </a:solidFill>
            </a:endParaRPr>
          </a:p>
          <a:p>
            <a:pPr marL="285750" indent="-285750">
              <a:buClr>
                <a:schemeClr val="tx2"/>
              </a:buClr>
              <a:buFont typeface="Wingdings" panose="05000000000000000000" pitchFamily="2" charset="2"/>
              <a:buChar char="Ø"/>
              <a:defRPr/>
            </a:pPr>
            <a:r>
              <a:rPr lang="en-US" altLang="en-US" sz="1400">
                <a:solidFill>
                  <a:schemeClr val="tx2"/>
                </a:solidFill>
              </a:rPr>
              <a:t>Or by paper copy to the Docket Unit: California Energy Commission || Docket Unit, MS-4 || Re: Docket No. 19-ERDD-01 || 1516 Ninth Street || Sacramento, CA  95814-5512</a:t>
            </a:r>
          </a:p>
          <a:p>
            <a:pPr marL="285750" indent="-285750">
              <a:buClr>
                <a:schemeClr val="accent5"/>
              </a:buClr>
              <a:buFont typeface="Wingdings" panose="05000000000000000000" pitchFamily="2" charset="2"/>
              <a:buChar char="Ø"/>
              <a:defRPr/>
            </a:pPr>
            <a:endParaRPr lang="en-US" altLang="en-US" sz="1400">
              <a:solidFill>
                <a:schemeClr val="tx2"/>
              </a:solidFill>
            </a:endParaRPr>
          </a:p>
        </p:txBody>
      </p:sp>
      <p:sp>
        <p:nvSpPr>
          <p:cNvPr id="9" name="TextBox 8"/>
          <p:cNvSpPr txBox="1"/>
          <p:nvPr/>
        </p:nvSpPr>
        <p:spPr>
          <a:xfrm>
            <a:off x="748184" y="825139"/>
            <a:ext cx="7734300" cy="1231106"/>
          </a:xfrm>
          <a:prstGeom prst="rect">
            <a:avLst/>
          </a:prstGeom>
          <a:noFill/>
        </p:spPr>
        <p:txBody>
          <a:bodyPr wrap="square" lIns="91440" tIns="45720" rIns="91440" bIns="45720" rtlCol="0" anchor="t">
            <a:spAutoFit/>
          </a:bodyPr>
          <a:lstStyle/>
          <a:p>
            <a:pPr algn="ctr">
              <a:defRPr/>
            </a:pPr>
            <a:r>
              <a:rPr lang="en-US" sz="2800" b="1">
                <a:solidFill>
                  <a:schemeClr val="tx2"/>
                </a:solidFill>
                <a:latin typeface="Calibri" panose="020F0502020204030204" pitchFamily="34" charset="0"/>
              </a:rPr>
              <a:t>Please submit your written comments by </a:t>
            </a:r>
          </a:p>
          <a:p>
            <a:pPr algn="ctr">
              <a:defRPr/>
            </a:pPr>
            <a:r>
              <a:rPr lang="en-US" sz="2800" b="1">
                <a:solidFill>
                  <a:schemeClr val="tx2"/>
                </a:solidFill>
                <a:latin typeface="Calibri"/>
                <a:cs typeface="Calibri"/>
              </a:rPr>
              <a:t>5:00 p.m. March 19, 2021</a:t>
            </a:r>
            <a:endParaRPr lang="en-US" sz="2800" b="1">
              <a:solidFill>
                <a:schemeClr val="tx2"/>
              </a:solidFill>
              <a:latin typeface="Calibri" panose="020F0502020204030204" pitchFamily="34" charset="0"/>
              <a:cs typeface="Calibri"/>
            </a:endParaRPr>
          </a:p>
          <a:p>
            <a:endParaRPr lang="en-US"/>
          </a:p>
        </p:txBody>
      </p:sp>
    </p:spTree>
    <p:extLst>
      <p:ext uri="{BB962C8B-B14F-4D97-AF65-F5344CB8AC3E}">
        <p14:creationId xmlns:p14="http://schemas.microsoft.com/office/powerpoint/2010/main" val="2391808838"/>
      </p:ext>
    </p:extLst>
  </p:cSld>
  <p:clrMapOvr>
    <a:masterClrMapping/>
  </p:clrMapOvr>
</p:sld>
</file>

<file path=ppt/theme/theme1.xml><?xml version="1.0" encoding="utf-8"?>
<a:theme xmlns:a="http://schemas.openxmlformats.org/drawingml/2006/main" name="ERDD-Template">
  <a:themeElements>
    <a:clrScheme name="EPIC IP3">
      <a:dk1>
        <a:sysClr val="windowText" lastClr="000000"/>
      </a:dk1>
      <a:lt1>
        <a:sysClr val="window" lastClr="FFFFFF"/>
      </a:lt1>
      <a:dk2>
        <a:srgbClr val="00588A"/>
      </a:dk2>
      <a:lt2>
        <a:srgbClr val="40C2CC"/>
      </a:lt2>
      <a:accent1>
        <a:srgbClr val="007FB7"/>
      </a:accent1>
      <a:accent2>
        <a:srgbClr val="8EBF3F"/>
      </a:accent2>
      <a:accent3>
        <a:srgbClr val="88A631"/>
      </a:accent3>
      <a:accent4>
        <a:srgbClr val="F7941E"/>
      </a:accent4>
      <a:accent5>
        <a:srgbClr val="E8AF22"/>
      </a:accent5>
      <a:accent6>
        <a:srgbClr val="F3BF66"/>
      </a:accent6>
      <a:hlink>
        <a:srgbClr val="007FB7"/>
      </a:hlink>
      <a:folHlink>
        <a:srgbClr val="800080"/>
      </a:folHlink>
    </a:clrScheme>
    <a:fontScheme name="ERDD">
      <a:majorFont>
        <a:latin typeface="Century Gothic"/>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ERDD-Template">
  <a:themeElements>
    <a:clrScheme name="EPIC IP3">
      <a:dk1>
        <a:sysClr val="windowText" lastClr="000000"/>
      </a:dk1>
      <a:lt1>
        <a:sysClr val="window" lastClr="FFFFFF"/>
      </a:lt1>
      <a:dk2>
        <a:srgbClr val="00588A"/>
      </a:dk2>
      <a:lt2>
        <a:srgbClr val="40C2CC"/>
      </a:lt2>
      <a:accent1>
        <a:srgbClr val="007FB7"/>
      </a:accent1>
      <a:accent2>
        <a:srgbClr val="8EBF3F"/>
      </a:accent2>
      <a:accent3>
        <a:srgbClr val="88A631"/>
      </a:accent3>
      <a:accent4>
        <a:srgbClr val="F7941E"/>
      </a:accent4>
      <a:accent5>
        <a:srgbClr val="E8AF22"/>
      </a:accent5>
      <a:accent6>
        <a:srgbClr val="F3BF66"/>
      </a:accent6>
      <a:hlink>
        <a:srgbClr val="007FB7"/>
      </a:hlink>
      <a:folHlink>
        <a:srgbClr val="800080"/>
      </a:folHlink>
    </a:clrScheme>
    <a:fontScheme name="ERDD">
      <a:majorFont>
        <a:latin typeface="Century Gothic"/>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esentation1" id="{10B1CDDF-4950-4AFB-9EEE-047628B35F1D}" vid="{FF7FF651-6523-4B79-A2E4-AFEF33FDA87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1E0E14B354F4845B9218E49F7E0D878" ma:contentTypeVersion="9" ma:contentTypeDescription="Create a new document." ma:contentTypeScope="" ma:versionID="106cde7d063811188d14965e36666954">
  <xsd:schema xmlns:xsd="http://www.w3.org/2001/XMLSchema" xmlns:xs="http://www.w3.org/2001/XMLSchema" xmlns:p="http://schemas.microsoft.com/office/2006/metadata/properties" xmlns:ns2="92ecc987-d12b-42b1-abee-10b37485ad0a" xmlns:ns3="5067c814-4b34-462c-a21d-c185ff6548d2" targetNamespace="http://schemas.microsoft.com/office/2006/metadata/properties" ma:root="true" ma:fieldsID="759116f53910a0d64bdfbc9aaa88806a" ns2:_="" ns3:_="">
    <xsd:import namespace="92ecc987-d12b-42b1-abee-10b37485ad0a"/>
    <xsd:import namespace="5067c814-4b34-462c-a21d-c185ff6548d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ecc987-d12b-42b1-abee-10b37485ad0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067c814-4b34-462c-a21d-c185ff6548d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5067c814-4b34-462c-a21d-c185ff6548d2">
      <UserInfo>
        <DisplayName/>
        <AccountId xsi:nil="true"/>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752FB54-37F9-4F01-AE13-71D7AF892EE7}">
  <ds:schemaRefs>
    <ds:schemaRef ds:uri="5067c814-4b34-462c-a21d-c185ff6548d2"/>
    <ds:schemaRef ds:uri="92ecc987-d12b-42b1-abee-10b37485ad0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29021BB-973E-4634-B335-9438B3939E96}">
  <ds:schemaRefs>
    <ds:schemaRef ds:uri="http://schemas.microsoft.com/office/2006/metadata/properties"/>
    <ds:schemaRef ds:uri="http://schemas.microsoft.com/office/2006/documentManagement/types"/>
    <ds:schemaRef ds:uri="http://schemas.openxmlformats.org/package/2006/metadata/core-properties"/>
    <ds:schemaRef ds:uri="http://purl.org/dc/dcmitype/"/>
    <ds:schemaRef ds:uri="http://schemas.microsoft.com/office/infopath/2007/PartnerControls"/>
    <ds:schemaRef ds:uri="http://purl.org/dc/terms/"/>
    <ds:schemaRef ds:uri="92ecc987-d12b-42b1-abee-10b37485ad0a"/>
    <ds:schemaRef ds:uri="http://www.w3.org/XML/1998/namespace"/>
    <ds:schemaRef ds:uri="http://purl.org/dc/elements/1.1/"/>
    <ds:schemaRef ds:uri="5067c814-4b34-462c-a21d-c185ff6548d2"/>
  </ds:schemaRefs>
</ds:datastoreItem>
</file>

<file path=customXml/itemProps3.xml><?xml version="1.0" encoding="utf-8"?>
<ds:datastoreItem xmlns:ds="http://schemas.openxmlformats.org/officeDocument/2006/customXml" ds:itemID="{8FB70EC6-7540-46B8-AC0D-3F46DB26842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ERDD-Template</Template>
  <TotalTime>7</TotalTime>
  <Words>3460</Words>
  <Application>Microsoft Office PowerPoint</Application>
  <PresentationFormat>On-screen Show (16:9)</PresentationFormat>
  <Paragraphs>282</Paragraphs>
  <Slides>27</Slides>
  <Notes>23</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27</vt:i4>
      </vt:variant>
    </vt:vector>
  </HeadingPairs>
  <TitlesOfParts>
    <vt:vector size="37" baseType="lpstr">
      <vt:lpstr>Arial</vt:lpstr>
      <vt:lpstr>Calibri</vt:lpstr>
      <vt:lpstr>Century Gothic</vt:lpstr>
      <vt:lpstr>Courier New</vt:lpstr>
      <vt:lpstr>Segoe UI</vt:lpstr>
      <vt:lpstr>Segoe UI Semibold</vt:lpstr>
      <vt:lpstr>Wingdings</vt:lpstr>
      <vt:lpstr>Wingdings,Sans-Serif</vt:lpstr>
      <vt:lpstr>ERDD-Template</vt:lpstr>
      <vt:lpstr>2_ERDD-Template</vt:lpstr>
      <vt:lpstr>Research to Support a Climate-Resilient Transition to a Clean Electricity System Request for Comments on Forthcoming Solicitation</vt:lpstr>
      <vt:lpstr>Housekeeping</vt:lpstr>
      <vt:lpstr>Why We Are Seeking Your Input?</vt:lpstr>
      <vt:lpstr>Workshop Agenda </vt:lpstr>
      <vt:lpstr>EPIC Research &amp; Development Program</vt:lpstr>
      <vt:lpstr>Ongoing CEC-funded Research  Related to This Solicitation</vt:lpstr>
      <vt:lpstr>Ongoing CEC-funded Research  Related to This Solicitation</vt:lpstr>
      <vt:lpstr>Ongoing CEC-funded Research  Related to This Solicitation</vt:lpstr>
      <vt:lpstr>Ongoing CEC-funded Research  Related to This Solicitation</vt:lpstr>
      <vt:lpstr>Ongoing CEC-Funded Research:  Key Milestones</vt:lpstr>
      <vt:lpstr>What types of products could be available to support proposed efforts?</vt:lpstr>
      <vt:lpstr>California’s Fifth Climate Change Assessment</vt:lpstr>
      <vt:lpstr>“High-Level” Purpose of Forthcoming Solicitation</vt:lpstr>
      <vt:lpstr>“High-Level” Purpose of Forthcoming Solicitation</vt:lpstr>
      <vt:lpstr>Effort 1: Assessing and improving the climate resilience of an electricity system in transition</vt:lpstr>
      <vt:lpstr>Effort 1: Assessing and improving the climate resilience of an electricity system in transition</vt:lpstr>
      <vt:lpstr>Effort 1: Assessing and improving the climate resilience of an electricity system in transition</vt:lpstr>
      <vt:lpstr>Effort 2: Resiliency of solar, wind, and hydropower generation in a changing climate</vt:lpstr>
      <vt:lpstr>Effort 2: Resiliency of solar, wind, and hydropower generation in a changing climate</vt:lpstr>
      <vt:lpstr>Effort 2: Resiliency of solar, wind, and hydropower generation in a changing climate</vt:lpstr>
      <vt:lpstr>Research Goals</vt:lpstr>
      <vt:lpstr>Comments and Questions</vt:lpstr>
      <vt:lpstr>Discussion Questions</vt:lpstr>
      <vt:lpstr>Discussion Questions, continued</vt:lpstr>
      <vt:lpstr>Discussion Questions, continued</vt:lpstr>
      <vt:lpstr>Discussion Questions, continued</vt:lpstr>
      <vt:lpstr>Thank You! </vt:lpstr>
    </vt:vector>
  </TitlesOfParts>
  <Company>California Energy Commission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Energy- to Support Electricity Sector Vulnerability Assessment and Resilient Planning  Request for Comments on Forthcoming Solicitation</dc:title>
  <dc:creator>Lew, Virginia@Energy</dc:creator>
  <cp:lastModifiedBy>Kovalick, Alexandra@Energy</cp:lastModifiedBy>
  <cp:revision>8</cp:revision>
  <cp:lastPrinted>2019-05-06T19:31:40Z</cp:lastPrinted>
  <dcterms:created xsi:type="dcterms:W3CDTF">2017-08-20T00:41:06Z</dcterms:created>
  <dcterms:modified xsi:type="dcterms:W3CDTF">2021-03-05T19:46:17Z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0x01010061E0E14B354F4845B9218E49F7E0D878</vt:lpwstr>
  </property>
  <property fmtid="{D5CDD505-2E9C-101B-9397-08002B2CF9AE}" pid="3" name="Order">
    <vt:r8>312100</vt:r8>
  </property>
  <property fmtid="{D5CDD505-2E9C-101B-9397-08002B2CF9AE}" pid="4" name="ComplianceAssetId">
    <vt:lpwstr/>
  </property>
  <property fmtid="{D5CDD505-2E9C-101B-9397-08002B2CF9AE}" pid="5" name="SharedWithUsers">
    <vt:lpwstr/>
  </property>
</Properties>
</file>