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9" r:id="rId3"/>
    <p:sldId id="270" r:id="rId4"/>
    <p:sldId id="262" r:id="rId5"/>
    <p:sldId id="340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B9BD5"/>
    <a:srgbClr val="A5A5A5"/>
    <a:srgbClr val="FFC000"/>
    <a:srgbClr val="0065A5"/>
    <a:srgbClr val="ED7D31"/>
    <a:srgbClr val="4472C4"/>
    <a:srgbClr val="8BA7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01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19497\Dropbox\2022%20D2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Abadi" panose="020B0604020104020204" pitchFamily="34" charset="0"/>
                <a:ea typeface="+mn-ea"/>
                <a:cs typeface="+mn-cs"/>
              </a:defRPr>
            </a:pPr>
            <a:r>
              <a:rPr lang="en-US" sz="1200">
                <a:latin typeface="Abadi" panose="020B0604020104020204" pitchFamily="34" charset="0"/>
              </a:rPr>
              <a:t>Top 3 sub sectors (NAICS)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Abadi" panose="020B06040201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% of Employees</c:v>
                </c:pt>
              </c:strCache>
            </c:strRef>
          </c:tx>
          <c:spPr>
            <a:pattFill prst="ltDnDiag">
              <a:fgClr>
                <a:schemeClr val="accent6"/>
              </a:fgClr>
              <a:bgClr>
                <a:schemeClr val="accent6">
                  <a:lumMod val="20000"/>
                  <a:lumOff val="80000"/>
                </a:schemeClr>
              </a:bgClr>
            </a:pattFill>
            <a:ln>
              <a:solidFill>
                <a:schemeClr val="accent6"/>
              </a:solidFill>
            </a:ln>
            <a:effectLst/>
            <a:sp3d>
              <a:contourClr>
                <a:schemeClr val="accent6"/>
              </a:contourClr>
            </a:sp3d>
          </c:spPr>
          <c:invertIfNegative val="0"/>
          <c:dLbls>
            <c:dLbl>
              <c:idx val="2"/>
              <c:layout>
                <c:manualLayout>
                  <c:x val="-7.1748189841192066E-3"/>
                  <c:y val="-5.40732714116317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0CC-4B7A-A6E7-953FF4F245F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Sheet1!$B$5:$B$7</c:f>
              <c:strCache>
                <c:ptCount val="3"/>
                <c:pt idx="0">
                  <c:v>Food manufacturing</c:v>
                </c:pt>
                <c:pt idx="1">
                  <c:v>Computer and electronic products</c:v>
                </c:pt>
                <c:pt idx="2">
                  <c:v>Fabricated metal products</c:v>
                </c:pt>
              </c:strCache>
            </c:strRef>
          </c:cat>
          <c:val>
            <c:numRef>
              <c:f>Sheet1!$C$5:$C$7</c:f>
              <c:numCache>
                <c:formatCode>0%</c:formatCode>
                <c:ptCount val="3"/>
                <c:pt idx="0">
                  <c:v>0.14000000000000001</c:v>
                </c:pt>
                <c:pt idx="1">
                  <c:v>0.13</c:v>
                </c:pt>
                <c:pt idx="2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CC-4B7A-A6E7-953FF4F245FE}"/>
            </c:ext>
          </c:extLst>
        </c:ser>
        <c:ser>
          <c:idx val="1"/>
          <c:order val="1"/>
          <c:tx>
            <c:strRef>
              <c:f>Sheet1!$D$4</c:f>
              <c:strCache>
                <c:ptCount val="1"/>
                <c:pt idx="0">
                  <c:v>% of Establishments</c:v>
                </c:pt>
              </c:strCache>
            </c:strRef>
          </c:tx>
          <c:spPr>
            <a:pattFill prst="ltDnDiag">
              <a:fgClr>
                <a:schemeClr val="accent5"/>
              </a:fgClr>
              <a:bgClr>
                <a:schemeClr val="accent5">
                  <a:lumMod val="20000"/>
                  <a:lumOff val="80000"/>
                </a:schemeClr>
              </a:bgClr>
            </a:pattFill>
            <a:ln>
              <a:solidFill>
                <a:schemeClr val="accent5"/>
              </a:solidFill>
            </a:ln>
            <a:effectLst/>
            <a:sp3d>
              <a:contourClr>
                <a:schemeClr val="accent5"/>
              </a:contourClr>
            </a:sp3d>
          </c:spPr>
          <c:invertIfNegative val="0"/>
          <c:dLbls>
            <c:dLbl>
              <c:idx val="0"/>
              <c:layout>
                <c:manualLayout>
                  <c:x val="1.0762228476178613E-2"/>
                  <c:y val="5.40732714116307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0CC-4B7A-A6E7-953FF4F245F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Sheet1!$B$5:$B$7</c:f>
              <c:strCache>
                <c:ptCount val="3"/>
                <c:pt idx="0">
                  <c:v>Food manufacturing</c:v>
                </c:pt>
                <c:pt idx="1">
                  <c:v>Computer and electronic products</c:v>
                </c:pt>
                <c:pt idx="2">
                  <c:v>Fabricated metal products</c:v>
                </c:pt>
              </c:strCache>
            </c:strRef>
          </c:cat>
          <c:val>
            <c:numRef>
              <c:f>Sheet1!$D$5:$D$7</c:f>
              <c:numCache>
                <c:formatCode>0%</c:formatCode>
                <c:ptCount val="3"/>
                <c:pt idx="0">
                  <c:v>0.1</c:v>
                </c:pt>
                <c:pt idx="1">
                  <c:v>7.0000000000000007E-2</c:v>
                </c:pt>
                <c:pt idx="2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0CC-4B7A-A6E7-953FF4F245F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1501911967"/>
        <c:axId val="1501913215"/>
        <c:axId val="0"/>
      </c:bar3DChart>
      <c:catAx>
        <c:axId val="15019119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1913215"/>
        <c:crosses val="autoZero"/>
        <c:auto val="1"/>
        <c:lblAlgn val="ctr"/>
        <c:lblOffset val="100"/>
        <c:noMultiLvlLbl val="0"/>
      </c:catAx>
      <c:valAx>
        <c:axId val="1501913215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191196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F9F2F-1A02-44B7-BDEC-1ECCAD3F9A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C41F48-7F17-4BA6-9BA0-415AEF43E2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13961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Title and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30760"/>
          </a:xfrm>
          <a:prstGeom prst="rect">
            <a:avLst/>
          </a:prstGeom>
          <a:solidFill>
            <a:srgbClr val="002DAA"/>
          </a:solidFill>
          <a:ln>
            <a:noFill/>
          </a:ln>
        </p:spPr>
        <p:txBody>
          <a:bodyPr spcFirstLastPara="1" wrap="square" lIns="100000" tIns="49200" rIns="100000" bIns="492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45078" y="985939"/>
            <a:ext cx="12146923" cy="4623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000" tIns="49200" rIns="100000" bIns="49200" anchor="t" anchorCtr="0"/>
          <a:lstStyle>
            <a:lvl1pPr marL="418201" lvl="0" indent="-313651" algn="l">
              <a:spcBef>
                <a:spcPts val="329"/>
              </a:spcBef>
              <a:spcAft>
                <a:spcPts val="0"/>
              </a:spcAft>
              <a:buSzPts val="1800"/>
              <a:buChar char="•"/>
              <a:defRPr/>
            </a:lvl1pPr>
            <a:lvl2pPr marL="836402" lvl="1" indent="-313651" algn="l">
              <a:spcBef>
                <a:spcPts val="329"/>
              </a:spcBef>
              <a:spcAft>
                <a:spcPts val="0"/>
              </a:spcAft>
              <a:buSzPts val="1800"/>
              <a:buChar char="–"/>
              <a:defRPr/>
            </a:lvl2pPr>
            <a:lvl3pPr marL="1254603" lvl="2" indent="-313651" algn="l">
              <a:spcBef>
                <a:spcPts val="329"/>
              </a:spcBef>
              <a:spcAft>
                <a:spcPts val="0"/>
              </a:spcAft>
              <a:buSzPts val="1800"/>
              <a:buChar char="–"/>
              <a:defRPr/>
            </a:lvl3pPr>
            <a:lvl4pPr marL="1672803" lvl="3" indent="-313651" algn="l">
              <a:spcBef>
                <a:spcPts val="329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091004" lvl="4" indent="-313651" algn="l">
              <a:spcBef>
                <a:spcPts val="32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509205" lvl="5" indent="-313651" algn="l">
              <a:spcBef>
                <a:spcPts val="32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927406" lvl="6" indent="-313651" algn="l">
              <a:spcBef>
                <a:spcPts val="32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345607" lvl="7" indent="-313651" algn="l">
              <a:spcBef>
                <a:spcPts val="32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63808" lvl="8" indent="-313651" algn="l">
              <a:spcBef>
                <a:spcPts val="32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8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8375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6.png"/><Relationship Id="rId7" Type="http://schemas.openxmlformats.org/officeDocument/2006/relationships/hyperlink" Target="https://www.cmtc.com/hubfs/CA%20MFG%20Fact%20Sheet%20-%20Nov.%202021.pdf?hsCtaTracking=d4aea1c4-989e-47cd-8919-97350eeca000%7C30a7c411-01aa-4bbf-a3f2-ff11b71179f7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microsoft.com/office/2007/relationships/hdphoto" Target="../media/hdphoto1.wdp"/><Relationship Id="rId4" Type="http://schemas.openxmlformats.org/officeDocument/2006/relationships/image" Target="../media/image17.png"/><Relationship Id="rId9" Type="http://schemas.openxmlformats.org/officeDocument/2006/relationships/image" Target="../media/image1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sv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Relationship Id="rId1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169CD70D-4D51-D256-C4AB-4B0A28E7E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2" t="9091" r="1517"/>
          <a:stretch/>
        </p:blipFill>
        <p:spPr bwMode="auto">
          <a:xfrm>
            <a:off x="-601960" y="10"/>
            <a:ext cx="86684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92">
            <a:extLst>
              <a:ext uri="{FF2B5EF4-FFF2-40B4-BE49-F238E27FC236}">
                <a16:creationId xmlns:a16="http://schemas.microsoft.com/office/drawing/2014/main" id="{658ABFE1-CAA2-F712-3BA8-85CBBB366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35399" y="0"/>
            <a:ext cx="9756601" cy="6858000"/>
          </a:xfrm>
          <a:prstGeom prst="rect">
            <a:avLst/>
          </a:prstGeom>
          <a:gradFill>
            <a:gsLst>
              <a:gs pos="53000">
                <a:schemeClr val="bg1"/>
              </a:gs>
              <a:gs pos="35000">
                <a:schemeClr val="bg1">
                  <a:alpha val="76000"/>
                </a:schemeClr>
              </a:gs>
              <a:gs pos="19000">
                <a:schemeClr val="bg1">
                  <a:alpha val="4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193">
            <a:extLst>
              <a:ext uri="{FF2B5EF4-FFF2-40B4-BE49-F238E27FC236}">
                <a16:creationId xmlns:a16="http://schemas.microsoft.com/office/drawing/2014/main" id="{E7A3AC4C-2DB6-382D-04D6-204BCA008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687333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3" name="Picture 2" descr="smartiac.calit2.uci.edu Logo">
            <a:extLst>
              <a:ext uri="{FF2B5EF4-FFF2-40B4-BE49-F238E27FC236}">
                <a16:creationId xmlns:a16="http://schemas.microsoft.com/office/drawing/2014/main" id="{7D26410E-5C00-B509-14A9-076F57022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008" y="1058066"/>
            <a:ext cx="5905447" cy="75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269D8DF-AE3E-80A4-E65A-FE3295CE9A6B}"/>
              </a:ext>
            </a:extLst>
          </p:cNvPr>
          <p:cNvSpPr txBox="1"/>
          <p:nvPr/>
        </p:nvSpPr>
        <p:spPr>
          <a:xfrm>
            <a:off x="6864926" y="2029690"/>
            <a:ext cx="5036128" cy="1696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i="0" dirty="0">
                <a:solidFill>
                  <a:srgbClr val="0070C0"/>
                </a:solidFill>
                <a:effectLst/>
                <a:latin typeface="Abadi" panose="020B0604020104020204" pitchFamily="34" charset="0"/>
              </a:rPr>
              <a:t>Sustainable Manufacturing Alliance for Research &amp; Training Industrial Assessment Center</a:t>
            </a:r>
            <a:endParaRPr lang="en-US" sz="2400" dirty="0">
              <a:solidFill>
                <a:srgbClr val="0070C0"/>
              </a:solidFill>
            </a:endParaRPr>
          </a:p>
        </p:txBody>
      </p:sp>
      <p:pic>
        <p:nvPicPr>
          <p:cNvPr id="16" name="Picture 6" descr="See the source image">
            <a:extLst>
              <a:ext uri="{FF2B5EF4-FFF2-40B4-BE49-F238E27FC236}">
                <a16:creationId xmlns:a16="http://schemas.microsoft.com/office/drawing/2014/main" id="{1ACBBE0C-E7B6-21F0-C902-5D313ED96E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40" t="-8347" r="-5372" b="-7773"/>
          <a:stretch/>
        </p:blipFill>
        <p:spPr bwMode="auto">
          <a:xfrm>
            <a:off x="7978330" y="5739782"/>
            <a:ext cx="1652056" cy="76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See the source image">
            <a:extLst>
              <a:ext uri="{FF2B5EF4-FFF2-40B4-BE49-F238E27FC236}">
                <a16:creationId xmlns:a16="http://schemas.microsoft.com/office/drawing/2014/main" id="{F14E540E-53E8-7813-77BA-F4BC7FA33A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00"/>
          <a:stretch/>
        </p:blipFill>
        <p:spPr bwMode="auto">
          <a:xfrm>
            <a:off x="9810012" y="5653151"/>
            <a:ext cx="2014930" cy="93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8348904D-7253-3261-7DB1-EC63CD7C4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3483" y="3739814"/>
            <a:ext cx="9304336" cy="28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545" tIns="53410" rIns="108545" bIns="53410"/>
          <a:lstStyle>
            <a:lvl1pPr defTabSz="1068388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68388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68388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68388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68388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6838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6838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6838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6838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790015"/>
              </a:buClr>
              <a:buSzPct val="100000"/>
              <a:buFont typeface="Arial"/>
              <a:buNone/>
              <a:defRPr/>
            </a:pPr>
            <a:r>
              <a:rPr lang="en-US" altLang="en-US" b="0" dirty="0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Dr. G. P. Li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790015"/>
              </a:buClr>
              <a:buSzPct val="100000"/>
              <a:buFont typeface="Arial"/>
              <a:buNone/>
              <a:defRPr/>
            </a:pPr>
            <a:r>
              <a:rPr lang="en-US" altLang="en-US" b="0" dirty="0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California Institute for Telecommunications and Information Technology 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790015"/>
              </a:buClr>
              <a:buSzPct val="100000"/>
              <a:buFont typeface="Arial"/>
              <a:buNone/>
              <a:defRPr/>
            </a:pPr>
            <a:r>
              <a:rPr lang="en-US" altLang="en-US" b="0" dirty="0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Integrated </a:t>
            </a:r>
            <a:r>
              <a:rPr lang="en-US" altLang="en-US" b="0" dirty="0" err="1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Nanosystems</a:t>
            </a:r>
            <a:r>
              <a:rPr lang="en-US" altLang="en-US" b="0" dirty="0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 Research Facility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790015"/>
              </a:buClr>
              <a:buSzPct val="100000"/>
              <a:buFont typeface="Arial"/>
              <a:buNone/>
              <a:defRPr/>
            </a:pPr>
            <a:r>
              <a:rPr lang="en-US" altLang="en-US" b="0" dirty="0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Dept. of Electrical Engineering and Computer Science                         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790015"/>
              </a:buClr>
              <a:buSzPct val="100000"/>
              <a:buFont typeface="Arial"/>
              <a:buNone/>
              <a:defRPr/>
            </a:pPr>
            <a:r>
              <a:rPr lang="en-US" altLang="en-US" b="0" dirty="0">
                <a:solidFill>
                  <a:srgbClr val="000000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MS PGothic" panose="020B0600070205080204" pitchFamily="34" charset="-128"/>
                <a:sym typeface="Arial"/>
              </a:rPr>
              <a:t>UC Irvine</a:t>
            </a:r>
          </a:p>
        </p:txBody>
      </p:sp>
    </p:spTree>
    <p:extLst>
      <p:ext uri="{BB962C8B-B14F-4D97-AF65-F5344CB8AC3E}">
        <p14:creationId xmlns:p14="http://schemas.microsoft.com/office/powerpoint/2010/main" val="2600540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smartiac.calit2.uci.edu Logo">
            <a:extLst>
              <a:ext uri="{FF2B5EF4-FFF2-40B4-BE49-F238E27FC236}">
                <a16:creationId xmlns:a16="http://schemas.microsoft.com/office/drawing/2014/main" id="{68D67E72-1394-4350-B0B0-080BC87376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68435" b="-8579"/>
          <a:stretch/>
        </p:blipFill>
        <p:spPr bwMode="auto">
          <a:xfrm>
            <a:off x="5128222" y="2664010"/>
            <a:ext cx="1128858" cy="49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0" descr="smartiac.calit2.uci.edu Logo">
            <a:extLst>
              <a:ext uri="{FF2B5EF4-FFF2-40B4-BE49-F238E27FC236}">
                <a16:creationId xmlns:a16="http://schemas.microsoft.com/office/drawing/2014/main" id="{7CB65F3E-26E2-4B46-966B-C90B97AF45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8" t="1" b="-8579"/>
          <a:stretch/>
        </p:blipFill>
        <p:spPr bwMode="auto">
          <a:xfrm>
            <a:off x="4703396" y="3263665"/>
            <a:ext cx="2015067" cy="40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945FEC81-4A2C-4CDC-8DD9-596E93BFD4B9}"/>
              </a:ext>
            </a:extLst>
          </p:cNvPr>
          <p:cNvSpPr txBox="1"/>
          <p:nvPr/>
        </p:nvSpPr>
        <p:spPr>
          <a:xfrm>
            <a:off x="0" y="1565"/>
            <a:ext cx="12192000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65A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SMART IAC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E50636C-A718-486F-AA24-0BE958063E31}"/>
              </a:ext>
            </a:extLst>
          </p:cNvPr>
          <p:cNvSpPr txBox="1"/>
          <p:nvPr/>
        </p:nvSpPr>
        <p:spPr>
          <a:xfrm>
            <a:off x="1446112" y="1468146"/>
            <a:ext cx="227780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2800" b="1" i="0" dirty="0">
                <a:solidFill>
                  <a:srgbClr val="292929"/>
                </a:solidFill>
                <a:effectLst/>
                <a:latin typeface="Karla" pitchFamily="2" charset="0"/>
              </a:rPr>
              <a:t>$ 2,250,000 </a:t>
            </a:r>
          </a:p>
          <a:p>
            <a:pPr algn="r"/>
            <a:r>
              <a:rPr lang="en-US" sz="1600" b="0" i="0" dirty="0">
                <a:solidFill>
                  <a:srgbClr val="292929"/>
                </a:solidFill>
                <a:effectLst/>
                <a:latin typeface="Karla" pitchFamily="2" charset="0"/>
              </a:rPr>
              <a:t>From DOE over 5 years</a:t>
            </a:r>
            <a:endParaRPr lang="en-US" sz="16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6BD0FC4-82E1-4954-AD06-8004AB348E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38483" b="-25940"/>
          <a:stretch/>
        </p:blipFill>
        <p:spPr bwMode="auto">
          <a:xfrm>
            <a:off x="4165238" y="5795725"/>
            <a:ext cx="2195095" cy="38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58160B3D-866A-4260-96E5-3F87869E33B7}"/>
              </a:ext>
            </a:extLst>
          </p:cNvPr>
          <p:cNvCxnSpPr/>
          <p:nvPr/>
        </p:nvCxnSpPr>
        <p:spPr>
          <a:xfrm>
            <a:off x="471552" y="5485187"/>
            <a:ext cx="10874389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690BD499-F301-4ACD-B4D1-39ED376934A5}"/>
              </a:ext>
            </a:extLst>
          </p:cNvPr>
          <p:cNvSpPr txBox="1"/>
          <p:nvPr/>
        </p:nvSpPr>
        <p:spPr>
          <a:xfrm>
            <a:off x="6453600" y="5692130"/>
            <a:ext cx="49718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b="0" i="0" u="none" strike="noStrike" baseline="0">
                <a:solidFill>
                  <a:srgbClr val="000000"/>
                </a:solidFill>
                <a:latin typeface="Karla" pitchFamily="2" charset="0"/>
              </a:defRPr>
            </a:lvl1pPr>
          </a:lstStyle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and collaborate with Calit2’s partners in other academic institutions, private industry, and trade associations. </a:t>
            </a:r>
          </a:p>
        </p:txBody>
      </p:sp>
      <p:pic>
        <p:nvPicPr>
          <p:cNvPr id="75" name="Picture 74" descr="smartiac.calit2.uci.edu Logo">
            <a:extLst>
              <a:ext uri="{FF2B5EF4-FFF2-40B4-BE49-F238E27FC236}">
                <a16:creationId xmlns:a16="http://schemas.microsoft.com/office/drawing/2014/main" id="{12FF4238-EC05-4304-8369-A16629FD30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" r="-9966" b="-14379"/>
          <a:stretch/>
        </p:blipFill>
        <p:spPr bwMode="auto">
          <a:xfrm>
            <a:off x="551040" y="5814861"/>
            <a:ext cx="2382723" cy="31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D1CDE033-5EB1-4294-A73B-FFC31C6CD554}"/>
              </a:ext>
            </a:extLst>
          </p:cNvPr>
          <p:cNvSpPr txBox="1"/>
          <p:nvPr/>
        </p:nvSpPr>
        <p:spPr>
          <a:xfrm>
            <a:off x="2723236" y="5795725"/>
            <a:ext cx="146490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Karla" pitchFamily="2" charset="0"/>
              </a:rPr>
              <a:t>is organized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D78DFE1-8983-498D-9387-C0EC2ED3A096}"/>
              </a:ext>
            </a:extLst>
          </p:cNvPr>
          <p:cNvGrpSpPr/>
          <p:nvPr/>
        </p:nvGrpSpPr>
        <p:grpSpPr>
          <a:xfrm>
            <a:off x="3391661" y="1242654"/>
            <a:ext cx="1608547" cy="3912860"/>
            <a:chOff x="2021231" y="1302711"/>
            <a:chExt cx="1608547" cy="3912860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F7983A65-1657-43B8-B89A-68E4DB02A3B9}"/>
                </a:ext>
              </a:extLst>
            </p:cNvPr>
            <p:cNvGrpSpPr/>
            <p:nvPr/>
          </p:nvGrpSpPr>
          <p:grpSpPr>
            <a:xfrm flipH="1">
              <a:off x="2021231" y="1302711"/>
              <a:ext cx="1608547" cy="3912860"/>
              <a:chOff x="1952195" y="1766939"/>
              <a:chExt cx="1608547" cy="3912860"/>
            </a:xfrm>
          </p:grpSpPr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3956BC13-164D-4064-ABCC-7120DE7A83B5}"/>
                  </a:ext>
                </a:extLst>
              </p:cNvPr>
              <p:cNvGrpSpPr/>
              <p:nvPr/>
            </p:nvGrpSpPr>
            <p:grpSpPr>
              <a:xfrm>
                <a:off x="1952195" y="1766939"/>
                <a:ext cx="1608547" cy="3912860"/>
                <a:chOff x="1952195" y="1766939"/>
                <a:chExt cx="1608547" cy="3912860"/>
              </a:xfrm>
            </p:grpSpPr>
            <p:grpSp>
              <p:nvGrpSpPr>
                <p:cNvPr id="49" name="Group 48">
                  <a:extLst>
                    <a:ext uri="{FF2B5EF4-FFF2-40B4-BE49-F238E27FC236}">
                      <a16:creationId xmlns:a16="http://schemas.microsoft.com/office/drawing/2014/main" id="{85C4F677-1F43-4F4D-8C61-15C58FA26201}"/>
                    </a:ext>
                  </a:extLst>
                </p:cNvPr>
                <p:cNvGrpSpPr/>
                <p:nvPr/>
              </p:nvGrpSpPr>
              <p:grpSpPr>
                <a:xfrm>
                  <a:off x="1952196" y="1766939"/>
                  <a:ext cx="1071271" cy="1289711"/>
                  <a:chOff x="1947970" y="1972081"/>
                  <a:chExt cx="1071271" cy="1289711"/>
                </a:xfrm>
              </p:grpSpPr>
              <p:sp>
                <p:nvSpPr>
                  <p:cNvPr id="33" name="Freeform 6">
                    <a:extLst>
                      <a:ext uri="{FF2B5EF4-FFF2-40B4-BE49-F238E27FC236}">
                        <a16:creationId xmlns:a16="http://schemas.microsoft.com/office/drawing/2014/main" id="{AE987E16-589B-4650-BB0F-FAD9E8766D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47970" y="1972081"/>
                    <a:ext cx="1071271" cy="1289711"/>
                  </a:xfrm>
                  <a:custGeom>
                    <a:avLst/>
                    <a:gdLst>
                      <a:gd name="T0" fmla="*/ 0 w 1187"/>
                      <a:gd name="T1" fmla="*/ 349 h 1401"/>
                      <a:gd name="T2" fmla="*/ 595 w 1187"/>
                      <a:gd name="T3" fmla="*/ 0 h 1401"/>
                      <a:gd name="T4" fmla="*/ 1187 w 1187"/>
                      <a:gd name="T5" fmla="*/ 349 h 1401"/>
                      <a:gd name="T6" fmla="*/ 1187 w 1187"/>
                      <a:gd name="T7" fmla="*/ 1048 h 1401"/>
                      <a:gd name="T8" fmla="*/ 595 w 1187"/>
                      <a:gd name="T9" fmla="*/ 1401 h 1401"/>
                      <a:gd name="T10" fmla="*/ 0 w 1187"/>
                      <a:gd name="T11" fmla="*/ 1048 h 1401"/>
                      <a:gd name="T12" fmla="*/ 0 w 1187"/>
                      <a:gd name="T13" fmla="*/ 349 h 14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87" h="1401">
                        <a:moveTo>
                          <a:pt x="0" y="349"/>
                        </a:moveTo>
                        <a:lnTo>
                          <a:pt x="595" y="0"/>
                        </a:lnTo>
                        <a:lnTo>
                          <a:pt x="1187" y="349"/>
                        </a:lnTo>
                        <a:lnTo>
                          <a:pt x="1187" y="1048"/>
                        </a:lnTo>
                        <a:lnTo>
                          <a:pt x="595" y="1401"/>
                        </a:lnTo>
                        <a:lnTo>
                          <a:pt x="0" y="1048"/>
                        </a:lnTo>
                        <a:lnTo>
                          <a:pt x="0" y="349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4" name="Freeform 11">
                    <a:extLst>
                      <a:ext uri="{FF2B5EF4-FFF2-40B4-BE49-F238E27FC236}">
                        <a16:creationId xmlns:a16="http://schemas.microsoft.com/office/drawing/2014/main" id="{5AFF2C65-F7AF-4538-8782-8C010203E2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47970" y="2770211"/>
                    <a:ext cx="666950" cy="491581"/>
                  </a:xfrm>
                  <a:custGeom>
                    <a:avLst/>
                    <a:gdLst>
                      <a:gd name="T0" fmla="*/ 0 w 739"/>
                      <a:gd name="T1" fmla="*/ 0 h 534"/>
                      <a:gd name="T2" fmla="*/ 0 w 739"/>
                      <a:gd name="T3" fmla="*/ 181 h 534"/>
                      <a:gd name="T4" fmla="*/ 595 w 739"/>
                      <a:gd name="T5" fmla="*/ 534 h 534"/>
                      <a:gd name="T6" fmla="*/ 739 w 739"/>
                      <a:gd name="T7" fmla="*/ 448 h 534"/>
                      <a:gd name="T8" fmla="*/ 0 w 739"/>
                      <a:gd name="T9" fmla="*/ 0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39" h="534">
                        <a:moveTo>
                          <a:pt x="0" y="0"/>
                        </a:moveTo>
                        <a:lnTo>
                          <a:pt x="0" y="181"/>
                        </a:lnTo>
                        <a:lnTo>
                          <a:pt x="595" y="534"/>
                        </a:lnTo>
                        <a:lnTo>
                          <a:pt x="739" y="44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5" name="Oval 19">
                    <a:extLst>
                      <a:ext uri="{FF2B5EF4-FFF2-40B4-BE49-F238E27FC236}">
                        <a16:creationId xmlns:a16="http://schemas.microsoft.com/office/drawing/2014/main" id="{7E3CA52A-D257-4729-8F6B-3689D642E97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089663" y="2877917"/>
                    <a:ext cx="309559" cy="315754"/>
                  </a:xfrm>
                  <a:prstGeom prst="ellipse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50" name="Group 49">
                  <a:extLst>
                    <a:ext uri="{FF2B5EF4-FFF2-40B4-BE49-F238E27FC236}">
                      <a16:creationId xmlns:a16="http://schemas.microsoft.com/office/drawing/2014/main" id="{24D8E35F-26F3-4E04-8D8E-5B4AFC465883}"/>
                    </a:ext>
                  </a:extLst>
                </p:cNvPr>
                <p:cNvGrpSpPr/>
                <p:nvPr/>
              </p:nvGrpSpPr>
              <p:grpSpPr>
                <a:xfrm>
                  <a:off x="2393806" y="3081046"/>
                  <a:ext cx="1166936" cy="1289711"/>
                  <a:chOff x="2435773" y="3086314"/>
                  <a:chExt cx="1166936" cy="1289711"/>
                </a:xfrm>
              </p:grpSpPr>
              <p:sp>
                <p:nvSpPr>
                  <p:cNvPr id="30" name="Freeform 7">
                    <a:extLst>
                      <a:ext uri="{FF2B5EF4-FFF2-40B4-BE49-F238E27FC236}">
                        <a16:creationId xmlns:a16="http://schemas.microsoft.com/office/drawing/2014/main" id="{039A0EF1-C3BC-46FC-84F1-3F4E5A437FE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32341" y="3086314"/>
                    <a:ext cx="1070368" cy="1289711"/>
                  </a:xfrm>
                  <a:custGeom>
                    <a:avLst/>
                    <a:gdLst>
                      <a:gd name="T0" fmla="*/ 0 w 1186"/>
                      <a:gd name="T1" fmla="*/ 349 h 1401"/>
                      <a:gd name="T2" fmla="*/ 595 w 1186"/>
                      <a:gd name="T3" fmla="*/ 0 h 1401"/>
                      <a:gd name="T4" fmla="*/ 1186 w 1186"/>
                      <a:gd name="T5" fmla="*/ 349 h 1401"/>
                      <a:gd name="T6" fmla="*/ 1186 w 1186"/>
                      <a:gd name="T7" fmla="*/ 1051 h 1401"/>
                      <a:gd name="T8" fmla="*/ 595 w 1186"/>
                      <a:gd name="T9" fmla="*/ 1401 h 1401"/>
                      <a:gd name="T10" fmla="*/ 0 w 1186"/>
                      <a:gd name="T11" fmla="*/ 1051 h 1401"/>
                      <a:gd name="T12" fmla="*/ 0 w 1186"/>
                      <a:gd name="T13" fmla="*/ 349 h 14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86" h="1401">
                        <a:moveTo>
                          <a:pt x="0" y="349"/>
                        </a:moveTo>
                        <a:lnTo>
                          <a:pt x="595" y="0"/>
                        </a:lnTo>
                        <a:lnTo>
                          <a:pt x="1186" y="349"/>
                        </a:lnTo>
                        <a:lnTo>
                          <a:pt x="1186" y="1051"/>
                        </a:lnTo>
                        <a:lnTo>
                          <a:pt x="595" y="1401"/>
                        </a:lnTo>
                        <a:lnTo>
                          <a:pt x="0" y="1051"/>
                        </a:lnTo>
                        <a:lnTo>
                          <a:pt x="0" y="349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1" name="Freeform 12">
                    <a:extLst>
                      <a:ext uri="{FF2B5EF4-FFF2-40B4-BE49-F238E27FC236}">
                        <a16:creationId xmlns:a16="http://schemas.microsoft.com/office/drawing/2014/main" id="{4A7D9CB2-F451-4B78-9FEF-7A8D388CBA6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32341" y="3334866"/>
                    <a:ext cx="129960" cy="795368"/>
                  </a:xfrm>
                  <a:custGeom>
                    <a:avLst/>
                    <a:gdLst>
                      <a:gd name="T0" fmla="*/ 0 w 144"/>
                      <a:gd name="T1" fmla="*/ 79 h 864"/>
                      <a:gd name="T2" fmla="*/ 0 w 144"/>
                      <a:gd name="T3" fmla="*/ 781 h 864"/>
                      <a:gd name="T4" fmla="*/ 144 w 144"/>
                      <a:gd name="T5" fmla="*/ 864 h 864"/>
                      <a:gd name="T6" fmla="*/ 138 w 144"/>
                      <a:gd name="T7" fmla="*/ 0 h 864"/>
                      <a:gd name="T8" fmla="*/ 0 w 144"/>
                      <a:gd name="T9" fmla="*/ 79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4" h="864">
                        <a:moveTo>
                          <a:pt x="0" y="79"/>
                        </a:moveTo>
                        <a:lnTo>
                          <a:pt x="0" y="781"/>
                        </a:lnTo>
                        <a:lnTo>
                          <a:pt x="144" y="864"/>
                        </a:lnTo>
                        <a:lnTo>
                          <a:pt x="138" y="0"/>
                        </a:lnTo>
                        <a:lnTo>
                          <a:pt x="0" y="79"/>
                        </a:lnTo>
                        <a:close/>
                      </a:path>
                    </a:pathLst>
                  </a:custGeom>
                  <a:solidFill>
                    <a:schemeClr val="accent5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2" name="Oval 18">
                    <a:extLst>
                      <a:ext uri="{FF2B5EF4-FFF2-40B4-BE49-F238E27FC236}">
                        <a16:creationId xmlns:a16="http://schemas.microsoft.com/office/drawing/2014/main" id="{F2468CDE-9D16-4E6F-AE74-926EEE59E7B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435773" y="3582498"/>
                    <a:ext cx="309559" cy="316674"/>
                  </a:xfrm>
                  <a:prstGeom prst="ellipse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51" name="Group 50">
                  <a:extLst>
                    <a:ext uri="{FF2B5EF4-FFF2-40B4-BE49-F238E27FC236}">
                      <a16:creationId xmlns:a16="http://schemas.microsoft.com/office/drawing/2014/main" id="{9F3FB4EB-4035-4954-B208-3466C08D42B4}"/>
                    </a:ext>
                  </a:extLst>
                </p:cNvPr>
                <p:cNvGrpSpPr/>
                <p:nvPr/>
              </p:nvGrpSpPr>
              <p:grpSpPr>
                <a:xfrm>
                  <a:off x="1952195" y="4390088"/>
                  <a:ext cx="1071271" cy="1289711"/>
                  <a:chOff x="1930146" y="4203308"/>
                  <a:chExt cx="1071271" cy="1289711"/>
                </a:xfrm>
              </p:grpSpPr>
              <p:sp>
                <p:nvSpPr>
                  <p:cNvPr id="27" name="Freeform 8">
                    <a:extLst>
                      <a:ext uri="{FF2B5EF4-FFF2-40B4-BE49-F238E27FC236}">
                        <a16:creationId xmlns:a16="http://schemas.microsoft.com/office/drawing/2014/main" id="{ABCDADC2-DF79-463E-A65C-31E64457644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30146" y="4203308"/>
                    <a:ext cx="1071271" cy="1289711"/>
                  </a:xfrm>
                  <a:custGeom>
                    <a:avLst/>
                    <a:gdLst>
                      <a:gd name="T0" fmla="*/ 0 w 1187"/>
                      <a:gd name="T1" fmla="*/ 349 h 1401"/>
                      <a:gd name="T2" fmla="*/ 595 w 1187"/>
                      <a:gd name="T3" fmla="*/ 0 h 1401"/>
                      <a:gd name="T4" fmla="*/ 1187 w 1187"/>
                      <a:gd name="T5" fmla="*/ 349 h 1401"/>
                      <a:gd name="T6" fmla="*/ 1187 w 1187"/>
                      <a:gd name="T7" fmla="*/ 1048 h 1401"/>
                      <a:gd name="T8" fmla="*/ 595 w 1187"/>
                      <a:gd name="T9" fmla="*/ 1401 h 1401"/>
                      <a:gd name="T10" fmla="*/ 0 w 1187"/>
                      <a:gd name="T11" fmla="*/ 1048 h 1401"/>
                      <a:gd name="T12" fmla="*/ 0 w 1187"/>
                      <a:gd name="T13" fmla="*/ 349 h 14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87" h="1401">
                        <a:moveTo>
                          <a:pt x="0" y="349"/>
                        </a:moveTo>
                        <a:lnTo>
                          <a:pt x="595" y="0"/>
                        </a:lnTo>
                        <a:lnTo>
                          <a:pt x="1187" y="349"/>
                        </a:lnTo>
                        <a:lnTo>
                          <a:pt x="1187" y="1048"/>
                        </a:lnTo>
                        <a:lnTo>
                          <a:pt x="595" y="1401"/>
                        </a:lnTo>
                        <a:lnTo>
                          <a:pt x="0" y="1048"/>
                        </a:lnTo>
                        <a:lnTo>
                          <a:pt x="0" y="349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8" name="Freeform 13">
                    <a:extLst>
                      <a:ext uri="{FF2B5EF4-FFF2-40B4-BE49-F238E27FC236}">
                        <a16:creationId xmlns:a16="http://schemas.microsoft.com/office/drawing/2014/main" id="{5DA60AF8-D137-4A3A-900C-9CC633B6A55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30146" y="4203308"/>
                    <a:ext cx="647997" cy="465806"/>
                  </a:xfrm>
                  <a:custGeom>
                    <a:avLst/>
                    <a:gdLst>
                      <a:gd name="T0" fmla="*/ 0 w 718"/>
                      <a:gd name="T1" fmla="*/ 349 h 506"/>
                      <a:gd name="T2" fmla="*/ 0 w 718"/>
                      <a:gd name="T3" fmla="*/ 506 h 506"/>
                      <a:gd name="T4" fmla="*/ 718 w 718"/>
                      <a:gd name="T5" fmla="*/ 71 h 506"/>
                      <a:gd name="T6" fmla="*/ 595 w 718"/>
                      <a:gd name="T7" fmla="*/ 0 h 506"/>
                      <a:gd name="T8" fmla="*/ 0 w 718"/>
                      <a:gd name="T9" fmla="*/ 349 h 5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8" h="506">
                        <a:moveTo>
                          <a:pt x="0" y="349"/>
                        </a:moveTo>
                        <a:lnTo>
                          <a:pt x="0" y="506"/>
                        </a:lnTo>
                        <a:lnTo>
                          <a:pt x="718" y="71"/>
                        </a:lnTo>
                        <a:lnTo>
                          <a:pt x="595" y="0"/>
                        </a:lnTo>
                        <a:lnTo>
                          <a:pt x="0" y="349"/>
                        </a:lnTo>
                        <a:close/>
                      </a:path>
                    </a:pathLst>
                  </a:cu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" name="Oval 17">
                    <a:extLst>
                      <a:ext uri="{FF2B5EF4-FFF2-40B4-BE49-F238E27FC236}">
                        <a16:creationId xmlns:a16="http://schemas.microsoft.com/office/drawing/2014/main" id="{3BCDE2DB-48C8-4CC9-83A8-8EF341D0462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071839" y="4259463"/>
                    <a:ext cx="309559" cy="316674"/>
                  </a:xfrm>
                  <a:prstGeom prst="ellipse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</p:grpSp>
          <p:pic>
            <p:nvPicPr>
              <p:cNvPr id="54" name="Graphic 53" descr="Diploma with solid fill">
                <a:extLst>
                  <a:ext uri="{FF2B5EF4-FFF2-40B4-BE49-F238E27FC236}">
                    <a16:creationId xmlns:a16="http://schemas.microsoft.com/office/drawing/2014/main" id="{57A66757-12B7-4185-86A4-29DB8CF206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2146285" y="2042415"/>
                <a:ext cx="648399" cy="648399"/>
              </a:xfrm>
              <a:prstGeom prst="rect">
                <a:avLst/>
              </a:prstGeom>
            </p:spPr>
          </p:pic>
          <p:pic>
            <p:nvPicPr>
              <p:cNvPr id="63" name="Graphic 62" descr="Construction worker male with solid fill">
                <a:extLst>
                  <a:ext uri="{FF2B5EF4-FFF2-40B4-BE49-F238E27FC236}">
                    <a16:creationId xmlns:a16="http://schemas.microsoft.com/office/drawing/2014/main" id="{98FA04AB-8797-4E61-8416-CB4C5EB9CE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967852" y="4791378"/>
                <a:ext cx="651293" cy="651293"/>
              </a:xfrm>
              <a:prstGeom prst="rect">
                <a:avLst/>
              </a:prstGeom>
            </p:spPr>
          </p:pic>
          <p:pic>
            <p:nvPicPr>
              <p:cNvPr id="65" name="Graphic 64" descr="Construction worker female with solid fill">
                <a:extLst>
                  <a:ext uri="{FF2B5EF4-FFF2-40B4-BE49-F238E27FC236}">
                    <a16:creationId xmlns:a16="http://schemas.microsoft.com/office/drawing/2014/main" id="{E2A437FC-46E7-4C90-A81A-9D88144409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293499" y="4707319"/>
                <a:ext cx="651293" cy="651293"/>
              </a:xfrm>
              <a:prstGeom prst="rect">
                <a:avLst/>
              </a:prstGeom>
            </p:spPr>
          </p:pic>
        </p:grpSp>
        <p:pic>
          <p:nvPicPr>
            <p:cNvPr id="78" name="Graphic 77" descr="Open hand with plant with solid fill">
              <a:extLst>
                <a:ext uri="{FF2B5EF4-FFF2-40B4-BE49-F238E27FC236}">
                  <a16:creationId xmlns:a16="http://schemas.microsoft.com/office/drawing/2014/main" id="{E403FBF3-8020-4272-A535-5918552E0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 flipH="1">
              <a:off x="2184877" y="2902959"/>
              <a:ext cx="647859" cy="647859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88827FD0-5C01-4DB5-98DA-C4F2863F0356}"/>
              </a:ext>
            </a:extLst>
          </p:cNvPr>
          <p:cNvSpPr txBox="1"/>
          <p:nvPr/>
        </p:nvSpPr>
        <p:spPr>
          <a:xfrm>
            <a:off x="-348233" y="2489118"/>
            <a:ext cx="353487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2000" b="1" i="0" u="none" strike="noStrike" baseline="0" dirty="0">
                <a:solidFill>
                  <a:srgbClr val="000000"/>
                </a:solidFill>
                <a:latin typeface="Karla" pitchFamily="2" charset="0"/>
              </a:rPr>
              <a:t>Help Small &amp; Medium Manufacturers </a:t>
            </a:r>
            <a:r>
              <a:rPr lang="en-US" sz="2000" b="1" dirty="0">
                <a:solidFill>
                  <a:srgbClr val="000000"/>
                </a:solidFill>
                <a:latin typeface="Karla" pitchFamily="2" charset="0"/>
              </a:rPr>
              <a:t>keep 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Karla" pitchFamily="2" charset="0"/>
              </a:rPr>
              <a:t>Competitiveness in Sustainability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335B7B8-7ED6-4D19-851A-8C437F9DDF15}"/>
              </a:ext>
            </a:extLst>
          </p:cNvPr>
          <p:cNvSpPr txBox="1"/>
          <p:nvPr/>
        </p:nvSpPr>
        <p:spPr>
          <a:xfrm>
            <a:off x="368827" y="4036453"/>
            <a:ext cx="335509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2000" b="1" i="0" u="none" strike="noStrike" baseline="0" dirty="0">
                <a:solidFill>
                  <a:srgbClr val="000000"/>
                </a:solidFill>
                <a:latin typeface="Karla" pitchFamily="2" charset="0"/>
              </a:rPr>
              <a:t>Workforce Development for Advanced Manufacturing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BD782B8-E1CB-4F5C-8BC3-85F0E5C22283}"/>
              </a:ext>
            </a:extLst>
          </p:cNvPr>
          <p:cNvGrpSpPr/>
          <p:nvPr/>
        </p:nvGrpSpPr>
        <p:grpSpPr>
          <a:xfrm>
            <a:off x="6635592" y="1319757"/>
            <a:ext cx="5215387" cy="3813128"/>
            <a:chOff x="6635592" y="1319757"/>
            <a:chExt cx="5215387" cy="3813128"/>
          </a:xfrm>
        </p:grpSpPr>
        <p:pic>
          <p:nvPicPr>
            <p:cNvPr id="3" name="Picture 2" descr="IAC Centers Map">
              <a:extLst>
                <a:ext uri="{FF2B5EF4-FFF2-40B4-BE49-F238E27FC236}">
                  <a16:creationId xmlns:a16="http://schemas.microsoft.com/office/drawing/2014/main" id="{C9B77FC2-9F14-4251-B10D-B00478290B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5592" y="1319757"/>
              <a:ext cx="5062987" cy="3813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A598CBE-A9CD-4121-9A4C-E662ED144637}"/>
                </a:ext>
              </a:extLst>
            </p:cNvPr>
            <p:cNvSpPr/>
            <p:nvPr/>
          </p:nvSpPr>
          <p:spPr>
            <a:xfrm>
              <a:off x="6782142" y="1697586"/>
              <a:ext cx="4916437" cy="1615576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C14D9C9-887B-4957-9D7C-909D286A59FF}"/>
                </a:ext>
              </a:extLst>
            </p:cNvPr>
            <p:cNvSpPr/>
            <p:nvPr/>
          </p:nvSpPr>
          <p:spPr>
            <a:xfrm>
              <a:off x="6934542" y="1849986"/>
              <a:ext cx="4916437" cy="1615576"/>
            </a:xfrm>
            <a:prstGeom prst="rect">
              <a:avLst/>
            </a:pr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01B8D9F-7874-4EAD-BCC1-4D2951AA0A8D}"/>
                </a:ext>
              </a:extLst>
            </p:cNvPr>
            <p:cNvSpPr/>
            <p:nvPr/>
          </p:nvSpPr>
          <p:spPr>
            <a:xfrm>
              <a:off x="7483874" y="3050254"/>
              <a:ext cx="4214705" cy="1615576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4923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36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9C59B2E9-F9CC-EF66-3259-616FD40EB56E}"/>
              </a:ext>
            </a:extLst>
          </p:cNvPr>
          <p:cNvGrpSpPr/>
          <p:nvPr/>
        </p:nvGrpSpPr>
        <p:grpSpPr>
          <a:xfrm>
            <a:off x="-2851" y="5365420"/>
            <a:ext cx="5943600" cy="1430798"/>
            <a:chOff x="0" y="4610879"/>
            <a:chExt cx="5943600" cy="2103120"/>
          </a:xfrm>
        </p:grpSpPr>
        <p:grpSp>
          <p:nvGrpSpPr>
            <p:cNvPr id="13" name="组合 7">
              <a:extLst>
                <a:ext uri="{FF2B5EF4-FFF2-40B4-BE49-F238E27FC236}">
                  <a16:creationId xmlns:a16="http://schemas.microsoft.com/office/drawing/2014/main" id="{9C5DC771-46DB-F784-B924-C4E5999AE249}"/>
                </a:ext>
              </a:extLst>
            </p:cNvPr>
            <p:cNvGrpSpPr/>
            <p:nvPr/>
          </p:nvGrpSpPr>
          <p:grpSpPr>
            <a:xfrm>
              <a:off x="0" y="4610879"/>
              <a:ext cx="5943600" cy="2103120"/>
              <a:chOff x="1149489" y="1000416"/>
              <a:chExt cx="9893023" cy="5324430"/>
            </a:xfrm>
          </p:grpSpPr>
          <p:sp>
            <p:nvSpPr>
              <p:cNvPr id="14" name="圆角矩形 11">
                <a:extLst>
                  <a:ext uri="{FF2B5EF4-FFF2-40B4-BE49-F238E27FC236}">
                    <a16:creationId xmlns:a16="http://schemas.microsoft.com/office/drawing/2014/main" id="{3BF199B3-CDAE-EB50-4BB1-8FCFFC556570}"/>
                  </a:ext>
                </a:extLst>
              </p:cNvPr>
              <p:cNvSpPr/>
              <p:nvPr/>
            </p:nvSpPr>
            <p:spPr>
              <a:xfrm>
                <a:off x="1764086" y="3557062"/>
                <a:ext cx="8663829" cy="2767784"/>
              </a:xfrm>
              <a:prstGeom prst="roundRect">
                <a:avLst>
                  <a:gd name="adj" fmla="val 1051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  <a:effectLst>
                <a:outerShdw blurRad="419100" dist="203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圆角矩形 10">
                <a:extLst>
                  <a:ext uri="{FF2B5EF4-FFF2-40B4-BE49-F238E27FC236}">
                    <a16:creationId xmlns:a16="http://schemas.microsoft.com/office/drawing/2014/main" id="{D67A863B-D7AF-8B6E-86E3-4B48F35712D3}"/>
                  </a:ext>
                </a:extLst>
              </p:cNvPr>
              <p:cNvSpPr/>
              <p:nvPr/>
            </p:nvSpPr>
            <p:spPr>
              <a:xfrm>
                <a:off x="1475238" y="3441572"/>
                <a:ext cx="9241524" cy="2767784"/>
              </a:xfrm>
              <a:prstGeom prst="roundRect">
                <a:avLst>
                  <a:gd name="adj" fmla="val 796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  <a:effectLst>
                <a:outerShdw blurRad="419100" dist="203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矩形: 圆角 5">
                <a:extLst>
                  <a:ext uri="{FF2B5EF4-FFF2-40B4-BE49-F238E27FC236}">
                    <a16:creationId xmlns:a16="http://schemas.microsoft.com/office/drawing/2014/main" id="{28280C09-F02E-AF26-F184-DBD2F0FFD9B5}"/>
                  </a:ext>
                </a:extLst>
              </p:cNvPr>
              <p:cNvSpPr/>
              <p:nvPr/>
            </p:nvSpPr>
            <p:spPr bwMode="auto">
              <a:xfrm>
                <a:off x="1149489" y="1000416"/>
                <a:ext cx="9893023" cy="5074108"/>
              </a:xfrm>
              <a:prstGeom prst="roundRect">
                <a:avLst>
                  <a:gd name="adj" fmla="val 656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419100" dist="203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554CA3F-693A-4D33-7B53-1899D92282AA}"/>
                </a:ext>
              </a:extLst>
            </p:cNvPr>
            <p:cNvSpPr txBox="1"/>
            <p:nvPr/>
          </p:nvSpPr>
          <p:spPr>
            <a:xfrm>
              <a:off x="35541" y="4859167"/>
              <a:ext cx="5864753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i="0" dirty="0">
                  <a:solidFill>
                    <a:schemeClr val="bg1">
                      <a:lumMod val="50000"/>
                    </a:schemeClr>
                  </a:solidFill>
                  <a:effectLst/>
                  <a:latin typeface="Lato" panose="020F0502020204030203" pitchFamily="34" charset="0"/>
                </a:rPr>
                <a:t>The "Go-To" Organization Providing Services &amp; Support for California Manufacturers</a:t>
              </a:r>
            </a:p>
            <a:p>
              <a:pPr algn="ctr"/>
              <a:endParaRPr lang="en-US" sz="1600" i="0" dirty="0">
                <a:solidFill>
                  <a:schemeClr val="bg1">
                    <a:lumMod val="50000"/>
                  </a:schemeClr>
                </a:solidFill>
                <a:effectLst/>
                <a:latin typeface="Lato" panose="020F0502020204030203" pitchFamily="34" charset="0"/>
              </a:endParaRPr>
            </a:p>
            <a:p>
              <a:pPr algn="ctr"/>
              <a:r>
                <a:rPr lang="en-US" sz="1600" i="0" dirty="0">
                  <a:solidFill>
                    <a:schemeClr val="bg1">
                      <a:lumMod val="50000"/>
                    </a:schemeClr>
                  </a:solidFill>
                  <a:effectLst/>
                  <a:latin typeface="Lato" panose="020F0502020204030203" pitchFamily="34" charset="0"/>
                </a:rPr>
                <a:t>Improving California Manufacturing and the Public Good</a:t>
              </a:r>
            </a:p>
          </p:txBody>
        </p:sp>
      </p:grpSp>
      <p:grpSp>
        <p:nvGrpSpPr>
          <p:cNvPr id="17" name="组合 7">
            <a:extLst>
              <a:ext uri="{FF2B5EF4-FFF2-40B4-BE49-F238E27FC236}">
                <a16:creationId xmlns:a16="http://schemas.microsoft.com/office/drawing/2014/main" id="{2A54F63D-1DBA-5DFB-C610-655B4E0DEC36}"/>
              </a:ext>
            </a:extLst>
          </p:cNvPr>
          <p:cNvGrpSpPr/>
          <p:nvPr/>
        </p:nvGrpSpPr>
        <p:grpSpPr>
          <a:xfrm>
            <a:off x="6245549" y="5365419"/>
            <a:ext cx="5943600" cy="1430799"/>
            <a:chOff x="1149489" y="1000416"/>
            <a:chExt cx="9893023" cy="5324430"/>
          </a:xfrm>
        </p:grpSpPr>
        <p:sp>
          <p:nvSpPr>
            <p:cNvPr id="18" name="圆角矩形 11">
              <a:extLst>
                <a:ext uri="{FF2B5EF4-FFF2-40B4-BE49-F238E27FC236}">
                  <a16:creationId xmlns:a16="http://schemas.microsoft.com/office/drawing/2014/main" id="{E82E0B9B-6621-9BDA-CC36-3BEE6B4B74B0}"/>
                </a:ext>
              </a:extLst>
            </p:cNvPr>
            <p:cNvSpPr/>
            <p:nvPr/>
          </p:nvSpPr>
          <p:spPr>
            <a:xfrm>
              <a:off x="1764086" y="3557062"/>
              <a:ext cx="8663829" cy="2767784"/>
            </a:xfrm>
            <a:prstGeom prst="roundRect">
              <a:avLst>
                <a:gd name="adj" fmla="val 1051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  <a:effectLst>
              <a:outerShdw blurRad="419100" dist="203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圆角矩形 10">
              <a:extLst>
                <a:ext uri="{FF2B5EF4-FFF2-40B4-BE49-F238E27FC236}">
                  <a16:creationId xmlns:a16="http://schemas.microsoft.com/office/drawing/2014/main" id="{1407FF16-5826-AFB3-4D35-C87A5E374895}"/>
                </a:ext>
              </a:extLst>
            </p:cNvPr>
            <p:cNvSpPr/>
            <p:nvPr/>
          </p:nvSpPr>
          <p:spPr>
            <a:xfrm>
              <a:off x="1475238" y="3441572"/>
              <a:ext cx="9241524" cy="2767784"/>
            </a:xfrm>
            <a:prstGeom prst="roundRect">
              <a:avLst>
                <a:gd name="adj" fmla="val 796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  <a:effectLst>
              <a:outerShdw blurRad="419100" dist="203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: 圆角 5">
              <a:extLst>
                <a:ext uri="{FF2B5EF4-FFF2-40B4-BE49-F238E27FC236}">
                  <a16:creationId xmlns:a16="http://schemas.microsoft.com/office/drawing/2014/main" id="{2B3B096F-C6B2-90C3-7880-51E854C9B617}"/>
                </a:ext>
              </a:extLst>
            </p:cNvPr>
            <p:cNvSpPr/>
            <p:nvPr/>
          </p:nvSpPr>
          <p:spPr bwMode="auto">
            <a:xfrm>
              <a:off x="1149489" y="1000416"/>
              <a:ext cx="9893023" cy="5074108"/>
            </a:xfrm>
            <a:prstGeom prst="roundRect">
              <a:avLst>
                <a:gd name="adj" fmla="val 656"/>
              </a:avLst>
            </a:prstGeom>
            <a:solidFill>
              <a:schemeClr val="bg1"/>
            </a:solidFill>
            <a:ln>
              <a:noFill/>
            </a:ln>
            <a:effectLst>
              <a:outerShdw blurRad="419100" dist="203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pic>
        <p:nvPicPr>
          <p:cNvPr id="5" name="Picture 4" descr="smartiac.calit2.uci.edu Logo">
            <a:extLst>
              <a:ext uri="{FF2B5EF4-FFF2-40B4-BE49-F238E27FC236}">
                <a16:creationId xmlns:a16="http://schemas.microsoft.com/office/drawing/2014/main" id="{22205B3B-FE1C-CE64-C77D-DB00904702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" r="-9966" b="-14379"/>
          <a:stretch/>
        </p:blipFill>
        <p:spPr bwMode="auto">
          <a:xfrm>
            <a:off x="7779650" y="4867940"/>
            <a:ext cx="3241924" cy="43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FEF6C20-8C0E-345E-3B6A-F51566CFD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633" y="4724855"/>
            <a:ext cx="1594415" cy="62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83BD8F-E115-892F-DEB0-D35EF56FD89F}"/>
              </a:ext>
            </a:extLst>
          </p:cNvPr>
          <p:cNvSpPr txBox="1"/>
          <p:nvPr/>
        </p:nvSpPr>
        <p:spPr>
          <a:xfrm>
            <a:off x="6593655" y="5534336"/>
            <a:ext cx="547956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</a:t>
            </a:r>
            <a:r>
              <a:rPr lang="en-US" sz="1600" b="0" i="0" dirty="0">
                <a:solidFill>
                  <a:schemeClr val="accent5">
                    <a:lumMod val="75000"/>
                  </a:schemeClr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elp small and medium sized CA manufacturers save energy, improve productivity, and reduce waste</a:t>
            </a:r>
          </a:p>
          <a:p>
            <a:pPr algn="ctr"/>
            <a:endParaRPr lang="en-US" sz="1600" dirty="0">
              <a:solidFill>
                <a:schemeClr val="accent5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US" sz="1600" dirty="0">
                <a:solidFill>
                  <a:schemeClr val="accent5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Train the next-generation of energy savvy engineers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1CCA3CB-80F9-A5C2-95E8-B123AEBFBCA7}"/>
              </a:ext>
            </a:extLst>
          </p:cNvPr>
          <p:cNvGrpSpPr/>
          <p:nvPr/>
        </p:nvGrpSpPr>
        <p:grpSpPr>
          <a:xfrm>
            <a:off x="1262699" y="846839"/>
            <a:ext cx="6685153" cy="3710003"/>
            <a:chOff x="556579" y="242877"/>
            <a:chExt cx="6685153" cy="371000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7EC1D90-F832-AF2C-2F3D-8D356D1A1ED0}"/>
                </a:ext>
              </a:extLst>
            </p:cNvPr>
            <p:cNvSpPr txBox="1"/>
            <p:nvPr/>
          </p:nvSpPr>
          <p:spPr>
            <a:xfrm>
              <a:off x="2115917" y="626473"/>
              <a:ext cx="5032148" cy="12926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b="1" dirty="0">
                  <a:solidFill>
                    <a:srgbClr val="549E3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badi" panose="020B0604020104020204" pitchFamily="34" charset="0"/>
                </a:rPr>
                <a:t>&gt;39,000</a:t>
              </a:r>
              <a:br>
                <a:rPr lang="en-US" sz="1600" dirty="0">
                  <a:solidFill>
                    <a:srgbClr val="549E39"/>
                  </a:solidFill>
                  <a:latin typeface="Abadi" panose="020B0604020104020204" pitchFamily="34" charset="0"/>
                </a:rPr>
              </a:br>
              <a:r>
                <a:rPr lang="en-US" sz="2400" dirty="0">
                  <a:solidFill>
                    <a:schemeClr val="bg1">
                      <a:lumMod val="50000"/>
                    </a:schemeClr>
                  </a:solidFill>
                  <a:latin typeface="Abadi" panose="020B0604020104020204" pitchFamily="34" charset="0"/>
                </a:rPr>
                <a:t>Small &amp; Medium Manufacturers in CA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Abadi" panose="020B0604020104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2584365-793D-4A3F-96CE-1CA58810E0CA}"/>
                </a:ext>
              </a:extLst>
            </p:cNvPr>
            <p:cNvSpPr txBox="1"/>
            <p:nvPr/>
          </p:nvSpPr>
          <p:spPr>
            <a:xfrm>
              <a:off x="3446469" y="2015002"/>
              <a:ext cx="3795263" cy="150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badi" panose="020B0604020104020204" pitchFamily="34" charset="0"/>
                  <a:ea typeface="+mn-ea"/>
                  <a:cs typeface="+mn-cs"/>
                </a:rPr>
                <a:t>Account for</a:t>
              </a:r>
              <a:endParaRPr lang="en-US" sz="66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endParaRPr>
            </a:p>
            <a:p>
              <a:r>
                <a:rPr lang="en-US" sz="5400" b="1" dirty="0">
                  <a:solidFill>
                    <a:srgbClr val="549E3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badi" panose="020B0604020104020204" pitchFamily="34" charset="0"/>
                </a:rPr>
                <a:t>50%</a:t>
              </a:r>
              <a:r>
                <a:rPr lang="en-US" sz="1600" b="1" dirty="0">
                  <a:solidFill>
                    <a:srgbClr val="549E3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badi" panose="020B0604020104020204" pitchFamily="34" charset="0"/>
                </a:rPr>
                <a:t>   </a:t>
              </a:r>
            </a:p>
            <a:p>
              <a:r>
                <a:rPr lang="en-US" sz="2400" dirty="0">
                  <a:solidFill>
                    <a:schemeClr val="bg1">
                      <a:lumMod val="50000"/>
                    </a:schemeClr>
                  </a:solidFill>
                  <a:latin typeface="Abadi" panose="020B0604020104020204" pitchFamily="34" charset="0"/>
                </a:rPr>
                <a:t>CA’s Manufacturing GDP</a:t>
              </a:r>
              <a:endParaRPr lang="en-US" sz="2000" dirty="0">
                <a:solidFill>
                  <a:schemeClr val="bg1">
                    <a:lumMod val="50000"/>
                  </a:schemeClr>
                </a:solidFill>
                <a:latin typeface="Abadi" panose="020B0604020104020204" pitchFamily="34" charset="0"/>
              </a:endParaRPr>
            </a:p>
          </p:txBody>
        </p:sp>
        <p:pic>
          <p:nvPicPr>
            <p:cNvPr id="1030" name="Picture 6" descr="See the source image">
              <a:extLst>
                <a:ext uri="{FF2B5EF4-FFF2-40B4-BE49-F238E27FC236}">
                  <a16:creationId xmlns:a16="http://schemas.microsoft.com/office/drawing/2014/main" id="{8D642B6C-4481-4AE9-C09C-7978D8D58F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47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579" y="242877"/>
              <a:ext cx="2085022" cy="37100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1EFF4C45-2346-B0B3-3F24-A345BE5B4DAB}"/>
              </a:ext>
            </a:extLst>
          </p:cNvPr>
          <p:cNvSpPr txBox="1"/>
          <p:nvPr/>
        </p:nvSpPr>
        <p:spPr>
          <a:xfrm>
            <a:off x="0" y="-1667"/>
            <a:ext cx="12192000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65A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SMART IAC + CMTC to support CA SMMs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0" name="Arrow: Left-Right-Up 29">
            <a:extLst>
              <a:ext uri="{FF2B5EF4-FFF2-40B4-BE49-F238E27FC236}">
                <a16:creationId xmlns:a16="http://schemas.microsoft.com/office/drawing/2014/main" id="{D053161C-A4D8-797B-4A50-6D14F156AB86}"/>
              </a:ext>
            </a:extLst>
          </p:cNvPr>
          <p:cNvSpPr/>
          <p:nvPr/>
        </p:nvSpPr>
        <p:spPr>
          <a:xfrm>
            <a:off x="5112709" y="4812224"/>
            <a:ext cx="1960880" cy="866290"/>
          </a:xfrm>
          <a:prstGeom prst="leftRightUpArrow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1838475C-C93A-20DF-4251-6960D20D18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9169585"/>
              </p:ext>
            </p:extLst>
          </p:nvPr>
        </p:nvGraphicFramePr>
        <p:xfrm>
          <a:off x="7722883" y="1699920"/>
          <a:ext cx="4464552" cy="2733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4" name="Graphic 3" descr="Link with solid fill">
            <a:hlinkClick r:id="rId7"/>
            <a:extLst>
              <a:ext uri="{FF2B5EF4-FFF2-40B4-BE49-F238E27FC236}">
                <a16:creationId xmlns:a16="http://schemas.microsoft.com/office/drawing/2014/main" id="{E5BB2D41-2EDB-8579-76D4-98378A96CF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371127" y="1363197"/>
            <a:ext cx="330171" cy="33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6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icture containing text, shore&#10;&#10;Description automatically generated">
            <a:extLst>
              <a:ext uri="{FF2B5EF4-FFF2-40B4-BE49-F238E27FC236}">
                <a16:creationId xmlns:a16="http://schemas.microsoft.com/office/drawing/2014/main" id="{C28F97AE-523E-43BF-82C0-92D87E98C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814" y="5026055"/>
            <a:ext cx="3322946" cy="1480877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A62C862-7736-4939-B5D3-0A768EC4B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739" y="1059233"/>
            <a:ext cx="8240416" cy="3966822"/>
          </a:xfrm>
          <a:prstGeom prst="rect">
            <a:avLst/>
          </a:prstGeom>
        </p:spPr>
      </p:pic>
      <p:pic>
        <p:nvPicPr>
          <p:cNvPr id="6" name="Picture 5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ACAECFC3-722F-4A98-9A12-22F0078B2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355" y="5050850"/>
            <a:ext cx="3034886" cy="1480878"/>
          </a:xfrm>
          <a:prstGeom prst="rect">
            <a:avLst/>
          </a:prstGeom>
        </p:spPr>
      </p:pic>
      <p:pic>
        <p:nvPicPr>
          <p:cNvPr id="9" name="Picture 8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E3BB7E52-617D-4425-A79F-52E71DF3FA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15" y="5026056"/>
            <a:ext cx="3108017" cy="148087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EEDF84C-4BE6-554D-98F8-F9365C530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Calibri" panose="020F0502020204030204" pitchFamily="34" charset="0"/>
              </a:rPr>
              <a:t>Southern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Calibri Light" panose="020F0302020204030204" pitchFamily="34" charset="0"/>
              </a:rPr>
              <a:t>California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Calibri" panose="020F0502020204030204" pitchFamily="34" charset="0"/>
              </a:rPr>
              <a:t> Industrial Distribution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790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0" descr="CalPlug_Logo_CMYK.jpg">
            <a:extLst>
              <a:ext uri="{FF2B5EF4-FFF2-40B4-BE49-F238E27FC236}">
                <a16:creationId xmlns:a16="http://schemas.microsoft.com/office/drawing/2014/main" id="{BE1183BC-2646-4B2F-9637-C3DB8B774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649" y="181"/>
            <a:ext cx="3737362" cy="791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extBox 3">
            <a:extLst>
              <a:ext uri="{FF2B5EF4-FFF2-40B4-BE49-F238E27FC236}">
                <a16:creationId xmlns:a16="http://schemas.microsoft.com/office/drawing/2014/main" id="{6EA928D4-7405-4838-A485-162799746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0552" y="1906045"/>
            <a:ext cx="5651866" cy="1105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790015"/>
              </a:buClr>
              <a:buSzPct val="100000"/>
              <a:buChar char="•"/>
              <a:defRPr sz="2000" b="1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rgbClr val="790015"/>
              </a:buClr>
              <a:buSzPct val="100000"/>
              <a:buChar char="–"/>
              <a:defRPr b="1">
                <a:solidFill>
                  <a:srgbClr val="00279F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790015"/>
              </a:buClr>
              <a:buSzPct val="100000"/>
              <a:buChar char="–"/>
              <a:defRPr b="1">
                <a:solidFill>
                  <a:srgbClr val="3366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defTabSz="836361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646" dirty="0"/>
              <a:t>June 2016 </a:t>
            </a:r>
            <a:r>
              <a:rPr lang="en-US" altLang="en-US" sz="1646" b="0" dirty="0"/>
              <a:t>DOE announces $70M award for Clean Energy Smart Manufacturing Innovation Institute – CALIT2@UCI is a founding member of the Institute and leading roadmap projects on Smart Connected Workers</a:t>
            </a:r>
            <a:endParaRPr lang="en-US" altLang="en-US" sz="1646" dirty="0"/>
          </a:p>
        </p:txBody>
      </p:sp>
      <p:sp>
        <p:nvSpPr>
          <p:cNvPr id="41989" name="TextBox 7">
            <a:extLst>
              <a:ext uri="{FF2B5EF4-FFF2-40B4-BE49-F238E27FC236}">
                <a16:creationId xmlns:a16="http://schemas.microsoft.com/office/drawing/2014/main" id="{E33A4524-4427-47E2-A302-895256E50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0552" y="3256767"/>
            <a:ext cx="5900458" cy="135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790015"/>
              </a:buClr>
              <a:buSzPct val="100000"/>
              <a:buChar char="•"/>
              <a:defRPr sz="2000" b="1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rgbClr val="790015"/>
              </a:buClr>
              <a:buSzPct val="100000"/>
              <a:buChar char="–"/>
              <a:defRPr b="1">
                <a:solidFill>
                  <a:srgbClr val="00279F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790015"/>
              </a:buClr>
              <a:buSzPct val="100000"/>
              <a:buChar char="–"/>
              <a:defRPr b="1">
                <a:solidFill>
                  <a:srgbClr val="3366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defTabSz="836361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646" dirty="0"/>
              <a:t>January 2017 </a:t>
            </a:r>
            <a:r>
              <a:rPr lang="en-US" altLang="en-US" sz="1646" b="0" dirty="0"/>
              <a:t>DOE announces $70M to fund the REMADE Institute (Reducing Embodied-Energy &amp; Decreasing Emissions) through its Manufacturing USA initiative. UCI is a founding member and leading roadmap projects on Life Cycle Assessment</a:t>
            </a:r>
            <a:endParaRPr lang="en-US" altLang="en-US" sz="1646" dirty="0"/>
          </a:p>
        </p:txBody>
      </p:sp>
      <p:pic>
        <p:nvPicPr>
          <p:cNvPr id="41990" name="Picture 13" descr="http://csunshinetoday.csun.edu/wp-content/uploads/Smart-Manufacturing-Innovation-Institute.jpg">
            <a:extLst>
              <a:ext uri="{FF2B5EF4-FFF2-40B4-BE49-F238E27FC236}">
                <a16:creationId xmlns:a16="http://schemas.microsoft.com/office/drawing/2014/main" id="{0A9B21BB-8B13-43AA-9D14-7ABF7641C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26" y="1867750"/>
            <a:ext cx="3520403" cy="101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15" descr="REMADE Institute">
            <a:extLst>
              <a:ext uri="{FF2B5EF4-FFF2-40B4-BE49-F238E27FC236}">
                <a16:creationId xmlns:a16="http://schemas.microsoft.com/office/drawing/2014/main" id="{12454E23-C743-44B6-B28C-F6582864F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19" y="3135619"/>
            <a:ext cx="2954837" cy="1350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2" name="TextBox 1">
            <a:extLst>
              <a:ext uri="{FF2B5EF4-FFF2-40B4-BE49-F238E27FC236}">
                <a16:creationId xmlns:a16="http://schemas.microsoft.com/office/drawing/2014/main" id="{9EF8C483-6DB9-4454-AC6B-F6BFCA3F8C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868" y="6089643"/>
            <a:ext cx="4151172" cy="598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790015"/>
              </a:buClr>
              <a:buSzPct val="100000"/>
              <a:buChar char="•"/>
              <a:defRPr sz="2000" b="1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rgbClr val="790015"/>
              </a:buClr>
              <a:buSzPct val="100000"/>
              <a:buChar char="–"/>
              <a:defRPr b="1">
                <a:solidFill>
                  <a:srgbClr val="00279F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790015"/>
              </a:buClr>
              <a:buSzPct val="100000"/>
              <a:buChar char="–"/>
              <a:defRPr b="1">
                <a:solidFill>
                  <a:srgbClr val="3366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defTabSz="836361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646" dirty="0"/>
              <a:t>These awards engage more than 100 companies matching contributions.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1DFF3F-DF3D-4D6E-95E4-0599C6471AA8}"/>
              </a:ext>
            </a:extLst>
          </p:cNvPr>
          <p:cNvSpPr/>
          <p:nvPr/>
        </p:nvSpPr>
        <p:spPr>
          <a:xfrm>
            <a:off x="1665026" y="955344"/>
            <a:ext cx="1004844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3636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600" b="1" dirty="0">
                <a:solidFill>
                  <a:srgbClr val="00B050"/>
                </a:solidFill>
                <a:ea typeface="MS PGothic" panose="020B0600070205080204" pitchFamily="34" charset="-128"/>
              </a:rPr>
              <a:t>Cyber-Physical-Human-Environment System Research and Transformation Program funded by 3 DOE </a:t>
            </a:r>
            <a:r>
              <a:rPr lang="en-US" altLang="en-US" sz="2600" b="1" dirty="0">
                <a:solidFill>
                  <a:srgbClr val="00B050"/>
                </a:solidFill>
              </a:rPr>
              <a:t>Manufacturing USA Institutes </a:t>
            </a:r>
            <a:endParaRPr lang="en-US" sz="2600" b="1" dirty="0">
              <a:solidFill>
                <a:srgbClr val="00B050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78423D-E8A1-4DD9-8699-E9FCDD15B35E}"/>
              </a:ext>
            </a:extLst>
          </p:cNvPr>
          <p:cNvSpPr txBox="1"/>
          <p:nvPr/>
        </p:nvSpPr>
        <p:spPr>
          <a:xfrm>
            <a:off x="4536039" y="4797436"/>
            <a:ext cx="6071791" cy="1611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3636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46" b="1" dirty="0">
                <a:latin typeface="Arial" panose="020B0604020202020204" pitchFamily="34" charset="0"/>
                <a:ea typeface="MS PGothic" panose="020B0600070205080204" pitchFamily="34" charset="-128"/>
              </a:rPr>
              <a:t>May 2020. </a:t>
            </a:r>
            <a:r>
              <a:rPr lang="en-US" sz="1646" dirty="0">
                <a:latin typeface="Arial" panose="020B0604020202020204" pitchFamily="34" charset="0"/>
                <a:ea typeface="MS PGothic" panose="020B0600070205080204" pitchFamily="34" charset="-128"/>
              </a:rPr>
              <a:t>DOE announces $70M to fund </a:t>
            </a:r>
            <a:r>
              <a:rPr lang="en-US" sz="1646" dirty="0" err="1">
                <a:latin typeface="Arial" panose="020B0604020202020204" pitchFamily="34" charset="0"/>
                <a:ea typeface="MS PGothic" panose="020B0600070205080204" pitchFamily="34" charset="-128"/>
              </a:rPr>
              <a:t>CyManII</a:t>
            </a:r>
            <a:r>
              <a:rPr lang="en-US" sz="1646" dirty="0">
                <a:latin typeface="Arial" panose="020B0604020202020204" pitchFamily="34" charset="0"/>
                <a:ea typeface="MS PGothic" panose="020B0600070205080204" pitchFamily="34" charset="-128"/>
              </a:rPr>
              <a:t>. </a:t>
            </a:r>
            <a:r>
              <a:rPr lang="en-US" sz="1646" dirty="0" err="1">
                <a:latin typeface="Arial" panose="020B0604020202020204" pitchFamily="34" charset="0"/>
                <a:ea typeface="MS PGothic" panose="020B0600070205080204" pitchFamily="34" charset="-128"/>
              </a:rPr>
              <a:t>CyManii</a:t>
            </a:r>
            <a:r>
              <a:rPr lang="en-US" sz="1646" dirty="0">
                <a:latin typeface="Arial" panose="020B0604020202020204" pitchFamily="34" charset="0"/>
                <a:ea typeface="MS PGothic" panose="020B0600070205080204" pitchFamily="34" charset="-128"/>
              </a:rPr>
              <a:t> is a national institute on cyber secure manufacturing coordinating leading universities in cybersecurity, smart and energy efficient manufacturing, secure supply chains, factory automation, and workforce development (WFD). </a:t>
            </a:r>
            <a:r>
              <a:rPr lang="en-US" altLang="en-US" sz="1646" dirty="0"/>
              <a:t>CALIT2@</a:t>
            </a:r>
            <a:r>
              <a:rPr lang="en-US" sz="1646" dirty="0">
                <a:latin typeface="Arial" panose="020B0604020202020204" pitchFamily="34" charset="0"/>
                <a:ea typeface="MS PGothic" panose="020B0600070205080204" pitchFamily="34" charset="-128"/>
              </a:rPr>
              <a:t>UCI is a founding member and leading virtualization for WFD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7F3F5E44-5893-442D-B396-C2A57CB1F7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819" y="4797436"/>
            <a:ext cx="2945177" cy="1267879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F1870AC7-C5EB-3B44-3ACE-488FC4250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7709" y="27708"/>
            <a:ext cx="12219709" cy="903051"/>
          </a:xfrm>
        </p:spPr>
        <p:txBody>
          <a:bodyPr/>
          <a:lstStyle/>
          <a:p>
            <a:r>
              <a:rPr kumimoji="0" lang="en-US" altLang="en-US" sz="35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Future S3 Manufacturing for SMEs </a:t>
            </a:r>
            <a:br>
              <a:rPr kumimoji="0" lang="en-US" altLang="en-US" sz="35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en-US" sz="35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Smart, Sustainable, Secured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394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74">
            <a:extLst>
              <a:ext uri="{FF2B5EF4-FFF2-40B4-BE49-F238E27FC236}">
                <a16:creationId xmlns:a16="http://schemas.microsoft.com/office/drawing/2014/main" id="{E5E79C3B-0EC3-7594-831D-E9C1843B29B0}"/>
              </a:ext>
            </a:extLst>
          </p:cNvPr>
          <p:cNvSpPr txBox="1"/>
          <p:nvPr/>
        </p:nvSpPr>
        <p:spPr>
          <a:xfrm>
            <a:off x="0" y="1172"/>
            <a:ext cx="12192000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65A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SMART IAC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91" name="Rounded Rectangle 78">
            <a:extLst>
              <a:ext uri="{FF2B5EF4-FFF2-40B4-BE49-F238E27FC236}">
                <a16:creationId xmlns:a16="http://schemas.microsoft.com/office/drawing/2014/main" id="{C24A80DD-5AD8-2053-3AF2-DEDD61B07F9F}"/>
              </a:ext>
            </a:extLst>
          </p:cNvPr>
          <p:cNvSpPr/>
          <p:nvPr/>
        </p:nvSpPr>
        <p:spPr>
          <a:xfrm>
            <a:off x="482928" y="1447116"/>
            <a:ext cx="721040" cy="721040"/>
          </a:xfrm>
          <a:prstGeom prst="roundRect">
            <a:avLst/>
          </a:prstGeom>
          <a:solidFill>
            <a:srgbClr val="A5A5A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rgbClr val="F61A00"/>
              </a:solidFill>
              <a:latin typeface="Bebas Neue Regular"/>
            </a:endParaRP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EFB8C50A-2113-6A88-5E43-36A86E7E0D0A}"/>
              </a:ext>
            </a:extLst>
          </p:cNvPr>
          <p:cNvSpPr txBox="1"/>
          <p:nvPr/>
        </p:nvSpPr>
        <p:spPr>
          <a:xfrm>
            <a:off x="1297141" y="1351497"/>
            <a:ext cx="1745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accent5">
                    <a:lumMod val="75000"/>
                  </a:schemeClr>
                </a:solidFill>
                <a:cs typeface="Lato Regular"/>
              </a:rPr>
              <a:t>Decarbonization</a:t>
            </a:r>
            <a:endParaRPr kumimoji="0" lang="id-ID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Open Sans"/>
              <a:ea typeface="+mn-ea"/>
              <a:cs typeface="Lato Regular"/>
            </a:endParaRP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36617DFC-543E-4891-DF7D-FA20427EF223}"/>
              </a:ext>
            </a:extLst>
          </p:cNvPr>
          <p:cNvSpPr txBox="1"/>
          <p:nvPr/>
        </p:nvSpPr>
        <p:spPr>
          <a:xfrm>
            <a:off x="1297141" y="1620685"/>
            <a:ext cx="235549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1400" dirty="0">
                <a:solidFill>
                  <a:prstClr val="white">
                    <a:lumMod val="65000"/>
                  </a:prstClr>
                </a:solidFill>
                <a:latin typeface="Open Sans"/>
                <a:cs typeface="Lato Light"/>
              </a:rPr>
              <a:t>Low carbon fuel and electrification enabled industrial decarbonization</a:t>
            </a:r>
          </a:p>
        </p:txBody>
      </p:sp>
      <p:grpSp>
        <p:nvGrpSpPr>
          <p:cNvPr id="320" name="Group 319">
            <a:extLst>
              <a:ext uri="{FF2B5EF4-FFF2-40B4-BE49-F238E27FC236}">
                <a16:creationId xmlns:a16="http://schemas.microsoft.com/office/drawing/2014/main" id="{413D223E-D083-3104-2101-0D2EE882B677}"/>
              </a:ext>
            </a:extLst>
          </p:cNvPr>
          <p:cNvGrpSpPr/>
          <p:nvPr/>
        </p:nvGrpSpPr>
        <p:grpSpPr>
          <a:xfrm>
            <a:off x="3664818" y="2957456"/>
            <a:ext cx="4825743" cy="3247693"/>
            <a:chOff x="311058" y="2347781"/>
            <a:chExt cx="4825743" cy="3247693"/>
          </a:xfrm>
        </p:grpSpPr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DC67331A-826B-BB20-603A-6070ACD7567B}"/>
                </a:ext>
              </a:extLst>
            </p:cNvPr>
            <p:cNvGrpSpPr/>
            <p:nvPr/>
          </p:nvGrpSpPr>
          <p:grpSpPr>
            <a:xfrm>
              <a:off x="2754046" y="2741914"/>
              <a:ext cx="1864721" cy="936789"/>
              <a:chOff x="2754046" y="2686494"/>
              <a:chExt cx="1864721" cy="936789"/>
            </a:xfrm>
          </p:grpSpPr>
          <p:sp>
            <p:nvSpPr>
              <p:cNvPr id="255" name="Freeform 89">
                <a:extLst>
                  <a:ext uri="{FF2B5EF4-FFF2-40B4-BE49-F238E27FC236}">
                    <a16:creationId xmlns:a16="http://schemas.microsoft.com/office/drawing/2014/main" id="{BAA9D1E7-7897-044B-1E02-73F885437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4046" y="2715284"/>
                <a:ext cx="1864721" cy="907999"/>
              </a:xfrm>
              <a:custGeom>
                <a:avLst/>
                <a:gdLst>
                  <a:gd name="T0" fmla="*/ 0 w 1039"/>
                  <a:gd name="T1" fmla="*/ 107 h 506"/>
                  <a:gd name="T2" fmla="*/ 108 w 1039"/>
                  <a:gd name="T3" fmla="*/ 0 h 506"/>
                  <a:gd name="T4" fmla="*/ 932 w 1039"/>
                  <a:gd name="T5" fmla="*/ 0 h 506"/>
                  <a:gd name="T6" fmla="*/ 1039 w 1039"/>
                  <a:gd name="T7" fmla="*/ 107 h 506"/>
                  <a:gd name="T8" fmla="*/ 1039 w 1039"/>
                  <a:gd name="T9" fmla="*/ 270 h 506"/>
                  <a:gd name="T10" fmla="*/ 932 w 1039"/>
                  <a:gd name="T11" fmla="*/ 377 h 506"/>
                  <a:gd name="T12" fmla="*/ 182 w 1039"/>
                  <a:gd name="T13" fmla="*/ 377 h 506"/>
                  <a:gd name="T14" fmla="*/ 138 w 1039"/>
                  <a:gd name="T15" fmla="*/ 377 h 506"/>
                  <a:gd name="T16" fmla="*/ 0 w 1039"/>
                  <a:gd name="T17" fmla="*/ 506 h 506"/>
                  <a:gd name="T18" fmla="*/ 0 w 1039"/>
                  <a:gd name="T19" fmla="*/ 281 h 506"/>
                  <a:gd name="T20" fmla="*/ 1 w 1039"/>
                  <a:gd name="T21" fmla="*/ 281 h 506"/>
                  <a:gd name="T22" fmla="*/ 0 w 1039"/>
                  <a:gd name="T23" fmla="*/ 270 h 506"/>
                  <a:gd name="T24" fmla="*/ 0 w 1039"/>
                  <a:gd name="T25" fmla="*/ 107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9" h="506">
                    <a:moveTo>
                      <a:pt x="0" y="107"/>
                    </a:moveTo>
                    <a:cubicBezTo>
                      <a:pt x="0" y="48"/>
                      <a:pt x="48" y="0"/>
                      <a:pt x="108" y="0"/>
                    </a:cubicBezTo>
                    <a:cubicBezTo>
                      <a:pt x="932" y="0"/>
                      <a:pt x="932" y="0"/>
                      <a:pt x="932" y="0"/>
                    </a:cubicBezTo>
                    <a:cubicBezTo>
                      <a:pt x="992" y="0"/>
                      <a:pt x="1039" y="48"/>
                      <a:pt x="1039" y="107"/>
                    </a:cubicBezTo>
                    <a:cubicBezTo>
                      <a:pt x="1039" y="270"/>
                      <a:pt x="1039" y="270"/>
                      <a:pt x="1039" y="270"/>
                    </a:cubicBezTo>
                    <a:cubicBezTo>
                      <a:pt x="1039" y="329"/>
                      <a:pt x="992" y="377"/>
                      <a:pt x="932" y="377"/>
                    </a:cubicBezTo>
                    <a:cubicBezTo>
                      <a:pt x="182" y="377"/>
                      <a:pt x="182" y="377"/>
                      <a:pt x="182" y="377"/>
                    </a:cubicBezTo>
                    <a:cubicBezTo>
                      <a:pt x="138" y="377"/>
                      <a:pt x="138" y="377"/>
                      <a:pt x="138" y="377"/>
                    </a:cubicBezTo>
                    <a:cubicBezTo>
                      <a:pt x="65" y="377"/>
                      <a:pt x="5" y="434"/>
                      <a:pt x="0" y="506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1" y="281"/>
                      <a:pt x="1" y="281"/>
                      <a:pt x="1" y="281"/>
                    </a:cubicBezTo>
                    <a:cubicBezTo>
                      <a:pt x="1" y="277"/>
                      <a:pt x="0" y="274"/>
                      <a:pt x="0" y="270"/>
                    </a:cubicBezTo>
                    <a:lnTo>
                      <a:pt x="0" y="10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56" name="Freeform 90">
                <a:extLst>
                  <a:ext uri="{FF2B5EF4-FFF2-40B4-BE49-F238E27FC236}">
                    <a16:creationId xmlns:a16="http://schemas.microsoft.com/office/drawing/2014/main" id="{E55A4101-178E-4190-F8BC-C2982E5073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4046" y="2686494"/>
                <a:ext cx="1864721" cy="907999"/>
              </a:xfrm>
              <a:custGeom>
                <a:avLst/>
                <a:gdLst>
                  <a:gd name="T0" fmla="*/ 0 w 1039"/>
                  <a:gd name="T1" fmla="*/ 107 h 506"/>
                  <a:gd name="T2" fmla="*/ 108 w 1039"/>
                  <a:gd name="T3" fmla="*/ 0 h 506"/>
                  <a:gd name="T4" fmla="*/ 932 w 1039"/>
                  <a:gd name="T5" fmla="*/ 0 h 506"/>
                  <a:gd name="T6" fmla="*/ 1039 w 1039"/>
                  <a:gd name="T7" fmla="*/ 107 h 506"/>
                  <a:gd name="T8" fmla="*/ 1039 w 1039"/>
                  <a:gd name="T9" fmla="*/ 270 h 506"/>
                  <a:gd name="T10" fmla="*/ 932 w 1039"/>
                  <a:gd name="T11" fmla="*/ 377 h 506"/>
                  <a:gd name="T12" fmla="*/ 182 w 1039"/>
                  <a:gd name="T13" fmla="*/ 377 h 506"/>
                  <a:gd name="T14" fmla="*/ 138 w 1039"/>
                  <a:gd name="T15" fmla="*/ 377 h 506"/>
                  <a:gd name="T16" fmla="*/ 0 w 1039"/>
                  <a:gd name="T17" fmla="*/ 506 h 506"/>
                  <a:gd name="T18" fmla="*/ 0 w 1039"/>
                  <a:gd name="T19" fmla="*/ 280 h 506"/>
                  <a:gd name="T20" fmla="*/ 1 w 1039"/>
                  <a:gd name="T21" fmla="*/ 280 h 506"/>
                  <a:gd name="T22" fmla="*/ 0 w 1039"/>
                  <a:gd name="T23" fmla="*/ 270 h 506"/>
                  <a:gd name="T24" fmla="*/ 0 w 1039"/>
                  <a:gd name="T25" fmla="*/ 107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9" h="506">
                    <a:moveTo>
                      <a:pt x="0" y="107"/>
                    </a:moveTo>
                    <a:cubicBezTo>
                      <a:pt x="0" y="48"/>
                      <a:pt x="48" y="0"/>
                      <a:pt x="108" y="0"/>
                    </a:cubicBezTo>
                    <a:cubicBezTo>
                      <a:pt x="932" y="0"/>
                      <a:pt x="932" y="0"/>
                      <a:pt x="932" y="0"/>
                    </a:cubicBezTo>
                    <a:cubicBezTo>
                      <a:pt x="992" y="0"/>
                      <a:pt x="1039" y="48"/>
                      <a:pt x="1039" y="107"/>
                    </a:cubicBezTo>
                    <a:cubicBezTo>
                      <a:pt x="1039" y="270"/>
                      <a:pt x="1039" y="270"/>
                      <a:pt x="1039" y="270"/>
                    </a:cubicBezTo>
                    <a:cubicBezTo>
                      <a:pt x="1039" y="329"/>
                      <a:pt x="992" y="377"/>
                      <a:pt x="932" y="377"/>
                    </a:cubicBezTo>
                    <a:cubicBezTo>
                      <a:pt x="182" y="377"/>
                      <a:pt x="182" y="377"/>
                      <a:pt x="182" y="377"/>
                    </a:cubicBezTo>
                    <a:cubicBezTo>
                      <a:pt x="138" y="377"/>
                      <a:pt x="138" y="377"/>
                      <a:pt x="138" y="377"/>
                    </a:cubicBezTo>
                    <a:cubicBezTo>
                      <a:pt x="65" y="377"/>
                      <a:pt x="5" y="434"/>
                      <a:pt x="0" y="50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1" y="280"/>
                      <a:pt x="1" y="280"/>
                      <a:pt x="1" y="280"/>
                    </a:cubicBezTo>
                    <a:cubicBezTo>
                      <a:pt x="1" y="277"/>
                      <a:pt x="0" y="274"/>
                      <a:pt x="0" y="270"/>
                    </a:cubicBezTo>
                    <a:lnTo>
                      <a:pt x="0" y="10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58" name="TextBox 257">
                <a:extLst>
                  <a:ext uri="{FF2B5EF4-FFF2-40B4-BE49-F238E27FC236}">
                    <a16:creationId xmlns:a16="http://schemas.microsoft.com/office/drawing/2014/main" id="{A8641AF6-C1A2-1D30-7197-806C0199AF5C}"/>
                  </a:ext>
                </a:extLst>
              </p:cNvPr>
              <p:cNvSpPr txBox="1"/>
              <p:nvPr/>
            </p:nvSpPr>
            <p:spPr>
              <a:xfrm>
                <a:off x="2856680" y="2881462"/>
                <a:ext cx="171765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Life Cycle Analysis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B3168F02-36F3-942D-0D12-9BC67005A585}"/>
                </a:ext>
              </a:extLst>
            </p:cNvPr>
            <p:cNvGrpSpPr/>
            <p:nvPr/>
          </p:nvGrpSpPr>
          <p:grpSpPr>
            <a:xfrm>
              <a:off x="2757368" y="3481601"/>
              <a:ext cx="2098365" cy="1005443"/>
              <a:chOff x="2757368" y="3426181"/>
              <a:chExt cx="2098365" cy="1005443"/>
            </a:xfrm>
          </p:grpSpPr>
          <p:sp>
            <p:nvSpPr>
              <p:cNvPr id="261" name="Freeform 99">
                <a:extLst>
                  <a:ext uri="{FF2B5EF4-FFF2-40B4-BE49-F238E27FC236}">
                    <a16:creationId xmlns:a16="http://schemas.microsoft.com/office/drawing/2014/main" id="{314F2CEA-6BBF-579E-5B13-2A3E337BBE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368" y="3461615"/>
                <a:ext cx="2098365" cy="970009"/>
              </a:xfrm>
              <a:custGeom>
                <a:avLst/>
                <a:gdLst>
                  <a:gd name="T0" fmla="*/ 0 w 1169"/>
                  <a:gd name="T1" fmla="*/ 114 h 540"/>
                  <a:gd name="T2" fmla="*/ 114 w 1169"/>
                  <a:gd name="T3" fmla="*/ 0 h 540"/>
                  <a:gd name="T4" fmla="*/ 1055 w 1169"/>
                  <a:gd name="T5" fmla="*/ 0 h 540"/>
                  <a:gd name="T6" fmla="*/ 1169 w 1169"/>
                  <a:gd name="T7" fmla="*/ 114 h 540"/>
                  <a:gd name="T8" fmla="*/ 1169 w 1169"/>
                  <a:gd name="T9" fmla="*/ 289 h 540"/>
                  <a:gd name="T10" fmla="*/ 1055 w 1169"/>
                  <a:gd name="T11" fmla="*/ 403 h 540"/>
                  <a:gd name="T12" fmla="*/ 1059 w 1169"/>
                  <a:gd name="T13" fmla="*/ 403 h 540"/>
                  <a:gd name="T14" fmla="*/ 147 w 1169"/>
                  <a:gd name="T15" fmla="*/ 403 h 540"/>
                  <a:gd name="T16" fmla="*/ 0 w 1169"/>
                  <a:gd name="T17" fmla="*/ 540 h 540"/>
                  <a:gd name="T18" fmla="*/ 0 w 1169"/>
                  <a:gd name="T19" fmla="*/ 299 h 540"/>
                  <a:gd name="T20" fmla="*/ 1 w 1169"/>
                  <a:gd name="T21" fmla="*/ 299 h 540"/>
                  <a:gd name="T22" fmla="*/ 0 w 1169"/>
                  <a:gd name="T23" fmla="*/ 289 h 540"/>
                  <a:gd name="T24" fmla="*/ 0 w 1169"/>
                  <a:gd name="T25" fmla="*/ 114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9" h="540">
                    <a:moveTo>
                      <a:pt x="0" y="114"/>
                    </a:moveTo>
                    <a:cubicBezTo>
                      <a:pt x="0" y="51"/>
                      <a:pt x="51" y="0"/>
                      <a:pt x="114" y="0"/>
                    </a:cubicBezTo>
                    <a:cubicBezTo>
                      <a:pt x="1055" y="0"/>
                      <a:pt x="1055" y="0"/>
                      <a:pt x="1055" y="0"/>
                    </a:cubicBezTo>
                    <a:cubicBezTo>
                      <a:pt x="1118" y="0"/>
                      <a:pt x="1169" y="51"/>
                      <a:pt x="1169" y="114"/>
                    </a:cubicBezTo>
                    <a:cubicBezTo>
                      <a:pt x="1169" y="289"/>
                      <a:pt x="1169" y="289"/>
                      <a:pt x="1169" y="289"/>
                    </a:cubicBezTo>
                    <a:cubicBezTo>
                      <a:pt x="1169" y="352"/>
                      <a:pt x="1118" y="403"/>
                      <a:pt x="1055" y="403"/>
                    </a:cubicBezTo>
                    <a:cubicBezTo>
                      <a:pt x="1059" y="403"/>
                      <a:pt x="1059" y="403"/>
                      <a:pt x="1059" y="403"/>
                    </a:cubicBezTo>
                    <a:cubicBezTo>
                      <a:pt x="147" y="403"/>
                      <a:pt x="147" y="403"/>
                      <a:pt x="147" y="403"/>
                    </a:cubicBezTo>
                    <a:cubicBezTo>
                      <a:pt x="69" y="403"/>
                      <a:pt x="5" y="463"/>
                      <a:pt x="0" y="54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" y="299"/>
                      <a:pt x="1" y="299"/>
                      <a:pt x="1" y="299"/>
                    </a:cubicBezTo>
                    <a:cubicBezTo>
                      <a:pt x="0" y="296"/>
                      <a:pt x="0" y="292"/>
                      <a:pt x="0" y="289"/>
                    </a:cubicBezTo>
                    <a:lnTo>
                      <a:pt x="0" y="114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62" name="Freeform 100">
                <a:extLst>
                  <a:ext uri="{FF2B5EF4-FFF2-40B4-BE49-F238E27FC236}">
                    <a16:creationId xmlns:a16="http://schemas.microsoft.com/office/drawing/2014/main" id="{E8D6591B-4035-5A58-91B0-5BA0F43C5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368" y="3426181"/>
                <a:ext cx="2098365" cy="968902"/>
              </a:xfrm>
              <a:custGeom>
                <a:avLst/>
                <a:gdLst>
                  <a:gd name="T0" fmla="*/ 0 w 1169"/>
                  <a:gd name="T1" fmla="*/ 114 h 540"/>
                  <a:gd name="T2" fmla="*/ 114 w 1169"/>
                  <a:gd name="T3" fmla="*/ 0 h 540"/>
                  <a:gd name="T4" fmla="*/ 1055 w 1169"/>
                  <a:gd name="T5" fmla="*/ 0 h 540"/>
                  <a:gd name="T6" fmla="*/ 1169 w 1169"/>
                  <a:gd name="T7" fmla="*/ 114 h 540"/>
                  <a:gd name="T8" fmla="*/ 1169 w 1169"/>
                  <a:gd name="T9" fmla="*/ 288 h 540"/>
                  <a:gd name="T10" fmla="*/ 1055 w 1169"/>
                  <a:gd name="T11" fmla="*/ 403 h 540"/>
                  <a:gd name="T12" fmla="*/ 1059 w 1169"/>
                  <a:gd name="T13" fmla="*/ 403 h 540"/>
                  <a:gd name="T14" fmla="*/ 147 w 1169"/>
                  <a:gd name="T15" fmla="*/ 403 h 540"/>
                  <a:gd name="T16" fmla="*/ 0 w 1169"/>
                  <a:gd name="T17" fmla="*/ 540 h 540"/>
                  <a:gd name="T18" fmla="*/ 0 w 1169"/>
                  <a:gd name="T19" fmla="*/ 299 h 540"/>
                  <a:gd name="T20" fmla="*/ 1 w 1169"/>
                  <a:gd name="T21" fmla="*/ 299 h 540"/>
                  <a:gd name="T22" fmla="*/ 0 w 1169"/>
                  <a:gd name="T23" fmla="*/ 288 h 540"/>
                  <a:gd name="T24" fmla="*/ 0 w 1169"/>
                  <a:gd name="T25" fmla="*/ 114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9" h="540">
                    <a:moveTo>
                      <a:pt x="0" y="114"/>
                    </a:moveTo>
                    <a:cubicBezTo>
                      <a:pt x="0" y="51"/>
                      <a:pt x="51" y="0"/>
                      <a:pt x="114" y="0"/>
                    </a:cubicBezTo>
                    <a:cubicBezTo>
                      <a:pt x="1055" y="0"/>
                      <a:pt x="1055" y="0"/>
                      <a:pt x="1055" y="0"/>
                    </a:cubicBezTo>
                    <a:cubicBezTo>
                      <a:pt x="1118" y="0"/>
                      <a:pt x="1169" y="51"/>
                      <a:pt x="1169" y="114"/>
                    </a:cubicBezTo>
                    <a:cubicBezTo>
                      <a:pt x="1169" y="288"/>
                      <a:pt x="1169" y="288"/>
                      <a:pt x="1169" y="288"/>
                    </a:cubicBezTo>
                    <a:cubicBezTo>
                      <a:pt x="1169" y="352"/>
                      <a:pt x="1118" y="403"/>
                      <a:pt x="1055" y="403"/>
                    </a:cubicBezTo>
                    <a:cubicBezTo>
                      <a:pt x="1059" y="403"/>
                      <a:pt x="1059" y="403"/>
                      <a:pt x="1059" y="403"/>
                    </a:cubicBezTo>
                    <a:cubicBezTo>
                      <a:pt x="147" y="403"/>
                      <a:pt x="147" y="403"/>
                      <a:pt x="147" y="403"/>
                    </a:cubicBezTo>
                    <a:cubicBezTo>
                      <a:pt x="69" y="403"/>
                      <a:pt x="5" y="463"/>
                      <a:pt x="0" y="54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" y="299"/>
                      <a:pt x="1" y="299"/>
                      <a:pt x="1" y="299"/>
                    </a:cubicBezTo>
                    <a:cubicBezTo>
                      <a:pt x="0" y="296"/>
                      <a:pt x="0" y="292"/>
                      <a:pt x="0" y="288"/>
                    </a:cubicBezTo>
                    <a:lnTo>
                      <a:pt x="0" y="11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64" name="TextBox 263">
                <a:extLst>
                  <a:ext uri="{FF2B5EF4-FFF2-40B4-BE49-F238E27FC236}">
                    <a16:creationId xmlns:a16="http://schemas.microsoft.com/office/drawing/2014/main" id="{D613ED16-4BA8-66F5-1A95-56F781EB8E81}"/>
                  </a:ext>
                </a:extLst>
              </p:cNvPr>
              <p:cNvSpPr txBox="1"/>
              <p:nvPr/>
            </p:nvSpPr>
            <p:spPr>
              <a:xfrm>
                <a:off x="2968318" y="3517479"/>
                <a:ext cx="133395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Workforce</a:t>
                </a:r>
                <a:b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</a:b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Development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17ECA3DF-CF13-0EAC-304F-7505596760E3}"/>
                </a:ext>
              </a:extLst>
            </p:cNvPr>
            <p:cNvGrpSpPr/>
            <p:nvPr/>
          </p:nvGrpSpPr>
          <p:grpSpPr>
            <a:xfrm>
              <a:off x="311058" y="2347781"/>
              <a:ext cx="2449372" cy="854849"/>
              <a:chOff x="525257" y="2449528"/>
              <a:chExt cx="2228789" cy="854849"/>
            </a:xfrm>
          </p:grpSpPr>
          <p:sp>
            <p:nvSpPr>
              <p:cNvPr id="267" name="Freeform 5">
                <a:extLst>
                  <a:ext uri="{FF2B5EF4-FFF2-40B4-BE49-F238E27FC236}">
                    <a16:creationId xmlns:a16="http://schemas.microsoft.com/office/drawing/2014/main" id="{85AF025A-C679-DAB4-0C21-3EC8DBC28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516" y="2487177"/>
                <a:ext cx="2017530" cy="817200"/>
              </a:xfrm>
              <a:custGeom>
                <a:avLst/>
                <a:gdLst>
                  <a:gd name="T0" fmla="*/ 1124 w 1124"/>
                  <a:gd name="T1" fmla="*/ 97 h 455"/>
                  <a:gd name="T2" fmla="*/ 1027 w 1124"/>
                  <a:gd name="T3" fmla="*/ 0 h 455"/>
                  <a:gd name="T4" fmla="*/ 97 w 1124"/>
                  <a:gd name="T5" fmla="*/ 0 h 455"/>
                  <a:gd name="T6" fmla="*/ 0 w 1124"/>
                  <a:gd name="T7" fmla="*/ 97 h 455"/>
                  <a:gd name="T8" fmla="*/ 0 w 1124"/>
                  <a:gd name="T9" fmla="*/ 243 h 455"/>
                  <a:gd name="T10" fmla="*/ 97 w 1124"/>
                  <a:gd name="T11" fmla="*/ 340 h 455"/>
                  <a:gd name="T12" fmla="*/ 961 w 1124"/>
                  <a:gd name="T13" fmla="*/ 340 h 455"/>
                  <a:gd name="T14" fmla="*/ 1000 w 1124"/>
                  <a:gd name="T15" fmla="*/ 340 h 455"/>
                  <a:gd name="T16" fmla="*/ 1124 w 1124"/>
                  <a:gd name="T17" fmla="*/ 455 h 455"/>
                  <a:gd name="T18" fmla="*/ 1124 w 1124"/>
                  <a:gd name="T19" fmla="*/ 253 h 455"/>
                  <a:gd name="T20" fmla="*/ 1123 w 1124"/>
                  <a:gd name="T21" fmla="*/ 253 h 455"/>
                  <a:gd name="T22" fmla="*/ 1124 w 1124"/>
                  <a:gd name="T23" fmla="*/ 243 h 455"/>
                  <a:gd name="T24" fmla="*/ 1124 w 1124"/>
                  <a:gd name="T25" fmla="*/ 97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4" h="455">
                    <a:moveTo>
                      <a:pt x="1124" y="97"/>
                    </a:moveTo>
                    <a:cubicBezTo>
                      <a:pt x="1124" y="43"/>
                      <a:pt x="1080" y="0"/>
                      <a:pt x="1027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43" y="0"/>
                      <a:pt x="0" y="43"/>
                      <a:pt x="0" y="97"/>
                    </a:cubicBezTo>
                    <a:cubicBezTo>
                      <a:pt x="0" y="243"/>
                      <a:pt x="0" y="243"/>
                      <a:pt x="0" y="243"/>
                    </a:cubicBezTo>
                    <a:cubicBezTo>
                      <a:pt x="0" y="297"/>
                      <a:pt x="43" y="340"/>
                      <a:pt x="97" y="340"/>
                    </a:cubicBezTo>
                    <a:cubicBezTo>
                      <a:pt x="961" y="340"/>
                      <a:pt x="961" y="340"/>
                      <a:pt x="961" y="340"/>
                    </a:cubicBezTo>
                    <a:cubicBezTo>
                      <a:pt x="1000" y="340"/>
                      <a:pt x="1000" y="340"/>
                      <a:pt x="1000" y="340"/>
                    </a:cubicBezTo>
                    <a:cubicBezTo>
                      <a:pt x="1066" y="340"/>
                      <a:pt x="1119" y="391"/>
                      <a:pt x="1124" y="455"/>
                    </a:cubicBezTo>
                    <a:cubicBezTo>
                      <a:pt x="1124" y="253"/>
                      <a:pt x="1124" y="253"/>
                      <a:pt x="1124" y="253"/>
                    </a:cubicBezTo>
                    <a:cubicBezTo>
                      <a:pt x="1123" y="253"/>
                      <a:pt x="1123" y="253"/>
                      <a:pt x="1123" y="253"/>
                    </a:cubicBezTo>
                    <a:cubicBezTo>
                      <a:pt x="1123" y="250"/>
                      <a:pt x="1124" y="247"/>
                      <a:pt x="1124" y="243"/>
                    </a:cubicBezTo>
                    <a:lnTo>
                      <a:pt x="1124" y="97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68" name="Freeform 6">
                <a:extLst>
                  <a:ext uri="{FF2B5EF4-FFF2-40B4-BE49-F238E27FC236}">
                    <a16:creationId xmlns:a16="http://schemas.microsoft.com/office/drawing/2014/main" id="{199A556D-72FD-7741-5946-5CE17CB47E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516" y="2449528"/>
                <a:ext cx="2017530" cy="817200"/>
              </a:xfrm>
              <a:custGeom>
                <a:avLst/>
                <a:gdLst>
                  <a:gd name="T0" fmla="*/ 1124 w 1124"/>
                  <a:gd name="T1" fmla="*/ 96 h 455"/>
                  <a:gd name="T2" fmla="*/ 1027 w 1124"/>
                  <a:gd name="T3" fmla="*/ 0 h 455"/>
                  <a:gd name="T4" fmla="*/ 97 w 1124"/>
                  <a:gd name="T5" fmla="*/ 0 h 455"/>
                  <a:gd name="T6" fmla="*/ 0 w 1124"/>
                  <a:gd name="T7" fmla="*/ 96 h 455"/>
                  <a:gd name="T8" fmla="*/ 0 w 1124"/>
                  <a:gd name="T9" fmla="*/ 243 h 455"/>
                  <a:gd name="T10" fmla="*/ 97 w 1124"/>
                  <a:gd name="T11" fmla="*/ 339 h 455"/>
                  <a:gd name="T12" fmla="*/ 961 w 1124"/>
                  <a:gd name="T13" fmla="*/ 339 h 455"/>
                  <a:gd name="T14" fmla="*/ 1000 w 1124"/>
                  <a:gd name="T15" fmla="*/ 339 h 455"/>
                  <a:gd name="T16" fmla="*/ 1124 w 1124"/>
                  <a:gd name="T17" fmla="*/ 455 h 455"/>
                  <a:gd name="T18" fmla="*/ 1124 w 1124"/>
                  <a:gd name="T19" fmla="*/ 252 h 455"/>
                  <a:gd name="T20" fmla="*/ 1123 w 1124"/>
                  <a:gd name="T21" fmla="*/ 252 h 455"/>
                  <a:gd name="T22" fmla="*/ 1124 w 1124"/>
                  <a:gd name="T23" fmla="*/ 243 h 455"/>
                  <a:gd name="T24" fmla="*/ 1124 w 1124"/>
                  <a:gd name="T25" fmla="*/ 96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4" h="455">
                    <a:moveTo>
                      <a:pt x="1124" y="96"/>
                    </a:moveTo>
                    <a:cubicBezTo>
                      <a:pt x="1124" y="43"/>
                      <a:pt x="1080" y="0"/>
                      <a:pt x="1027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43" y="0"/>
                      <a:pt x="0" y="43"/>
                      <a:pt x="0" y="96"/>
                    </a:cubicBezTo>
                    <a:cubicBezTo>
                      <a:pt x="0" y="243"/>
                      <a:pt x="0" y="243"/>
                      <a:pt x="0" y="243"/>
                    </a:cubicBezTo>
                    <a:cubicBezTo>
                      <a:pt x="0" y="296"/>
                      <a:pt x="43" y="339"/>
                      <a:pt x="97" y="339"/>
                    </a:cubicBezTo>
                    <a:cubicBezTo>
                      <a:pt x="961" y="339"/>
                      <a:pt x="961" y="339"/>
                      <a:pt x="961" y="339"/>
                    </a:cubicBezTo>
                    <a:cubicBezTo>
                      <a:pt x="1000" y="339"/>
                      <a:pt x="1000" y="339"/>
                      <a:pt x="1000" y="339"/>
                    </a:cubicBezTo>
                    <a:cubicBezTo>
                      <a:pt x="1066" y="339"/>
                      <a:pt x="1119" y="390"/>
                      <a:pt x="1124" y="455"/>
                    </a:cubicBezTo>
                    <a:cubicBezTo>
                      <a:pt x="1124" y="252"/>
                      <a:pt x="1124" y="252"/>
                      <a:pt x="1124" y="252"/>
                    </a:cubicBezTo>
                    <a:cubicBezTo>
                      <a:pt x="1123" y="252"/>
                      <a:pt x="1123" y="252"/>
                      <a:pt x="1123" y="252"/>
                    </a:cubicBezTo>
                    <a:cubicBezTo>
                      <a:pt x="1123" y="249"/>
                      <a:pt x="1124" y="246"/>
                      <a:pt x="1124" y="243"/>
                    </a:cubicBezTo>
                    <a:lnTo>
                      <a:pt x="1124" y="96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70" name="TextBox 269">
                <a:extLst>
                  <a:ext uri="{FF2B5EF4-FFF2-40B4-BE49-F238E27FC236}">
                    <a16:creationId xmlns:a16="http://schemas.microsoft.com/office/drawing/2014/main" id="{91058178-0676-D1C4-FD6D-6E388E2FF872}"/>
                  </a:ext>
                </a:extLst>
              </p:cNvPr>
              <p:cNvSpPr txBox="1"/>
              <p:nvPr/>
            </p:nvSpPr>
            <p:spPr>
              <a:xfrm>
                <a:off x="525257" y="2473205"/>
                <a:ext cx="217796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Smart &amp; Cyber </a:t>
                </a:r>
                <a:b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</a:b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Secured Manufacturing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grpSp>
          <p:nvGrpSpPr>
            <p:cNvPr id="272" name="Group 271">
              <a:extLst>
                <a:ext uri="{FF2B5EF4-FFF2-40B4-BE49-F238E27FC236}">
                  <a16:creationId xmlns:a16="http://schemas.microsoft.com/office/drawing/2014/main" id="{EE5B5C96-FDCF-8D02-F732-4CCA3D667962}"/>
                </a:ext>
              </a:extLst>
            </p:cNvPr>
            <p:cNvGrpSpPr/>
            <p:nvPr/>
          </p:nvGrpSpPr>
          <p:grpSpPr>
            <a:xfrm>
              <a:off x="500361" y="3027616"/>
              <a:ext cx="2260071" cy="1005840"/>
              <a:chOff x="1302355" y="3131635"/>
              <a:chExt cx="1450584" cy="837131"/>
            </a:xfrm>
          </p:grpSpPr>
          <p:sp>
            <p:nvSpPr>
              <p:cNvPr id="273" name="Freeform 74">
                <a:extLst>
                  <a:ext uri="{FF2B5EF4-FFF2-40B4-BE49-F238E27FC236}">
                    <a16:creationId xmlns:a16="http://schemas.microsoft.com/office/drawing/2014/main" id="{353E647C-010A-33A6-2886-71C3EFFAB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355" y="3165962"/>
                <a:ext cx="1450584" cy="802804"/>
              </a:xfrm>
              <a:custGeom>
                <a:avLst/>
                <a:gdLst>
                  <a:gd name="T0" fmla="*/ 808 w 808"/>
                  <a:gd name="T1" fmla="*/ 94 h 447"/>
                  <a:gd name="T2" fmla="*/ 714 w 808"/>
                  <a:gd name="T3" fmla="*/ 0 h 447"/>
                  <a:gd name="T4" fmla="*/ 95 w 808"/>
                  <a:gd name="T5" fmla="*/ 0 h 447"/>
                  <a:gd name="T6" fmla="*/ 0 w 808"/>
                  <a:gd name="T7" fmla="*/ 94 h 447"/>
                  <a:gd name="T8" fmla="*/ 0 w 808"/>
                  <a:gd name="T9" fmla="*/ 239 h 447"/>
                  <a:gd name="T10" fmla="*/ 95 w 808"/>
                  <a:gd name="T11" fmla="*/ 333 h 447"/>
                  <a:gd name="T12" fmla="*/ 648 w 808"/>
                  <a:gd name="T13" fmla="*/ 333 h 447"/>
                  <a:gd name="T14" fmla="*/ 687 w 808"/>
                  <a:gd name="T15" fmla="*/ 333 h 447"/>
                  <a:gd name="T16" fmla="*/ 808 w 808"/>
                  <a:gd name="T17" fmla="*/ 447 h 447"/>
                  <a:gd name="T18" fmla="*/ 808 w 808"/>
                  <a:gd name="T19" fmla="*/ 248 h 447"/>
                  <a:gd name="T20" fmla="*/ 808 w 808"/>
                  <a:gd name="T21" fmla="*/ 248 h 447"/>
                  <a:gd name="T22" fmla="*/ 808 w 808"/>
                  <a:gd name="T23" fmla="*/ 239 h 447"/>
                  <a:gd name="T24" fmla="*/ 808 w 808"/>
                  <a:gd name="T25" fmla="*/ 94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8" h="447">
                    <a:moveTo>
                      <a:pt x="808" y="94"/>
                    </a:moveTo>
                    <a:cubicBezTo>
                      <a:pt x="808" y="42"/>
                      <a:pt x="766" y="0"/>
                      <a:pt x="714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43" y="0"/>
                      <a:pt x="0" y="42"/>
                      <a:pt x="0" y="94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91"/>
                      <a:pt x="43" y="333"/>
                      <a:pt x="95" y="333"/>
                    </a:cubicBezTo>
                    <a:cubicBezTo>
                      <a:pt x="648" y="333"/>
                      <a:pt x="648" y="333"/>
                      <a:pt x="648" y="333"/>
                    </a:cubicBezTo>
                    <a:cubicBezTo>
                      <a:pt x="687" y="333"/>
                      <a:pt x="687" y="333"/>
                      <a:pt x="687" y="333"/>
                    </a:cubicBezTo>
                    <a:cubicBezTo>
                      <a:pt x="751" y="333"/>
                      <a:pt x="804" y="383"/>
                      <a:pt x="808" y="447"/>
                    </a:cubicBezTo>
                    <a:cubicBezTo>
                      <a:pt x="808" y="248"/>
                      <a:pt x="808" y="248"/>
                      <a:pt x="808" y="248"/>
                    </a:cubicBezTo>
                    <a:cubicBezTo>
                      <a:pt x="808" y="248"/>
                      <a:pt x="808" y="248"/>
                      <a:pt x="808" y="248"/>
                    </a:cubicBezTo>
                    <a:cubicBezTo>
                      <a:pt x="808" y="245"/>
                      <a:pt x="808" y="242"/>
                      <a:pt x="808" y="239"/>
                    </a:cubicBezTo>
                    <a:lnTo>
                      <a:pt x="808" y="9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74" name="Freeform 75">
                <a:extLst>
                  <a:ext uri="{FF2B5EF4-FFF2-40B4-BE49-F238E27FC236}">
                    <a16:creationId xmlns:a16="http://schemas.microsoft.com/office/drawing/2014/main" id="{D2941839-0475-B602-26FA-164CB8678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355" y="3131635"/>
                <a:ext cx="1450584" cy="802804"/>
              </a:xfrm>
              <a:custGeom>
                <a:avLst/>
                <a:gdLst>
                  <a:gd name="T0" fmla="*/ 808 w 808"/>
                  <a:gd name="T1" fmla="*/ 95 h 447"/>
                  <a:gd name="T2" fmla="*/ 714 w 808"/>
                  <a:gd name="T3" fmla="*/ 0 h 447"/>
                  <a:gd name="T4" fmla="*/ 95 w 808"/>
                  <a:gd name="T5" fmla="*/ 0 h 447"/>
                  <a:gd name="T6" fmla="*/ 0 w 808"/>
                  <a:gd name="T7" fmla="*/ 95 h 447"/>
                  <a:gd name="T8" fmla="*/ 0 w 808"/>
                  <a:gd name="T9" fmla="*/ 239 h 447"/>
                  <a:gd name="T10" fmla="*/ 95 w 808"/>
                  <a:gd name="T11" fmla="*/ 333 h 447"/>
                  <a:gd name="T12" fmla="*/ 648 w 808"/>
                  <a:gd name="T13" fmla="*/ 333 h 447"/>
                  <a:gd name="T14" fmla="*/ 687 w 808"/>
                  <a:gd name="T15" fmla="*/ 333 h 447"/>
                  <a:gd name="T16" fmla="*/ 808 w 808"/>
                  <a:gd name="T17" fmla="*/ 447 h 447"/>
                  <a:gd name="T18" fmla="*/ 808 w 808"/>
                  <a:gd name="T19" fmla="*/ 248 h 447"/>
                  <a:gd name="T20" fmla="*/ 808 w 808"/>
                  <a:gd name="T21" fmla="*/ 248 h 447"/>
                  <a:gd name="T22" fmla="*/ 808 w 808"/>
                  <a:gd name="T23" fmla="*/ 239 h 447"/>
                  <a:gd name="T24" fmla="*/ 808 w 808"/>
                  <a:gd name="T25" fmla="*/ 9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8" h="447">
                    <a:moveTo>
                      <a:pt x="808" y="95"/>
                    </a:moveTo>
                    <a:cubicBezTo>
                      <a:pt x="808" y="42"/>
                      <a:pt x="766" y="0"/>
                      <a:pt x="714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43" y="0"/>
                      <a:pt x="0" y="42"/>
                      <a:pt x="0" y="95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91"/>
                      <a:pt x="43" y="333"/>
                      <a:pt x="95" y="333"/>
                    </a:cubicBezTo>
                    <a:cubicBezTo>
                      <a:pt x="648" y="333"/>
                      <a:pt x="648" y="333"/>
                      <a:pt x="648" y="333"/>
                    </a:cubicBezTo>
                    <a:cubicBezTo>
                      <a:pt x="687" y="333"/>
                      <a:pt x="687" y="333"/>
                      <a:pt x="687" y="333"/>
                    </a:cubicBezTo>
                    <a:cubicBezTo>
                      <a:pt x="751" y="333"/>
                      <a:pt x="804" y="384"/>
                      <a:pt x="808" y="447"/>
                    </a:cubicBezTo>
                    <a:cubicBezTo>
                      <a:pt x="808" y="248"/>
                      <a:pt x="808" y="248"/>
                      <a:pt x="808" y="248"/>
                    </a:cubicBezTo>
                    <a:cubicBezTo>
                      <a:pt x="808" y="248"/>
                      <a:pt x="808" y="248"/>
                      <a:pt x="808" y="248"/>
                    </a:cubicBezTo>
                    <a:cubicBezTo>
                      <a:pt x="808" y="245"/>
                      <a:pt x="808" y="242"/>
                      <a:pt x="808" y="239"/>
                    </a:cubicBezTo>
                    <a:lnTo>
                      <a:pt x="808" y="9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76" name="TextBox 275">
                <a:extLst>
                  <a:ext uri="{FF2B5EF4-FFF2-40B4-BE49-F238E27FC236}">
                    <a16:creationId xmlns:a16="http://schemas.microsoft.com/office/drawing/2014/main" id="{0F58EFB5-69E6-C414-9F52-FDA653CEEBDD}"/>
                  </a:ext>
                </a:extLst>
              </p:cNvPr>
              <p:cNvSpPr txBox="1"/>
              <p:nvPr/>
            </p:nvSpPr>
            <p:spPr>
              <a:xfrm>
                <a:off x="1493385" y="3297879"/>
                <a:ext cx="1200882" cy="281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/>
                    <a:ea typeface="+mn-ea"/>
                    <a:cs typeface="+mn-cs"/>
                  </a:rPr>
                  <a:t>Decarbonization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grpSp>
          <p:nvGrpSpPr>
            <p:cNvPr id="282" name="Group 281">
              <a:extLst>
                <a:ext uri="{FF2B5EF4-FFF2-40B4-BE49-F238E27FC236}">
                  <a16:creationId xmlns:a16="http://schemas.microsoft.com/office/drawing/2014/main" id="{4CFDA985-B4E9-4EC2-0DD8-C5B4B5B17860}"/>
                </a:ext>
              </a:extLst>
            </p:cNvPr>
            <p:cNvGrpSpPr/>
            <p:nvPr/>
          </p:nvGrpSpPr>
          <p:grpSpPr>
            <a:xfrm>
              <a:off x="788560" y="3837050"/>
              <a:ext cx="1967701" cy="1023160"/>
              <a:chOff x="788560" y="3781630"/>
              <a:chExt cx="1967701" cy="1023160"/>
            </a:xfrm>
          </p:grpSpPr>
          <p:sp>
            <p:nvSpPr>
              <p:cNvPr id="283" name="Freeform 79">
                <a:extLst>
                  <a:ext uri="{FF2B5EF4-FFF2-40B4-BE49-F238E27FC236}">
                    <a16:creationId xmlns:a16="http://schemas.microsoft.com/office/drawing/2014/main" id="{349F3099-5C1E-8D72-BEE4-C23918C07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8560" y="3813742"/>
                <a:ext cx="1967701" cy="991048"/>
              </a:xfrm>
              <a:custGeom>
                <a:avLst/>
                <a:gdLst>
                  <a:gd name="T0" fmla="*/ 1096 w 1096"/>
                  <a:gd name="T1" fmla="*/ 117 h 552"/>
                  <a:gd name="T2" fmla="*/ 979 w 1096"/>
                  <a:gd name="T3" fmla="*/ 0 h 552"/>
                  <a:gd name="T4" fmla="*/ 117 w 1096"/>
                  <a:gd name="T5" fmla="*/ 0 h 552"/>
                  <a:gd name="T6" fmla="*/ 0 w 1096"/>
                  <a:gd name="T7" fmla="*/ 117 h 552"/>
                  <a:gd name="T8" fmla="*/ 0 w 1096"/>
                  <a:gd name="T9" fmla="*/ 295 h 552"/>
                  <a:gd name="T10" fmla="*/ 117 w 1096"/>
                  <a:gd name="T11" fmla="*/ 412 h 552"/>
                  <a:gd name="T12" fmla="*/ 898 w 1096"/>
                  <a:gd name="T13" fmla="*/ 412 h 552"/>
                  <a:gd name="T14" fmla="*/ 946 w 1096"/>
                  <a:gd name="T15" fmla="*/ 412 h 552"/>
                  <a:gd name="T16" fmla="*/ 1096 w 1096"/>
                  <a:gd name="T17" fmla="*/ 552 h 552"/>
                  <a:gd name="T18" fmla="*/ 1096 w 1096"/>
                  <a:gd name="T19" fmla="*/ 306 h 552"/>
                  <a:gd name="T20" fmla="*/ 1095 w 1096"/>
                  <a:gd name="T21" fmla="*/ 306 h 552"/>
                  <a:gd name="T22" fmla="*/ 1096 w 1096"/>
                  <a:gd name="T23" fmla="*/ 295 h 552"/>
                  <a:gd name="T24" fmla="*/ 1096 w 1096"/>
                  <a:gd name="T25" fmla="*/ 1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6" h="552">
                    <a:moveTo>
                      <a:pt x="1096" y="117"/>
                    </a:moveTo>
                    <a:cubicBezTo>
                      <a:pt x="1096" y="53"/>
                      <a:pt x="1043" y="0"/>
                      <a:pt x="979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52" y="0"/>
                      <a:pt x="0" y="53"/>
                      <a:pt x="0" y="11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60"/>
                      <a:pt x="52" y="412"/>
                      <a:pt x="117" y="412"/>
                    </a:cubicBezTo>
                    <a:cubicBezTo>
                      <a:pt x="898" y="412"/>
                      <a:pt x="898" y="412"/>
                      <a:pt x="898" y="412"/>
                    </a:cubicBezTo>
                    <a:cubicBezTo>
                      <a:pt x="946" y="412"/>
                      <a:pt x="946" y="412"/>
                      <a:pt x="946" y="412"/>
                    </a:cubicBezTo>
                    <a:cubicBezTo>
                      <a:pt x="1025" y="412"/>
                      <a:pt x="1090" y="474"/>
                      <a:pt x="1096" y="552"/>
                    </a:cubicBezTo>
                    <a:cubicBezTo>
                      <a:pt x="1096" y="306"/>
                      <a:pt x="1096" y="306"/>
                      <a:pt x="1096" y="306"/>
                    </a:cubicBezTo>
                    <a:cubicBezTo>
                      <a:pt x="1095" y="306"/>
                      <a:pt x="1095" y="306"/>
                      <a:pt x="1095" y="306"/>
                    </a:cubicBezTo>
                    <a:cubicBezTo>
                      <a:pt x="1095" y="303"/>
                      <a:pt x="1096" y="299"/>
                      <a:pt x="1096" y="295"/>
                    </a:cubicBezTo>
                    <a:lnTo>
                      <a:pt x="1096" y="11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84" name="Freeform 80">
                <a:extLst>
                  <a:ext uri="{FF2B5EF4-FFF2-40B4-BE49-F238E27FC236}">
                    <a16:creationId xmlns:a16="http://schemas.microsoft.com/office/drawing/2014/main" id="{ECBD6D17-72A3-2B19-9709-9DCDCFBF5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8560" y="3781630"/>
                <a:ext cx="1967701" cy="988834"/>
              </a:xfrm>
              <a:custGeom>
                <a:avLst/>
                <a:gdLst>
                  <a:gd name="T0" fmla="*/ 1096 w 1096"/>
                  <a:gd name="T1" fmla="*/ 117 h 551"/>
                  <a:gd name="T2" fmla="*/ 979 w 1096"/>
                  <a:gd name="T3" fmla="*/ 0 h 551"/>
                  <a:gd name="T4" fmla="*/ 117 w 1096"/>
                  <a:gd name="T5" fmla="*/ 0 h 551"/>
                  <a:gd name="T6" fmla="*/ 0 w 1096"/>
                  <a:gd name="T7" fmla="*/ 117 h 551"/>
                  <a:gd name="T8" fmla="*/ 0 w 1096"/>
                  <a:gd name="T9" fmla="*/ 295 h 551"/>
                  <a:gd name="T10" fmla="*/ 117 w 1096"/>
                  <a:gd name="T11" fmla="*/ 412 h 551"/>
                  <a:gd name="T12" fmla="*/ 898 w 1096"/>
                  <a:gd name="T13" fmla="*/ 412 h 551"/>
                  <a:gd name="T14" fmla="*/ 946 w 1096"/>
                  <a:gd name="T15" fmla="*/ 412 h 551"/>
                  <a:gd name="T16" fmla="*/ 1096 w 1096"/>
                  <a:gd name="T17" fmla="*/ 551 h 551"/>
                  <a:gd name="T18" fmla="*/ 1096 w 1096"/>
                  <a:gd name="T19" fmla="*/ 306 h 551"/>
                  <a:gd name="T20" fmla="*/ 1095 w 1096"/>
                  <a:gd name="T21" fmla="*/ 306 h 551"/>
                  <a:gd name="T22" fmla="*/ 1096 w 1096"/>
                  <a:gd name="T23" fmla="*/ 295 h 551"/>
                  <a:gd name="T24" fmla="*/ 1096 w 1096"/>
                  <a:gd name="T25" fmla="*/ 117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6" h="551">
                    <a:moveTo>
                      <a:pt x="1096" y="117"/>
                    </a:moveTo>
                    <a:cubicBezTo>
                      <a:pt x="1096" y="52"/>
                      <a:pt x="1043" y="0"/>
                      <a:pt x="979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52" y="0"/>
                      <a:pt x="0" y="52"/>
                      <a:pt x="0" y="11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59"/>
                      <a:pt x="52" y="412"/>
                      <a:pt x="117" y="412"/>
                    </a:cubicBezTo>
                    <a:cubicBezTo>
                      <a:pt x="898" y="412"/>
                      <a:pt x="898" y="412"/>
                      <a:pt x="898" y="412"/>
                    </a:cubicBezTo>
                    <a:cubicBezTo>
                      <a:pt x="946" y="412"/>
                      <a:pt x="946" y="412"/>
                      <a:pt x="946" y="412"/>
                    </a:cubicBezTo>
                    <a:cubicBezTo>
                      <a:pt x="1025" y="412"/>
                      <a:pt x="1090" y="473"/>
                      <a:pt x="1096" y="551"/>
                    </a:cubicBezTo>
                    <a:cubicBezTo>
                      <a:pt x="1096" y="306"/>
                      <a:pt x="1096" y="306"/>
                      <a:pt x="1096" y="306"/>
                    </a:cubicBezTo>
                    <a:cubicBezTo>
                      <a:pt x="1095" y="306"/>
                      <a:pt x="1095" y="306"/>
                      <a:pt x="1095" y="306"/>
                    </a:cubicBezTo>
                    <a:cubicBezTo>
                      <a:pt x="1095" y="302"/>
                      <a:pt x="1096" y="298"/>
                      <a:pt x="1096" y="295"/>
                    </a:cubicBezTo>
                    <a:lnTo>
                      <a:pt x="1096" y="11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286" name="TextBox 285">
                <a:extLst>
                  <a:ext uri="{FF2B5EF4-FFF2-40B4-BE49-F238E27FC236}">
                    <a16:creationId xmlns:a16="http://schemas.microsoft.com/office/drawing/2014/main" id="{2B8E46BC-F304-7ADD-298C-A3FC6E7A282B}"/>
                  </a:ext>
                </a:extLst>
              </p:cNvPr>
              <p:cNvSpPr txBox="1"/>
              <p:nvPr/>
            </p:nvSpPr>
            <p:spPr>
              <a:xfrm>
                <a:off x="1395990" y="3846849"/>
                <a:ext cx="118782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Industrial </a:t>
                </a:r>
                <a:b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</a:b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Assessment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</p:grpSp>
        <p:pic>
          <p:nvPicPr>
            <p:cNvPr id="306" name="Picture 305" descr="smartiac.calit2.uci.edu Logo">
              <a:extLst>
                <a:ext uri="{FF2B5EF4-FFF2-40B4-BE49-F238E27FC236}">
                  <a16:creationId xmlns:a16="http://schemas.microsoft.com/office/drawing/2014/main" id="{AA4CB7CE-298A-0B09-E9CE-003339B6C33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1" r="-9966" b="-14379"/>
            <a:stretch/>
          </p:blipFill>
          <p:spPr bwMode="auto">
            <a:xfrm>
              <a:off x="903073" y="5032772"/>
              <a:ext cx="4233728" cy="5627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2693D0F0-2354-106B-536E-3EAA8A087A85}"/>
              </a:ext>
            </a:extLst>
          </p:cNvPr>
          <p:cNvGrpSpPr/>
          <p:nvPr/>
        </p:nvGrpSpPr>
        <p:grpSpPr>
          <a:xfrm>
            <a:off x="8687733" y="3988965"/>
            <a:ext cx="3116760" cy="915519"/>
            <a:chOff x="8631895" y="1698143"/>
            <a:chExt cx="3116760" cy="915519"/>
          </a:xfrm>
        </p:grpSpPr>
        <p:sp>
          <p:nvSpPr>
            <p:cNvPr id="297" name="Rounded Rectangle 84">
              <a:extLst>
                <a:ext uri="{FF2B5EF4-FFF2-40B4-BE49-F238E27FC236}">
                  <a16:creationId xmlns:a16="http://schemas.microsoft.com/office/drawing/2014/main" id="{410B055F-65BF-129C-BC77-B33FF6514EA0}"/>
                </a:ext>
              </a:extLst>
            </p:cNvPr>
            <p:cNvSpPr/>
            <p:nvPr/>
          </p:nvSpPr>
          <p:spPr>
            <a:xfrm>
              <a:off x="8660678" y="1793762"/>
              <a:ext cx="721040" cy="721040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B393"/>
                </a:solidFill>
                <a:effectLst/>
                <a:uLnTx/>
                <a:uFillTx/>
                <a:latin typeface="Bebas Neue Regular"/>
                <a:ea typeface="+mn-ea"/>
                <a:cs typeface="+mn-cs"/>
              </a:endParaRPr>
            </a:p>
          </p:txBody>
        </p:sp>
        <p:sp>
          <p:nvSpPr>
            <p:cNvPr id="298" name="TextBox 297">
              <a:extLst>
                <a:ext uri="{FF2B5EF4-FFF2-40B4-BE49-F238E27FC236}">
                  <a16:creationId xmlns:a16="http://schemas.microsoft.com/office/drawing/2014/main" id="{838600D7-2DCE-145C-BEF9-9A20119D520B}"/>
                </a:ext>
              </a:extLst>
            </p:cNvPr>
            <p:cNvSpPr txBox="1"/>
            <p:nvPr/>
          </p:nvSpPr>
          <p:spPr>
            <a:xfrm>
              <a:off x="9474891" y="1698143"/>
              <a:ext cx="22737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D7D31"/>
                  </a:solidFill>
                  <a:effectLst/>
                  <a:uLnTx/>
                  <a:uFillTx/>
                  <a:ea typeface="+mn-ea"/>
                  <a:cs typeface="Lato Regular"/>
                </a:rPr>
                <a:t>Workforce Development</a:t>
              </a:r>
              <a:endParaRPr kumimoji="0" lang="id-ID" sz="16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Open Sans"/>
                <a:ea typeface="+mn-ea"/>
                <a:cs typeface="Lato Regular"/>
              </a:endParaRPr>
            </a:p>
          </p:txBody>
        </p:sp>
        <p:sp>
          <p:nvSpPr>
            <p:cNvPr id="299" name="TextBox 298">
              <a:extLst>
                <a:ext uri="{FF2B5EF4-FFF2-40B4-BE49-F238E27FC236}">
                  <a16:creationId xmlns:a16="http://schemas.microsoft.com/office/drawing/2014/main" id="{C961FE5F-5E21-F9B5-C078-650F959161C4}"/>
                </a:ext>
              </a:extLst>
            </p:cNvPr>
            <p:cNvSpPr txBox="1"/>
            <p:nvPr/>
          </p:nvSpPr>
          <p:spPr>
            <a:xfrm>
              <a:off x="9474891" y="1967331"/>
              <a:ext cx="21002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200" dirty="0">
                  <a:solidFill>
                    <a:prstClr val="white">
                      <a:lumMod val="65000"/>
                    </a:prstClr>
                  </a:solidFill>
                  <a:latin typeface="Open Sans"/>
                  <a:cs typeface="Lato Light"/>
                </a:rPr>
                <a:t>Train the next-generation of energy engineers and professionals</a:t>
              </a:r>
            </a:p>
          </p:txBody>
        </p:sp>
        <p:grpSp>
          <p:nvGrpSpPr>
            <p:cNvPr id="315" name="Group 314">
              <a:extLst>
                <a:ext uri="{FF2B5EF4-FFF2-40B4-BE49-F238E27FC236}">
                  <a16:creationId xmlns:a16="http://schemas.microsoft.com/office/drawing/2014/main" id="{6F708BE9-5DB2-3548-778E-6E4160BFED20}"/>
                </a:ext>
              </a:extLst>
            </p:cNvPr>
            <p:cNvGrpSpPr>
              <a:grpSpLocks/>
            </p:cNvGrpSpPr>
            <p:nvPr/>
          </p:nvGrpSpPr>
          <p:grpSpPr>
            <a:xfrm>
              <a:off x="8631895" y="1842838"/>
              <a:ext cx="749823" cy="555113"/>
              <a:chOff x="3146761" y="882327"/>
              <a:chExt cx="1311502" cy="1033365"/>
            </a:xfrm>
            <a:solidFill>
              <a:srgbClr val="ED7D31"/>
            </a:solidFill>
          </p:grpSpPr>
          <p:pic>
            <p:nvPicPr>
              <p:cNvPr id="316" name="Graphic 315" descr="Construction worker female with solid fill">
                <a:extLst>
                  <a:ext uri="{FF2B5EF4-FFF2-40B4-BE49-F238E27FC236}">
                    <a16:creationId xmlns:a16="http://schemas.microsoft.com/office/drawing/2014/main" id="{D68DFB8D-0B32-A597-4820-460DC0484B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3146761" y="882327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317" name="Graphic 316" descr="Construction worker male with solid fill">
                <a:extLst>
                  <a:ext uri="{FF2B5EF4-FFF2-40B4-BE49-F238E27FC236}">
                    <a16:creationId xmlns:a16="http://schemas.microsoft.com/office/drawing/2014/main" id="{98937795-4436-AC86-CF8E-8757513BC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3543863" y="1001292"/>
                <a:ext cx="914400" cy="914400"/>
              </a:xfrm>
              <a:prstGeom prst="rect">
                <a:avLst/>
              </a:prstGeom>
            </p:spPr>
          </p:pic>
        </p:grp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B5057E-EB57-637F-72BD-E017C3721FB5}"/>
              </a:ext>
            </a:extLst>
          </p:cNvPr>
          <p:cNvGrpSpPr/>
          <p:nvPr/>
        </p:nvGrpSpPr>
        <p:grpSpPr>
          <a:xfrm>
            <a:off x="7362840" y="1378442"/>
            <a:ext cx="4674693" cy="1007852"/>
            <a:chOff x="7691330" y="1329056"/>
            <a:chExt cx="4674693" cy="1007852"/>
          </a:xfrm>
        </p:grpSpPr>
        <p:sp>
          <p:nvSpPr>
            <p:cNvPr id="300" name="Rounded Rectangle 87">
              <a:extLst>
                <a:ext uri="{FF2B5EF4-FFF2-40B4-BE49-F238E27FC236}">
                  <a16:creationId xmlns:a16="http://schemas.microsoft.com/office/drawing/2014/main" id="{A25491C5-BC54-9EA3-11A2-4D3C0FF84CFA}"/>
                </a:ext>
              </a:extLst>
            </p:cNvPr>
            <p:cNvSpPr/>
            <p:nvPr/>
          </p:nvSpPr>
          <p:spPr>
            <a:xfrm>
              <a:off x="7691330" y="1424675"/>
              <a:ext cx="721040" cy="721040"/>
            </a:xfrm>
            <a:prstGeom prst="roundRect">
              <a:avLst/>
            </a:prstGeom>
            <a:solidFill>
              <a:srgbClr val="5B9BD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ebas Neue Regular"/>
                <a:ea typeface="+mn-ea"/>
                <a:cs typeface="+mn-cs"/>
              </a:endParaRPr>
            </a:p>
          </p:txBody>
        </p:sp>
        <p:sp>
          <p:nvSpPr>
            <p:cNvPr id="301" name="TextBox 300">
              <a:extLst>
                <a:ext uri="{FF2B5EF4-FFF2-40B4-BE49-F238E27FC236}">
                  <a16:creationId xmlns:a16="http://schemas.microsoft.com/office/drawing/2014/main" id="{64C20F4E-8B65-CFF2-6217-371486042E1C}"/>
                </a:ext>
              </a:extLst>
            </p:cNvPr>
            <p:cNvSpPr txBox="1"/>
            <p:nvPr/>
          </p:nvSpPr>
          <p:spPr>
            <a:xfrm>
              <a:off x="8505543" y="1329056"/>
              <a:ext cx="3860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LnTx/>
                  <a:uFillTx/>
                  <a:ea typeface="+mn-ea"/>
                  <a:cs typeface="Lato Regular"/>
                </a:rPr>
                <a:t>Smart &amp; Cyber Secured Manufacturing</a:t>
              </a:r>
              <a:endParaRPr kumimoji="0" lang="id-ID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Open Sans"/>
                <a:ea typeface="+mn-ea"/>
                <a:cs typeface="Lato Regular"/>
              </a:endParaRPr>
            </a:p>
          </p:txBody>
        </p:sp>
        <p:sp>
          <p:nvSpPr>
            <p:cNvPr id="302" name="TextBox 301">
              <a:extLst>
                <a:ext uri="{FF2B5EF4-FFF2-40B4-BE49-F238E27FC236}">
                  <a16:creationId xmlns:a16="http://schemas.microsoft.com/office/drawing/2014/main" id="{DDD93EBB-92C0-2B3D-E7D0-A6CD14117F22}"/>
                </a:ext>
              </a:extLst>
            </p:cNvPr>
            <p:cNvSpPr txBox="1"/>
            <p:nvPr/>
          </p:nvSpPr>
          <p:spPr>
            <a:xfrm>
              <a:off x="8505543" y="1598244"/>
              <a:ext cx="36610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400" dirty="0">
                  <a:solidFill>
                    <a:prstClr val="white">
                      <a:lumMod val="65000"/>
                    </a:prstClr>
                  </a:solidFill>
                  <a:latin typeface="Open Sans"/>
                  <a:cs typeface="Lato Light"/>
                </a:rPr>
                <a:t>Enable deployment of affordable smart manufacturing and mitigate cybersecurity risks for SMMs</a:t>
              </a:r>
            </a:p>
          </p:txBody>
        </p:sp>
        <p:pic>
          <p:nvPicPr>
            <p:cNvPr id="5" name="Graphic 4" descr="Shield Tick with solid fill">
              <a:extLst>
                <a:ext uri="{FF2B5EF4-FFF2-40B4-BE49-F238E27FC236}">
                  <a16:creationId xmlns:a16="http://schemas.microsoft.com/office/drawing/2014/main" id="{B05907CB-D8F3-6C1B-B0E3-A884998A9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710723" y="1442382"/>
              <a:ext cx="671994" cy="67199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EEEC8F6-3D34-093E-8A94-8E2D67260773}"/>
              </a:ext>
            </a:extLst>
          </p:cNvPr>
          <p:cNvGrpSpPr/>
          <p:nvPr/>
        </p:nvGrpSpPr>
        <p:grpSpPr>
          <a:xfrm>
            <a:off x="3664818" y="1362314"/>
            <a:ext cx="3838013" cy="1007852"/>
            <a:chOff x="4208707" y="1377243"/>
            <a:chExt cx="3838013" cy="1007852"/>
          </a:xfrm>
        </p:grpSpPr>
        <p:sp>
          <p:nvSpPr>
            <p:cNvPr id="294" name="Rounded Rectangle 81">
              <a:extLst>
                <a:ext uri="{FF2B5EF4-FFF2-40B4-BE49-F238E27FC236}">
                  <a16:creationId xmlns:a16="http://schemas.microsoft.com/office/drawing/2014/main" id="{6E9DEEE8-A177-14AB-43CB-060238508D87}"/>
                </a:ext>
              </a:extLst>
            </p:cNvPr>
            <p:cNvSpPr/>
            <p:nvPr/>
          </p:nvSpPr>
          <p:spPr>
            <a:xfrm>
              <a:off x="4256833" y="1472862"/>
              <a:ext cx="721040" cy="721040"/>
            </a:xfrm>
            <a:prstGeom prst="roundRect">
              <a:avLst/>
            </a:prstGeom>
            <a:solidFill>
              <a:srgbClr val="FFC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61A00"/>
                </a:solidFill>
                <a:effectLst/>
                <a:uLnTx/>
                <a:uFillTx/>
                <a:latin typeface="Bebas Neue Regular"/>
                <a:ea typeface="+mn-ea"/>
                <a:cs typeface="+mn-cs"/>
              </a:endParaRPr>
            </a:p>
          </p:txBody>
        </p:sp>
        <p:sp>
          <p:nvSpPr>
            <p:cNvPr id="295" name="TextBox 294">
              <a:extLst>
                <a:ext uri="{FF2B5EF4-FFF2-40B4-BE49-F238E27FC236}">
                  <a16:creationId xmlns:a16="http://schemas.microsoft.com/office/drawing/2014/main" id="{5842AFE6-3BA7-D2D9-0028-7E8D05566EED}"/>
                </a:ext>
              </a:extLst>
            </p:cNvPr>
            <p:cNvSpPr txBox="1"/>
            <p:nvPr/>
          </p:nvSpPr>
          <p:spPr>
            <a:xfrm>
              <a:off x="5071046" y="1377243"/>
              <a:ext cx="19042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0065A5"/>
                  </a:solidFill>
                  <a:effectLst/>
                  <a:uLnTx/>
                  <a:uFillTx/>
                  <a:ea typeface="+mn-ea"/>
                  <a:cs typeface="Lato Regular"/>
                </a:rPr>
                <a:t>Life Cycle</a:t>
              </a:r>
              <a:r>
                <a:rPr kumimoji="0" lang="en-US" b="1" i="0" u="none" strike="noStrike" kern="1200" cap="none" spc="0" normalizeH="0" noProof="0" dirty="0">
                  <a:ln>
                    <a:noFill/>
                  </a:ln>
                  <a:solidFill>
                    <a:srgbClr val="0065A5"/>
                  </a:solidFill>
                  <a:effectLst/>
                  <a:uLnTx/>
                  <a:uFillTx/>
                  <a:ea typeface="+mn-ea"/>
                  <a:cs typeface="Lato Regular"/>
                </a:rPr>
                <a:t> Analysis</a:t>
              </a:r>
              <a:endParaRPr kumimoji="0" lang="id-ID" b="1" i="0" u="none" strike="noStrike" kern="1200" cap="none" spc="0" normalizeH="0" baseline="0" noProof="0" dirty="0">
                <a:ln>
                  <a:noFill/>
                </a:ln>
                <a:solidFill>
                  <a:srgbClr val="0065A5"/>
                </a:solidFill>
                <a:effectLst/>
                <a:uLnTx/>
                <a:uFillTx/>
                <a:latin typeface="Open Sans"/>
                <a:ea typeface="+mn-ea"/>
                <a:cs typeface="Lato Regular"/>
              </a:endParaRPr>
            </a:p>
          </p:txBody>
        </p:sp>
        <p:sp>
          <p:nvSpPr>
            <p:cNvPr id="296" name="TextBox 295">
              <a:extLst>
                <a:ext uri="{FF2B5EF4-FFF2-40B4-BE49-F238E27FC236}">
                  <a16:creationId xmlns:a16="http://schemas.microsoft.com/office/drawing/2014/main" id="{E675C52E-AD5D-0628-63E1-70CA1E5EE741}"/>
                </a:ext>
              </a:extLst>
            </p:cNvPr>
            <p:cNvSpPr txBox="1"/>
            <p:nvPr/>
          </p:nvSpPr>
          <p:spPr>
            <a:xfrm>
              <a:off x="5071046" y="1646431"/>
              <a:ext cx="297567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400" dirty="0">
                  <a:solidFill>
                    <a:prstClr val="white">
                      <a:lumMod val="65000"/>
                    </a:prstClr>
                  </a:solidFill>
                  <a:latin typeface="Open Sans"/>
                  <a:cs typeface="Lato Light"/>
                </a:rPr>
                <a:t>Estimating and assessing the environmental impacts attributable to the life cycle</a:t>
              </a:r>
            </a:p>
          </p:txBody>
        </p:sp>
        <p:pic>
          <p:nvPicPr>
            <p:cNvPr id="7" name="Graphic 6" descr="Continuous Improvement with solid fill">
              <a:extLst>
                <a:ext uri="{FF2B5EF4-FFF2-40B4-BE49-F238E27FC236}">
                  <a16:creationId xmlns:a16="http://schemas.microsoft.com/office/drawing/2014/main" id="{F60F09BB-CEAE-5EC2-3774-52DEB99D9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208707" y="1426122"/>
              <a:ext cx="817200" cy="817200"/>
            </a:xfrm>
            <a:prstGeom prst="rect">
              <a:avLst/>
            </a:prstGeom>
          </p:spPr>
        </p:pic>
      </p:grpSp>
      <p:pic>
        <p:nvPicPr>
          <p:cNvPr id="9" name="Graphic 8" descr="Leaf with solid fill">
            <a:extLst>
              <a:ext uri="{FF2B5EF4-FFF2-40B4-BE49-F238E27FC236}">
                <a16:creationId xmlns:a16="http://schemas.microsoft.com/office/drawing/2014/main" id="{B4C198E4-0AEF-6A79-FA26-2BAF176F73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12933" y="1500410"/>
            <a:ext cx="637948" cy="637948"/>
          </a:xfrm>
          <a:prstGeom prst="rect">
            <a:avLst/>
          </a:prstGeom>
        </p:spPr>
      </p:pic>
      <p:grpSp>
        <p:nvGrpSpPr>
          <p:cNvPr id="51" name="Group 50">
            <a:extLst>
              <a:ext uri="{FF2B5EF4-FFF2-40B4-BE49-F238E27FC236}">
                <a16:creationId xmlns:a16="http://schemas.microsoft.com/office/drawing/2014/main" id="{73032D7C-C5C0-7FFF-0E01-3FFEC116A52B}"/>
              </a:ext>
            </a:extLst>
          </p:cNvPr>
          <p:cNvGrpSpPr/>
          <p:nvPr/>
        </p:nvGrpSpPr>
        <p:grpSpPr>
          <a:xfrm>
            <a:off x="735358" y="4152413"/>
            <a:ext cx="3155455" cy="1100185"/>
            <a:chOff x="5450563" y="1698143"/>
            <a:chExt cx="3155455" cy="1100185"/>
          </a:xfrm>
        </p:grpSpPr>
        <p:sp>
          <p:nvSpPr>
            <p:cNvPr id="52" name="Rounded Rectangle 75">
              <a:extLst>
                <a:ext uri="{FF2B5EF4-FFF2-40B4-BE49-F238E27FC236}">
                  <a16:creationId xmlns:a16="http://schemas.microsoft.com/office/drawing/2014/main" id="{902ADDC2-B676-36CF-79B0-436A5A07F21B}"/>
                </a:ext>
              </a:extLst>
            </p:cNvPr>
            <p:cNvSpPr/>
            <p:nvPr/>
          </p:nvSpPr>
          <p:spPr>
            <a:xfrm>
              <a:off x="5450563" y="1793762"/>
              <a:ext cx="721040" cy="721040"/>
            </a:xfrm>
            <a:prstGeom prst="round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89C600"/>
                </a:solidFill>
                <a:effectLst/>
                <a:uLnTx/>
                <a:uFillTx/>
                <a:latin typeface="Bebas Neue Regular"/>
                <a:ea typeface="+mn-ea"/>
                <a:cs typeface="+mn-cs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12C26CCD-A493-0F61-3EF1-F7C5D392C2CE}"/>
                </a:ext>
              </a:extLst>
            </p:cNvPr>
            <p:cNvSpPr txBox="1"/>
            <p:nvPr/>
          </p:nvSpPr>
          <p:spPr>
            <a:xfrm>
              <a:off x="6264776" y="1698143"/>
              <a:ext cx="204472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+mn-ea"/>
                  <a:cs typeface="Lato Regular"/>
                </a:rPr>
                <a:t>Industrial Assessment</a:t>
              </a:r>
              <a:endParaRPr kumimoji="0" lang="id-ID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Open Sans"/>
                <a:ea typeface="+mn-ea"/>
                <a:cs typeface="Lato Regular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299B7C2-1E95-112D-ED1E-472EC3D31AC4}"/>
                </a:ext>
              </a:extLst>
            </p:cNvPr>
            <p:cNvSpPr txBox="1"/>
            <p:nvPr/>
          </p:nvSpPr>
          <p:spPr>
            <a:xfrm>
              <a:off x="6264776" y="1967331"/>
              <a:ext cx="2341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200" dirty="0">
                  <a:solidFill>
                    <a:prstClr val="white">
                      <a:lumMod val="65000"/>
                    </a:prstClr>
                  </a:solidFill>
                  <a:latin typeface="Open Sans"/>
                  <a:cs typeface="Lato Light"/>
                </a:rPr>
                <a:t>Help SMMs save energy, improve productivity, and reduce waste by providing no-cost technical assessments</a:t>
              </a:r>
            </a:p>
          </p:txBody>
        </p:sp>
        <p:pic>
          <p:nvPicPr>
            <p:cNvPr id="55" name="Graphic 54" descr="Clipboard Partially Checked with solid fill">
              <a:extLst>
                <a:ext uri="{FF2B5EF4-FFF2-40B4-BE49-F238E27FC236}">
                  <a16:creationId xmlns:a16="http://schemas.microsoft.com/office/drawing/2014/main" id="{CA4D2700-3CB8-2DF4-406F-6DDD995F6D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5517153" y="1855974"/>
              <a:ext cx="572035" cy="5720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9166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3211</TotalTime>
  <Words>407</Words>
  <Application>Microsoft Office PowerPoint</Application>
  <PresentationFormat>Widescreen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Bebas Neue Regular</vt:lpstr>
      <vt:lpstr>Abadi</vt:lpstr>
      <vt:lpstr>Arial</vt:lpstr>
      <vt:lpstr>Calibri</vt:lpstr>
      <vt:lpstr>Calibri Light</vt:lpstr>
      <vt:lpstr>Karla</vt:lpstr>
      <vt:lpstr>Lato</vt:lpstr>
      <vt:lpstr>Open Sans</vt:lpstr>
      <vt:lpstr>Times New Roman</vt:lpstr>
      <vt:lpstr>Office Theme</vt:lpstr>
      <vt:lpstr>PowerPoint Presentation</vt:lpstr>
      <vt:lpstr>PowerPoint Presentation</vt:lpstr>
      <vt:lpstr>PowerPoint Presentation</vt:lpstr>
      <vt:lpstr>Southern California Industrial Distribution</vt:lpstr>
      <vt:lpstr>Future S3 Manufacturing for SMEs  Smart, Sustainable, Secured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 Zhao</dc:creator>
  <cp:lastModifiedBy>G. P. Li</cp:lastModifiedBy>
  <cp:revision>7</cp:revision>
  <dcterms:created xsi:type="dcterms:W3CDTF">2022-01-25T04:41:19Z</dcterms:created>
  <dcterms:modified xsi:type="dcterms:W3CDTF">2023-04-09T20:44:44Z</dcterms:modified>
</cp:coreProperties>
</file>