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572" r:id="rId5"/>
  </p:sldMasterIdLst>
  <p:notesMasterIdLst>
    <p:notesMasterId r:id="rId15"/>
  </p:notesMasterIdLst>
  <p:handoutMasterIdLst>
    <p:handoutMasterId r:id="rId16"/>
  </p:handoutMasterIdLst>
  <p:sldIdLst>
    <p:sldId id="498" r:id="rId6"/>
    <p:sldId id="499" r:id="rId7"/>
    <p:sldId id="578" r:id="rId8"/>
    <p:sldId id="611" r:id="rId9"/>
    <p:sldId id="579" r:id="rId10"/>
    <p:sldId id="610" r:id="rId11"/>
    <p:sldId id="612" r:id="rId12"/>
    <p:sldId id="613" r:id="rId13"/>
    <p:sldId id="614" r:id="rId14"/>
  </p:sldIdLst>
  <p:sldSz cx="9144000" cy="6858000" type="screen4x3"/>
  <p:notesSz cx="6894513" cy="91805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6699"/>
    <a:srgbClr val="4D4D4D"/>
    <a:srgbClr val="A6A6A6"/>
    <a:srgbClr val="336600"/>
    <a:srgbClr val="003366"/>
    <a:srgbClr val="800000"/>
    <a:srgbClr val="0026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7378" autoAdjust="0"/>
    <p:restoredTop sz="94645" autoAdjust="0"/>
  </p:normalViewPr>
  <p:slideViewPr>
    <p:cSldViewPr>
      <p:cViewPr>
        <p:scale>
          <a:sx n="69" d="100"/>
          <a:sy n="69" d="100"/>
        </p:scale>
        <p:origin x="-77" y="-2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notesViewPr>
    <p:cSldViewPr>
      <p:cViewPr varScale="1">
        <p:scale>
          <a:sx n="84" d="100"/>
          <a:sy n="84" d="100"/>
        </p:scale>
        <p:origin x="-3768" y="-84"/>
      </p:cViewPr>
      <p:guideLst>
        <p:guide orient="horz" pos="2892"/>
        <p:guide pos="217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876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15" tIns="45557" rIns="91115" bIns="45557" numCol="1" anchor="t" anchorCtr="0" compatLnSpc="1">
            <a:prstTxWarp prst="textNoShape">
              <a:avLst/>
            </a:prstTxWarp>
          </a:bodyPr>
          <a:lstStyle>
            <a:lvl1pPr defTabSz="910620" eaLnBrk="1" hangingPunct="1">
              <a:defRPr sz="1200"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06838" y="0"/>
            <a:ext cx="29876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15" tIns="45557" rIns="91115" bIns="45557" numCol="1" anchor="t" anchorCtr="0" compatLnSpc="1">
            <a:prstTxWarp prst="textNoShape">
              <a:avLst/>
            </a:prstTxWarp>
          </a:bodyPr>
          <a:lstStyle>
            <a:lvl1pPr algn="r" defTabSz="910620" eaLnBrk="1" hangingPunct="1">
              <a:defRPr sz="1200"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8721726"/>
            <a:ext cx="29876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15" tIns="45557" rIns="91115" bIns="45557" numCol="1" anchor="b" anchorCtr="0" compatLnSpc="1">
            <a:prstTxWarp prst="textNoShape">
              <a:avLst/>
            </a:prstTxWarp>
          </a:bodyPr>
          <a:lstStyle>
            <a:lvl1pPr defTabSz="910620" eaLnBrk="1" hangingPunct="1">
              <a:defRPr sz="1200"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06838" y="8721726"/>
            <a:ext cx="29876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15" tIns="45557" rIns="91115" bIns="45557" numCol="1" anchor="b" anchorCtr="0" compatLnSpc="1">
            <a:prstTxWarp prst="textNoShape">
              <a:avLst/>
            </a:prstTxWarp>
          </a:bodyPr>
          <a:lstStyle>
            <a:lvl1pPr algn="r" defTabSz="910620" eaLnBrk="1" hangingPunct="1">
              <a:defRPr sz="1200"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fld id="{4DE91AD1-0911-4F68-908B-79CD2DE6E4A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71748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876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15" tIns="45557" rIns="91115" bIns="45557" numCol="1" anchor="t" anchorCtr="0" compatLnSpc="1">
            <a:prstTxWarp prst="textNoShape">
              <a:avLst/>
            </a:prstTxWarp>
          </a:bodyPr>
          <a:lstStyle>
            <a:lvl1pPr defTabSz="910620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06838" y="0"/>
            <a:ext cx="29876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15" tIns="45557" rIns="91115" bIns="45557" numCol="1" anchor="t" anchorCtr="0" compatLnSpc="1">
            <a:prstTxWarp prst="textNoShape">
              <a:avLst/>
            </a:prstTxWarp>
          </a:bodyPr>
          <a:lstStyle>
            <a:lvl1pPr algn="r" defTabSz="910620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34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5700" y="687388"/>
            <a:ext cx="4591050" cy="34432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9163" y="4360864"/>
            <a:ext cx="5056187" cy="413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15" tIns="45557" rIns="91115" bIns="4555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721726"/>
            <a:ext cx="29876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15" tIns="45557" rIns="91115" bIns="45557" numCol="1" anchor="b" anchorCtr="0" compatLnSpc="1">
            <a:prstTxWarp prst="textNoShape">
              <a:avLst/>
            </a:prstTxWarp>
          </a:bodyPr>
          <a:lstStyle>
            <a:lvl1pPr defTabSz="910620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06838" y="8721726"/>
            <a:ext cx="2987675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115" tIns="45557" rIns="91115" bIns="45557" numCol="1" anchor="b" anchorCtr="0" compatLnSpc="1">
            <a:prstTxWarp prst="textNoShape">
              <a:avLst/>
            </a:prstTxWarp>
          </a:bodyPr>
          <a:lstStyle>
            <a:lvl1pPr algn="r" defTabSz="910620" eaLnBrk="1" hangingPunct="1">
              <a:defRPr sz="1200">
                <a:cs typeface="+mn-cs"/>
              </a:defRPr>
            </a:lvl1pPr>
          </a:lstStyle>
          <a:p>
            <a:pPr>
              <a:defRPr/>
            </a:pPr>
            <a:fld id="{A45CAC39-84CE-401E-9A1E-F4F29518B0A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6822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 userDrawn="1"/>
        </p:nvSpPr>
        <p:spPr bwMode="auto">
          <a:xfrm>
            <a:off x="304800" y="990600"/>
            <a:ext cx="8686800" cy="1200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>
              <a:defRPr/>
            </a:pPr>
            <a:endParaRPr lang="en-US" altLang="en-US" smtClean="0">
              <a:cs typeface="+mn-cs"/>
            </a:endParaRPr>
          </a:p>
          <a:p>
            <a:pPr eaLnBrk="0" hangingPunct="0">
              <a:defRPr/>
            </a:pPr>
            <a:endParaRPr lang="en-US" altLang="en-US" smtClean="0">
              <a:cs typeface="+mn-cs"/>
            </a:endParaRPr>
          </a:p>
          <a:p>
            <a:pPr eaLnBrk="0" hangingPunct="0">
              <a:defRPr/>
            </a:pPr>
            <a:endParaRPr lang="en-US" altLang="en-US" smtClean="0">
              <a:cs typeface="+mn-cs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 userDrawn="1"/>
        </p:nvSpPr>
        <p:spPr bwMode="auto">
          <a:xfrm>
            <a:off x="1562100" y="5068888"/>
            <a:ext cx="7581900" cy="1200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>
              <a:defRPr/>
            </a:pPr>
            <a:endParaRPr lang="en-US" altLang="en-US" smtClean="0">
              <a:cs typeface="+mn-cs"/>
            </a:endParaRPr>
          </a:p>
          <a:p>
            <a:pPr eaLnBrk="0" hangingPunct="0">
              <a:defRPr/>
            </a:pPr>
            <a:endParaRPr lang="en-US" altLang="en-US" smtClean="0">
              <a:cs typeface="+mn-cs"/>
            </a:endParaRPr>
          </a:p>
          <a:p>
            <a:pPr eaLnBrk="0" hangingPunct="0">
              <a:defRPr/>
            </a:pPr>
            <a:endParaRPr lang="en-US" altLang="en-US" smtClean="0">
              <a:cs typeface="+mn-cs"/>
            </a:endParaRPr>
          </a:p>
        </p:txBody>
      </p:sp>
      <p:pic>
        <p:nvPicPr>
          <p:cNvPr id="6" name="Picture 11" descr="Green_Riverside_bar.psd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" y="5959475"/>
            <a:ext cx="917257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Connector 6"/>
          <p:cNvCxnSpPr/>
          <p:nvPr userDrawn="1"/>
        </p:nvCxnSpPr>
        <p:spPr>
          <a:xfrm>
            <a:off x="3313113" y="2327275"/>
            <a:ext cx="5526087" cy="12700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G:\DeptCommon\Customer Relations\Marketing\Logos--Maps--Signatures\Non-RPU Logos\Riverside Logo for PowerPoint.gif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596900"/>
            <a:ext cx="2362200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16"/>
          <p:cNvSpPr txBox="1">
            <a:spLocks noChangeArrowheads="1"/>
          </p:cNvSpPr>
          <p:nvPr userDrawn="1"/>
        </p:nvSpPr>
        <p:spPr bwMode="auto">
          <a:xfrm>
            <a:off x="641350" y="3003550"/>
            <a:ext cx="2590800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>
              <a:defRPr/>
            </a:pPr>
            <a:r>
              <a:rPr lang="en-US" sz="2600" i="1" smtClean="0">
                <a:solidFill>
                  <a:srgbClr val="254061"/>
                </a:solidFill>
                <a:cs typeface="Times New Roman" pitchFamily="18" charset="0"/>
              </a:rPr>
              <a:t>Arts &amp; Innovation</a:t>
            </a:r>
          </a:p>
        </p:txBody>
      </p:sp>
      <p:sp>
        <p:nvSpPr>
          <p:cNvPr id="10" name="TextBox 17"/>
          <p:cNvSpPr txBox="1">
            <a:spLocks noChangeArrowheads="1"/>
          </p:cNvSpPr>
          <p:nvPr userDrawn="1"/>
        </p:nvSpPr>
        <p:spPr bwMode="auto">
          <a:xfrm>
            <a:off x="5257800" y="6183313"/>
            <a:ext cx="37338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>
              <a:defRPr/>
            </a:pPr>
            <a:r>
              <a:rPr lang="en-US" dirty="0" smtClean="0">
                <a:solidFill>
                  <a:schemeClr val="bg1"/>
                </a:solidFill>
                <a:latin typeface="Calibri" pitchFamily="34" charset="0"/>
              </a:rPr>
              <a:t>RiversidePublicUtilities.com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13112" y="1143000"/>
            <a:ext cx="5526087" cy="1119981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EE95D-BBBE-4764-B6A8-FBB3DB8E740C}" type="datetime1">
              <a:rPr lang="en-US"/>
              <a:pPr>
                <a:defRPr/>
              </a:pPr>
              <a:t>7/5/2016</a:t>
            </a:fld>
            <a:endParaRPr 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58167E-552B-418C-AFFB-F03369884E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534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223505-9137-423F-88BE-8C97A00E5518}" type="datetime1">
              <a:rPr lang="en-US"/>
              <a:pPr>
                <a:defRPr/>
              </a:pPr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68669-5EA4-42A0-ADEF-F9CFA24547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635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E15804-564A-414A-B49B-F2862530EFE5}" type="datetime1">
              <a:rPr lang="en-US"/>
              <a:pPr>
                <a:defRPr/>
              </a:pPr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80CAE7-03EE-4F2F-ABDE-9B29A9CD50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5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160F8-65C7-438C-B6EA-00AA32997A56}" type="datetime1">
              <a:rPr lang="en-US"/>
              <a:pPr>
                <a:defRPr/>
              </a:pPr>
              <a:t>7/5/2016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D48A4-F573-49F3-B09C-137EE312C7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872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2F644-B18A-4628-A94A-A51FEFBD6488}" type="datetime1">
              <a:rPr lang="en-US"/>
              <a:pPr>
                <a:defRPr/>
              </a:pPr>
              <a:t>7/5/2016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23814-BBF3-4F78-BC3C-F2F96D4A11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197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D9CF4-58BB-4DA2-BCC0-D134147E8807}" type="datetime1">
              <a:rPr lang="en-US"/>
              <a:pPr>
                <a:defRPr/>
              </a:pPr>
              <a:t>7/5/2016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B31C33-9B06-4F17-88FE-05640AD1F0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8716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C8861E-3570-4C36-A3B7-7A4417B98FB3}" type="datetime1">
              <a:rPr lang="en-US"/>
              <a:pPr>
                <a:defRPr/>
              </a:pPr>
              <a:t>7/5/2016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2568D-AD4C-48FF-8725-534F4E6887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133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8BBF88-AA5C-42A8-8A50-4AAD64330AA7}" type="datetime1">
              <a:rPr lang="en-US"/>
              <a:pPr>
                <a:defRPr/>
              </a:pPr>
              <a:t>7/5/2016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626E32-0D11-49F1-B527-5E191C86D8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761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D142F-5E56-405D-B065-B753605FEF69}" type="datetime1">
              <a:rPr lang="en-US"/>
              <a:pPr>
                <a:defRPr/>
              </a:pPr>
              <a:t>7/5/2016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858E3-146E-4D08-A4EC-AE3A6150F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1910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948FD-4E35-4512-8984-45FCFDF1D321}" type="datetime1">
              <a:rPr lang="en-US"/>
              <a:pPr>
                <a:defRPr/>
              </a:pPr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9EDF06-1D80-4779-81C6-B6F165DF285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1895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6BA20-FFFC-4862-A21C-77531A1E31F3}" type="datetime1">
              <a:rPr lang="en-US"/>
              <a:pPr>
                <a:defRPr/>
              </a:pPr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7FDD11-B4FC-4ECD-BAC0-C1AEEC9F0F2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366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0" hangingPunct="0">
              <a:defRPr sz="120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fld id="{F2A429C2-D1CA-416F-949E-3CF5996C169D}" type="datetime1">
              <a:rPr lang="en-US"/>
              <a:pPr>
                <a:defRPr/>
              </a:pPr>
              <a:t>7/5/2016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0" hangingPunct="0">
              <a:defRPr sz="120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0" hangingPunct="0">
              <a:defRPr sz="1200">
                <a:solidFill>
                  <a:schemeClr val="tx1">
                    <a:tint val="75000"/>
                  </a:schemeClr>
                </a:solidFill>
                <a:cs typeface="+mn-cs"/>
              </a:defRPr>
            </a:lvl1pPr>
          </a:lstStyle>
          <a:p>
            <a:pPr>
              <a:defRPr/>
            </a:pPr>
            <a:fld id="{C9B7582F-8959-48DD-8A36-75ECB20385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31" name="Picture 6" descr="Green_Riverside_bar.psd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" y="5959475"/>
            <a:ext cx="9217025" cy="90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12"/>
          <p:cNvSpPr txBox="1">
            <a:spLocks noChangeArrowheads="1"/>
          </p:cNvSpPr>
          <p:nvPr/>
        </p:nvSpPr>
        <p:spPr bwMode="auto">
          <a:xfrm>
            <a:off x="414338" y="6161088"/>
            <a:ext cx="37338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hangingPunct="0">
              <a:defRPr/>
            </a:pPr>
            <a:r>
              <a:rPr lang="en-US" dirty="0" smtClean="0">
                <a:solidFill>
                  <a:schemeClr val="bg1"/>
                </a:solidFill>
                <a:latin typeface="Calibri" pitchFamily="34" charset="0"/>
                <a:cs typeface="Times New Roman" pitchFamily="18" charset="0"/>
              </a:rPr>
              <a:t>RiversidePublicUtilities.com</a:t>
            </a:r>
          </a:p>
        </p:txBody>
      </p:sp>
      <p:pic>
        <p:nvPicPr>
          <p:cNvPr id="1033" name="Picture 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62" t="26949" r="30560" b="40199"/>
          <a:stretch>
            <a:fillRect/>
          </a:stretch>
        </p:blipFill>
        <p:spPr bwMode="auto">
          <a:xfrm>
            <a:off x="7070725" y="5334000"/>
            <a:ext cx="1930400" cy="126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Straight Connector 9"/>
          <p:cNvCxnSpPr/>
          <p:nvPr/>
        </p:nvCxnSpPr>
        <p:spPr>
          <a:xfrm>
            <a:off x="228600" y="1524000"/>
            <a:ext cx="8610600" cy="12700"/>
          </a:xfrm>
          <a:prstGeom prst="line">
            <a:avLst/>
          </a:prstGeom>
          <a:ln w="3175" cmpd="sng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51" r:id="rId1"/>
    <p:sldLayoutId id="2147484741" r:id="rId2"/>
    <p:sldLayoutId id="2147484742" r:id="rId3"/>
    <p:sldLayoutId id="2147484743" r:id="rId4"/>
    <p:sldLayoutId id="2147484744" r:id="rId5"/>
    <p:sldLayoutId id="2147484745" r:id="rId6"/>
    <p:sldLayoutId id="2147484746" r:id="rId7"/>
    <p:sldLayoutId id="2147484747" r:id="rId8"/>
    <p:sldLayoutId id="2147484748" r:id="rId9"/>
    <p:sldLayoutId id="2147484749" r:id="rId10"/>
    <p:sldLayoutId id="2147484750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/>
          </p:nvPr>
        </p:nvSpPr>
        <p:spPr>
          <a:xfrm>
            <a:off x="3313113" y="1143000"/>
            <a:ext cx="5526087" cy="1119188"/>
          </a:xfrm>
        </p:spPr>
        <p:txBody>
          <a:bodyPr/>
          <a:lstStyle/>
          <a:p>
            <a:pPr eaLnBrk="1" hangingPunct="1"/>
            <a:r>
              <a:rPr lang="en-US" altLang="en-US" sz="2800" dirty="0" smtClean="0"/>
              <a:t>Overview of RPU 2014 Power Supply </a:t>
            </a:r>
            <a:br>
              <a:rPr lang="en-US" altLang="en-US" sz="2800" dirty="0" smtClean="0"/>
            </a:br>
            <a:r>
              <a:rPr lang="en-US" altLang="en-US" sz="2800" dirty="0" smtClean="0"/>
              <a:t>Integrated Resource Plan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dirty="0" smtClean="0"/>
              <a:t>RPU Power Resources Division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dirty="0" smtClean="0"/>
              <a:t>April 18, 2016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000" dirty="0" smtClean="0"/>
              <a:t>CEC IRP Workshop (Docket #16-OIR-01)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1600" dirty="0" smtClean="0"/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1600" dirty="0" smtClean="0"/>
              <a:t>Summary overview of the 2014 RPU Power Supply IRP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458200" cy="1143000"/>
          </a:xfrm>
        </p:spPr>
        <p:txBody>
          <a:bodyPr/>
          <a:lstStyle/>
          <a:p>
            <a:pPr algn="l" eaLnBrk="1" hangingPunct="1"/>
            <a:r>
              <a:rPr lang="en-US" altLang="en-US" sz="2400" b="1" dirty="0" smtClean="0"/>
              <a:t>RPU’s most recent IRP was produced in 2014.  It is a comprehensive IRP that was designed to meet the following five objectives: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297363"/>
          </a:xfrm>
        </p:spPr>
        <p:txBody>
          <a:bodyPr/>
          <a:lstStyle/>
          <a:p>
            <a:pPr eaLnBrk="1" hangingPunct="1"/>
            <a:r>
              <a:rPr lang="en-US" altLang="en-US" sz="1600" dirty="0" smtClean="0"/>
              <a:t>1. Provide an overview (background material) of our</a:t>
            </a:r>
          </a:p>
          <a:p>
            <a:pPr lvl="1" eaLnBrk="1" hangingPunct="1"/>
            <a:r>
              <a:rPr lang="en-US" altLang="en-US" sz="1200" dirty="0" smtClean="0"/>
              <a:t>20-year forward energy &amp; peak demand forecasts</a:t>
            </a:r>
          </a:p>
          <a:p>
            <a:pPr lvl="1" eaLnBrk="1" hangingPunct="1"/>
            <a:r>
              <a:rPr lang="en-US" altLang="en-US" sz="1200" dirty="0" smtClean="0"/>
              <a:t>Current generation and transmission resources</a:t>
            </a:r>
          </a:p>
          <a:p>
            <a:pPr lvl="1" eaLnBrk="1" hangingPunct="1"/>
            <a:r>
              <a:rPr lang="en-US" altLang="en-US" sz="1200" dirty="0" smtClean="0"/>
              <a:t>Existing electric system</a:t>
            </a:r>
          </a:p>
          <a:p>
            <a:pPr eaLnBrk="1" hangingPunct="1"/>
            <a:r>
              <a:rPr lang="en-US" altLang="en-US" sz="1600" dirty="0" smtClean="0"/>
              <a:t>2. Review &amp; assess critical legislative/regulatory mandates &amp; CAISO stakeholder initiatives</a:t>
            </a:r>
          </a:p>
          <a:p>
            <a:pPr lvl="1" eaLnBrk="1" hangingPunct="1"/>
            <a:r>
              <a:rPr lang="en-US" altLang="en-US" sz="1200" dirty="0" smtClean="0"/>
              <a:t>CEC, CARB, EPA, SCAQMD (RPS, GHG, EE and Air Quality)</a:t>
            </a:r>
          </a:p>
          <a:p>
            <a:pPr lvl="1" eaLnBrk="1" hangingPunct="1"/>
            <a:r>
              <a:rPr lang="en-US" altLang="en-US" sz="1200" dirty="0" smtClean="0"/>
              <a:t>Various CAISO initiatives (FRAC/MOO, EIM, ISO/CPUC JRF, FERC Order 764, etc.)</a:t>
            </a:r>
          </a:p>
          <a:p>
            <a:pPr eaLnBrk="1" hangingPunct="1"/>
            <a:r>
              <a:rPr lang="en-US" altLang="en-US" sz="1600" dirty="0" smtClean="0"/>
              <a:t>3. Summarize and assess effectiveness of our current EE/DSM programs</a:t>
            </a:r>
          </a:p>
          <a:p>
            <a:pPr eaLnBrk="1" hangingPunct="1"/>
            <a:r>
              <a:rPr lang="en-US" altLang="en-US" sz="1600" dirty="0" smtClean="0"/>
              <a:t>4. Quantify and discuss intermediate-term (5-year forward) power resource forecasts</a:t>
            </a:r>
          </a:p>
          <a:p>
            <a:pPr lvl="1" eaLnBrk="1" hangingPunct="1"/>
            <a:r>
              <a:rPr lang="en-US" altLang="en-US" sz="1200" dirty="0" smtClean="0"/>
              <a:t>Projected capacity and RA needs</a:t>
            </a:r>
          </a:p>
          <a:p>
            <a:pPr lvl="1" eaLnBrk="1" hangingPunct="1"/>
            <a:r>
              <a:rPr lang="en-US" altLang="en-US" sz="1200" dirty="0" smtClean="0"/>
              <a:t>Renewable energy and RPS mandates</a:t>
            </a:r>
          </a:p>
          <a:p>
            <a:pPr lvl="1" eaLnBrk="1" hangingPunct="1"/>
            <a:r>
              <a:rPr lang="en-US" altLang="en-US" sz="1200" dirty="0" smtClean="0"/>
              <a:t>GHG goals and mandates</a:t>
            </a:r>
          </a:p>
          <a:p>
            <a:pPr lvl="1" eaLnBrk="1" hangingPunct="1"/>
            <a:r>
              <a:rPr lang="en-US" altLang="en-US" sz="1200" dirty="0" smtClean="0"/>
              <a:t>Cash-flow risk metrics (hedging assessment)</a:t>
            </a:r>
          </a:p>
          <a:p>
            <a:pPr lvl="1" eaLnBrk="1" hangingPunct="1"/>
            <a:r>
              <a:rPr lang="en-US" altLang="en-US" sz="1200" dirty="0" smtClean="0"/>
              <a:t>Power resource budget forecasts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21E626-B2D5-4099-A09F-0666E550ECAF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800" b="1" dirty="0" smtClean="0"/>
              <a:t>2014 IRP objectives: continued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373563"/>
          </a:xfrm>
        </p:spPr>
        <p:txBody>
          <a:bodyPr/>
          <a:lstStyle/>
          <a:p>
            <a:pPr eaLnBrk="1" hangingPunct="1"/>
            <a:r>
              <a:rPr lang="en-US" altLang="en-US" sz="1600" dirty="0" smtClean="0"/>
              <a:t>5. Examine and analyze long-term (20-year forward) issues &amp; decisions, and quantify preliminary, load-normalized Cost-of-Service (COS</a:t>
            </a:r>
            <a:r>
              <a:rPr lang="en-US" altLang="en-US" sz="1600" baseline="-25000" dirty="0" smtClean="0"/>
              <a:t>LN</a:t>
            </a:r>
            <a:r>
              <a:rPr lang="en-US" altLang="en-US" sz="1600" dirty="0" smtClean="0"/>
              <a:t>) impacts for various future scenarios</a:t>
            </a:r>
          </a:p>
          <a:p>
            <a:pPr lvl="1" eaLnBrk="1" hangingPunct="1"/>
            <a:r>
              <a:rPr lang="en-US" altLang="en-US" sz="1200" dirty="0" smtClean="0"/>
              <a:t>Projected load growth impacts (including EE impacts on load growth)</a:t>
            </a:r>
          </a:p>
          <a:p>
            <a:pPr lvl="1" eaLnBrk="1" hangingPunct="1"/>
            <a:r>
              <a:rPr lang="en-US" altLang="en-US" sz="1200" dirty="0" smtClean="0"/>
              <a:t>Critical intermediate- and long-term budgetary issues</a:t>
            </a:r>
          </a:p>
          <a:p>
            <a:pPr lvl="1" eaLnBrk="1" hangingPunct="1"/>
            <a:r>
              <a:rPr lang="en-US" altLang="en-US" sz="1200" dirty="0" smtClean="0"/>
              <a:t>Market price shock impacts (sensitivity analyses)</a:t>
            </a:r>
          </a:p>
          <a:p>
            <a:pPr lvl="1" eaLnBrk="1" hangingPunct="1"/>
            <a:r>
              <a:rPr lang="en-US" altLang="en-US" sz="1200" dirty="0" smtClean="0"/>
              <a:t>Uncertain IPP coal contract termination date: timing impacts</a:t>
            </a:r>
          </a:p>
          <a:p>
            <a:pPr lvl="1" eaLnBrk="1" hangingPunct="1"/>
            <a:r>
              <a:rPr lang="en-US" altLang="en-US" sz="1200" dirty="0" smtClean="0"/>
              <a:t>Potential IPP coal replacement options (both natural gas and renewable options)</a:t>
            </a:r>
          </a:p>
          <a:p>
            <a:pPr lvl="1" eaLnBrk="1" hangingPunct="1"/>
            <a:r>
              <a:rPr lang="en-US" altLang="en-US" sz="1200" dirty="0" smtClean="0"/>
              <a:t>Impacts for changes in RPS mandates (including 40% and 50% 2030 mandates)</a:t>
            </a:r>
          </a:p>
          <a:p>
            <a:pPr lvl="1" eaLnBrk="1" hangingPunct="1"/>
            <a:r>
              <a:rPr lang="en-US" altLang="en-US" sz="1200" dirty="0" smtClean="0"/>
              <a:t>Trends in (and impacts from) increasing customer solar PV installations</a:t>
            </a:r>
          </a:p>
          <a:p>
            <a:pPr lvl="1" eaLnBrk="1" hangingPunct="1"/>
            <a:r>
              <a:rPr lang="en-US" altLang="en-US" sz="1200" dirty="0" smtClean="0"/>
              <a:t>Preliminary assessment of key future market paradigms; such as Energy Storage, new DSM options, Electric Vehicles, etc. </a:t>
            </a:r>
          </a:p>
          <a:p>
            <a:pPr eaLnBrk="1" hangingPunct="1"/>
            <a:endParaRPr lang="en-US" altLang="en-US" sz="1600" dirty="0" smtClean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D6A4AC-B73F-4204-80DA-1AF01E13763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>
                <a:latin typeface="+mn-lt"/>
              </a:rPr>
              <a:t>IRP Process:  Background Information</a:t>
            </a:r>
            <a:endParaRPr lang="en-US" sz="2800" b="1" dirty="0"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768669-5EA4-42A0-ADEF-F9CFA24547B0}" type="slidenum">
              <a:rPr lang="en-US" smtClean="0">
                <a:solidFill>
                  <a:prstClr val="white"/>
                </a:solidFill>
              </a:rPr>
              <a:pPr>
                <a:defRPr/>
              </a:pPr>
              <a:t>4</a:t>
            </a:fld>
            <a:endParaRPr lang="en-US">
              <a:solidFill>
                <a:prstClr val="white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8523689"/>
              </p:ext>
            </p:extLst>
          </p:nvPr>
        </p:nvGraphicFramePr>
        <p:xfrm>
          <a:off x="685800" y="1676400"/>
          <a:ext cx="7620000" cy="352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6400"/>
                <a:gridCol w="2133600"/>
              </a:tblGrid>
              <a:tr h="350520">
                <a:tc>
                  <a:txBody>
                    <a:bodyPr/>
                    <a:lstStyle/>
                    <a:p>
                      <a:r>
                        <a:rPr lang="en-US" dirty="0" smtClean="0"/>
                        <a:t>Process / Activity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Time Period</a:t>
                      </a:r>
                      <a:endParaRPr lang="en-US" dirty="0"/>
                    </a:p>
                  </a:txBody>
                  <a:tcPr/>
                </a:tc>
              </a:tr>
              <a:tr h="35052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IRP Pre-planning activities w/internal &amp; external stakeholders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Aug-Sept</a:t>
                      </a:r>
                      <a:r>
                        <a:rPr lang="en-US" sz="1400" baseline="0" dirty="0" smtClean="0"/>
                        <a:t> 2013</a:t>
                      </a:r>
                      <a:endParaRPr lang="en-US" sz="1400" dirty="0"/>
                    </a:p>
                  </a:txBody>
                  <a:tcPr/>
                </a:tc>
              </a:tr>
              <a:tr h="35052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Initial IRP studies</a:t>
                      </a:r>
                      <a:r>
                        <a:rPr lang="en-US" sz="1400" baseline="0" dirty="0" smtClean="0"/>
                        <a:t> / simulations &amp; drafting of initial document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Oct-2013 to May 2014</a:t>
                      </a:r>
                      <a:endParaRPr lang="en-US" sz="1400" dirty="0"/>
                    </a:p>
                  </a:txBody>
                  <a:tcPr/>
                </a:tc>
              </a:tr>
              <a:tr h="35052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External review of initial draft IRP (outside independent</a:t>
                      </a:r>
                      <a:r>
                        <a:rPr lang="en-US" sz="1400" baseline="0" dirty="0" smtClean="0"/>
                        <a:t> consultant)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Jun-Jul 2014</a:t>
                      </a:r>
                      <a:endParaRPr lang="en-US" sz="1400" dirty="0"/>
                    </a:p>
                  </a:txBody>
                  <a:tcPr/>
                </a:tc>
              </a:tr>
              <a:tr h="35052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Revised IRP studies / additional analyses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Aug-Oct 2014</a:t>
                      </a:r>
                      <a:endParaRPr lang="en-US" sz="1400" dirty="0"/>
                    </a:p>
                  </a:txBody>
                  <a:tcPr/>
                </a:tc>
              </a:tr>
              <a:tr h="35052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Document revisions, additions &amp; updates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Sep-Dec 2014</a:t>
                      </a:r>
                      <a:endParaRPr lang="en-US" sz="1400" dirty="0"/>
                    </a:p>
                  </a:txBody>
                  <a:tcPr/>
                </a:tc>
              </a:tr>
              <a:tr h="35052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Presentation to Public Utilities Board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Feb 2015</a:t>
                      </a:r>
                      <a:endParaRPr lang="en-US" sz="1400" dirty="0"/>
                    </a:p>
                  </a:txBody>
                  <a:tcPr/>
                </a:tc>
              </a:tr>
              <a:tr h="35052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Public 60 day review process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Mar-Apr 2015</a:t>
                      </a:r>
                      <a:endParaRPr lang="en-US" sz="1400" dirty="0"/>
                    </a:p>
                  </a:txBody>
                  <a:tcPr/>
                </a:tc>
              </a:tr>
              <a:tr h="35052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Official adoption of 2014 IRP (Public Utilities Board)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June 4, 2015</a:t>
                      </a:r>
                      <a:endParaRPr lang="en-US" sz="1400" dirty="0"/>
                    </a:p>
                  </a:txBody>
                  <a:tcPr/>
                </a:tc>
              </a:tr>
              <a:tr h="350520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Official adoption of 2014 IRP (City Council)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July 28, 2015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232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800" b="1" dirty="0" smtClean="0"/>
              <a:t>IRP: Document Overview &amp; Organization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6400"/>
            <a:ext cx="4038600" cy="4449763"/>
          </a:xfrm>
        </p:spPr>
        <p:txBody>
          <a:bodyPr/>
          <a:lstStyle/>
          <a:p>
            <a:pPr>
              <a:defRPr/>
            </a:pPr>
            <a:r>
              <a:rPr lang="en-US" altLang="en-US" sz="1600" dirty="0" smtClean="0">
                <a:solidFill>
                  <a:srgbClr val="0033CC"/>
                </a:solidFill>
              </a:rPr>
              <a:t>14 Chapters, 6 Appendices, ~ 300 pages</a:t>
            </a:r>
          </a:p>
          <a:p>
            <a:pPr marL="0" indent="0">
              <a:buFont typeface="Arial" charset="0"/>
              <a:buNone/>
              <a:defRPr/>
            </a:pPr>
            <a:endParaRPr lang="en-US" altLang="en-US" sz="1600" dirty="0" smtClean="0">
              <a:solidFill>
                <a:srgbClr val="0033CC"/>
              </a:solidFill>
            </a:endParaRPr>
          </a:p>
          <a:p>
            <a:pPr>
              <a:defRPr/>
            </a:pPr>
            <a:r>
              <a:rPr lang="en-US" altLang="en-US" sz="1600" dirty="0" smtClean="0">
                <a:solidFill>
                  <a:srgbClr val="0033CC"/>
                </a:solidFill>
              </a:rPr>
              <a:t>All analyses were produced internally (Power Resources Division - Planning &amp; Analytics Unit).</a:t>
            </a:r>
          </a:p>
          <a:p>
            <a:pPr marL="0" indent="0">
              <a:buFont typeface="Arial" charset="0"/>
              <a:buNone/>
              <a:defRPr/>
            </a:pPr>
            <a:endParaRPr lang="en-US" altLang="en-US" sz="1600" dirty="0" smtClean="0">
              <a:solidFill>
                <a:srgbClr val="0033CC"/>
              </a:solidFill>
            </a:endParaRPr>
          </a:p>
          <a:p>
            <a:pPr>
              <a:defRPr/>
            </a:pPr>
            <a:r>
              <a:rPr lang="en-US" altLang="en-US" sz="1600" dirty="0" smtClean="0">
                <a:solidFill>
                  <a:srgbClr val="0033CC"/>
                </a:solidFill>
              </a:rPr>
              <a:t>All written material produced internally , except for Appendix A (PCM software documentation).</a:t>
            </a:r>
          </a:p>
          <a:p>
            <a:pPr marL="0" indent="0">
              <a:buFont typeface="Arial" charset="0"/>
              <a:buNone/>
              <a:defRPr/>
            </a:pPr>
            <a:endParaRPr lang="en-US" altLang="en-US" sz="1600" dirty="0" smtClean="0">
              <a:solidFill>
                <a:srgbClr val="0033CC"/>
              </a:solidFill>
            </a:endParaRPr>
          </a:p>
          <a:p>
            <a:pPr>
              <a:defRPr/>
            </a:pPr>
            <a:r>
              <a:rPr lang="en-US" altLang="en-US" sz="1600" dirty="0" smtClean="0">
                <a:solidFill>
                  <a:srgbClr val="0033CC"/>
                </a:solidFill>
              </a:rPr>
              <a:t>2014 IRP Document is publically available on the RPU Website.</a:t>
            </a:r>
          </a:p>
          <a:p>
            <a:pPr>
              <a:defRPr/>
            </a:pPr>
            <a:endParaRPr lang="en-US" altLang="en-US" sz="1600" dirty="0" smtClean="0"/>
          </a:p>
          <a:p>
            <a:pPr>
              <a:defRPr/>
            </a:pPr>
            <a:endParaRPr lang="en-US" altLang="en-US" sz="1600" dirty="0" smtClean="0"/>
          </a:p>
        </p:txBody>
      </p:sp>
      <p:sp>
        <p:nvSpPr>
          <p:cNvPr id="7172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1000" cy="4449763"/>
          </a:xfrm>
        </p:spPr>
        <p:txBody>
          <a:bodyPr/>
          <a:lstStyle/>
          <a:p>
            <a:r>
              <a:rPr lang="en-US" altLang="en-US" sz="1600" dirty="0" smtClean="0"/>
              <a:t>Document Organization: </a:t>
            </a:r>
          </a:p>
          <a:p>
            <a:pPr lvl="1"/>
            <a:r>
              <a:rPr lang="en-US" altLang="en-US" sz="1200" b="1" dirty="0" smtClean="0"/>
              <a:t>ES &amp; Ch.14 present high-level &amp; detailed summaries, respectively</a:t>
            </a:r>
          </a:p>
          <a:p>
            <a:pPr lvl="1"/>
            <a:r>
              <a:rPr lang="en-US" altLang="en-US" sz="1200" b="1" dirty="0" smtClean="0">
                <a:solidFill>
                  <a:srgbClr val="000000"/>
                </a:solidFill>
              </a:rPr>
              <a:t>Background material: Ch.2 (Load Forecasting), Ch.3 (Portfolio Resources), Ch.4 (RPU Distribution System), Appendix A (Ascend Software)</a:t>
            </a:r>
          </a:p>
          <a:p>
            <a:pPr lvl="1"/>
            <a:r>
              <a:rPr lang="en-US" altLang="en-US" sz="1200" b="1" dirty="0" smtClean="0">
                <a:solidFill>
                  <a:srgbClr val="000000"/>
                </a:solidFill>
              </a:rPr>
              <a:t>Legislative &amp; Regulatory Issues: Ch.5</a:t>
            </a:r>
          </a:p>
          <a:p>
            <a:pPr lvl="1"/>
            <a:r>
              <a:rPr lang="en-US" altLang="en-US" sz="1200" b="1" dirty="0" smtClean="0">
                <a:solidFill>
                  <a:srgbClr val="000000"/>
                </a:solidFill>
              </a:rPr>
              <a:t>EE/DSM Programs: Ch.6</a:t>
            </a:r>
          </a:p>
          <a:p>
            <a:pPr lvl="1"/>
            <a:r>
              <a:rPr lang="en-US" altLang="en-US" sz="1200" b="1" dirty="0" smtClean="0">
                <a:solidFill>
                  <a:srgbClr val="000000"/>
                </a:solidFill>
              </a:rPr>
              <a:t>Market Outlook: Ch.7</a:t>
            </a:r>
          </a:p>
          <a:p>
            <a:pPr lvl="1"/>
            <a:r>
              <a:rPr lang="en-US" altLang="en-US" sz="1200" b="1" dirty="0" smtClean="0">
                <a:solidFill>
                  <a:srgbClr val="000000"/>
                </a:solidFill>
              </a:rPr>
              <a:t>5-Year forward Forecasts: Ch.8</a:t>
            </a:r>
          </a:p>
          <a:p>
            <a:pPr lvl="1"/>
            <a:r>
              <a:rPr lang="en-US" altLang="en-US" sz="1200" b="1" dirty="0" smtClean="0">
                <a:solidFill>
                  <a:srgbClr val="000000"/>
                </a:solidFill>
              </a:rPr>
              <a:t>20-Year forward Forecasts: Ch.9 &amp; Ch.10</a:t>
            </a:r>
          </a:p>
          <a:p>
            <a:pPr lvl="1"/>
            <a:r>
              <a:rPr lang="en-US" altLang="en-US" sz="1200" b="1" dirty="0" smtClean="0">
                <a:solidFill>
                  <a:srgbClr val="000000"/>
                </a:solidFill>
              </a:rPr>
              <a:t>IPP Replacement Options: Ch.11</a:t>
            </a:r>
          </a:p>
          <a:p>
            <a:pPr lvl="1"/>
            <a:r>
              <a:rPr lang="en-US" altLang="en-US" sz="1200" b="1" dirty="0" smtClean="0">
                <a:solidFill>
                  <a:srgbClr val="000000"/>
                </a:solidFill>
              </a:rPr>
              <a:t>Higher RPS Mandates: Ch.12</a:t>
            </a:r>
          </a:p>
          <a:p>
            <a:pPr lvl="1"/>
            <a:r>
              <a:rPr lang="en-US" altLang="en-US" sz="1200" b="1" dirty="0" smtClean="0">
                <a:solidFill>
                  <a:srgbClr val="000000"/>
                </a:solidFill>
              </a:rPr>
              <a:t>New Paradigms: Ch.13 (Energy storage, new DSM/DR programs, Customer DG-PV, and Vehicle Electrification)</a:t>
            </a:r>
          </a:p>
          <a:p>
            <a:pPr lvl="1"/>
            <a:r>
              <a:rPr lang="en-US" altLang="en-US" sz="1200" b="1" dirty="0" smtClean="0">
                <a:solidFill>
                  <a:srgbClr val="000000"/>
                </a:solidFill>
              </a:rPr>
              <a:t>Additional Technical Details: Appendices B - F</a:t>
            </a:r>
          </a:p>
          <a:p>
            <a:endParaRPr lang="en-US" altLang="en-US" sz="800" dirty="0" smtClean="0">
              <a:solidFill>
                <a:srgbClr val="000000"/>
              </a:solidFill>
            </a:endParaRPr>
          </a:p>
          <a:p>
            <a:endParaRPr lang="en-US" altLang="en-US" sz="800" dirty="0" smtClean="0">
              <a:solidFill>
                <a:srgbClr val="0000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303B9B-BBB1-4396-B888-DF27E88FCB5E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/>
              <a:t>RPU IRP Guiding Principles 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1800" dirty="0" smtClean="0"/>
              <a:t>(for selecting new Generation Assets, Contracts, or Demand Side resources)</a:t>
            </a:r>
            <a:endParaRPr lang="en-US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81200"/>
            <a:ext cx="7848600" cy="2362200"/>
          </a:xfrm>
        </p:spPr>
        <p:txBody>
          <a:bodyPr/>
          <a:lstStyle/>
          <a:p>
            <a:r>
              <a:rPr lang="en-US" sz="1800" dirty="0" smtClean="0"/>
              <a:t>Will the new generation asset, contract, or demand side resource</a:t>
            </a:r>
          </a:p>
          <a:p>
            <a:pPr lvl="1"/>
            <a:r>
              <a:rPr lang="en-US" sz="1400" dirty="0" smtClean="0"/>
              <a:t>Help RPU ensure wholesale and/or retail price stability?</a:t>
            </a:r>
          </a:p>
          <a:p>
            <a:pPr lvl="1"/>
            <a:r>
              <a:rPr lang="en-US" sz="1400" dirty="0" smtClean="0"/>
              <a:t>Maintain or improve technology diversification within our portfolio of resources?</a:t>
            </a:r>
          </a:p>
          <a:p>
            <a:pPr lvl="1"/>
            <a:r>
              <a:rPr lang="en-US" sz="1400" dirty="0" smtClean="0"/>
              <a:t>Support/improve our local or system reliability needs?</a:t>
            </a:r>
          </a:p>
          <a:p>
            <a:pPr lvl="1"/>
            <a:r>
              <a:rPr lang="en-US" sz="1400" dirty="0" smtClean="0"/>
              <a:t>Meet our cost effectiveness criteria?</a:t>
            </a:r>
          </a:p>
          <a:p>
            <a:pPr lvl="1"/>
            <a:r>
              <a:rPr lang="en-US" sz="1400" dirty="0" smtClean="0"/>
              <a:t>Properly align with RPU’s daily and/or seasonal load serving needs?</a:t>
            </a:r>
          </a:p>
          <a:p>
            <a:pPr lvl="1"/>
            <a:r>
              <a:rPr lang="en-US" sz="1400" dirty="0" smtClean="0"/>
              <a:t>Reduce our Carbon footprint and/or increase our renewable energy supply?</a:t>
            </a:r>
          </a:p>
          <a:p>
            <a:pPr lvl="1"/>
            <a:r>
              <a:rPr lang="en-US" sz="1400" dirty="0" smtClean="0"/>
              <a:t>Support our commitment to environmental stewardship?</a:t>
            </a: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768669-5EA4-42A0-ADEF-F9CFA24547B0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668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/>
              <a:t>RPU Progress</a:t>
            </a:r>
            <a:r>
              <a:rPr lang="en-US" sz="2400" dirty="0" smtClean="0"/>
              <a:t/>
            </a:r>
            <a:br>
              <a:rPr lang="en-US" sz="2400" dirty="0" smtClean="0"/>
            </a:br>
            <a:r>
              <a:rPr lang="en-US" sz="1800" dirty="0" smtClean="0"/>
              <a:t>(towards California RPS, EE, and GHG climate targets)</a:t>
            </a:r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768669-5EA4-42A0-ADEF-F9CFA24547B0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657599"/>
          </a:xfrm>
        </p:spPr>
        <p:txBody>
          <a:bodyPr/>
          <a:lstStyle/>
          <a:p>
            <a:r>
              <a:rPr lang="en-US" sz="1600" dirty="0" smtClean="0"/>
              <a:t>RPU has </a:t>
            </a:r>
            <a:r>
              <a:rPr lang="en-US" sz="1600" dirty="0" smtClean="0">
                <a:solidFill>
                  <a:srgbClr val="0033CC"/>
                </a:solidFill>
              </a:rPr>
              <a:t>significantly increased </a:t>
            </a:r>
            <a:r>
              <a:rPr lang="en-US" sz="1600" dirty="0" smtClean="0"/>
              <a:t>the </a:t>
            </a:r>
            <a:r>
              <a:rPr lang="en-US" sz="1600" dirty="0"/>
              <a:t>percentage of renewable energy assets in our resource portfolio.  </a:t>
            </a:r>
            <a:r>
              <a:rPr lang="en-US" sz="1600" dirty="0" smtClean="0"/>
              <a:t>Over the last four years</a:t>
            </a:r>
            <a:r>
              <a:rPr lang="en-US" sz="1600" dirty="0"/>
              <a:t>, RPU has signed Power Purchase Agreements (PPAs) for 7 new or existing renewable energy </a:t>
            </a:r>
            <a:r>
              <a:rPr lang="en-US" sz="1600" dirty="0" smtClean="0"/>
              <a:t>projects – projects that will deliver over </a:t>
            </a:r>
            <a:r>
              <a:rPr lang="en-US" sz="1600" dirty="0" smtClean="0">
                <a:solidFill>
                  <a:srgbClr val="0033CC"/>
                </a:solidFill>
              </a:rPr>
              <a:t>500,000 MWh </a:t>
            </a:r>
            <a:r>
              <a:rPr lang="en-US" sz="1600" dirty="0" smtClean="0"/>
              <a:t>annually of new renewable into our portfolio by 2017.</a:t>
            </a:r>
          </a:p>
          <a:p>
            <a:pPr lvl="1"/>
            <a:r>
              <a:rPr lang="en-US" sz="1600" dirty="0" smtClean="0">
                <a:solidFill>
                  <a:srgbClr val="0033CC"/>
                </a:solidFill>
              </a:rPr>
              <a:t>Projected RPS levels:  2016 [29.8%]  2018 [34.9%]  2020 [41.8%]</a:t>
            </a:r>
          </a:p>
          <a:p>
            <a:endParaRPr lang="en-US" sz="1600" dirty="0" smtClean="0"/>
          </a:p>
          <a:p>
            <a:r>
              <a:rPr lang="en-US" sz="1600" dirty="0" smtClean="0"/>
              <a:t>RPU </a:t>
            </a:r>
            <a:r>
              <a:rPr lang="en-US" sz="1600" dirty="0"/>
              <a:t>successfully </a:t>
            </a:r>
            <a:r>
              <a:rPr lang="en-US" sz="1600" dirty="0" smtClean="0"/>
              <a:t>met </a:t>
            </a:r>
            <a:r>
              <a:rPr lang="en-US" sz="1600" dirty="0"/>
              <a:t>the kWh savings goal of 1% of retail sales in FY 14/15 as adopted by </a:t>
            </a:r>
            <a:r>
              <a:rPr lang="en-US" sz="1600" dirty="0" smtClean="0"/>
              <a:t>our </a:t>
            </a:r>
            <a:r>
              <a:rPr lang="en-US" sz="1600" dirty="0"/>
              <a:t>Board of Public Utilities. </a:t>
            </a:r>
            <a:r>
              <a:rPr lang="en-US" sz="1600" dirty="0" smtClean="0"/>
              <a:t> During </a:t>
            </a:r>
            <a:r>
              <a:rPr lang="en-US" sz="1600" dirty="0"/>
              <a:t>FY 14/15, RPU assisted its customers in saving a total of over </a:t>
            </a:r>
            <a:r>
              <a:rPr lang="en-US" sz="1600" dirty="0" smtClean="0">
                <a:solidFill>
                  <a:srgbClr val="0033CC"/>
                </a:solidFill>
              </a:rPr>
              <a:t>20,000 MWh </a:t>
            </a:r>
            <a:r>
              <a:rPr lang="en-US" sz="1600" dirty="0" smtClean="0"/>
              <a:t>of electricity. </a:t>
            </a:r>
          </a:p>
          <a:p>
            <a:endParaRPr lang="en-US" sz="1600" dirty="0"/>
          </a:p>
          <a:p>
            <a:r>
              <a:rPr lang="en-US" sz="1600" dirty="0" smtClean="0"/>
              <a:t>RPU continuously strives to reduce our carbon footprint and is actively planning for a future resource portfolio that is coal free.  Our audited 2014 CO2 emissions were 865,369 tons, over </a:t>
            </a:r>
            <a:r>
              <a:rPr lang="en-US" sz="1600" dirty="0" smtClean="0">
                <a:solidFill>
                  <a:srgbClr val="0033CC"/>
                </a:solidFill>
              </a:rPr>
              <a:t>200,000 tons below </a:t>
            </a:r>
            <a:r>
              <a:rPr lang="en-US" sz="1600" dirty="0" smtClean="0"/>
              <a:t>our 2014 CARB allocation of 1,068,000 tons of emission credits.</a:t>
            </a:r>
            <a:endParaRPr lang="en-US" sz="1600" dirty="0"/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42804554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2400" b="1" dirty="0" smtClean="0"/>
              <a:t>SB-350 IRP Requirements analyzed and/or </a:t>
            </a:r>
            <a:br>
              <a:rPr lang="en-US" altLang="en-US" sz="2400" b="1" dirty="0" smtClean="0"/>
            </a:br>
            <a:r>
              <a:rPr lang="en-US" altLang="en-US" sz="2400" b="1" dirty="0" smtClean="0"/>
              <a:t>addressed in RPU’s 2014 IRP</a:t>
            </a: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0326477"/>
              </p:ext>
            </p:extLst>
          </p:nvPr>
        </p:nvGraphicFramePr>
        <p:xfrm>
          <a:off x="609600" y="1676400"/>
          <a:ext cx="5149850" cy="3840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5057"/>
                <a:gridCol w="2514793"/>
              </a:tblGrid>
              <a:tr h="274297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SB 350 IRP Requirement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RPU’s 2014 IRP Section(s)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</a:tr>
              <a:tr h="274297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GHG Reduction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1.2</a:t>
                      </a:r>
                      <a:r>
                        <a:rPr lang="en-US" sz="1200" baseline="0" dirty="0" smtClean="0"/>
                        <a:t> / </a:t>
                      </a:r>
                      <a:r>
                        <a:rPr lang="en-US" sz="1200" dirty="0" smtClean="0"/>
                        <a:t>5.1.2</a:t>
                      </a:r>
                      <a:r>
                        <a:rPr lang="en-US" sz="1200" baseline="0" dirty="0" smtClean="0"/>
                        <a:t> /</a:t>
                      </a:r>
                      <a:r>
                        <a:rPr lang="en-US" sz="1200" dirty="0" smtClean="0"/>
                        <a:t> 8.7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</a:tr>
              <a:tr h="274297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50% RPS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3.4</a:t>
                      </a:r>
                      <a:r>
                        <a:rPr lang="en-US" sz="1200" baseline="0" dirty="0" smtClean="0"/>
                        <a:t> /</a:t>
                      </a:r>
                      <a:r>
                        <a:rPr lang="en-US" sz="1200" dirty="0" smtClean="0"/>
                        <a:t> 8.2 / 9.2 / 10.3 / 11.2.3 /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dirty="0" smtClean="0"/>
                        <a:t>12  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</a:tr>
              <a:tr h="274297">
                <a:tc>
                  <a:txBody>
                    <a:bodyPr/>
                    <a:lstStyle/>
                    <a:p>
                      <a:r>
                        <a:rPr lang="en-US" sz="1200" baseline="0" smtClean="0"/>
                        <a:t>Reasonable </a:t>
                      </a:r>
                      <a:r>
                        <a:rPr lang="en-US" sz="1200" baseline="0" dirty="0" smtClean="0"/>
                        <a:t>Rates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1.2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</a:tr>
              <a:tr h="274297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Bill Impacts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1.2</a:t>
                      </a:r>
                      <a:r>
                        <a:rPr lang="en-US" sz="1200" baseline="0" dirty="0" smtClean="0"/>
                        <a:t> /</a:t>
                      </a:r>
                      <a:r>
                        <a:rPr lang="en-US" sz="1200" dirty="0" smtClean="0"/>
                        <a:t> 8.5 / 8.6 / 10.6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</a:tr>
              <a:tr h="274297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System and Local Reliability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8.1 / 8.1.2 / 9.1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</a:tr>
              <a:tr h="274297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Transmission and Distribution Systems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3.2 / 3.3 / 4 / 5.2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</a:tr>
              <a:tr h="274297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Distribution Systems &amp; DSM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13.3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</a:tr>
              <a:tr h="274297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Local</a:t>
                      </a:r>
                      <a:r>
                        <a:rPr lang="en-US" sz="1200" baseline="0" dirty="0" smtClean="0"/>
                        <a:t> Air Pollutants &amp; GHG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8.7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</a:tr>
              <a:tr h="274297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Energy Efficiency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5.1.6 / 6 / 13.3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</a:tr>
              <a:tr h="274297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Energy Storage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5.1.5 / 13.2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</a:tr>
              <a:tr h="274297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Transportation Electrification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13.5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</a:tr>
              <a:tr h="274297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Diversified</a:t>
                      </a:r>
                      <a:r>
                        <a:rPr lang="en-US" sz="1200" baseline="0" dirty="0" smtClean="0"/>
                        <a:t> Resource Procurement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3.1 / 3.4 / 8.3 / 9.2 / 10 / 11 / 12 / 13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</a:tr>
              <a:tr h="274297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Resource Adequacy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8.1 / 9.1</a:t>
                      </a:r>
                      <a:endParaRPr lang="en-US" sz="1200" dirty="0"/>
                    </a:p>
                  </a:txBody>
                  <a:tcPr marL="91435" marR="91435" marT="45714" marB="45714"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096000" y="1828800"/>
            <a:ext cx="266700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latin typeface="+mn-lt"/>
              </a:rPr>
              <a:t>Response to Commissioner Scott Request:</a:t>
            </a:r>
          </a:p>
          <a:p>
            <a:endParaRPr lang="en-US" sz="1200" b="1" dirty="0">
              <a:latin typeface="+mn-lt"/>
            </a:endParaRPr>
          </a:p>
          <a:p>
            <a:r>
              <a:rPr lang="en-US" sz="1200" b="1" dirty="0" smtClean="0">
                <a:latin typeface="+mn-lt"/>
              </a:rPr>
              <a:t>RPU has not yet determined exactly how we will incorporate transportation electrification into our 2018 IRP.  (Note: it definitely will be addressed.)</a:t>
            </a:r>
          </a:p>
          <a:p>
            <a:endParaRPr lang="en-US" sz="1200" b="1" dirty="0">
              <a:latin typeface="+mn-lt"/>
            </a:endParaRPr>
          </a:p>
          <a:p>
            <a:r>
              <a:rPr lang="en-US" sz="1200" b="1" dirty="0" smtClean="0">
                <a:latin typeface="+mn-lt"/>
              </a:rPr>
              <a:t>Our 2014 IRP discusses this topic in section 13.5, primarily from a future planning perspective for potential impacts.</a:t>
            </a:r>
          </a:p>
          <a:p>
            <a:endParaRPr lang="en-US" sz="1200" b="1" dirty="0">
              <a:latin typeface="+mn-lt"/>
            </a:endParaRPr>
          </a:p>
          <a:p>
            <a:r>
              <a:rPr lang="en-US" sz="1200" b="1" dirty="0" smtClean="0">
                <a:latin typeface="+mn-lt"/>
              </a:rPr>
              <a:t>As of Feb 2016, the RPU service area only has ~ 450 BEV &amp; PHEV (Source: CVRP Rebate statistics).</a:t>
            </a:r>
            <a:endParaRPr lang="en-US" sz="12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15897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/>
              <a:t>Summary &amp; Q/A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077200" cy="4373563"/>
          </a:xfrm>
        </p:spPr>
        <p:txBody>
          <a:bodyPr/>
          <a:lstStyle/>
          <a:p>
            <a:r>
              <a:rPr lang="en-US" sz="1800" dirty="0" smtClean="0"/>
              <a:t>RPU staff already create a comprehensive IRP document that addresses (nearly) all SB-350 requirements, including all critical CA energy and environment policies.  </a:t>
            </a:r>
          </a:p>
          <a:p>
            <a:pPr marL="0" indent="0">
              <a:buNone/>
            </a:pPr>
            <a:endParaRPr lang="en-US" sz="800" dirty="0" smtClean="0"/>
          </a:p>
          <a:p>
            <a:r>
              <a:rPr lang="en-US" sz="1800" dirty="0" smtClean="0"/>
              <a:t>CEC guidelines should be flexible.  For example, allow a POU to submit a brief “</a:t>
            </a:r>
            <a:r>
              <a:rPr lang="en-US" sz="1800" dirty="0" smtClean="0">
                <a:solidFill>
                  <a:srgbClr val="0033CC"/>
                </a:solidFill>
              </a:rPr>
              <a:t>SB-350 Index report</a:t>
            </a:r>
            <a:r>
              <a:rPr lang="en-US" sz="1800" dirty="0" smtClean="0"/>
              <a:t>” that directs CEC staff to the specific IRP sections that already address each requirement.</a:t>
            </a:r>
          </a:p>
          <a:p>
            <a:pPr marL="0" indent="0">
              <a:buNone/>
            </a:pPr>
            <a:endParaRPr lang="en-US" sz="800" dirty="0" smtClean="0"/>
          </a:p>
          <a:p>
            <a:r>
              <a:rPr lang="en-US" sz="1800" dirty="0" smtClean="0"/>
              <a:t>CEC should recognize that many mid-size POUs do not produce new or “updated” IRPs every year.  Example: RPU is on a 4-year cycle; next IRP will be issued in 2018.  (</a:t>
            </a:r>
            <a:r>
              <a:rPr lang="en-US" sz="1800" i="1" dirty="0" smtClean="0">
                <a:solidFill>
                  <a:srgbClr val="0033CC"/>
                </a:solidFill>
              </a:rPr>
              <a:t>Many other CEC filings can be used to track progress, such as our RPS compliance reports, SB 1037 report, SB1 Solar report, IEPR-S2 filing, IEPR Form 4 report, etc</a:t>
            </a:r>
            <a:r>
              <a:rPr lang="en-US" sz="1800" dirty="0" smtClean="0">
                <a:solidFill>
                  <a:srgbClr val="0033CC"/>
                </a:solidFill>
              </a:rPr>
              <a:t>.</a:t>
            </a:r>
            <a:r>
              <a:rPr lang="en-US" sz="1800" dirty="0" smtClean="0"/>
              <a:t>)</a:t>
            </a:r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768669-5EA4-42A0-ADEF-F9CFA24547B0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51577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City of Riverside</Received_x0020_From>
    <Docket_x0020_Number xmlns="8eef3743-c7b3-4cbe-8837-b6e805be353c">16-OIR-04</Docket_x0020_Number>
    <TaxCatchAll xmlns="8eef3743-c7b3-4cbe-8837-b6e805be353c">
      <Value>18</Value>
      <Value>6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/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Z5JXHV6S7NA6-3-103979</_dlc_DocId>
    <_dlc_DocIdUrl xmlns="8eef3743-c7b3-4cbe-8837-b6e805be353c">
      <Url>http://efilingspinternal/_layouts/DocIdRedir.aspx?ID=Z5JXHV6S7NA6-3-103979</Url>
      <Description>Z5JXHV6S7NA6-3-103979</Description>
    </_dlc_DocIdUrl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C73F65C-71F1-457D-8101-850F49757A3C}"/>
</file>

<file path=customXml/itemProps2.xml><?xml version="1.0" encoding="utf-8"?>
<ds:datastoreItem xmlns:ds="http://schemas.openxmlformats.org/officeDocument/2006/customXml" ds:itemID="{4AAA0F83-B8DC-46D3-945F-3636926FE512}"/>
</file>

<file path=customXml/itemProps3.xml><?xml version="1.0" encoding="utf-8"?>
<ds:datastoreItem xmlns:ds="http://schemas.openxmlformats.org/officeDocument/2006/customXml" ds:itemID="{67F2220C-C914-46BD-AA1D-6F48DD79D15A}"/>
</file>

<file path=customXml/itemProps4.xml><?xml version="1.0" encoding="utf-8"?>
<ds:datastoreItem xmlns:ds="http://schemas.openxmlformats.org/officeDocument/2006/customXml" ds:itemID="{3B01373F-9AF4-45A3-B122-C13B56FF411A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47055</TotalTime>
  <Words>1146</Words>
  <Application>Microsoft Office PowerPoint</Application>
  <PresentationFormat>On-screen Show (4:3)</PresentationFormat>
  <Paragraphs>137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Custom Design</vt:lpstr>
      <vt:lpstr>Overview of RPU 2014 Power Supply  Integrated Resource Plan</vt:lpstr>
      <vt:lpstr>RPU’s most recent IRP was produced in 2014.  It is a comprehensive IRP that was designed to meet the following five objectives:</vt:lpstr>
      <vt:lpstr>2014 IRP objectives: continued</vt:lpstr>
      <vt:lpstr>IRP Process:  Background Information</vt:lpstr>
      <vt:lpstr>IRP: Document Overview &amp; Organization</vt:lpstr>
      <vt:lpstr>RPU IRP Guiding Principles  (for selecting new Generation Assets, Contracts, or Demand Side resources)</vt:lpstr>
      <vt:lpstr>RPU Progress (towards California RPS, EE, and GHG climate targets)</vt:lpstr>
      <vt:lpstr>SB-350 IRP Requirements analyzed and/or  addressed in RPU’s 2014 IRP</vt:lpstr>
      <vt:lpstr>Summary &amp; Q/A</vt:lpstr>
    </vt:vector>
  </TitlesOfParts>
  <Company>City of Riverside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City of Riverside's presentation of its Integrated Resource Planning at Lead Cmr Workshop on Apirl 18, 2016.</dc:title>
  <dc:creator>Rebeccah Goldware</dc:creator>
  <cp:lastModifiedBy>Paul, Patricia@Energy</cp:lastModifiedBy>
  <cp:revision>501</cp:revision>
  <cp:lastPrinted>2016-04-15T22:26:05Z</cp:lastPrinted>
  <dcterms:created xsi:type="dcterms:W3CDTF">2004-05-27T18:24:46Z</dcterms:created>
  <dcterms:modified xsi:type="dcterms:W3CDTF">2016-07-05T16:26:00Z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18fa7dc9-a4db-45ca-83ae-ce864e710c5a</vt:lpwstr>
  </property>
  <property fmtid="{D5CDD505-2E9C-101B-9397-08002B2CF9AE}" pid="4" name="Subject_x0020_Areas">
    <vt:lpwstr/>
  </property>
  <property fmtid="{D5CDD505-2E9C-101B-9397-08002B2CF9AE}" pid="5" name="_CopySource">
    <vt:lpwstr>http://efilingspinternal/PendingDocuments/16-OIR-04/20160705T121146_City_of_Riverside's_presentation_of_its_Integrated_Resource_Pla.pptx</vt:lpwstr>
  </property>
  <property fmtid="{D5CDD505-2E9C-101B-9397-08002B2CF9AE}" pid="6" name="Subject Areas">
    <vt:lpwstr/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1277700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