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3" r:id="rId2"/>
  </p:sldMasterIdLst>
  <p:notesMasterIdLst>
    <p:notesMasterId r:id="rId12"/>
  </p:notesMasterIdLst>
  <p:sldIdLst>
    <p:sldId id="278" r:id="rId3"/>
    <p:sldId id="277" r:id="rId4"/>
    <p:sldId id="285" r:id="rId5"/>
    <p:sldId id="283" r:id="rId6"/>
    <p:sldId id="284" r:id="rId7"/>
    <p:sldId id="282" r:id="rId8"/>
    <p:sldId id="279" r:id="rId9"/>
    <p:sldId id="281" r:id="rId10"/>
    <p:sldId id="28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469" autoAdjust="0"/>
  </p:normalViewPr>
  <p:slideViewPr>
    <p:cSldViewPr>
      <p:cViewPr varScale="1">
        <p:scale>
          <a:sx n="74" d="100"/>
          <a:sy n="74" d="100"/>
        </p:scale>
        <p:origin x="-16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7B7EE-6B54-4BC2-A198-02286F5865B9}" type="datetimeFigureOut">
              <a:rPr lang="en-US" smtClean="0"/>
              <a:t>5/3/2018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2237EA-DF85-4E43-8227-FA06392E27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985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EF9D-1D4B-4850-8C33-21A0DCFC624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85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0E7FD-EF65-4B49-8EBC-73F49848D60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480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56FB-8A85-404D-9476-30C47A46D2B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988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0BDDBF-019C-41DB-93DD-3A7AD5DB62F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971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0EAC9-6F0D-4854-8BE4-776D1B423B8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270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A5050-C4A7-418B-8F46-2BF01F4B2F5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880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0EB47-43BB-47D9-A903-FA4B0C1F545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633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AB3DD-CDAA-4863-A2C2-D2717EF58B3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589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159A7-020D-4110-9EEA-82360FF1D89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349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446C9-03B0-4E34-A4AA-82892B275A0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12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7F135-B49D-464E-82B5-E018F74530E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576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5499-09A9-45F3-9E1C-DB5EC1CDE37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  <p:pic>
        <p:nvPicPr>
          <p:cNvPr id="8" name="Picture 7" descr="2017_CEC Power Point Template_BW-72.jp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54" y="0"/>
            <a:ext cx="9345154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36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403A4-61ED-49C0-A42A-47551520632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9699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F5D1-E54D-49D7-8AE5-6938FF85B46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234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40040-B1DD-4380-BC7C-4417F9F0069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435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B7D02-DD52-4F55-ADB5-9CF930F939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1687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D6CCE-32E2-4E9A-9D85-9BF8A780F5F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747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1F2DC-0C4F-4329-92BE-41371E4072D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591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2445B-E444-4E74-9038-624A9DE22D5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6946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5AC7B-5CEB-42B5-9625-CF208372126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83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2BFC09FE-1713-4DCB-899A-8694AE3C95D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687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EEE37178-3BB6-4193-90D2-33F8DCFA85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5/3/2018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2017_CEC Power Point Template_BW-70.jpg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53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9233" y="762000"/>
            <a:ext cx="8305800" cy="1470025"/>
          </a:xfrm>
        </p:spPr>
        <p:txBody>
          <a:bodyPr>
            <a:normAutofit fontScale="90000"/>
          </a:bodyPr>
          <a:lstStyle/>
          <a:p>
            <a:r>
              <a:rPr lang="en-US" altLang="en-US" sz="4800" b="1" dirty="0">
                <a:latin typeface="Palatino Linotype" pitchFamily="18" charset="0"/>
                <a:cs typeface="Arial" pitchFamily="34" charset="0"/>
              </a:rPr>
              <a:t>2019 Building Energy Efficiency </a:t>
            </a:r>
            <a:r>
              <a:rPr lang="en-US" altLang="en-US" sz="4800" b="1" dirty="0" smtClean="0">
                <a:latin typeface="Palatino Linotype" pitchFamily="18" charset="0"/>
                <a:cs typeface="Arial" pitchFamily="34" charset="0"/>
              </a:rPr>
              <a:t>Standards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2971800"/>
            <a:ext cx="7086600" cy="1752600"/>
          </a:xfrm>
        </p:spPr>
        <p:txBody>
          <a:bodyPr>
            <a:normAutofit fontScale="92500"/>
          </a:bodyPr>
          <a:lstStyle/>
          <a:p>
            <a:r>
              <a:rPr lang="en-US" altLang="en-US" b="1" dirty="0">
                <a:latin typeface="Palatino Linotype" pitchFamily="18" charset="0"/>
              </a:rPr>
              <a:t>2018 IEPR Joint Agency Workshop on</a:t>
            </a:r>
          </a:p>
          <a:p>
            <a:r>
              <a:rPr lang="en-US" altLang="en-US" b="1" dirty="0">
                <a:latin typeface="Palatino Linotype" pitchFamily="18" charset="0"/>
              </a:rPr>
              <a:t>Energy Reliability in Southern California</a:t>
            </a:r>
          </a:p>
          <a:p>
            <a:endParaRPr lang="en-US" altLang="en-US" b="1" dirty="0">
              <a:latin typeface="Palatino Linotype" pitchFamily="18" charset="0"/>
            </a:endParaRPr>
          </a:p>
          <a:p>
            <a:pPr algn="l"/>
            <a:endParaRPr lang="en-US" dirty="0" smtClean="0">
              <a:solidFill>
                <a:schemeClr val="accent1">
                  <a:lumMod val="75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06561" y="5307466"/>
            <a:ext cx="6400800" cy="1145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400" dirty="0" smtClean="0">
                <a:solidFill>
                  <a:srgbClr val="4F81BD">
                    <a:lumMod val="75000"/>
                  </a:srgbClr>
                </a:solidFill>
                <a:latin typeface="Gotham HTF Medium"/>
                <a:cs typeface="Gotham HTF Medium"/>
              </a:rPr>
              <a:t>Dave Ashuckian, P.E., Director, Efficiency Division</a:t>
            </a:r>
            <a:endParaRPr lang="en-US" sz="1400" dirty="0">
              <a:solidFill>
                <a:srgbClr val="4F81BD">
                  <a:lumMod val="75000"/>
                </a:srgbClr>
              </a:solidFill>
              <a:latin typeface="Gotham HTF Medium"/>
              <a:cs typeface="Gotham HTF Medium"/>
            </a:endParaRPr>
          </a:p>
          <a:p>
            <a:pPr algn="l"/>
            <a:r>
              <a:rPr lang="en-US" sz="1400" dirty="0" smtClean="0">
                <a:solidFill>
                  <a:srgbClr val="4F81BD">
                    <a:lumMod val="75000"/>
                  </a:srgbClr>
                </a:solidFill>
                <a:latin typeface="Gotham HTF Medium"/>
                <a:cs typeface="Gotham HTF Medium"/>
              </a:rPr>
              <a:t>May 8, 2018</a:t>
            </a:r>
          </a:p>
          <a:p>
            <a:pPr algn="l"/>
            <a:r>
              <a:rPr lang="en-US" sz="1400" dirty="0" smtClean="0">
                <a:solidFill>
                  <a:srgbClr val="4F81BD">
                    <a:lumMod val="75000"/>
                  </a:srgbClr>
                </a:solidFill>
                <a:latin typeface="Gotham HTF Medium"/>
                <a:cs typeface="Gotham HTF Medium"/>
              </a:rPr>
              <a:t>California Energy Commission</a:t>
            </a:r>
          </a:p>
        </p:txBody>
      </p:sp>
    </p:spTree>
    <p:extLst>
      <p:ext uri="{BB962C8B-B14F-4D97-AF65-F5344CB8AC3E}">
        <p14:creationId xmlns:p14="http://schemas.microsoft.com/office/powerpoint/2010/main" val="243265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Progress </a:t>
            </a:r>
            <a:r>
              <a:rPr lang="en-US" sz="4000" b="1" dirty="0"/>
              <a:t>Towards ZNE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4525963"/>
          </a:xfrm>
        </p:spPr>
        <p:txBody>
          <a:bodyPr/>
          <a:lstStyle/>
          <a:p>
            <a:pPr marL="237762" lvl="2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sz="2000" b="1" dirty="0" smtClean="0">
                <a:latin typeface="Palatino Linotype" pitchFamily="18" charset="0"/>
              </a:rPr>
              <a:t>The 2019 Standards: </a:t>
            </a:r>
          </a:p>
          <a:p>
            <a:pPr marL="580662" lvl="2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sz="2000" dirty="0" smtClean="0">
                <a:latin typeface="Palatino Linotype" pitchFamily="18" charset="0"/>
              </a:rPr>
              <a:t>Make </a:t>
            </a:r>
            <a:r>
              <a:rPr lang="en-US" sz="2000" dirty="0">
                <a:latin typeface="Palatino Linotype" pitchFamily="18" charset="0"/>
              </a:rPr>
              <a:t>progress toward the ZNE goal within the confines of cost effectiveness, NEM, and life cycle cost rules </a:t>
            </a:r>
          </a:p>
          <a:p>
            <a:pPr marL="580662" lvl="2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sz="2000" dirty="0">
                <a:latin typeface="Palatino Linotype" pitchFamily="18" charset="0"/>
              </a:rPr>
              <a:t>Contribute to the State’s GHG reduction goals</a:t>
            </a:r>
          </a:p>
          <a:p>
            <a:pPr marL="580662" lvl="2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sz="2000" dirty="0">
                <a:latin typeface="Palatino Linotype" pitchFamily="18" charset="0"/>
              </a:rPr>
              <a:t>Promote self-utilization of the PV generation by encouraging or requiring demand flexibility and grid harmonization strategies </a:t>
            </a:r>
          </a:p>
          <a:p>
            <a:pPr marL="580662" lvl="2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sz="2000" dirty="0">
                <a:latin typeface="Palatino Linotype" pitchFamily="18" charset="0"/>
              </a:rPr>
              <a:t>Provide independent compliance paths for both mixed-fuel and all-electric homes</a:t>
            </a:r>
          </a:p>
          <a:p>
            <a:pPr marL="580662" lvl="2" indent="-34290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sz="2000" dirty="0">
                <a:latin typeface="Palatino Linotype" pitchFamily="18" charset="0"/>
              </a:rPr>
              <a:t>Provide the tools for local governments to adopt ordinances to achieve ZNE through Part 11 Reach Codes, and other beyond code </a:t>
            </a:r>
            <a:r>
              <a:rPr lang="en-US" sz="2000" dirty="0" smtClean="0">
                <a:latin typeface="Palatino Linotype" pitchFamily="18" charset="0"/>
              </a:rPr>
              <a:t>practices</a:t>
            </a:r>
            <a:endParaRPr lang="en-US" sz="2000" dirty="0">
              <a:latin typeface="Palatino Linotype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49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7315200" cy="1143000"/>
          </a:xfrm>
        </p:spPr>
        <p:txBody>
          <a:bodyPr>
            <a:normAutofit/>
          </a:bodyPr>
          <a:lstStyle/>
          <a:p>
            <a:r>
              <a:rPr lang="en-US" sz="4000" b="1" dirty="0" smtClean="0"/>
              <a:t>2019 </a:t>
            </a:r>
            <a:r>
              <a:rPr lang="en-US" sz="4000" b="1" dirty="0"/>
              <a:t>Standards Approach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marL="237762" lvl="2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sz="2000" dirty="0" smtClean="0">
                <a:latin typeface="Palatino Linotype" pitchFamily="18" charset="0"/>
              </a:rPr>
              <a:t>The </a:t>
            </a:r>
            <a:r>
              <a:rPr lang="en-US" sz="2000" dirty="0">
                <a:latin typeface="Palatino Linotype" pitchFamily="18" charset="0"/>
              </a:rPr>
              <a:t>2019 Standards recognize the following priority for efficiency and generation resources:</a:t>
            </a:r>
          </a:p>
          <a:p>
            <a:pPr marL="237762" lvl="2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sz="2000" dirty="0">
                <a:latin typeface="Palatino Linotype" pitchFamily="18" charset="0"/>
              </a:rPr>
              <a:t>1. Envelope </a:t>
            </a:r>
            <a:r>
              <a:rPr lang="en-US" sz="2000" dirty="0" smtClean="0">
                <a:latin typeface="Palatino Linotype" pitchFamily="18" charset="0"/>
              </a:rPr>
              <a:t>efficiency</a:t>
            </a:r>
            <a:endParaRPr lang="en-US" sz="2000" dirty="0">
              <a:latin typeface="Palatino Linotype" pitchFamily="18" charset="0"/>
            </a:endParaRPr>
          </a:p>
          <a:p>
            <a:pPr marL="237762" lvl="2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sz="2000" dirty="0">
                <a:latin typeface="Palatino Linotype" pitchFamily="18" charset="0"/>
              </a:rPr>
              <a:t>2. Appropriately sized </a:t>
            </a:r>
            <a:r>
              <a:rPr lang="en-US" sz="2000" dirty="0" smtClean="0">
                <a:latin typeface="Palatino Linotype" pitchFamily="18" charset="0"/>
              </a:rPr>
              <a:t>PVs</a:t>
            </a:r>
            <a:endParaRPr lang="en-US" sz="2000" dirty="0">
              <a:latin typeface="Palatino Linotype" pitchFamily="18" charset="0"/>
            </a:endParaRPr>
          </a:p>
          <a:p>
            <a:pPr marL="237762" lvl="2" inden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sz="2000" dirty="0">
                <a:latin typeface="Palatino Linotype" pitchFamily="18" charset="0"/>
              </a:rPr>
              <a:t>3. Grid harmonization strategies that maximize self-utilization </a:t>
            </a:r>
            <a:r>
              <a:rPr lang="en-US" sz="2000" dirty="0" smtClean="0">
                <a:latin typeface="Palatino Linotype" pitchFamily="18" charset="0"/>
              </a:rPr>
              <a:t>of the PV </a:t>
            </a:r>
            <a:r>
              <a:rPr lang="en-US" sz="2000" dirty="0">
                <a:latin typeface="Palatino Linotype" pitchFamily="18" charset="0"/>
              </a:rPr>
              <a:t>output and limit exports to the grid </a:t>
            </a:r>
            <a:r>
              <a:rPr lang="en-US" sz="1800" dirty="0">
                <a:latin typeface="Palatino Linotype" pitchFamily="18" charset="0"/>
              </a:rPr>
              <a:t> </a:t>
            </a:r>
          </a:p>
          <a:p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 descr="C:\Users\mshirakh\Pictures\Lithium-Ion-Battery-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747687"/>
            <a:ext cx="2209800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dashucki\AppData\Local\Microsoft\Windows\Temporary Internet Files\Content.Outlook\O4PDAYNR\10766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920" y="4723714"/>
            <a:ext cx="2596280" cy="194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989" y="4723714"/>
            <a:ext cx="3429000" cy="196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630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All-Electric Home Option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marL="0" lvl="1" indent="0" defTabSz="456506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altLang="en-US" sz="2000" dirty="0">
                <a:latin typeface="Palatino Linotype" pitchFamily="18" charset="0"/>
              </a:rPr>
              <a:t>Standards </a:t>
            </a:r>
            <a:r>
              <a:rPr lang="en-US" altLang="en-US" sz="2000" dirty="0" smtClean="0">
                <a:latin typeface="Palatino Linotype" pitchFamily="18" charset="0"/>
              </a:rPr>
              <a:t>allow </a:t>
            </a:r>
            <a:r>
              <a:rPr lang="en-US" altLang="en-US" sz="2000" dirty="0">
                <a:latin typeface="Palatino Linotype" pitchFamily="18" charset="0"/>
              </a:rPr>
              <a:t>all-electric home’s PV size be the same as an equally sized mixed fuel home with similar features:</a:t>
            </a:r>
          </a:p>
          <a:p>
            <a:pPr marL="342379" lvl="1" indent="-342379" defTabSz="456506">
              <a:spcBef>
                <a:spcPct val="0"/>
              </a:spcBef>
              <a:spcAft>
                <a:spcPts val="1200"/>
              </a:spcAft>
              <a:buSzPct val="75000"/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Palatino Linotype" pitchFamily="18" charset="0"/>
              </a:rPr>
              <a:t>The larger PV needed to displace the all-electric home </a:t>
            </a:r>
            <a:r>
              <a:rPr lang="en-US" altLang="en-US" sz="2000" dirty="0" err="1">
                <a:latin typeface="Palatino Linotype" pitchFamily="18" charset="0"/>
              </a:rPr>
              <a:t>kWhs</a:t>
            </a:r>
            <a:r>
              <a:rPr lang="en-US" altLang="en-US" sz="2000" dirty="0">
                <a:latin typeface="Palatino Linotype" pitchFamily="18" charset="0"/>
              </a:rPr>
              <a:t>, makes grid harmonization strategies, more important</a:t>
            </a:r>
          </a:p>
          <a:p>
            <a:pPr marL="342379" lvl="1" indent="-342379" defTabSz="456506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Arial" panose="020B0604020202020204" pitchFamily="34" charset="0"/>
              <a:buChar char="•"/>
              <a:defRPr/>
            </a:pPr>
            <a:r>
              <a:rPr lang="en-US" altLang="en-US" sz="2000" dirty="0" smtClean="0">
                <a:latin typeface="Palatino Linotype" pitchFamily="18" charset="0"/>
              </a:rPr>
              <a:t>Requiring </a:t>
            </a:r>
            <a:r>
              <a:rPr lang="en-US" altLang="en-US" sz="2000" dirty="0">
                <a:latin typeface="Palatino Linotype" pitchFamily="18" charset="0"/>
              </a:rPr>
              <a:t>a much larger PV system on an all-electric home to displace the larger annual kWh may discourage all-electric homes</a:t>
            </a:r>
          </a:p>
          <a:p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4293742"/>
            <a:ext cx="3520103" cy="238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0600" y="4265871"/>
            <a:ext cx="3581400" cy="2386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902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Parallel Prescriptive Paths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lvl="1" indent="0" defTabSz="455613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SzPct val="75000"/>
              <a:buNone/>
              <a:defRPr/>
            </a:pPr>
            <a:r>
              <a:rPr lang="en-US" altLang="en-US" sz="2000" dirty="0">
                <a:latin typeface="Palatino Linotype" pitchFamily="18" charset="0"/>
              </a:rPr>
              <a:t>There will be two parallel prescriptive paths for compliance, one for each of:</a:t>
            </a:r>
          </a:p>
          <a:p>
            <a:pPr marL="742950" lvl="2" indent="-342900" defTabSz="455613"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altLang="en-US" sz="2000" dirty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Mixed f</a:t>
            </a:r>
            <a:r>
              <a:rPr lang="en-US" altLang="en-US" sz="2000" dirty="0" smtClean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uel homes</a:t>
            </a:r>
            <a:endParaRPr lang="en-US" altLang="en-US" sz="2000" dirty="0">
              <a:latin typeface="Palatino Linotype" pitchFamily="18" charset="0"/>
              <a:ea typeface="Calibri" pitchFamily="34" charset="0"/>
              <a:cs typeface="Times New Roman" pitchFamily="18" charset="0"/>
            </a:endParaRPr>
          </a:p>
          <a:p>
            <a:pPr marL="742950" lvl="2" indent="-342900" defTabSz="455613">
              <a:spcBef>
                <a:spcPct val="0"/>
              </a:spcBef>
              <a:spcAft>
                <a:spcPts val="1200"/>
              </a:spcAft>
              <a:buSzPct val="75000"/>
              <a:buFont typeface="+mj-lt"/>
              <a:buAutoNum type="arabicPeriod"/>
              <a:defRPr/>
            </a:pPr>
            <a:r>
              <a:rPr lang="en-US" altLang="en-US" sz="2000" dirty="0" smtClean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All-electric homes</a:t>
            </a:r>
            <a:endParaRPr lang="en-US" altLang="en-US" sz="2000" dirty="0">
              <a:latin typeface="Palatino Linotype" pitchFamily="18" charset="0"/>
              <a:ea typeface="Calibri" pitchFamily="34" charset="0"/>
              <a:cs typeface="Times New Roman" pitchFamily="18" charset="0"/>
            </a:endParaRPr>
          </a:p>
          <a:p>
            <a:pPr marL="0" lvl="1" indent="0" defTabSz="455613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altLang="en-US" sz="2000" dirty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This allows the all-electric and mixed fuel homes to have their own prescriptive </a:t>
            </a:r>
            <a:r>
              <a:rPr lang="en-US" altLang="en-US" sz="2000" dirty="0" smtClean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paths</a:t>
            </a:r>
            <a:endParaRPr lang="en-US" altLang="en-US" sz="2000" dirty="0">
              <a:latin typeface="Palatino Linotype" pitchFamily="18" charset="0"/>
              <a:ea typeface="Calibri" pitchFamily="34" charset="0"/>
              <a:cs typeface="Times New Roman" pitchFamily="18" charset="0"/>
            </a:endParaRPr>
          </a:p>
          <a:p>
            <a:pPr marL="0" lvl="1" indent="0" defTabSz="455613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None/>
              <a:defRPr/>
            </a:pPr>
            <a:r>
              <a:rPr lang="en-US" altLang="en-US" sz="2000" dirty="0">
                <a:latin typeface="Palatino Linotype" pitchFamily="18" charset="0"/>
                <a:ea typeface="Calibri" pitchFamily="34" charset="0"/>
                <a:cs typeface="Times New Roman" pitchFamily="18" charset="0"/>
              </a:rPr>
              <a:t>NEEA Tier 3 HPWH models can easily be used to meet or exceed standard design using the performance path</a:t>
            </a:r>
          </a:p>
          <a:p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8" descr="C:\Users\mshirakh\Pictures\Heat-pump-water-heater-for-low-energy-bil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13" y="4648200"/>
            <a:ext cx="2895600" cy="2281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C:\Users\mshirakh\Pictures\Tankless water heat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612119"/>
            <a:ext cx="2819400" cy="2317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794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PV System Sizing</a:t>
            </a:r>
            <a:endParaRPr lang="en-US" sz="4000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569913" lvl="2" indent="-342900" defTabSz="455613">
              <a:spcBef>
                <a:spcPct val="0"/>
              </a:spcBef>
              <a:spcAft>
                <a:spcPts val="1200"/>
              </a:spcAft>
              <a:buSzPct val="75000"/>
              <a:buFont typeface="Arial" charset="0"/>
              <a:buChar char="•"/>
            </a:pPr>
            <a:r>
              <a:rPr lang="en-US" altLang="en-US" sz="2000" dirty="0">
                <a:latin typeface="Palatino Linotype" pitchFamily="18" charset="0"/>
              </a:rPr>
              <a:t>For Part 6, PV is sized to net out the building’s expected annual </a:t>
            </a:r>
            <a:r>
              <a:rPr lang="en-US" altLang="en-US" sz="2000" dirty="0" err="1">
                <a:latin typeface="Palatino Linotype" pitchFamily="18" charset="0"/>
              </a:rPr>
              <a:t>kWhs</a:t>
            </a:r>
            <a:endParaRPr lang="en-US" altLang="en-US" sz="2000" dirty="0">
              <a:latin typeface="Palatino Linotype" pitchFamily="18" charset="0"/>
            </a:endParaRPr>
          </a:p>
          <a:p>
            <a:pPr marL="569913" lvl="2" indent="-342900" defTabSz="455613">
              <a:spcBef>
                <a:spcPct val="0"/>
              </a:spcBef>
              <a:spcAft>
                <a:spcPts val="1200"/>
              </a:spcAft>
              <a:buSzPct val="75000"/>
              <a:buFont typeface="Arial" charset="0"/>
              <a:buChar char="•"/>
            </a:pPr>
            <a:r>
              <a:rPr lang="en-US" altLang="en-US" sz="2000" dirty="0" smtClean="0">
                <a:latin typeface="Palatino Linotype" pitchFamily="18" charset="0"/>
              </a:rPr>
              <a:t>Larger </a:t>
            </a:r>
            <a:r>
              <a:rPr lang="en-US" altLang="en-US" sz="2000" dirty="0">
                <a:latin typeface="Palatino Linotype" pitchFamily="18" charset="0"/>
              </a:rPr>
              <a:t>PV array </a:t>
            </a:r>
            <a:r>
              <a:rPr lang="en-US" altLang="en-US" sz="2000" dirty="0" smtClean="0">
                <a:latin typeface="Palatino Linotype" pitchFamily="18" charset="0"/>
              </a:rPr>
              <a:t>can </a:t>
            </a:r>
            <a:r>
              <a:rPr lang="en-US" altLang="en-US" sz="2000" dirty="0">
                <a:latin typeface="Palatino Linotype" pitchFamily="18" charset="0"/>
              </a:rPr>
              <a:t>be installed but will not receive additional compliance credit</a:t>
            </a:r>
          </a:p>
          <a:p>
            <a:pPr marL="569913" lvl="2" indent="-342900" defTabSz="455613">
              <a:spcBef>
                <a:spcPct val="0"/>
              </a:spcBef>
              <a:spcAft>
                <a:spcPts val="1200"/>
              </a:spcAft>
              <a:buSzPct val="75000"/>
              <a:buFont typeface="Arial" charset="0"/>
              <a:buChar char="•"/>
            </a:pPr>
            <a:r>
              <a:rPr lang="en-US" altLang="en-US" sz="2000" dirty="0">
                <a:latin typeface="Palatino Linotype" pitchFamily="18" charset="0"/>
              </a:rPr>
              <a:t>For Part 11 compliance, CBECC allows PV array coupled with a 6 kWh battery storage system to be oversized by a factor of up to 1.6</a:t>
            </a:r>
          </a:p>
          <a:p>
            <a:pPr marL="1025525" lvl="3" indent="-342900" defTabSz="455613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Wingdings" pitchFamily="2" charset="2"/>
              <a:buChar char="Ø"/>
            </a:pPr>
            <a:r>
              <a:rPr lang="en-US" altLang="en-US" sz="1800" dirty="0">
                <a:latin typeface="Palatino Linotype" pitchFamily="18" charset="0"/>
              </a:rPr>
              <a:t>T</a:t>
            </a:r>
            <a:r>
              <a:rPr lang="en-US" altLang="en-US" sz="1800" dirty="0" smtClean="0">
                <a:latin typeface="Palatino Linotype" pitchFamily="18" charset="0"/>
              </a:rPr>
              <a:t>he </a:t>
            </a:r>
            <a:r>
              <a:rPr lang="en-US" altLang="en-US" sz="1800" dirty="0">
                <a:latin typeface="Palatino Linotype" pitchFamily="18" charset="0"/>
              </a:rPr>
              <a:t>battery enables the increased PV capacity to be used by the utility to meet demand during critical peak periods</a:t>
            </a:r>
          </a:p>
          <a:p>
            <a:pPr marL="1025525" lvl="3" indent="-342900" defTabSz="455613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SzPct val="75000"/>
              <a:buFont typeface="Wingdings" pitchFamily="2" charset="2"/>
              <a:buChar char="Ø"/>
            </a:pPr>
            <a:r>
              <a:rPr lang="en-US" altLang="en-US" sz="1800" dirty="0">
                <a:latin typeface="Palatino Linotype" pitchFamily="18" charset="0"/>
              </a:rPr>
              <a:t>Promotes self-utilization on peak since PV                                         system is coupled with battery storage</a:t>
            </a:r>
          </a:p>
          <a:p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8" descr="C:\Users\mshirakh\Pictures\PV-Solar-Systems-and-Battery-Storag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953000"/>
            <a:ext cx="2375419" cy="2029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58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Compliance </a:t>
            </a:r>
            <a:r>
              <a:rPr lang="en-US" b="1" dirty="0" smtClean="0"/>
              <a:t>determined by</a:t>
            </a:r>
            <a:br>
              <a:rPr lang="en-US" b="1" dirty="0" smtClean="0"/>
            </a:br>
            <a:r>
              <a:rPr lang="en-US" b="1" dirty="0" smtClean="0"/>
              <a:t>Energy Design Rating</a:t>
            </a:r>
            <a:endParaRPr lang="en-US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228600" y="1828800"/>
            <a:ext cx="8534400" cy="4525963"/>
          </a:xfrm>
        </p:spPr>
        <p:txBody>
          <a:bodyPr>
            <a:normAutofit/>
          </a:bodyPr>
          <a:lstStyle/>
          <a:p>
            <a:pPr lvl="2">
              <a:spcBef>
                <a:spcPct val="0"/>
              </a:spcBef>
              <a:spcAft>
                <a:spcPts val="1200"/>
              </a:spcAft>
              <a:buSzPct val="75000"/>
            </a:pPr>
            <a:r>
              <a:rPr lang="en-US" altLang="en-US" sz="2000" dirty="0"/>
              <a:t>A target EDR establishes a performance benchmark that the building must meet for compliance </a:t>
            </a:r>
          </a:p>
          <a:p>
            <a:pPr lvl="2">
              <a:spcBef>
                <a:spcPct val="0"/>
              </a:spcBef>
              <a:spcAft>
                <a:spcPts val="1200"/>
              </a:spcAft>
              <a:buSzPct val="75000"/>
            </a:pPr>
            <a:r>
              <a:rPr lang="en-US" altLang="en-US" sz="2000" dirty="0" smtClean="0"/>
              <a:t>CBECC-Res </a:t>
            </a:r>
            <a:r>
              <a:rPr lang="en-US" altLang="en-US" sz="2000" dirty="0"/>
              <a:t>software has the capability to calculate EDR scores for EE and </a:t>
            </a:r>
            <a:r>
              <a:rPr lang="en-US" altLang="en-US" sz="2000" dirty="0" smtClean="0"/>
              <a:t>PV separately</a:t>
            </a:r>
            <a:endParaRPr lang="en-US" altLang="en-US" sz="2000" dirty="0"/>
          </a:p>
          <a:p>
            <a:pPr lvl="2">
              <a:spcBef>
                <a:spcPct val="0"/>
              </a:spcBef>
              <a:spcAft>
                <a:spcPts val="1200"/>
              </a:spcAft>
              <a:buSzPct val="75000"/>
            </a:pPr>
            <a:r>
              <a:rPr lang="en-US" altLang="en-US" sz="2000" dirty="0"/>
              <a:t>Builders can use a combination of envelope energy efficiency features, better appliances, PVs, and other strategies to get to the target </a:t>
            </a:r>
            <a:r>
              <a:rPr lang="en-US" altLang="en-US" sz="2000" dirty="0" smtClean="0"/>
              <a:t>EDR</a:t>
            </a:r>
          </a:p>
          <a:p>
            <a:pPr lvl="2">
              <a:spcBef>
                <a:spcPct val="0"/>
              </a:spcBef>
              <a:spcAft>
                <a:spcPts val="1200"/>
              </a:spcAft>
              <a:buSzPct val="75000"/>
            </a:pPr>
            <a:r>
              <a:rPr lang="en-US" altLang="en-US" sz="2000" dirty="0" smtClean="0"/>
              <a:t>Target </a:t>
            </a:r>
            <a:r>
              <a:rPr lang="en-US" altLang="en-US" sz="2000" dirty="0"/>
              <a:t>EDR is fully compatible with reach codes. Local jurisdiction can simply identify a lower target </a:t>
            </a:r>
            <a:r>
              <a:rPr lang="en-US" altLang="en-US" sz="2000" dirty="0" smtClean="0"/>
              <a:t>EDR </a:t>
            </a:r>
            <a:endParaRPr lang="en-US" altLang="en-US" sz="2000" dirty="0"/>
          </a:p>
          <a:p>
            <a:pPr marL="0" indent="0">
              <a:buNone/>
            </a:pPr>
            <a:endParaRPr lang="en-US" dirty="0">
              <a:solidFill>
                <a:schemeClr val="accent1">
                  <a:lumMod val="50000"/>
                </a:schemeClr>
              </a:solidFill>
              <a:latin typeface="Gotham HTF Book"/>
              <a:cs typeface="Gotham HTF Book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61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Next Steps</a:t>
            </a:r>
            <a:endParaRPr lang="en-US" sz="4000" b="1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229600" cy="4525963"/>
          </a:xfrm>
        </p:spPr>
        <p:txBody>
          <a:bodyPr/>
          <a:lstStyle/>
          <a:p>
            <a:r>
              <a:rPr lang="en-US" sz="2400" dirty="0"/>
              <a:t>Energy Commission a</a:t>
            </a:r>
            <a:r>
              <a:rPr lang="en-US" sz="2400" dirty="0" smtClean="0"/>
              <a:t>doption hearing </a:t>
            </a:r>
            <a:r>
              <a:rPr lang="en-US" sz="2400" dirty="0"/>
              <a:t>May </a:t>
            </a:r>
            <a:r>
              <a:rPr lang="en-US" sz="2400" dirty="0" smtClean="0"/>
              <a:t>9</a:t>
            </a:r>
            <a:r>
              <a:rPr lang="en-US" sz="2400" baseline="30000" dirty="0" smtClean="0"/>
              <a:t>th</a:t>
            </a:r>
          </a:p>
          <a:p>
            <a:endParaRPr lang="en-US" sz="2400" dirty="0"/>
          </a:p>
          <a:p>
            <a:r>
              <a:rPr lang="en-US" sz="2400" dirty="0" smtClean="0"/>
              <a:t>California Building Standards Commission approval </a:t>
            </a:r>
            <a:r>
              <a:rPr lang="en-US" sz="2400" dirty="0"/>
              <a:t>Fall </a:t>
            </a:r>
            <a:r>
              <a:rPr lang="en-US" sz="2400" dirty="0" smtClean="0"/>
              <a:t>2018</a:t>
            </a:r>
          </a:p>
          <a:p>
            <a:endParaRPr lang="en-US" sz="2400" dirty="0"/>
          </a:p>
          <a:p>
            <a:r>
              <a:rPr lang="en-US" sz="2400" dirty="0" smtClean="0"/>
              <a:t>Effective </a:t>
            </a:r>
            <a:r>
              <a:rPr lang="en-US" sz="2400" dirty="0"/>
              <a:t>d</a:t>
            </a:r>
            <a:r>
              <a:rPr lang="en-US" sz="2400" dirty="0" smtClean="0"/>
              <a:t>ate </a:t>
            </a:r>
            <a:r>
              <a:rPr lang="en-US" sz="2400" dirty="0"/>
              <a:t>of </a:t>
            </a:r>
            <a:r>
              <a:rPr lang="en-US" sz="2400" dirty="0" smtClean="0"/>
              <a:t>standards </a:t>
            </a:r>
            <a:r>
              <a:rPr lang="en-US" sz="2400" dirty="0"/>
              <a:t>January 1, 2020</a:t>
            </a:r>
          </a:p>
          <a:p>
            <a:endParaRPr lang="en-US" sz="2400" dirty="0"/>
          </a:p>
          <a:p>
            <a:r>
              <a:rPr lang="en-US" sz="2400" dirty="0" smtClean="0">
                <a:cs typeface="Gotham HTF Book"/>
              </a:rPr>
              <a:t>Ability to adopt </a:t>
            </a:r>
            <a:r>
              <a:rPr lang="en-US" sz="2400" dirty="0">
                <a:cs typeface="Gotham HTF Book"/>
              </a:rPr>
              <a:t>l</a:t>
            </a:r>
            <a:r>
              <a:rPr lang="en-US" sz="2400" dirty="0" smtClean="0">
                <a:cs typeface="Gotham HTF Book"/>
              </a:rPr>
              <a:t>ocal </a:t>
            </a:r>
            <a:r>
              <a:rPr lang="en-US" sz="2400" dirty="0">
                <a:cs typeface="Gotham HTF Book"/>
              </a:rPr>
              <a:t>o</a:t>
            </a:r>
            <a:r>
              <a:rPr lang="en-US" sz="2400" dirty="0" smtClean="0">
                <a:cs typeface="Gotham HTF Book"/>
              </a:rPr>
              <a:t>rdinances </a:t>
            </a:r>
            <a:r>
              <a:rPr lang="en-US" sz="2400" dirty="0">
                <a:cs typeface="Gotham HTF Book"/>
              </a:rPr>
              <a:t>a</a:t>
            </a:r>
            <a:r>
              <a:rPr lang="en-US" sz="2400" dirty="0" smtClean="0">
                <a:cs typeface="Gotham HTF Book"/>
              </a:rPr>
              <a:t>vailable </a:t>
            </a:r>
            <a:r>
              <a:rPr lang="en-US" sz="2400" dirty="0">
                <a:cs typeface="Gotham HTF Book"/>
              </a:rPr>
              <a:t>n</a:t>
            </a:r>
            <a:r>
              <a:rPr lang="en-US" sz="2400" dirty="0" smtClean="0">
                <a:cs typeface="Gotham HTF Book"/>
              </a:rPr>
              <a:t>ow</a:t>
            </a:r>
            <a:endParaRPr lang="en-US" dirty="0">
              <a:latin typeface="Gotham HTF Book"/>
              <a:cs typeface="Gotham HTF Book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8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Questions?</a:t>
            </a:r>
            <a:endParaRPr lang="en-US" sz="4000" b="1" dirty="0">
              <a:solidFill>
                <a:schemeClr val="accent1">
                  <a:lumMod val="50000"/>
                </a:schemeClr>
              </a:solidFill>
              <a:latin typeface="Gotham HTF Medium"/>
              <a:cs typeface="Gotham HTF Medium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000" dirty="0"/>
              <a:t>CBECC modeling tool for energy and GHG emissions available for download:</a:t>
            </a:r>
          </a:p>
          <a:p>
            <a:pPr marL="0" indent="0" algn="ctr">
              <a:buNone/>
            </a:pPr>
            <a:r>
              <a:rPr lang="en-US" sz="3000" dirty="0"/>
              <a:t>http://</a:t>
            </a:r>
            <a:r>
              <a:rPr lang="en-US" sz="3000" dirty="0" smtClean="0"/>
              <a:t>www.energy.ca.gov/title24/</a:t>
            </a:r>
            <a:endParaRPr lang="en-US" altLang="en-US" sz="3000" dirty="0"/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3000" dirty="0" smtClean="0"/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3000" dirty="0" smtClean="0"/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dirty="0" smtClean="0"/>
              <a:t>California </a:t>
            </a:r>
            <a:r>
              <a:rPr lang="en-US" altLang="en-US" sz="3000" dirty="0"/>
              <a:t>Energy Commission - energy.ca.gov 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3000" dirty="0" smtClean="0"/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3000" dirty="0" smtClean="0"/>
              <a:t>dave.ashuckian@energy.ca.gov</a:t>
            </a:r>
            <a:endParaRPr lang="en-US" altLang="en-US" sz="3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24B7-EDFF-824B-BCE9-3FAD438598D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0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18-IEPR-03</Docket_x0020_Number>
    <TaxCatchAll xmlns="8eef3743-c7b3-4cbe-8837-b6e805be353c">
      <Value>8</Value>
      <Value>6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Z5JXHV6S7NA6-3-115262</_dlc_DocId>
    <_dlc_DocIdUrl xmlns="8eef3743-c7b3-4cbe-8837-b6e805be353c">
      <Url>http://efilingspinternal/_layouts/DocIdRedir.aspx?ID=Z5JXHV6S7NA6-3-115262</Url>
      <Description>Z5JXHV6S7NA6-3-115262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BB0122A-5746-4078-9879-D108471872EB}"/>
</file>

<file path=customXml/itemProps2.xml><?xml version="1.0" encoding="utf-8"?>
<ds:datastoreItem xmlns:ds="http://schemas.openxmlformats.org/officeDocument/2006/customXml" ds:itemID="{8093285A-6DB0-42F3-B4E8-BA21F978665E}"/>
</file>

<file path=customXml/itemProps3.xml><?xml version="1.0" encoding="utf-8"?>
<ds:datastoreItem xmlns:ds="http://schemas.openxmlformats.org/officeDocument/2006/customXml" ds:itemID="{AF434A2C-09DC-44E5-B0A6-D288F6FD51CC}"/>
</file>

<file path=customXml/itemProps4.xml><?xml version="1.0" encoding="utf-8"?>
<ds:datastoreItem xmlns:ds="http://schemas.openxmlformats.org/officeDocument/2006/customXml" ds:itemID="{6836CDF5-9143-44EE-BD1F-9D111E87D66D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1242</TotalTime>
  <Words>501</Words>
  <Application>Microsoft Office PowerPoint</Application>
  <PresentationFormat>On-screen Show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1_Office Theme</vt:lpstr>
      <vt:lpstr>2019 Building Energy Efficiency Standards</vt:lpstr>
      <vt:lpstr>Progress Towards ZNE</vt:lpstr>
      <vt:lpstr>2019 Standards Approach</vt:lpstr>
      <vt:lpstr>All-Electric Home Option</vt:lpstr>
      <vt:lpstr>Parallel Prescriptive Paths</vt:lpstr>
      <vt:lpstr>PV System Sizing</vt:lpstr>
      <vt:lpstr>Compliance determined by Energy Design Rating</vt:lpstr>
      <vt:lpstr>Next Steps</vt:lpstr>
      <vt:lpstr>Questions?</vt:lpstr>
    </vt:vector>
  </TitlesOfParts>
  <Company>California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 Building Energy Efficiency Standards</dc:title>
  <dc:creator>Smith, Alexis@Energy</dc:creator>
  <cp:lastModifiedBy>dashucki</cp:lastModifiedBy>
  <cp:revision>121</cp:revision>
  <cp:lastPrinted>2018-05-02T20:34:13Z</cp:lastPrinted>
  <dcterms:created xsi:type="dcterms:W3CDTF">2018-02-22T21:08:37Z</dcterms:created>
  <dcterms:modified xsi:type="dcterms:W3CDTF">2018-05-03T23:27:52Z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9e82f1db-fe27-4f97-aba2-7f7bd266976a</vt:lpwstr>
  </property>
  <property fmtid="{D5CDD505-2E9C-101B-9397-08002B2CF9AE}" pid="4" name="Subject_x0020_Areas">
    <vt:lpwstr>61;#IEPR Presentations|51277923-a549-4352-9cc5-bcce892adf24</vt:lpwstr>
  </property>
  <property fmtid="{D5CDD505-2E9C-101B-9397-08002B2CF9AE}" pid="5" name="_CopySource">
    <vt:lpwstr>http://efilingspinternal/PendingDocuments/18-IEPR-03/20180507T143846_2019_Building_Energy_Efficiency_Standards.pptx</vt:lpwstr>
  </property>
  <property fmtid="{D5CDD505-2E9C-101B-9397-08002B2CF9AE}" pid="6" name="Subject Areas">
    <vt:lpwstr>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2708000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