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39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38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9.xml" ContentType="application/vnd.openxmlformats-officedocument.presentationml.notesSlide+xml"/>
  <Override PartName="/ppt/slideLayouts/slideLayout7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556" r:id="rId2"/>
    <p:sldId id="519" r:id="rId3"/>
    <p:sldId id="521" r:id="rId4"/>
    <p:sldId id="520" r:id="rId5"/>
    <p:sldId id="541" r:id="rId6"/>
    <p:sldId id="546" r:id="rId7"/>
    <p:sldId id="545" r:id="rId8"/>
    <p:sldId id="557" r:id="rId9"/>
    <p:sldId id="561" r:id="rId10"/>
    <p:sldId id="525" r:id="rId11"/>
    <p:sldId id="562" r:id="rId12"/>
    <p:sldId id="607" r:id="rId13"/>
    <p:sldId id="530" r:id="rId14"/>
    <p:sldId id="531" r:id="rId15"/>
    <p:sldId id="599" r:id="rId16"/>
    <p:sldId id="515" r:id="rId17"/>
    <p:sldId id="583" r:id="rId18"/>
    <p:sldId id="587" r:id="rId19"/>
    <p:sldId id="588" r:id="rId20"/>
    <p:sldId id="570" r:id="rId21"/>
    <p:sldId id="589" r:id="rId22"/>
    <p:sldId id="590" r:id="rId23"/>
    <p:sldId id="591" r:id="rId24"/>
    <p:sldId id="592" r:id="rId25"/>
    <p:sldId id="512" r:id="rId26"/>
    <p:sldId id="581" r:id="rId27"/>
    <p:sldId id="582" r:id="rId28"/>
    <p:sldId id="558" r:id="rId29"/>
    <p:sldId id="559" r:id="rId30"/>
    <p:sldId id="563" r:id="rId31"/>
    <p:sldId id="572" r:id="rId32"/>
    <p:sldId id="594" r:id="rId33"/>
    <p:sldId id="595" r:id="rId34"/>
    <p:sldId id="584" r:id="rId35"/>
    <p:sldId id="596" r:id="rId36"/>
    <p:sldId id="568" r:id="rId37"/>
    <p:sldId id="597" r:id="rId38"/>
    <p:sldId id="598" r:id="rId39"/>
    <p:sldId id="564" r:id="rId40"/>
    <p:sldId id="565" r:id="rId41"/>
    <p:sldId id="575" r:id="rId42"/>
    <p:sldId id="576" r:id="rId43"/>
    <p:sldId id="554" r:id="rId44"/>
    <p:sldId id="600" r:id="rId45"/>
    <p:sldId id="603" r:id="rId46"/>
    <p:sldId id="604" r:id="rId47"/>
    <p:sldId id="605" r:id="rId48"/>
    <p:sldId id="606" r:id="rId49"/>
    <p:sldId id="543" r:id="rId50"/>
    <p:sldId id="555" r:id="rId51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C69B"/>
    <a:srgbClr val="CCFFCC"/>
    <a:srgbClr val="FFCC99"/>
    <a:srgbClr val="CCFFFF"/>
    <a:srgbClr val="F79B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68" autoAdjust="0"/>
    <p:restoredTop sz="99809" autoAdjust="0"/>
  </p:normalViewPr>
  <p:slideViewPr>
    <p:cSldViewPr>
      <p:cViewPr varScale="1">
        <p:scale>
          <a:sx n="106" d="100"/>
          <a:sy n="106" d="100"/>
        </p:scale>
        <p:origin x="-90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7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8" Type="http://schemas.openxmlformats.org/officeDocument/2006/relationships/customXml" Target="../customXml/item1.xml"/><Relationship Id="rId5" Type="http://schemas.openxmlformats.org/officeDocument/2006/relationships/slide" Target="slides/slide4.xml"/><Relationship Id="rId61" Type="http://schemas.openxmlformats.org/officeDocument/2006/relationships/customXml" Target="../customXml/item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60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098" cy="465743"/>
          </a:xfrm>
          <a:prstGeom prst="rect">
            <a:avLst/>
          </a:prstGeom>
        </p:spPr>
        <p:txBody>
          <a:bodyPr vert="horz" lIns="90506" tIns="45253" rIns="90506" bIns="45253" rtlCol="0"/>
          <a:lstStyle>
            <a:lvl1pPr algn="l" eaLnBrk="1" hangingPunct="1">
              <a:defRPr sz="11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414" y="0"/>
            <a:ext cx="2972098" cy="465743"/>
          </a:xfrm>
          <a:prstGeom prst="rect">
            <a:avLst/>
          </a:prstGeom>
        </p:spPr>
        <p:txBody>
          <a:bodyPr vert="horz" lIns="90506" tIns="45253" rIns="90506" bIns="45253" rtlCol="0"/>
          <a:lstStyle>
            <a:lvl1pPr algn="r" eaLnBrk="1" hangingPunct="1">
              <a:defRPr sz="11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0148C89-2111-4F9F-9117-DDF85A248CF1}" type="datetimeFigureOut">
              <a:rPr lang="en-US"/>
              <a:pPr>
                <a:defRPr/>
              </a:pPr>
              <a:t>11/29/2016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121"/>
            <a:ext cx="2972098" cy="465743"/>
          </a:xfrm>
          <a:prstGeom prst="rect">
            <a:avLst/>
          </a:prstGeom>
        </p:spPr>
        <p:txBody>
          <a:bodyPr vert="horz" lIns="90506" tIns="45253" rIns="90506" bIns="45253" rtlCol="0" anchor="b"/>
          <a:lstStyle>
            <a:lvl1pPr algn="l" eaLnBrk="1" hangingPunct="1">
              <a:defRPr sz="11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414" y="8829121"/>
            <a:ext cx="2972098" cy="465743"/>
          </a:xfrm>
          <a:prstGeom prst="rect">
            <a:avLst/>
          </a:prstGeom>
        </p:spPr>
        <p:txBody>
          <a:bodyPr vert="horz" wrap="square" lIns="90506" tIns="45253" rIns="90506" bIns="4525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/>
            </a:lvl1pPr>
          </a:lstStyle>
          <a:p>
            <a:pPr>
              <a:defRPr/>
            </a:pPr>
            <a:fld id="{0E8A1DF9-D74E-4DE9-AA2A-D5C713583F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2770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098" cy="465743"/>
          </a:xfrm>
          <a:prstGeom prst="rect">
            <a:avLst/>
          </a:prstGeom>
        </p:spPr>
        <p:txBody>
          <a:bodyPr vert="horz" lIns="92225" tIns="46114" rIns="92225" bIns="46114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414" y="0"/>
            <a:ext cx="2972098" cy="465743"/>
          </a:xfrm>
          <a:prstGeom prst="rect">
            <a:avLst/>
          </a:prstGeom>
        </p:spPr>
        <p:txBody>
          <a:bodyPr vert="horz" lIns="92225" tIns="46114" rIns="92225" bIns="46114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fld id="{19B7E04C-0AC7-44E1-8DBD-6EC9A341FD2C}" type="datetimeFigureOut">
              <a:rPr lang="en-US"/>
              <a:pPr>
                <a:defRPr/>
              </a:pPr>
              <a:t>11/29/2016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96913"/>
            <a:ext cx="4646612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25" tIns="46114" rIns="92225" bIns="46114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098" y="4416098"/>
            <a:ext cx="5485805" cy="4183995"/>
          </a:xfrm>
          <a:prstGeom prst="rect">
            <a:avLst/>
          </a:prstGeom>
        </p:spPr>
        <p:txBody>
          <a:bodyPr vert="horz" lIns="92225" tIns="46114" rIns="92225" bIns="46114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121"/>
            <a:ext cx="2972098" cy="465743"/>
          </a:xfrm>
          <a:prstGeom prst="rect">
            <a:avLst/>
          </a:prstGeom>
        </p:spPr>
        <p:txBody>
          <a:bodyPr vert="horz" lIns="92225" tIns="46114" rIns="92225" bIns="46114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414" y="8829121"/>
            <a:ext cx="2972098" cy="465743"/>
          </a:xfrm>
          <a:prstGeom prst="rect">
            <a:avLst/>
          </a:prstGeom>
        </p:spPr>
        <p:txBody>
          <a:bodyPr vert="horz" wrap="square" lIns="92225" tIns="46114" rIns="92225" bIns="4611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0E756D9-872B-478F-A64B-C51B101252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5798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09443" indent="-272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91451" indent="-21829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28031" indent="-21829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964611" indent="-21829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401192" indent="-21829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837772" indent="-21829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274352" indent="-21829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710932" indent="-21829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1D7D35B-5D03-48BC-9FA4-E259EFAF43A1}" type="slidenum">
              <a:rPr lang="en-US" smtClean="0">
                <a:latin typeface="Calibri" panose="020F0502020204030204" pitchFamily="34" charset="0"/>
              </a:rPr>
              <a:pPr/>
              <a:t>1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551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489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807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7272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752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3688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5614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250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4351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2048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62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41162-5F11-4E1C-B9E3-E52D460174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830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2AA95-5178-49E0-AA6A-E712979C40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041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C9FE3-F66E-4A82-AFF7-2C7CEFB9AF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760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8B53C-EB3F-4102-84F4-0EF942892A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094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884E5-7C35-4D07-BD99-215750AB38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604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46E63-E776-4333-B8A9-0AE7F35323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45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EF6BA-AA3D-4154-BCFF-E862053829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957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1A578-7D87-430E-9BC3-C5577A88F4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144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96412-00B2-4FEB-9C30-C19C79D079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370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D922E-26E2-4E17-AA98-EDAF053E8D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30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52D08-6B4C-42A9-A6C0-0A4DBD8AC8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633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51661F2-374A-4E78-8CC8-9D9B5C5291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295400" y="574141"/>
            <a:ext cx="7162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3000" b="1" dirty="0">
                <a:latin typeface="Calibri" panose="020F0502020204030204" pitchFamily="34" charset="0"/>
              </a:rPr>
              <a:t>California Transportation Fuels Market</a:t>
            </a:r>
          </a:p>
          <a:p>
            <a:pPr algn="ctr">
              <a:defRPr/>
            </a:pPr>
            <a:r>
              <a:rPr lang="en-US" sz="3000" b="1" dirty="0">
                <a:latin typeface="Calibri" panose="020F0502020204030204" pitchFamily="34" charset="0"/>
              </a:rPr>
              <a:t>Refinery Turmoil – A Year in Review</a:t>
            </a:r>
          </a:p>
          <a:p>
            <a:pPr algn="ctr">
              <a:defRPr/>
            </a:pPr>
            <a:endParaRPr lang="en-US" sz="3200" b="1" dirty="0"/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762000" y="1828800"/>
            <a:ext cx="7696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endParaRPr lang="en-US" sz="2700" dirty="0"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r>
              <a:rPr lang="en-US" sz="2600" dirty="0">
                <a:latin typeface="+mn-lt"/>
                <a:cs typeface="+mn-cs"/>
              </a:rPr>
              <a:t>Refining Update Session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dirty="0">
                <a:latin typeface="+mn-lt"/>
                <a:cs typeface="+mn-cs"/>
              </a:rPr>
              <a:t>Pacific Oil Conference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dirty="0">
                <a:latin typeface="+mn-lt"/>
                <a:cs typeface="+mn-cs"/>
              </a:rPr>
              <a:t>Los Angeles, California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dirty="0">
                <a:latin typeface="+mn-lt"/>
                <a:cs typeface="+mn-cs"/>
              </a:rPr>
              <a:t>September 7, 2016</a:t>
            </a:r>
          </a:p>
          <a:p>
            <a:pPr algn="ctr">
              <a:spcBef>
                <a:spcPct val="20000"/>
              </a:spcBef>
              <a:defRPr/>
            </a:pPr>
            <a:endParaRPr lang="en-US" sz="2700" dirty="0"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endParaRPr lang="en-US" sz="1000" i="1" dirty="0"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r>
              <a:rPr lang="en-US" sz="2000" i="1" dirty="0">
                <a:latin typeface="+mn-lt"/>
                <a:cs typeface="+mn-cs"/>
              </a:rPr>
              <a:t>Gordon Schremp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i="1" dirty="0">
                <a:latin typeface="+mn-lt"/>
                <a:cs typeface="+mn-cs"/>
              </a:rPr>
              <a:t>Energy Assessments Division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i="1" dirty="0">
                <a:latin typeface="+mn-lt"/>
                <a:cs typeface="+mn-cs"/>
              </a:rPr>
              <a:t>California Energy Commission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i="1" dirty="0">
                <a:latin typeface="Calibri" panose="020F0502020204030204" pitchFamily="34" charset="0"/>
              </a:rPr>
              <a:t>gordon.schremp@energy.ca.gov</a:t>
            </a:r>
          </a:p>
          <a:p>
            <a:pPr algn="ctr">
              <a:spcBef>
                <a:spcPct val="20000"/>
              </a:spcBef>
              <a:defRPr/>
            </a:pPr>
            <a:endParaRPr lang="en-US" sz="2000" i="1" dirty="0"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endParaRPr lang="en-US" sz="2000" i="1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endParaRPr lang="en-US" sz="2000" i="1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endParaRPr lang="en-US" sz="2000" i="1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endParaRPr lang="en-US" sz="14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48079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723900" y="0"/>
            <a:ext cx="8229600" cy="1143000"/>
          </a:xfrm>
        </p:spPr>
        <p:txBody>
          <a:bodyPr/>
          <a:lstStyle/>
          <a:p>
            <a:r>
              <a:rPr lang="en-US" sz="3200" dirty="0"/>
              <a:t>Presentation Overview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6"/>
          <p:cNvSpPr txBox="1">
            <a:spLocks/>
          </p:cNvSpPr>
          <p:nvPr/>
        </p:nvSpPr>
        <p:spPr>
          <a:xfrm>
            <a:off x="457200" y="1447800"/>
            <a:ext cx="8229600" cy="4114800"/>
          </a:xfrm>
          <a:prstGeom prst="rect">
            <a:avLst/>
          </a:prstGeom>
        </p:spPr>
        <p:txBody>
          <a:bodyPr/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Western region &amp; California transportation fuels market overview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latin typeface="+mn-lt"/>
              </a:rPr>
              <a:t>California differences - gasoline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  <a:cs typeface="+mn-cs"/>
              </a:rPr>
              <a:t>Review of factors contributing to elevated prices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2015 – year in review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latin typeface="+mn-lt"/>
              </a:rPr>
              <a:t>Outages and uncertainties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latin typeface="+mn-lt"/>
              </a:rPr>
              <a:t>Imports &amp; exports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Current status of refining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Closing remarks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endParaRPr lang="en-US" sz="2000" dirty="0">
              <a:latin typeface="+mn-lt"/>
              <a:cs typeface="+mn-cs"/>
            </a:endParaRPr>
          </a:p>
          <a:p>
            <a:pPr lvl="1">
              <a:spcBef>
                <a:spcPct val="20000"/>
              </a:spcBef>
              <a:defRPr/>
            </a:pPr>
            <a:endParaRPr lang="en-US" sz="20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851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6" y="848179"/>
            <a:ext cx="8117304" cy="550817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Western States More Isolated than Rest of U.S.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Freeform: Shape 19"/>
          <p:cNvSpPr/>
          <p:nvPr/>
        </p:nvSpPr>
        <p:spPr>
          <a:xfrm rot="660000">
            <a:off x="2029294" y="1587931"/>
            <a:ext cx="1645920" cy="2834640"/>
          </a:xfrm>
          <a:custGeom>
            <a:avLst/>
            <a:gdLst>
              <a:gd name="connsiteX0" fmla="*/ 444987 w 965104"/>
              <a:gd name="connsiteY0" fmla="*/ 0 h 2969703"/>
              <a:gd name="connsiteX1" fmla="*/ 17148 w 965104"/>
              <a:gd name="connsiteY1" fmla="*/ 1853967 h 2969703"/>
              <a:gd name="connsiteX2" fmla="*/ 965104 w 965104"/>
              <a:gd name="connsiteY2" fmla="*/ 2969703 h 2969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5104" h="2969703">
                <a:moveTo>
                  <a:pt x="444987" y="0"/>
                </a:moveTo>
                <a:cubicBezTo>
                  <a:pt x="187724" y="679508"/>
                  <a:pt x="-69538" y="1359017"/>
                  <a:pt x="17148" y="1853967"/>
                </a:cubicBezTo>
                <a:cubicBezTo>
                  <a:pt x="103834" y="2348917"/>
                  <a:pt x="790333" y="2783747"/>
                  <a:pt x="965104" y="2969703"/>
                </a:cubicBezTo>
              </a:path>
            </a:pathLst>
          </a:custGeom>
          <a:noFill/>
          <a:ln>
            <a:solidFill>
              <a:schemeClr val="accent3">
                <a:lumMod val="50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617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893618" y="0"/>
            <a:ext cx="8229600" cy="1143000"/>
          </a:xfrm>
        </p:spPr>
        <p:txBody>
          <a:bodyPr/>
          <a:lstStyle/>
          <a:p>
            <a:r>
              <a:rPr lang="en-US" altLang="en-US" sz="3200" dirty="0"/>
              <a:t>California Gasoline Market - Isolated</a:t>
            </a:r>
            <a:endParaRPr lang="en-US" sz="32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6"/>
          <p:cNvSpPr txBox="1">
            <a:spLocks/>
          </p:cNvSpPr>
          <p:nvPr/>
        </p:nvSpPr>
        <p:spPr>
          <a:xfrm>
            <a:off x="609600" y="1295400"/>
            <a:ext cx="8229600" cy="51054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200" dirty="0"/>
              <a:t>California’s gasoline market is nearly self-sufficient, so supplies of gasoline from outside of California are not routinely needed to balance out supply with demand</a:t>
            </a:r>
          </a:p>
          <a:p>
            <a:pPr lvl="1"/>
            <a:r>
              <a:rPr lang="en-US" altLang="en-US" sz="1800" dirty="0"/>
              <a:t>Imports of gasoline and blending components account for only 3 to 6 percent of supply</a:t>
            </a:r>
          </a:p>
          <a:p>
            <a:r>
              <a:rPr lang="en-US" altLang="en-US" sz="2200" dirty="0"/>
              <a:t>The California market is geographically isolated from other locations in the United States that produce refined products</a:t>
            </a:r>
          </a:p>
          <a:p>
            <a:r>
              <a:rPr lang="en-US" altLang="en-US" sz="2200" dirty="0"/>
              <a:t>Pipelines connect California refining centers to distribution terminals in Nevada and Arizona, but these pipelines only operate in one direction – sending gasoline and other transportation fuels to these neighboring states</a:t>
            </a:r>
          </a:p>
          <a:p>
            <a:r>
              <a:rPr lang="en-US" altLang="en-US" sz="2200" dirty="0"/>
              <a:t>California market is isolated by time and distance from alternative sources of re-supply during unplanned refinery outages</a:t>
            </a:r>
          </a:p>
          <a:p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901570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3200" dirty="0"/>
              <a:t>Balance of Other Regions Varies</a:t>
            </a:r>
          </a:p>
        </p:txBody>
      </p:sp>
      <p:sp>
        <p:nvSpPr>
          <p:cNvPr id="6147" name="Content Placeholder 6"/>
          <p:cNvSpPr>
            <a:spLocks noGrp="1"/>
          </p:cNvSpPr>
          <p:nvPr>
            <p:ph idx="1"/>
          </p:nvPr>
        </p:nvSpPr>
        <p:spPr>
          <a:xfrm>
            <a:off x="152400" y="990600"/>
            <a:ext cx="8382000" cy="4800600"/>
          </a:xfrm>
        </p:spPr>
        <p:txBody>
          <a:bodyPr/>
          <a:lstStyle/>
          <a:p>
            <a:pPr lvl="1">
              <a:buFontTx/>
              <a:buChar char="•"/>
              <a:defRPr/>
            </a:pPr>
            <a:r>
              <a:rPr lang="en-US" sz="2200" kern="0" dirty="0">
                <a:solidFill>
                  <a:srgbClr val="000000"/>
                </a:solidFill>
              </a:rPr>
              <a:t>Unlike other areas, California is nearly self-sufficient</a:t>
            </a:r>
          </a:p>
          <a:p>
            <a:pPr lvl="2">
              <a:buFontTx/>
              <a:buChar char="•"/>
              <a:defRPr/>
            </a:pPr>
            <a:r>
              <a:rPr lang="en-US" sz="1800" kern="0" dirty="0">
                <a:solidFill>
                  <a:srgbClr val="000000"/>
                </a:solidFill>
              </a:rPr>
              <a:t>Primary sources of transportation fuels originate from </a:t>
            </a:r>
            <a:r>
              <a:rPr lang="en-US" sz="1800" i="1" kern="0" dirty="0">
                <a:solidFill>
                  <a:srgbClr val="FF0000"/>
                </a:solidFill>
              </a:rPr>
              <a:t>inside</a:t>
            </a:r>
            <a:r>
              <a:rPr lang="en-US" sz="1800" kern="0" dirty="0">
                <a:solidFill>
                  <a:srgbClr val="000000"/>
                </a:solidFill>
              </a:rPr>
              <a:t> the state</a:t>
            </a:r>
          </a:p>
          <a:p>
            <a:pPr lvl="2">
              <a:buFontTx/>
              <a:buChar char="•"/>
              <a:defRPr/>
            </a:pPr>
            <a:r>
              <a:rPr lang="en-US" sz="1800" kern="0" dirty="0">
                <a:solidFill>
                  <a:srgbClr val="000000"/>
                </a:solidFill>
              </a:rPr>
              <a:t>More susceptible to price spikes following unplanned outages</a:t>
            </a:r>
          </a:p>
          <a:p>
            <a:pPr lvl="1">
              <a:buFontTx/>
              <a:buChar char="•"/>
              <a:defRPr/>
            </a:pPr>
            <a:r>
              <a:rPr lang="en-US" sz="2200" kern="0" dirty="0">
                <a:solidFill>
                  <a:srgbClr val="000000"/>
                </a:solidFill>
              </a:rPr>
              <a:t>Other regions less prone to price spikes</a:t>
            </a:r>
          </a:p>
          <a:p>
            <a:pPr lvl="2">
              <a:buFontTx/>
              <a:buChar char="•"/>
              <a:defRPr/>
            </a:pPr>
            <a:r>
              <a:rPr lang="en-US" sz="1800" kern="0" dirty="0">
                <a:solidFill>
                  <a:srgbClr val="000000"/>
                </a:solidFill>
              </a:rPr>
              <a:t>Price spikes following significant unplanned refinery outages less common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127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814F1EC-F4DC-434E-9DC8-DCE140A4411C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/>
              <a:t>5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3211190"/>
            <a:ext cx="5002530" cy="26562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0200" y="3276600"/>
            <a:ext cx="3429000" cy="25647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19200" y="5868050"/>
            <a:ext cx="304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Large net </a:t>
            </a:r>
            <a:r>
              <a:rPr lang="en-US" sz="1600" b="1" i="1" dirty="0">
                <a:solidFill>
                  <a:srgbClr val="FF0000"/>
                </a:solidFill>
              </a:rPr>
              <a:t>exporting</a:t>
            </a:r>
            <a:r>
              <a:rPr lang="en-US" sz="1600" dirty="0"/>
              <a:t> region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77865" y="5871845"/>
            <a:ext cx="304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Large net </a:t>
            </a:r>
            <a:r>
              <a:rPr lang="en-US" sz="1600" b="1" i="1" dirty="0">
                <a:solidFill>
                  <a:srgbClr val="FF0000"/>
                </a:solidFill>
              </a:rPr>
              <a:t>importing</a:t>
            </a:r>
            <a:r>
              <a:rPr lang="en-US" sz="1600" dirty="0"/>
              <a:t> region</a:t>
            </a:r>
          </a:p>
        </p:txBody>
      </p:sp>
    </p:spTree>
    <p:extLst>
      <p:ext uri="{BB962C8B-B14F-4D97-AF65-F5344CB8AC3E}">
        <p14:creationId xmlns:p14="http://schemas.microsoft.com/office/powerpoint/2010/main" val="1713008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56509"/>
            <a:ext cx="8534400" cy="620276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209800" y="5257800"/>
            <a:ext cx="396240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i="1" dirty="0">
                <a:solidFill>
                  <a:srgbClr val="C00000"/>
                </a:solidFill>
              </a:rPr>
              <a:t>Dominated by distribution rack sales.</a:t>
            </a:r>
          </a:p>
        </p:txBody>
      </p:sp>
    </p:spTree>
    <p:extLst>
      <p:ext uri="{BB962C8B-B14F-4D97-AF65-F5344CB8AC3E}">
        <p14:creationId xmlns:p14="http://schemas.microsoft.com/office/powerpoint/2010/main" val="2122213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334" y="179232"/>
            <a:ext cx="8560266" cy="622156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905000" y="5334000"/>
            <a:ext cx="624840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i="1" dirty="0">
                <a:solidFill>
                  <a:srgbClr val="C00000"/>
                </a:solidFill>
              </a:rPr>
              <a:t>Dealer Tank Wagon similar to distribution rack sales volume.</a:t>
            </a:r>
          </a:p>
        </p:txBody>
      </p:sp>
    </p:spTree>
    <p:extLst>
      <p:ext uri="{BB962C8B-B14F-4D97-AF65-F5344CB8AC3E}">
        <p14:creationId xmlns:p14="http://schemas.microsoft.com/office/powerpoint/2010/main" val="4005171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893618" y="0"/>
            <a:ext cx="8229600" cy="1143000"/>
          </a:xfrm>
        </p:spPr>
        <p:txBody>
          <a:bodyPr/>
          <a:lstStyle/>
          <a:p>
            <a:r>
              <a:rPr lang="en-US" altLang="en-US" sz="3200" dirty="0"/>
              <a:t>California Gasoline Market – More Expensive</a:t>
            </a:r>
            <a:endParaRPr lang="en-US" sz="32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ontent Placeholder 6"/>
          <p:cNvSpPr txBox="1">
            <a:spLocks/>
          </p:cNvSpPr>
          <p:nvPr/>
        </p:nvSpPr>
        <p:spPr>
          <a:xfrm>
            <a:off x="533400" y="1066800"/>
            <a:ext cx="8229600" cy="5105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California has one of the more expensive retail gasoline and diesel fuel prices in the United States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noProof="0" dirty="0">
                <a:latin typeface="+mn-lt"/>
                <a:cs typeface="+mn-cs"/>
              </a:rPr>
              <a:t>Re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asons why California retail prices are more expensive - 2014: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Greater tax burden – 17 cents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Higher production costs – 10 cents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 isolated market – 10 cents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more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dirty="0">
                <a:latin typeface="+mn-lt"/>
                <a:cs typeface="+mn-cs"/>
              </a:rPr>
              <a:t>Between 2001 and 2014, annual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average prices </a:t>
            </a:r>
            <a:r>
              <a:rPr kumimoji="0" lang="en-US" sz="22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at least: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17 cents per gallon higher than the average all U.S. retail gasoline prices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</a:rPr>
              <a:t>10 cents higher than the average all U.S. </a:t>
            </a:r>
            <a:r>
              <a:rPr lang="en-US" b="1" dirty="0">
                <a:solidFill>
                  <a:srgbClr val="FF0000"/>
                </a:solidFill>
                <a:latin typeface="+mj-lt"/>
              </a:rPr>
              <a:t>reformulated</a:t>
            </a:r>
            <a:r>
              <a:rPr lang="en-US" dirty="0">
                <a:latin typeface="+mj-lt"/>
              </a:rPr>
              <a:t> gasoline prices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+mn-lt"/>
              </a:rPr>
              <a:t>12 cents higher than the average all U.S. retail diesel prices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Between 2009 and 2014, differentials have averaged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35.2 cents per gallon higher for all types of gasoline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</a:rPr>
              <a:t>24.4 cents higher for all </a:t>
            </a:r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</a:rPr>
              <a:t>reformulated</a:t>
            </a:r>
            <a:r>
              <a:rPr lang="en-US" dirty="0">
                <a:latin typeface="Calibri" panose="020F0502020204030204" pitchFamily="34" charset="0"/>
              </a:rPr>
              <a:t> gasoline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+mn-lt"/>
              </a:rPr>
              <a:t>19.9 cents higher for diesel fuel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1856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6"/>
          <p:cNvSpPr txBox="1">
            <a:spLocks/>
          </p:cNvSpPr>
          <p:nvPr/>
        </p:nvSpPr>
        <p:spPr>
          <a:xfrm>
            <a:off x="457200" y="1447800"/>
            <a:ext cx="8229600" cy="4114800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Western region &amp; California transportation fuels market overview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California differences - gasoline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i="1" dirty="0">
                <a:solidFill>
                  <a:srgbClr val="C00000"/>
                </a:solidFill>
                <a:latin typeface="+mn-lt"/>
                <a:cs typeface="+mn-cs"/>
              </a:rPr>
              <a:t>Review of factors contributing to elevated prices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2015 – year in review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Outages and uncertainties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Imports &amp; exports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Current status of refining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Closing remarks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endParaRPr lang="en-US" sz="2000" dirty="0">
              <a:latin typeface="+mn-lt"/>
              <a:cs typeface="+mn-cs"/>
            </a:endParaRPr>
          </a:p>
          <a:p>
            <a:pPr lvl="1">
              <a:spcBef>
                <a:spcPct val="20000"/>
              </a:spcBef>
              <a:defRPr/>
            </a:pPr>
            <a:endParaRPr lang="en-US" sz="20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12296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200" dirty="0"/>
              <a:t>Factors Impacting Fuel Prices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990600"/>
            <a:ext cx="8382000" cy="4876800"/>
          </a:xfrm>
        </p:spPr>
        <p:txBody>
          <a:bodyPr/>
          <a:lstStyle/>
          <a:p>
            <a:r>
              <a:rPr lang="en-US" altLang="en-US" sz="2400" dirty="0"/>
              <a:t>Wholesale fuel prices impacted by:</a:t>
            </a:r>
          </a:p>
          <a:p>
            <a:pPr lvl="1">
              <a:buClr>
                <a:srgbClr val="FF0000"/>
              </a:buClr>
              <a:buFont typeface="Arial" pitchFamily="34" charset="0"/>
              <a:buChar char="↑"/>
            </a:pPr>
            <a:r>
              <a:rPr lang="en-US" altLang="en-US" sz="2000" dirty="0"/>
              <a:t>Unplanned refinery outages</a:t>
            </a:r>
          </a:p>
          <a:p>
            <a:pPr lvl="1">
              <a:buClr>
                <a:srgbClr val="FF0000"/>
              </a:buClr>
              <a:buFont typeface="Arial" pitchFamily="34" charset="0"/>
              <a:buChar char="↑"/>
            </a:pPr>
            <a:r>
              <a:rPr lang="en-US" altLang="en-US" sz="2000" dirty="0"/>
              <a:t>Return-to-service delays by refineries undergoing planned maintenance</a:t>
            </a:r>
          </a:p>
          <a:p>
            <a:pPr lvl="1">
              <a:buClr>
                <a:srgbClr val="FF0000"/>
              </a:buClr>
              <a:buFont typeface="Arial" pitchFamily="34" charset="0"/>
              <a:buChar char="↑"/>
            </a:pPr>
            <a:r>
              <a:rPr lang="en-US" altLang="en-US" sz="2000" dirty="0"/>
              <a:t>Transition from winter to summer gasoline recipe that decreases gasoline production capability of refineries</a:t>
            </a:r>
          </a:p>
          <a:p>
            <a:pPr lvl="1">
              <a:buClr>
                <a:srgbClr val="FF0000"/>
              </a:buClr>
              <a:buFont typeface="Arial" pitchFamily="34" charset="0"/>
              <a:buChar char="↑"/>
            </a:pPr>
            <a:r>
              <a:rPr lang="en-US" altLang="en-US" sz="2000" dirty="0"/>
              <a:t>Introduction of new environmental fees</a:t>
            </a:r>
          </a:p>
          <a:p>
            <a:pPr lvl="1">
              <a:buClr>
                <a:srgbClr val="FF0000"/>
              </a:buClr>
              <a:buFont typeface="Arial" pitchFamily="34" charset="0"/>
              <a:buChar char="↑"/>
            </a:pPr>
            <a:r>
              <a:rPr lang="en-US" altLang="en-US" sz="2000" dirty="0"/>
              <a:t>Changes in fuel regulations, such as reformulated gasoline and transition away from MTBE</a:t>
            </a:r>
          </a:p>
          <a:p>
            <a:pPr lvl="1">
              <a:buClr>
                <a:srgbClr val="FFC000"/>
              </a:buClr>
              <a:buFont typeface="Arial" pitchFamily="34" charset="0"/>
              <a:buChar char="↕"/>
            </a:pPr>
            <a:r>
              <a:rPr lang="en-US" altLang="en-US" sz="2000" dirty="0"/>
              <a:t>Changes in futures contract prices linked to wholesale prices</a:t>
            </a:r>
          </a:p>
          <a:p>
            <a:pPr lvl="1">
              <a:buClr>
                <a:srgbClr val="FFC000"/>
              </a:buClr>
              <a:buFont typeface="Arial" pitchFamily="34" charset="0"/>
              <a:buChar char="↕"/>
            </a:pPr>
            <a:r>
              <a:rPr lang="en-US" altLang="en-US" sz="2000" dirty="0"/>
              <a:t>Unusually high or low fluctuations of fuel inventory levels</a:t>
            </a:r>
          </a:p>
          <a:p>
            <a:pPr lvl="1">
              <a:buClr>
                <a:srgbClr val="FFC000"/>
              </a:buClr>
              <a:buFont typeface="Arial" pitchFamily="34" charset="0"/>
              <a:buChar char="↕"/>
            </a:pPr>
            <a:r>
              <a:rPr lang="en-US" altLang="en-US" sz="2000" dirty="0"/>
              <a:t>Changes in the level of taxes on fuels</a:t>
            </a:r>
          </a:p>
          <a:p>
            <a:pPr lvl="1">
              <a:buClr>
                <a:srgbClr val="00B050"/>
              </a:buClr>
              <a:buFont typeface="Arial" pitchFamily="34" charset="0"/>
              <a:buChar char="↓"/>
            </a:pPr>
            <a:r>
              <a:rPr lang="en-US" altLang="en-US" sz="2000" dirty="0"/>
              <a:t>Transition from summer to winter gasoline recipe that increases gasoline production capability of refineries</a:t>
            </a:r>
          </a:p>
          <a:p>
            <a:pPr lvl="1">
              <a:buClr>
                <a:srgbClr val="00B050"/>
              </a:buClr>
              <a:buFont typeface="Arial" pitchFamily="34" charset="0"/>
              <a:buChar char="↓"/>
            </a:pPr>
            <a:r>
              <a:rPr lang="en-US" altLang="en-US" sz="2000" dirty="0"/>
              <a:t>Resumption of operations by temporarily idled refineries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19815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7803AB-62EE-406D-9859-788E6EF23D66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rrow: Striped Right 2"/>
          <p:cNvSpPr/>
          <p:nvPr/>
        </p:nvSpPr>
        <p:spPr>
          <a:xfrm>
            <a:off x="228600" y="1600200"/>
            <a:ext cx="609600" cy="152400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Striped Right 11"/>
          <p:cNvSpPr/>
          <p:nvPr/>
        </p:nvSpPr>
        <p:spPr>
          <a:xfrm>
            <a:off x="228600" y="4343400"/>
            <a:ext cx="609600" cy="152400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Striped Right 12"/>
          <p:cNvSpPr/>
          <p:nvPr/>
        </p:nvSpPr>
        <p:spPr>
          <a:xfrm>
            <a:off x="228600" y="1929963"/>
            <a:ext cx="609600" cy="152400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Striped Right 13"/>
          <p:cNvSpPr/>
          <p:nvPr/>
        </p:nvSpPr>
        <p:spPr>
          <a:xfrm>
            <a:off x="228600" y="2927350"/>
            <a:ext cx="609600" cy="152400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4904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6"/>
          <p:cNvSpPr txBox="1">
            <a:spLocks/>
          </p:cNvSpPr>
          <p:nvPr/>
        </p:nvSpPr>
        <p:spPr>
          <a:xfrm>
            <a:off x="457200" y="1447800"/>
            <a:ext cx="8229600" cy="4114800"/>
          </a:xfrm>
          <a:prstGeom prst="rect">
            <a:avLst/>
          </a:prstGeom>
        </p:spPr>
        <p:txBody>
          <a:bodyPr/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Western region &amp; California transportation fuels market overview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California differences - gasoline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  <a:cs typeface="+mn-cs"/>
              </a:rPr>
              <a:t>Review of factors contributing to elevated prices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i="1" dirty="0">
                <a:solidFill>
                  <a:srgbClr val="C00000"/>
                </a:solidFill>
                <a:latin typeface="+mn-lt"/>
              </a:rPr>
              <a:t>2015 – year in review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i="1" dirty="0">
                <a:solidFill>
                  <a:srgbClr val="C00000"/>
                </a:solidFill>
                <a:latin typeface="+mn-lt"/>
              </a:rPr>
              <a:t>Outages and uncertainties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i="1" dirty="0">
                <a:solidFill>
                  <a:srgbClr val="C00000"/>
                </a:solidFill>
                <a:latin typeface="+mn-lt"/>
              </a:rPr>
              <a:t>Imports &amp; exports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Current status of refining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Closing remarks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endParaRPr lang="en-US" sz="2000" dirty="0">
              <a:latin typeface="+mn-lt"/>
              <a:cs typeface="+mn-cs"/>
            </a:endParaRPr>
          </a:p>
          <a:p>
            <a:pPr lvl="1">
              <a:spcBef>
                <a:spcPct val="20000"/>
              </a:spcBef>
              <a:defRPr/>
            </a:pPr>
            <a:endParaRPr lang="en-US" sz="20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71248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480" y="1081420"/>
            <a:ext cx="8102440" cy="4896659"/>
          </a:xfrm>
          <a:prstGeom prst="rect">
            <a:avLst/>
          </a:prstGeom>
        </p:spPr>
      </p:pic>
      <p:sp>
        <p:nvSpPr>
          <p:cNvPr id="55299" name="Title 1"/>
          <p:cNvSpPr>
            <a:spLocks noGrp="1"/>
          </p:cNvSpPr>
          <p:nvPr>
            <p:ph type="title" idx="4294967295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/>
              <a:t>2015 Regional Rebalance Overview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5303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4F122B5-19ED-438E-B8B7-80794398B83A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295400" y="6009829"/>
            <a:ext cx="3196905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None/>
            </a:pPr>
            <a:r>
              <a:rPr lang="en-US" sz="1200" dirty="0">
                <a:latin typeface="Arial" panose="020B0604020202020204" pitchFamily="34" charset="0"/>
              </a:rPr>
              <a:t>Source: Energy Information Administration.</a:t>
            </a:r>
          </a:p>
        </p:txBody>
      </p:sp>
    </p:spTree>
    <p:extLst>
      <p:ext uri="{BB962C8B-B14F-4D97-AF65-F5344CB8AC3E}">
        <p14:creationId xmlns:p14="http://schemas.microsoft.com/office/powerpoint/2010/main" val="21886930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917864" y="-17318"/>
            <a:ext cx="8229600" cy="1143000"/>
          </a:xfrm>
        </p:spPr>
        <p:txBody>
          <a:bodyPr/>
          <a:lstStyle/>
          <a:p>
            <a:r>
              <a:rPr lang="en-US" altLang="en-US" sz="3200" dirty="0"/>
              <a:t>Strike Prevents Refinery Restart  – Feb. 1</a:t>
            </a:r>
            <a:r>
              <a:rPr lang="en-US" altLang="en-US" sz="3200" baseline="30000" dirty="0"/>
              <a:t>st</a:t>
            </a:r>
            <a:endParaRPr lang="en-US" sz="32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11"/>
          <p:cNvSpPr txBox="1">
            <a:spLocks/>
          </p:cNvSpPr>
          <p:nvPr/>
        </p:nvSpPr>
        <p:spPr>
          <a:xfrm>
            <a:off x="152401" y="1066800"/>
            <a:ext cx="4998026" cy="452596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000" dirty="0"/>
              <a:t>Tesoro Golden Eagle refinery in Martinez, CA given strike notice – Feb. 1</a:t>
            </a:r>
          </a:p>
          <a:p>
            <a:r>
              <a:rPr lang="en-US" altLang="en-US" sz="2000" dirty="0"/>
              <a:t>Refinery was conducting planned maintenance on half of process units</a:t>
            </a:r>
          </a:p>
          <a:p>
            <a:r>
              <a:rPr lang="en-US" altLang="en-US" sz="2000" dirty="0"/>
              <a:t>Company announces decision to idle remaining process units rather than attempt to restart idle units – Feb. 2</a:t>
            </a:r>
          </a:p>
          <a:p>
            <a:r>
              <a:rPr lang="en-US" altLang="en-US" sz="2000" dirty="0"/>
              <a:t>Tesoro announces that all refinery units have been safely idled and the facility will be operated as a terminal – Feb. 6</a:t>
            </a:r>
          </a:p>
          <a:p>
            <a:pPr lvl="1"/>
            <a:r>
              <a:rPr lang="en-US" altLang="en-US" sz="1600" b="1" dirty="0">
                <a:solidFill>
                  <a:srgbClr val="FF0000"/>
                </a:solidFill>
              </a:rPr>
              <a:t>9.3 percent of state refining capacity</a:t>
            </a:r>
          </a:p>
          <a:p>
            <a:r>
              <a:rPr lang="en-US" altLang="en-US" sz="2000" dirty="0"/>
              <a:t>National refinery worker strike reaches a new four-year agreement – March 12</a:t>
            </a:r>
          </a:p>
          <a:p>
            <a:r>
              <a:rPr lang="en-US" altLang="en-US" sz="2000" dirty="0"/>
              <a:t>Tesoro workers return to work and begin maintenance &amp; restart operations – March 27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426" y="2081480"/>
            <a:ext cx="3815219" cy="2590800"/>
          </a:xfrm>
          <a:prstGeom prst="rect">
            <a:avLst/>
          </a:prstGeom>
        </p:spPr>
      </p:pic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5343536" y="4693062"/>
            <a:ext cx="34290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en-US" altLang="en-US" sz="1100" dirty="0"/>
              <a:t>Source: Susan Tripp Pollard/Bay Area News Group.</a:t>
            </a:r>
          </a:p>
        </p:txBody>
      </p:sp>
    </p:spTree>
    <p:extLst>
      <p:ext uri="{BB962C8B-B14F-4D97-AF65-F5344CB8AC3E}">
        <p14:creationId xmlns:p14="http://schemas.microsoft.com/office/powerpoint/2010/main" val="1308828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893618" y="0"/>
            <a:ext cx="8229600" cy="1143000"/>
          </a:xfrm>
        </p:spPr>
        <p:txBody>
          <a:bodyPr/>
          <a:lstStyle/>
          <a:p>
            <a:r>
              <a:rPr lang="en-US" altLang="en-US" sz="3200" dirty="0"/>
              <a:t>Exxon Mobil Refinery Explosion  – Feb. 18</a:t>
            </a:r>
            <a:r>
              <a:rPr lang="en-US" altLang="en-US" sz="3200" baseline="30000" dirty="0"/>
              <a:t>th</a:t>
            </a:r>
            <a:endParaRPr lang="en-US" sz="32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11"/>
          <p:cNvSpPr txBox="1">
            <a:spLocks/>
          </p:cNvSpPr>
          <p:nvPr/>
        </p:nvSpPr>
        <p:spPr>
          <a:xfrm>
            <a:off x="4343400" y="1036638"/>
            <a:ext cx="4703618" cy="452596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000" dirty="0"/>
              <a:t>Explosion occurs at Exxon Mobil refinery in the morning</a:t>
            </a:r>
          </a:p>
          <a:p>
            <a:r>
              <a:rPr lang="en-US" altLang="en-US" sz="2000" dirty="0"/>
              <a:t>Involves electrostatic precipitator (ESP), pollution control device</a:t>
            </a:r>
          </a:p>
          <a:p>
            <a:r>
              <a:rPr lang="en-US" altLang="en-US" sz="2000" dirty="0"/>
              <a:t>Refinery gasoline units unable to operate following ESP outage</a:t>
            </a:r>
          </a:p>
          <a:p>
            <a:pPr lvl="1"/>
            <a:r>
              <a:rPr lang="en-US" altLang="en-US" sz="1600" b="1" dirty="0">
                <a:solidFill>
                  <a:srgbClr val="FF0000"/>
                </a:solidFill>
              </a:rPr>
              <a:t>8.3 percent of state refining capacity</a:t>
            </a:r>
          </a:p>
          <a:p>
            <a:r>
              <a:rPr lang="en-US" altLang="en-US" sz="2000" dirty="0"/>
              <a:t>According to company, supplies nearly 10 percent of gasoline to the state</a:t>
            </a:r>
          </a:p>
          <a:p>
            <a:r>
              <a:rPr lang="en-US" altLang="en-US" sz="2000" dirty="0"/>
              <a:t>Trade publication reports refinery could resume operation of gasoline units, at reduced rates, using older ESP unit after being refurbished – possibly late July</a:t>
            </a:r>
          </a:p>
          <a:p>
            <a:r>
              <a:rPr lang="en-US" altLang="en-US" sz="2000" dirty="0"/>
              <a:t>Never happened…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0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190701"/>
            <a:ext cx="3989751" cy="2610729"/>
          </a:xfrm>
          <a:prstGeom prst="rect">
            <a:avLst/>
          </a:prstGeom>
        </p:spPr>
      </p:pic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217851" y="4833180"/>
            <a:ext cx="27432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en-US" altLang="en-US" sz="1100" dirty="0"/>
              <a:t>Source: Bob </a:t>
            </a:r>
            <a:r>
              <a:rPr lang="en-US" altLang="en-US" sz="1100" dirty="0" err="1"/>
              <a:t>Riha</a:t>
            </a:r>
            <a:r>
              <a:rPr lang="en-US" altLang="en-US" sz="1100" dirty="0"/>
              <a:t>, Reuters.</a:t>
            </a:r>
          </a:p>
        </p:txBody>
      </p:sp>
    </p:spTree>
    <p:extLst>
      <p:ext uri="{BB962C8B-B14F-4D97-AF65-F5344CB8AC3E}">
        <p14:creationId xmlns:p14="http://schemas.microsoft.com/office/powerpoint/2010/main" val="1040538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762000" y="-76200"/>
            <a:ext cx="8229600" cy="1143000"/>
          </a:xfrm>
        </p:spPr>
        <p:txBody>
          <a:bodyPr/>
          <a:lstStyle/>
          <a:p>
            <a:r>
              <a:rPr lang="en-US" sz="3200" dirty="0"/>
              <a:t>Refinery Operations – Additional Issues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6"/>
          <p:cNvSpPr txBox="1">
            <a:spLocks/>
          </p:cNvSpPr>
          <p:nvPr/>
        </p:nvSpPr>
        <p:spPr>
          <a:xfrm>
            <a:off x="484909" y="1066800"/>
            <a:ext cx="8458200" cy="34290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dirty="0">
                <a:latin typeface="+mn-lt"/>
                <a:cs typeface="+mn-cs"/>
              </a:rPr>
              <a:t>Other refinery problems: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BP – Cherry Point begins planned maintenance – April 13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May 31 – restart commences – </a:t>
            </a:r>
            <a:r>
              <a:rPr lang="en-US" sz="1600" b="1" dirty="0">
                <a:solidFill>
                  <a:srgbClr val="FF0000"/>
                </a:solidFill>
                <a:latin typeface="+mn-lt"/>
              </a:rPr>
              <a:t>delayed by 19 days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US Refining – Tacoma begins unplanned maintenance – May 7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Crude unit fire forces </a:t>
            </a:r>
            <a:r>
              <a:rPr lang="en-US" sz="1600" b="1" dirty="0">
                <a:solidFill>
                  <a:srgbClr val="FF0000"/>
                </a:solidFill>
                <a:latin typeface="+mn-lt"/>
              </a:rPr>
              <a:t>planned work moved up by 3-4 weeks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June 17 - work completed, restart operations commence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Phillips 66 – Wilmington begins planned maintenance – May 13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Work commenced 3 weeks earlier than scheduled due to cooling tower issues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June 9 - restart operations – </a:t>
            </a:r>
            <a:r>
              <a:rPr lang="en-US" sz="1600" b="1" dirty="0">
                <a:solidFill>
                  <a:srgbClr val="FF0000"/>
                </a:solidFill>
                <a:latin typeface="+mn-lt"/>
              </a:rPr>
              <a:t>delayed by 5 to 7 days</a:t>
            </a:r>
            <a:endParaRPr lang="en-US" sz="2000" b="1" dirty="0">
              <a:solidFill>
                <a:srgbClr val="FF0000"/>
              </a:solidFill>
              <a:latin typeface="+mn-lt"/>
            </a:endParaRP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Plains All American crude oil pipeline leak – May 20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Phillips 66 operations impacted, accelerated planned maintenance &amp; reduced operations</a:t>
            </a:r>
            <a:endParaRPr lang="en-US" sz="1600" b="1" dirty="0">
              <a:solidFill>
                <a:srgbClr val="FF0000"/>
              </a:solidFill>
              <a:latin typeface="+mn-lt"/>
            </a:endParaRP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Chevron – El Segundo refinery maintenance return delayed – June 28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Previously scheduled completion on June 11 – </a:t>
            </a:r>
            <a:r>
              <a:rPr lang="en-US" sz="1600" b="1" dirty="0">
                <a:solidFill>
                  <a:srgbClr val="FF0000"/>
                </a:solidFill>
                <a:latin typeface="+mn-lt"/>
              </a:rPr>
              <a:t>delayed by 17 days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2000" dirty="0">
              <a:latin typeface="+mn-lt"/>
              <a:cs typeface="+mn-cs"/>
            </a:endParaRP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16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1600" dirty="0">
              <a:solidFill>
                <a:srgbClr val="FF0000"/>
              </a:solidFill>
              <a:latin typeface="Calibri" panose="020F050202020403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00457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762000" y="-76200"/>
            <a:ext cx="8229600" cy="1143000"/>
          </a:xfrm>
        </p:spPr>
        <p:txBody>
          <a:bodyPr/>
          <a:lstStyle/>
          <a:p>
            <a:r>
              <a:rPr lang="en-US" sz="3200" dirty="0"/>
              <a:t>Refinery Operations – Additional Issues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6"/>
          <p:cNvSpPr txBox="1">
            <a:spLocks/>
          </p:cNvSpPr>
          <p:nvPr/>
        </p:nvSpPr>
        <p:spPr>
          <a:xfrm>
            <a:off x="484909" y="1066800"/>
            <a:ext cx="8458200" cy="34290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dirty="0">
                <a:latin typeface="+mn-lt"/>
                <a:cs typeface="+mn-cs"/>
              </a:rPr>
              <a:t>Other refinery problems: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Tesoro – Golden Eagle planned maintenance – August 16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Gas oil hydrotreater work longer than planned – </a:t>
            </a:r>
            <a:r>
              <a:rPr lang="en-US" sz="1600" b="1" dirty="0">
                <a:solidFill>
                  <a:srgbClr val="FF0000"/>
                </a:solidFill>
                <a:latin typeface="+mn-lt"/>
              </a:rPr>
              <a:t>delayed by 7 days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Tesoro – Carson planned maintenance – August 30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Reformer work longer than planned – </a:t>
            </a:r>
            <a:r>
              <a:rPr lang="en-US" sz="1600" b="1" dirty="0">
                <a:solidFill>
                  <a:srgbClr val="FF0000"/>
                </a:solidFill>
                <a:latin typeface="+mn-lt"/>
              </a:rPr>
              <a:t>delayed by 10 days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Chevron – El Segundo </a:t>
            </a:r>
            <a:r>
              <a:rPr lang="en-US" sz="2000" i="1" dirty="0">
                <a:solidFill>
                  <a:srgbClr val="FF0000"/>
                </a:solidFill>
                <a:latin typeface="+mn-lt"/>
              </a:rPr>
              <a:t>unplanned</a:t>
            </a:r>
            <a:r>
              <a:rPr lang="en-US" sz="2000" dirty="0">
                <a:latin typeface="+mn-lt"/>
              </a:rPr>
              <a:t> maintenance – November 28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FFC unit impacted – </a:t>
            </a:r>
            <a:r>
              <a:rPr lang="en-US" sz="1600" b="1" dirty="0">
                <a:solidFill>
                  <a:srgbClr val="FF0000"/>
                </a:solidFill>
                <a:latin typeface="+mn-lt"/>
              </a:rPr>
              <a:t>delayed return until December 11</a:t>
            </a:r>
            <a:endParaRPr lang="en-US" sz="2000" dirty="0">
              <a:latin typeface="+mn-lt"/>
            </a:endParaRP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Tesoro – Anacortes </a:t>
            </a:r>
            <a:r>
              <a:rPr lang="en-US" sz="2000" i="1" dirty="0">
                <a:solidFill>
                  <a:srgbClr val="FF0000"/>
                </a:solidFill>
                <a:latin typeface="+mn-lt"/>
              </a:rPr>
              <a:t>unplanned</a:t>
            </a:r>
            <a:r>
              <a:rPr lang="en-US" sz="2000" dirty="0">
                <a:latin typeface="+mn-lt"/>
              </a:rPr>
              <a:t> maintenance – December 8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Alkylation unit and FFC unit impacted – </a:t>
            </a:r>
            <a:r>
              <a:rPr lang="en-US" sz="1600" b="1" dirty="0">
                <a:solidFill>
                  <a:srgbClr val="FF0000"/>
                </a:solidFill>
                <a:latin typeface="+mn-lt"/>
              </a:rPr>
              <a:t>delayed return until December 24</a:t>
            </a:r>
            <a:endParaRPr lang="en-US" sz="2000" dirty="0">
              <a:latin typeface="+mn-lt"/>
              <a:cs typeface="+mn-cs"/>
            </a:endParaRP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Phillips 66 – Ferndale </a:t>
            </a:r>
            <a:r>
              <a:rPr lang="en-US" sz="2000" i="1" dirty="0">
                <a:solidFill>
                  <a:srgbClr val="FF0000"/>
                </a:solidFill>
                <a:latin typeface="+mn-lt"/>
              </a:rPr>
              <a:t>unplanned</a:t>
            </a:r>
            <a:r>
              <a:rPr lang="en-US" sz="2000" dirty="0">
                <a:latin typeface="+mn-lt"/>
              </a:rPr>
              <a:t> maintenance – December 18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Crude unit impacted – </a:t>
            </a:r>
            <a:r>
              <a:rPr lang="en-US" sz="1600" b="1" dirty="0">
                <a:solidFill>
                  <a:srgbClr val="FF0000"/>
                </a:solidFill>
                <a:latin typeface="+mn-lt"/>
              </a:rPr>
              <a:t>delayed return until December 28</a:t>
            </a:r>
            <a:endParaRPr lang="en-US" sz="2000" dirty="0">
              <a:latin typeface="+mn-lt"/>
            </a:endParaRP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Valero – Wilmington refinery planned maintenance – December 27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Gas oil hydrotreater, alkylation &amp; FFC work longer than planned – </a:t>
            </a:r>
            <a:r>
              <a:rPr lang="en-US" sz="1600" b="1" dirty="0">
                <a:solidFill>
                  <a:srgbClr val="FF0000"/>
                </a:solidFill>
                <a:latin typeface="+mn-lt"/>
              </a:rPr>
              <a:t>delayed by 11 days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Chevron – Richmond refinery planned maintenance – December 31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latin typeface="+mn-lt"/>
              </a:rPr>
              <a:t>Alkylation unit and FFC unit work longer than planned – </a:t>
            </a:r>
            <a:r>
              <a:rPr lang="en-US" sz="1600" b="1" dirty="0">
                <a:solidFill>
                  <a:srgbClr val="FF0000"/>
                </a:solidFill>
                <a:latin typeface="+mn-lt"/>
              </a:rPr>
              <a:t>delayed by 14 days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rgbClr val="FF0000"/>
              </a:solidFill>
              <a:latin typeface="+mn-lt"/>
            </a:endParaRP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1600" dirty="0">
              <a:solidFill>
                <a:srgbClr val="FF0000"/>
              </a:solidFill>
              <a:latin typeface="Calibri" panose="020F050202020403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32943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762000" y="-76200"/>
            <a:ext cx="8229600" cy="1143000"/>
          </a:xfrm>
        </p:spPr>
        <p:txBody>
          <a:bodyPr/>
          <a:lstStyle/>
          <a:p>
            <a:r>
              <a:rPr lang="en-US" sz="3200" dirty="0"/>
              <a:t>Refinery Operations - 2015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6"/>
          <p:cNvSpPr txBox="1">
            <a:spLocks/>
          </p:cNvSpPr>
          <p:nvPr/>
        </p:nvSpPr>
        <p:spPr>
          <a:xfrm>
            <a:off x="304800" y="990600"/>
            <a:ext cx="8458200" cy="34290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dirty="0">
                <a:latin typeface="+mn-lt"/>
                <a:cs typeface="+mn-cs"/>
              </a:rPr>
              <a:t>Refinery problems – gasoline impact quantified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West coast gasoline production capability significantly degraded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Based on analysis of IIR data, the quantity of gasoline production capacity off-line during April – December averaged nearly 158 thousand barrels per day (TBD) </a:t>
            </a:r>
            <a:r>
              <a:rPr lang="en-US" sz="2000" b="1" i="1" dirty="0">
                <a:solidFill>
                  <a:srgbClr val="C00000"/>
                </a:solidFill>
                <a:latin typeface="+mn-lt"/>
              </a:rPr>
              <a:t>greater</a:t>
            </a:r>
            <a:r>
              <a:rPr lang="en-US" sz="2000" dirty="0">
                <a:latin typeface="+mn-lt"/>
              </a:rPr>
              <a:t> than 2014</a:t>
            </a:r>
          </a:p>
          <a:p>
            <a:pPr marL="1257300" lvl="2" indent="-342900">
              <a:spcBef>
                <a:spcPct val="20000"/>
              </a:spcBef>
              <a:buFont typeface="Courier New" pitchFamily="49" charset="0"/>
              <a:buChar char="o"/>
              <a:defRPr/>
            </a:pPr>
            <a:r>
              <a:rPr lang="en-US" sz="2000" dirty="0">
                <a:latin typeface="+mn-lt"/>
              </a:rPr>
              <a:t>October – 205 TBD more, November 220 TBD more and December 290 TBD more than previous year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1600" dirty="0">
              <a:latin typeface="Calibri" panose="020F0502020204030204" pitchFamily="34" charset="0"/>
            </a:endParaRP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1600" dirty="0">
              <a:solidFill>
                <a:srgbClr val="FF0000"/>
              </a:solidFill>
              <a:latin typeface="Calibri" panose="020F0502020204030204" pitchFamily="34" charset="0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57400" y="6019800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Source: Industrial Information Resources (IIR) Loss Gasoline Production Report.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0"/>
            <a:ext cx="8686800" cy="19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88941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932304"/>
            <a:ext cx="8918366" cy="5316096"/>
          </a:xfrm>
          <a:prstGeom prst="rect">
            <a:avLst/>
          </a:prstGeom>
        </p:spPr>
      </p:pic>
      <p:sp>
        <p:nvSpPr>
          <p:cNvPr id="55299" name="Title 1"/>
          <p:cNvSpPr>
            <a:spLocks noGrp="1"/>
          </p:cNvSpPr>
          <p:nvPr>
            <p:ph type="title" idx="4294967295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/>
              <a:t>Gasoline Production - </a:t>
            </a:r>
            <a:r>
              <a:rPr lang="en-US" sz="3200" dirty="0">
                <a:solidFill>
                  <a:srgbClr val="FF0000"/>
                </a:solidFill>
              </a:rPr>
              <a:t>South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5303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4F122B5-19ED-438E-B8B7-80794398B83A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375095" y="5195984"/>
            <a:ext cx="2857500" cy="2762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None/>
            </a:pPr>
            <a:r>
              <a:rPr lang="en-US" sz="1200" dirty="0">
                <a:latin typeface="Arial" panose="020B0604020202020204" pitchFamily="34" charset="0"/>
              </a:rPr>
              <a:t>Source: California Energy Commission.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10200" y="5072303"/>
            <a:ext cx="3086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Data through December 25, 2015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57400" y="1524000"/>
            <a:ext cx="609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Los Angeles basin refineries show impacts of Torrance shut-down &amp; higher-than-normal planned and unplanned maintenance.</a:t>
            </a:r>
          </a:p>
        </p:txBody>
      </p:sp>
    </p:spTree>
    <p:extLst>
      <p:ext uri="{BB962C8B-B14F-4D97-AF65-F5344CB8AC3E}">
        <p14:creationId xmlns:p14="http://schemas.microsoft.com/office/powerpoint/2010/main" val="14301409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588" y="838200"/>
            <a:ext cx="8743812" cy="5257800"/>
          </a:xfrm>
          <a:prstGeom prst="rect">
            <a:avLst/>
          </a:prstGeom>
        </p:spPr>
      </p:pic>
      <p:sp>
        <p:nvSpPr>
          <p:cNvPr id="55299" name="Title 1"/>
          <p:cNvSpPr>
            <a:spLocks noGrp="1"/>
          </p:cNvSpPr>
          <p:nvPr>
            <p:ph type="title" idx="4294967295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/>
              <a:t>Gasoline Production - </a:t>
            </a:r>
            <a:r>
              <a:rPr lang="en-US" sz="3200" dirty="0">
                <a:solidFill>
                  <a:srgbClr val="FF0000"/>
                </a:solidFill>
              </a:rPr>
              <a:t>North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5303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4F122B5-19ED-438E-B8B7-80794398B83A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499755" y="5029200"/>
            <a:ext cx="2857500" cy="2762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None/>
            </a:pPr>
            <a:r>
              <a:rPr lang="en-US" sz="1200" dirty="0">
                <a:latin typeface="Arial" panose="020B0604020202020204" pitchFamily="34" charset="0"/>
              </a:rPr>
              <a:t>Source: California Energy Commission.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10200" y="5072303"/>
            <a:ext cx="3086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Data through December 25, 2015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57400" y="1524000"/>
            <a:ext cx="609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SF Bay Area refineries react to supply shortfall &amp; higher margins – consistently producing above the high-low historical range.</a:t>
            </a:r>
          </a:p>
        </p:txBody>
      </p:sp>
    </p:spTree>
    <p:extLst>
      <p:ext uri="{BB962C8B-B14F-4D97-AF65-F5344CB8AC3E}">
        <p14:creationId xmlns:p14="http://schemas.microsoft.com/office/powerpoint/2010/main" val="36820274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064" y="943823"/>
            <a:ext cx="6032796" cy="2465428"/>
          </a:xfrm>
          <a:prstGeom prst="rect">
            <a:avLst/>
          </a:prstGeom>
        </p:spPr>
      </p:pic>
      <p:sp>
        <p:nvSpPr>
          <p:cNvPr id="18435" name="Title 1"/>
          <p:cNvSpPr>
            <a:spLocks noGrp="1"/>
          </p:cNvSpPr>
          <p:nvPr>
            <p:ph type="title" idx="4294967295"/>
          </p:nvPr>
        </p:nvSpPr>
        <p:spPr>
          <a:xfrm>
            <a:off x="571500" y="-163135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/>
              <a:t>Refinery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8439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F7ABEF3-2790-4544-AA4B-DD8D29AF9283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18440" name="Text Box 7"/>
          <p:cNvSpPr txBox="1">
            <a:spLocks noChangeArrowheads="1"/>
          </p:cNvSpPr>
          <p:nvPr/>
        </p:nvSpPr>
        <p:spPr bwMode="auto">
          <a:xfrm>
            <a:off x="1779587" y="5964907"/>
            <a:ext cx="61182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sz="1200" dirty="0">
                <a:latin typeface="Arial" panose="020B0604020202020204" pitchFamily="34" charset="0"/>
              </a:rPr>
              <a:t>Source: Howard Weil – Weekly Refining Indicators Report – Week Ending 11-20-15.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9240" y="2127621"/>
            <a:ext cx="2273794" cy="11605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3708" y="3332360"/>
            <a:ext cx="2249326" cy="11825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0699" y="4552613"/>
            <a:ext cx="2242336" cy="11658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6823" y="3609447"/>
            <a:ext cx="3326764" cy="210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8568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990600"/>
            <a:ext cx="8991600" cy="542111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918070" y="205341"/>
            <a:ext cx="8229600" cy="60694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en-US" sz="3200" dirty="0"/>
              <a:t>California Gasoline Inventory Levels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73747" y="1576655"/>
            <a:ext cx="5285508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/>
              <a:t>California gasoline inventories were lower-than-normal for 1Q 2015 – scarcer stock levels can exacerbate price responses to refinery issues.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20709" y="4809543"/>
            <a:ext cx="2971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Tesoro Golden Eagle refinery strike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74960" y="4581748"/>
            <a:ext cx="23865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ExxonMobil refinery outage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583547" y="3352800"/>
            <a:ext cx="245253" cy="1440869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1965653" y="3821039"/>
            <a:ext cx="244147" cy="801858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505476" y="2064443"/>
            <a:ext cx="2033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Marine imports of gasoline start arriving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3336147" y="2448727"/>
            <a:ext cx="726699" cy="1509536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147486" y="2035283"/>
            <a:ext cx="1441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Tesoro begins restart process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2743200" y="2485303"/>
            <a:ext cx="457200" cy="1485011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076950" y="5248333"/>
            <a:ext cx="3086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Data through December 25, 2015</a:t>
            </a:r>
          </a:p>
        </p:txBody>
      </p:sp>
      <p:sp>
        <p:nvSpPr>
          <p:cNvPr id="22" name="Text Box 15"/>
          <p:cNvSpPr txBox="1">
            <a:spLocks noChangeArrowheads="1"/>
          </p:cNvSpPr>
          <p:nvPr/>
        </p:nvSpPr>
        <p:spPr bwMode="auto">
          <a:xfrm>
            <a:off x="1420092" y="5257800"/>
            <a:ext cx="2857500" cy="2762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None/>
            </a:pPr>
            <a:r>
              <a:rPr lang="en-US" sz="1200" dirty="0">
                <a:latin typeface="Arial" panose="020B0604020202020204" pitchFamily="34" charset="0"/>
              </a:rPr>
              <a:t>Source: California Energy Commission.</a:t>
            </a:r>
          </a:p>
        </p:txBody>
      </p:sp>
    </p:spTree>
    <p:extLst>
      <p:ext uri="{BB962C8B-B14F-4D97-AF65-F5344CB8AC3E}">
        <p14:creationId xmlns:p14="http://schemas.microsoft.com/office/powerpoint/2010/main" val="25411659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712809"/>
            <a:ext cx="7942976" cy="576419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752600" y="152400"/>
            <a:ext cx="6400800" cy="74442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en-US" sz="3200" dirty="0"/>
              <a:t>West Coast Foreign Gasoline Imports</a:t>
            </a:r>
          </a:p>
        </p:txBody>
      </p:sp>
    </p:spTree>
    <p:extLst>
      <p:ext uri="{BB962C8B-B14F-4D97-AF65-F5344CB8AC3E}">
        <p14:creationId xmlns:p14="http://schemas.microsoft.com/office/powerpoint/2010/main" val="23077505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613" y="633973"/>
            <a:ext cx="7934587" cy="576682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600200" y="152400"/>
            <a:ext cx="6636327" cy="74442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en-US" sz="3200" dirty="0"/>
              <a:t>California Foreign Gasoline Exports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72000" y="1462186"/>
            <a:ext cx="411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Gasoline exports decline 50.0 percent after February, compared to same period in 2014.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90800" y="2057400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14.9 TBD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71226" y="1624625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29.8 TBD</a:t>
            </a:r>
          </a:p>
        </p:txBody>
      </p:sp>
    </p:spTree>
    <p:extLst>
      <p:ext uri="{BB962C8B-B14F-4D97-AF65-F5344CB8AC3E}">
        <p14:creationId xmlns:p14="http://schemas.microsoft.com/office/powerpoint/2010/main" val="16765635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541255"/>
            <a:ext cx="8001000" cy="58150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371600" y="152400"/>
            <a:ext cx="7543800" cy="74442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en-US" sz="3200" dirty="0"/>
              <a:t>Pacific Northwest Foreign Gasoline Exports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14600" y="2362200"/>
            <a:ext cx="449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However, PNW gasoline exports remain nearly unchanged, compared to same period in 2014.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09800" y="1843187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22.7 TBD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00400" y="1821895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21.9 TBD</a:t>
            </a:r>
          </a:p>
        </p:txBody>
      </p:sp>
    </p:spTree>
    <p:extLst>
      <p:ext uri="{BB962C8B-B14F-4D97-AF65-F5344CB8AC3E}">
        <p14:creationId xmlns:p14="http://schemas.microsoft.com/office/powerpoint/2010/main" val="15017764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27" y="307806"/>
            <a:ext cx="8173673" cy="59405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57583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502949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006890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529292"/>
            <a:ext cx="7962900" cy="579530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California Retail Gasoline Components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137422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730" y="134520"/>
            <a:ext cx="8520470" cy="61900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28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Left Brace 3"/>
          <p:cNvSpPr/>
          <p:nvPr/>
        </p:nvSpPr>
        <p:spPr>
          <a:xfrm>
            <a:off x="7632583" y="1752600"/>
            <a:ext cx="457200" cy="1600200"/>
          </a:xfrm>
          <a:prstGeom prst="leftBrac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066626" y="2368034"/>
            <a:ext cx="24446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Increase of 35.3 cents</a:t>
            </a:r>
          </a:p>
        </p:txBody>
      </p:sp>
    </p:spTree>
    <p:extLst>
      <p:ext uri="{BB962C8B-B14F-4D97-AF65-F5344CB8AC3E}">
        <p14:creationId xmlns:p14="http://schemas.microsoft.com/office/powerpoint/2010/main" val="15893947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43678"/>
            <a:ext cx="8458200" cy="61448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29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eft Brace 7"/>
          <p:cNvSpPr/>
          <p:nvPr/>
        </p:nvSpPr>
        <p:spPr>
          <a:xfrm>
            <a:off x="7632583" y="1752600"/>
            <a:ext cx="457200" cy="1600200"/>
          </a:xfrm>
          <a:prstGeom prst="leftBrac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066626" y="2368034"/>
            <a:ext cx="24446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Increase of 27.6 cents</a:t>
            </a:r>
          </a:p>
        </p:txBody>
      </p:sp>
    </p:spTree>
    <p:extLst>
      <p:ext uri="{BB962C8B-B14F-4D97-AF65-F5344CB8AC3E}">
        <p14:creationId xmlns:p14="http://schemas.microsoft.com/office/powerpoint/2010/main" val="5665981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30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6"/>
          <p:cNvSpPr txBox="1">
            <a:spLocks/>
          </p:cNvSpPr>
          <p:nvPr/>
        </p:nvSpPr>
        <p:spPr>
          <a:xfrm>
            <a:off x="457200" y="1447800"/>
            <a:ext cx="8229600" cy="4114800"/>
          </a:xfrm>
          <a:prstGeom prst="rect">
            <a:avLst/>
          </a:prstGeom>
        </p:spPr>
        <p:txBody>
          <a:bodyPr/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Western region &amp; California transportation fuels market overview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California differences - gasoline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  <a:cs typeface="+mn-cs"/>
              </a:rPr>
              <a:t>Review of factors contributing to elevated prices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2015 – year in review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Outages and uncertainties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Imports &amp; exports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i="1" dirty="0">
                <a:solidFill>
                  <a:srgbClr val="C00000"/>
                </a:solidFill>
                <a:latin typeface="+mn-lt"/>
              </a:rPr>
              <a:t>Current status of refining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Closing remarks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endParaRPr lang="en-US" sz="2000" dirty="0">
              <a:latin typeface="+mn-lt"/>
              <a:cs typeface="+mn-cs"/>
            </a:endParaRPr>
          </a:p>
          <a:p>
            <a:pPr lvl="1">
              <a:spcBef>
                <a:spcPct val="20000"/>
              </a:spcBef>
              <a:defRPr/>
            </a:pPr>
            <a:endParaRPr lang="en-US" sz="20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67278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itle 1"/>
          <p:cNvSpPr>
            <a:spLocks noGrp="1"/>
          </p:cNvSpPr>
          <p:nvPr>
            <p:ph type="title" idx="4294967295"/>
          </p:nvPr>
        </p:nvSpPr>
        <p:spPr>
          <a:xfrm>
            <a:off x="9906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/>
              <a:t>West Coast Refinery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4279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09E0F50-0950-4715-BC65-1B81D028121E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31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6"/>
          <p:cNvSpPr txBox="1">
            <a:spLocks/>
          </p:cNvSpPr>
          <p:nvPr/>
        </p:nvSpPr>
        <p:spPr>
          <a:xfrm>
            <a:off x="304800" y="1143000"/>
            <a:ext cx="8686800" cy="2819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dirty="0">
                <a:latin typeface="+mn-lt"/>
                <a:cs typeface="+mn-cs"/>
              </a:rPr>
              <a:t>Refinery problems – 3</a:t>
            </a:r>
            <a:r>
              <a:rPr lang="en-US" sz="2200" baseline="30000" dirty="0">
                <a:latin typeface="+mn-lt"/>
                <a:cs typeface="+mn-cs"/>
              </a:rPr>
              <a:t>rd</a:t>
            </a:r>
            <a:r>
              <a:rPr lang="en-US" sz="2200" dirty="0">
                <a:latin typeface="+mn-lt"/>
                <a:cs typeface="+mn-cs"/>
              </a:rPr>
              <a:t> Quarter 2016 light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West Coast gasoline production capability continues to improve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+mn-lt"/>
              </a:rPr>
              <a:t>Based on analysis of IIR data, the quantity of gasoline production capacity off-line during </a:t>
            </a:r>
            <a:r>
              <a:rPr lang="en-US" sz="2000" b="1" dirty="0">
                <a:solidFill>
                  <a:srgbClr val="FF0000"/>
                </a:solidFill>
                <a:latin typeface="+mn-lt"/>
              </a:rPr>
              <a:t>January – July 2016 </a:t>
            </a:r>
            <a:r>
              <a:rPr lang="en-US" sz="2000" dirty="0">
                <a:latin typeface="+mn-lt"/>
              </a:rPr>
              <a:t>averaged nearly 106 thousand barrels per day (TBD), </a:t>
            </a:r>
            <a:r>
              <a:rPr lang="en-US" sz="2000" b="1" i="1" dirty="0">
                <a:solidFill>
                  <a:srgbClr val="FF0000"/>
                </a:solidFill>
                <a:latin typeface="+mn-lt"/>
              </a:rPr>
              <a:t>79 TBD lower </a:t>
            </a:r>
            <a:r>
              <a:rPr lang="en-US" sz="2000" dirty="0">
                <a:latin typeface="+mn-lt"/>
              </a:rPr>
              <a:t>than the same period in 2015</a:t>
            </a:r>
          </a:p>
          <a:p>
            <a:pPr marL="1257300" lvl="2" indent="-342900">
              <a:spcBef>
                <a:spcPct val="20000"/>
              </a:spcBef>
              <a:buFont typeface="Courier New" pitchFamily="49" charset="0"/>
              <a:buChar char="o"/>
              <a:defRPr/>
            </a:pPr>
            <a:r>
              <a:rPr lang="en-US" sz="2000" dirty="0">
                <a:latin typeface="+mn-lt"/>
              </a:rPr>
              <a:t>August 2016 gasoline production capability off by only 14 TBD, a dramatic improvement compared to nearly 125 TBD for August 2015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1600" dirty="0">
              <a:latin typeface="Calibri" panose="020F0502020204030204" pitchFamily="34" charset="0"/>
            </a:endParaRP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sz="1600" dirty="0">
              <a:solidFill>
                <a:srgbClr val="FF0000"/>
              </a:solidFill>
              <a:latin typeface="Calibri" panose="020F0502020204030204" pitchFamily="34" charset="0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57400" y="6019800"/>
            <a:ext cx="6172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Source: Industrial Information Resources (IIR) Loss Gasoline Production Report.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333" y="3731480"/>
            <a:ext cx="2670436" cy="22299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975" y="3671896"/>
            <a:ext cx="2725025" cy="22895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9102" y="3731480"/>
            <a:ext cx="2698486" cy="222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1929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64" y="914400"/>
            <a:ext cx="8867936" cy="5348088"/>
          </a:xfrm>
          <a:prstGeom prst="rect">
            <a:avLst/>
          </a:prstGeom>
        </p:spPr>
      </p:pic>
      <p:sp>
        <p:nvSpPr>
          <p:cNvPr id="55299" name="Title 1"/>
          <p:cNvSpPr>
            <a:spLocks noGrp="1"/>
          </p:cNvSpPr>
          <p:nvPr>
            <p:ph type="title" idx="4294967295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/>
              <a:t>Gasoline Production - </a:t>
            </a:r>
            <a:r>
              <a:rPr lang="en-US" sz="3200" dirty="0">
                <a:solidFill>
                  <a:srgbClr val="FF0000"/>
                </a:solidFill>
              </a:rPr>
              <a:t>South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5303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4F122B5-19ED-438E-B8B7-80794398B83A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32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375095" y="5195984"/>
            <a:ext cx="2857500" cy="2762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None/>
            </a:pPr>
            <a:r>
              <a:rPr lang="en-US" sz="1200" dirty="0">
                <a:latin typeface="Arial" panose="020B0604020202020204" pitchFamily="34" charset="0"/>
              </a:rPr>
              <a:t>Source: California Energy Commission.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10200" y="5072303"/>
            <a:ext cx="3086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Data through August 26, 2016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57400" y="1524000"/>
            <a:ext cx="609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Los Angeles basin refineries begin recovery by mid-April.</a:t>
            </a:r>
          </a:p>
        </p:txBody>
      </p:sp>
    </p:spTree>
    <p:extLst>
      <p:ext uri="{BB962C8B-B14F-4D97-AF65-F5344CB8AC3E}">
        <p14:creationId xmlns:p14="http://schemas.microsoft.com/office/powerpoint/2010/main" val="14048476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790399"/>
            <a:ext cx="8839200" cy="5381801"/>
          </a:xfrm>
          <a:prstGeom prst="rect">
            <a:avLst/>
          </a:prstGeom>
        </p:spPr>
      </p:pic>
      <p:sp>
        <p:nvSpPr>
          <p:cNvPr id="55299" name="Title 1"/>
          <p:cNvSpPr>
            <a:spLocks noGrp="1"/>
          </p:cNvSpPr>
          <p:nvPr>
            <p:ph type="title" idx="4294967295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/>
              <a:t>Gasoline Production - </a:t>
            </a:r>
            <a:r>
              <a:rPr lang="en-US" sz="3200" dirty="0">
                <a:solidFill>
                  <a:srgbClr val="FF0000"/>
                </a:solidFill>
              </a:rPr>
              <a:t>North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5303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4F122B5-19ED-438E-B8B7-80794398B83A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33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499755" y="5029200"/>
            <a:ext cx="2857500" cy="2762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None/>
            </a:pPr>
            <a:r>
              <a:rPr lang="en-US" sz="1200" dirty="0">
                <a:latin typeface="Arial" panose="020B0604020202020204" pitchFamily="34" charset="0"/>
              </a:rPr>
              <a:t>Source: California Energy Commission.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57400" y="1524000"/>
            <a:ext cx="609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SF Bay Area refineries throttle back to within their historical range.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86400" y="5029200"/>
            <a:ext cx="3086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Data through August 26, 2016</a:t>
            </a:r>
          </a:p>
        </p:txBody>
      </p:sp>
    </p:spTree>
    <p:extLst>
      <p:ext uri="{BB962C8B-B14F-4D97-AF65-F5344CB8AC3E}">
        <p14:creationId xmlns:p14="http://schemas.microsoft.com/office/powerpoint/2010/main" val="29443286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672" y="928844"/>
            <a:ext cx="6091529" cy="2509553"/>
          </a:xfrm>
          <a:prstGeom prst="rect">
            <a:avLst/>
          </a:prstGeom>
        </p:spPr>
      </p:pic>
      <p:sp>
        <p:nvSpPr>
          <p:cNvPr id="18435" name="Title 1"/>
          <p:cNvSpPr>
            <a:spLocks noGrp="1"/>
          </p:cNvSpPr>
          <p:nvPr>
            <p:ph type="title" idx="4294967295"/>
          </p:nvPr>
        </p:nvSpPr>
        <p:spPr>
          <a:xfrm>
            <a:off x="571500" y="-163135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/>
              <a:t>Refinery Operations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8439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F7ABEF3-2790-4544-AA4B-DD8D29AF9283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34</a:t>
            </a:fld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18440" name="Text Box 7"/>
          <p:cNvSpPr txBox="1">
            <a:spLocks noChangeArrowheads="1"/>
          </p:cNvSpPr>
          <p:nvPr/>
        </p:nvSpPr>
        <p:spPr bwMode="auto">
          <a:xfrm>
            <a:off x="1779587" y="5964907"/>
            <a:ext cx="61182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sz="1200" dirty="0">
                <a:latin typeface="Arial" panose="020B0604020202020204" pitchFamily="34" charset="0"/>
              </a:rPr>
              <a:t>Source: Howard Weil – Weekly Refining Indicators Report – Week Ending 8-26-16.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6669" y="2142143"/>
            <a:ext cx="2282608" cy="11869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7013" y="3347596"/>
            <a:ext cx="2253734" cy="11827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7013" y="4530375"/>
            <a:ext cx="2252264" cy="11926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7200" y="3591420"/>
            <a:ext cx="3352800" cy="213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1152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872549"/>
            <a:ext cx="8839200" cy="5299651"/>
          </a:xfrm>
          <a:prstGeom prst="rect">
            <a:avLst/>
          </a:prstGeom>
        </p:spPr>
      </p:pic>
      <p:sp>
        <p:nvSpPr>
          <p:cNvPr id="55299" name="Title 1"/>
          <p:cNvSpPr>
            <a:spLocks noGrp="1"/>
          </p:cNvSpPr>
          <p:nvPr>
            <p:ph type="title" idx="4294967295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/>
              <a:t>California Gasoline Inventories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55303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4F122B5-19ED-438E-B8B7-80794398B83A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35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499755" y="5029200"/>
            <a:ext cx="2857500" cy="2762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None/>
            </a:pPr>
            <a:r>
              <a:rPr lang="en-US" sz="1200" dirty="0">
                <a:latin typeface="Arial" panose="020B0604020202020204" pitchFamily="34" charset="0"/>
              </a:rPr>
              <a:t>Source: California Energy Commission.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81200" y="1418226"/>
            <a:ext cx="609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Improved production &amp; continued higher-than-normal imports help to rebuild inventories.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86400" y="5029200"/>
            <a:ext cx="3086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Data through August 26, 2016</a:t>
            </a:r>
          </a:p>
        </p:txBody>
      </p:sp>
    </p:spTree>
    <p:extLst>
      <p:ext uri="{BB962C8B-B14F-4D97-AF65-F5344CB8AC3E}">
        <p14:creationId xmlns:p14="http://schemas.microsoft.com/office/powerpoint/2010/main" val="876023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806" y="685800"/>
            <a:ext cx="7980194" cy="5791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36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752600" y="152400"/>
            <a:ext cx="6400800" cy="74442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en-US" sz="3200" dirty="0"/>
              <a:t>West Coast Foreign Gasoline Imports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52600" y="1392473"/>
            <a:ext cx="320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Unseasonal high imports continue.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2286000" y="1675083"/>
            <a:ext cx="668150" cy="2058717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40427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36144"/>
            <a:ext cx="7848600" cy="570433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37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600200" y="152400"/>
            <a:ext cx="6636327" cy="74442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en-US" sz="3200" dirty="0"/>
              <a:t>California Foreign Gasoline Exports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67200" y="810472"/>
            <a:ext cx="4337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2016 Y-T-D gasoline exports 30.6 TBD, 26 percent higher compared to same period in 2015. </a:t>
            </a:r>
          </a:p>
        </p:txBody>
      </p:sp>
    </p:spTree>
    <p:extLst>
      <p:ext uri="{BB962C8B-B14F-4D97-AF65-F5344CB8AC3E}">
        <p14:creationId xmlns:p14="http://schemas.microsoft.com/office/powerpoint/2010/main" val="2824553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558864"/>
            <a:ext cx="8037930" cy="58419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38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371600" y="152400"/>
            <a:ext cx="7543800" cy="74442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en-US" sz="3200" dirty="0"/>
              <a:t>Pacific Northwest Foreign Gasoline Exports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05400" y="1090136"/>
            <a:ext cx="3352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2016 Y-T-D gasoline exports 34.0 TBD, 116 percent higher compared to same period in 2015. </a:t>
            </a:r>
          </a:p>
        </p:txBody>
      </p:sp>
    </p:spTree>
    <p:extLst>
      <p:ext uri="{BB962C8B-B14F-4D97-AF65-F5344CB8AC3E}">
        <p14:creationId xmlns:p14="http://schemas.microsoft.com/office/powerpoint/2010/main" val="37235959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39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99546"/>
            <a:ext cx="8458200" cy="615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9306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53413"/>
            <a:ext cx="8458200" cy="61473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40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600200" y="2286000"/>
            <a:ext cx="4762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</a:rPr>
              <a:t>California gasoline market returns to equilibrium as refinery operations continue to improve.</a:t>
            </a:r>
          </a:p>
        </p:txBody>
      </p:sp>
    </p:spTree>
    <p:extLst>
      <p:ext uri="{BB962C8B-B14F-4D97-AF65-F5344CB8AC3E}">
        <p14:creationId xmlns:p14="http://schemas.microsoft.com/office/powerpoint/2010/main" val="26263976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84916"/>
            <a:ext cx="8610600" cy="625555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41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Left Brace 6"/>
          <p:cNvSpPr/>
          <p:nvPr/>
        </p:nvSpPr>
        <p:spPr>
          <a:xfrm>
            <a:off x="7559040" y="1676400"/>
            <a:ext cx="365760" cy="640080"/>
          </a:xfrm>
          <a:prstGeom prst="leftBrac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876800" y="1828800"/>
            <a:ext cx="263451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Decrease of 13.4 cents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71600" y="2889529"/>
            <a:ext cx="5181600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C00000"/>
                </a:solidFill>
              </a:rPr>
              <a:t>Since full restart of Torrance units – differential has averaged 54.4 cents per gallon, 47.2 </a:t>
            </a:r>
            <a:r>
              <a:rPr lang="en-US" sz="1400" dirty="0" err="1">
                <a:solidFill>
                  <a:srgbClr val="C00000"/>
                </a:solidFill>
              </a:rPr>
              <a:t>cpg</a:t>
            </a:r>
            <a:r>
              <a:rPr lang="en-US" sz="1400" dirty="0">
                <a:solidFill>
                  <a:srgbClr val="C00000"/>
                </a:solidFill>
              </a:rPr>
              <a:t> as of 8/29/16, back to new “normal” differential when accounting for CAR &amp; LCFS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324600" y="2316480"/>
            <a:ext cx="2057400" cy="807720"/>
          </a:xfrm>
          <a:prstGeom prst="straightConnector1">
            <a:avLst/>
          </a:prstGeom>
          <a:ln w="22225">
            <a:solidFill>
              <a:srgbClr val="00206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36237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76200"/>
            <a:ext cx="8610600" cy="625555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42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Left Brace 11"/>
          <p:cNvSpPr/>
          <p:nvPr/>
        </p:nvSpPr>
        <p:spPr>
          <a:xfrm>
            <a:off x="7559040" y="1813560"/>
            <a:ext cx="365760" cy="548640"/>
          </a:xfrm>
          <a:prstGeom prst="leftBrac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876800" y="1916668"/>
            <a:ext cx="263451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Decrease of 8.4 cents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6553200" y="2316480"/>
            <a:ext cx="1828800" cy="731520"/>
          </a:xfrm>
          <a:prstGeom prst="straightConnector1">
            <a:avLst/>
          </a:prstGeom>
          <a:ln w="22225">
            <a:solidFill>
              <a:srgbClr val="00206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371600" y="2889529"/>
            <a:ext cx="5029200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C00000"/>
                </a:solidFill>
              </a:rPr>
              <a:t>Since full restart of Torrance units – differential has averaged 40.9 cents per gallon, 36.8 </a:t>
            </a:r>
            <a:r>
              <a:rPr lang="en-US" sz="1400" dirty="0" err="1">
                <a:solidFill>
                  <a:srgbClr val="C00000"/>
                </a:solidFill>
              </a:rPr>
              <a:t>cpg</a:t>
            </a:r>
            <a:r>
              <a:rPr lang="en-US" sz="1400" dirty="0">
                <a:solidFill>
                  <a:srgbClr val="C00000"/>
                </a:solidFill>
              </a:rPr>
              <a:t> as of 8/29/16, back to new “normal” differential when accounting for CAR &amp; LCFS</a:t>
            </a:r>
          </a:p>
        </p:txBody>
      </p:sp>
    </p:spTree>
    <p:extLst>
      <p:ext uri="{BB962C8B-B14F-4D97-AF65-F5344CB8AC3E}">
        <p14:creationId xmlns:p14="http://schemas.microsoft.com/office/powerpoint/2010/main" val="37201510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526428"/>
            <a:ext cx="7886700" cy="573985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California Retail Gasoline Components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43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526173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542174"/>
            <a:ext cx="8175076" cy="595170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Retail Brand Relationship Trends - </a:t>
            </a:r>
            <a:r>
              <a:rPr lang="en-US" sz="3200" dirty="0">
                <a:solidFill>
                  <a:srgbClr val="FF0000"/>
                </a:solidFill>
              </a:rPr>
              <a:t>North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44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133600" y="5334000"/>
            <a:ext cx="381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Source: CEC analysis of OPIS card-swipe data.</a:t>
            </a:r>
          </a:p>
        </p:txBody>
      </p:sp>
    </p:spTree>
    <p:extLst>
      <p:ext uri="{BB962C8B-B14F-4D97-AF65-F5344CB8AC3E}">
        <p14:creationId xmlns:p14="http://schemas.microsoft.com/office/powerpoint/2010/main" val="34112012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575830"/>
            <a:ext cx="8001000" cy="58249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Retail Brand Relationship Trends - </a:t>
            </a:r>
            <a:r>
              <a:rPr lang="en-US" sz="3200" dirty="0">
                <a:solidFill>
                  <a:srgbClr val="FF0000"/>
                </a:solidFill>
              </a:rPr>
              <a:t>South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45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905000" y="5410200"/>
            <a:ext cx="381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Source: CEC analysis of OPIS card-swipe data.</a:t>
            </a:r>
          </a:p>
        </p:txBody>
      </p:sp>
      <p:sp>
        <p:nvSpPr>
          <p:cNvPr id="7" name="Oval 6"/>
          <p:cNvSpPr/>
          <p:nvPr/>
        </p:nvSpPr>
        <p:spPr>
          <a:xfrm>
            <a:off x="6934200" y="1627187"/>
            <a:ext cx="914400" cy="1295400"/>
          </a:xfrm>
          <a:prstGeom prst="ellipse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802841" y="842288"/>
            <a:ext cx="396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Spike accentuated in Southern California – epicenter of refinery problems.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7772400" y="1148282"/>
            <a:ext cx="533400" cy="561201"/>
          </a:xfrm>
          <a:prstGeom prst="straightConnector1">
            <a:avLst/>
          </a:prstGeom>
          <a:ln w="222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389880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609600"/>
            <a:ext cx="8077200" cy="58804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Retail Trends - Regional Differences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46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28800" y="5486400"/>
            <a:ext cx="381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Source: CEC analysis of OPIS card-swipe data.</a:t>
            </a:r>
          </a:p>
        </p:txBody>
      </p:sp>
      <p:sp>
        <p:nvSpPr>
          <p:cNvPr id="3" name="Oval 2"/>
          <p:cNvSpPr/>
          <p:nvPr/>
        </p:nvSpPr>
        <p:spPr>
          <a:xfrm>
            <a:off x="6553200" y="914400"/>
            <a:ext cx="1371600" cy="3048000"/>
          </a:xfrm>
          <a:prstGeom prst="ellipse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286000" y="1905000"/>
            <a:ext cx="33528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Refinery problems put south-north differential into new levels before settling back to normal levels.</a:t>
            </a:r>
          </a:p>
        </p:txBody>
      </p:sp>
    </p:spTree>
    <p:extLst>
      <p:ext uri="{BB962C8B-B14F-4D97-AF65-F5344CB8AC3E}">
        <p14:creationId xmlns:p14="http://schemas.microsoft.com/office/powerpoint/2010/main" val="3984815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09600"/>
            <a:ext cx="7837394" cy="57058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High Brand Premium Trends - </a:t>
            </a:r>
            <a:r>
              <a:rPr lang="en-US" sz="3200" dirty="0">
                <a:solidFill>
                  <a:srgbClr val="FF0000"/>
                </a:solidFill>
              </a:rPr>
              <a:t>North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47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810000" y="5486400"/>
            <a:ext cx="381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Source: CEC analysis of OPIS card-swipe data.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32479" y="883458"/>
            <a:ext cx="5107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Premiums increasing over time, even after the significant refinery problems have been resolved.</a:t>
            </a:r>
          </a:p>
        </p:txBody>
      </p:sp>
    </p:spTree>
    <p:extLst>
      <p:ext uri="{BB962C8B-B14F-4D97-AF65-F5344CB8AC3E}">
        <p14:creationId xmlns:p14="http://schemas.microsoft.com/office/powerpoint/2010/main" val="72677385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85800"/>
            <a:ext cx="7696200" cy="56030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High Brand Premium Trends - </a:t>
            </a:r>
            <a:r>
              <a:rPr lang="en-US" sz="3200" dirty="0">
                <a:solidFill>
                  <a:srgbClr val="FF0000"/>
                </a:solidFill>
              </a:rPr>
              <a:t>South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48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905000" y="2667000"/>
            <a:ext cx="381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Source: CEC analysis of OPIS card-swipe data.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32479" y="883458"/>
            <a:ext cx="5107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Premiums even higher in Southern California during the latter portion of 2015.</a:t>
            </a:r>
          </a:p>
        </p:txBody>
      </p:sp>
    </p:spTree>
    <p:extLst>
      <p:ext uri="{BB962C8B-B14F-4D97-AF65-F5344CB8AC3E}">
        <p14:creationId xmlns:p14="http://schemas.microsoft.com/office/powerpoint/2010/main" val="420283258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200" dirty="0"/>
              <a:t>Closing Remarks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095293"/>
            <a:ext cx="8229600" cy="5105400"/>
          </a:xfrm>
        </p:spPr>
        <p:txBody>
          <a:bodyPr/>
          <a:lstStyle/>
          <a:p>
            <a:r>
              <a:rPr lang="en-US" altLang="en-US" sz="2200" dirty="0"/>
              <a:t>Refinery problems during 2015 were an extraordinary confluence of events</a:t>
            </a:r>
          </a:p>
          <a:p>
            <a:pPr lvl="1"/>
            <a:r>
              <a:rPr lang="en-US" altLang="en-US" sz="1800" dirty="0"/>
              <a:t>Torrance unable to operate gasoline processing units for nearly 17 months</a:t>
            </a:r>
          </a:p>
          <a:p>
            <a:pPr lvl="1"/>
            <a:r>
              <a:rPr lang="en-US" altLang="en-US" sz="1800" dirty="0"/>
              <a:t>Much higher-than normal gasoline-related planned and unplanned maintenance</a:t>
            </a:r>
          </a:p>
          <a:p>
            <a:r>
              <a:rPr lang="en-US" altLang="en-US" sz="2200" dirty="0"/>
              <a:t>Market signals work – significantly higher prices…</a:t>
            </a:r>
          </a:p>
          <a:p>
            <a:pPr lvl="1"/>
            <a:r>
              <a:rPr lang="en-US" altLang="en-US" sz="1800" dirty="0"/>
              <a:t>Attracted a four-fold increase of foreign gasoline imports – arb window was open for most of the year</a:t>
            </a:r>
          </a:p>
          <a:p>
            <a:pPr lvl="1"/>
            <a:r>
              <a:rPr lang="en-US" altLang="en-US" sz="1800" dirty="0"/>
              <a:t>Resulted in a 50 percent reduction in foreign gasoline exports</a:t>
            </a:r>
          </a:p>
          <a:p>
            <a:pPr lvl="1"/>
            <a:r>
              <a:rPr lang="en-US" altLang="en-US" sz="1800" dirty="0"/>
              <a:t>Encouraged an increase of gasoline production for Northern California refineries compared to same period in 2014</a:t>
            </a:r>
          </a:p>
          <a:p>
            <a:pPr lvl="2"/>
            <a:r>
              <a:rPr lang="en-US" altLang="en-US" sz="1600" dirty="0"/>
              <a:t>Between March and December – 7.3 percent increase</a:t>
            </a:r>
          </a:p>
          <a:p>
            <a:pPr lvl="2"/>
            <a:r>
              <a:rPr lang="en-US" altLang="en-US" sz="1600" dirty="0"/>
              <a:t>Between March and September – 10.3 percent increase</a:t>
            </a:r>
          </a:p>
          <a:p>
            <a:r>
              <a:rPr lang="en-US" altLang="en-US" sz="2200" dirty="0"/>
              <a:t>California gasoline market is now back in balance</a:t>
            </a:r>
          </a:p>
          <a:p>
            <a:pPr lvl="1"/>
            <a:r>
              <a:rPr lang="en-US" altLang="en-US" sz="1800" dirty="0"/>
              <a:t>But at a higher price level relative to gasoline prices outside the state</a:t>
            </a:r>
            <a:endParaRPr lang="en-US" altLang="en-US" sz="12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119815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7803AB-62EE-406D-9859-788E6EF23D66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49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14341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33400" y="22860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/>
              <a:t>Additional Questions?</a:t>
            </a:r>
            <a:endParaRPr lang="en-US" alt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9/7/2016</a:t>
            </a:r>
          </a:p>
        </p:txBody>
      </p:sp>
      <p:sp>
        <p:nvSpPr>
          <p:cNvPr id="7177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3DE46F9-5F08-413A-A14B-DCA44171A00E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/>
              <a:t>50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828800"/>
            <a:ext cx="7243923" cy="31344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85738" y="499504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spcBef>
                <a:spcPts val="600"/>
              </a:spcBef>
            </a:pPr>
            <a:r>
              <a:rPr lang="en-US" altLang="en-US" sz="1200" dirty="0"/>
              <a:t>Source: Hollywoodreelindependentfilmfestival.com.</a:t>
            </a:r>
          </a:p>
        </p:txBody>
      </p:sp>
    </p:spTree>
    <p:extLst>
      <p:ext uri="{BB962C8B-B14F-4D97-AF65-F5344CB8AC3E}">
        <p14:creationId xmlns:p14="http://schemas.microsoft.com/office/powerpoint/2010/main" val="150693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15-PMAC-01</Docket_x0020_Number>
    <TaxCatchAll xmlns="8eef3743-c7b3-4cbe-8837-b6e805be353c">
      <Value>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Z5JXHV6S7NA6-3-106466</_dlc_DocId>
    <_dlc_DocIdUrl xmlns="8eef3743-c7b3-4cbe-8837-b6e805be353c">
      <Url>http://efilingspinternal/_layouts/DocIdRedir.aspx?ID=Z5JXHV6S7NA6-3-106466</Url>
      <Description>Z5JXHV6S7NA6-3-106466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A51AE301-867A-4D20-854B-EDA40BB8E54C}"/>
</file>

<file path=customXml/itemProps2.xml><?xml version="1.0" encoding="utf-8"?>
<ds:datastoreItem xmlns:ds="http://schemas.openxmlformats.org/officeDocument/2006/customXml" ds:itemID="{75990CF5-A3DE-4215-A980-3914F58FF63B}"/>
</file>

<file path=customXml/itemProps3.xml><?xml version="1.0" encoding="utf-8"?>
<ds:datastoreItem xmlns:ds="http://schemas.openxmlformats.org/officeDocument/2006/customXml" ds:itemID="{41618440-9255-48CB-9C5B-298AE9EFE544}"/>
</file>

<file path=customXml/itemProps4.xml><?xml version="1.0" encoding="utf-8"?>
<ds:datastoreItem xmlns:ds="http://schemas.openxmlformats.org/officeDocument/2006/customXml" ds:itemID="{F7200978-0A62-4B71-9024-40AD28CFF907}"/>
</file>

<file path=docProps/app.xml><?xml version="1.0" encoding="utf-8"?>
<Properties xmlns="http://schemas.openxmlformats.org/officeDocument/2006/extended-properties" xmlns:vt="http://schemas.openxmlformats.org/officeDocument/2006/docPropsVTypes">
  <TotalTime>92430</TotalTime>
  <Words>2238</Words>
  <Application>Microsoft Office PowerPoint</Application>
  <PresentationFormat>On-screen Show (4:3)</PresentationFormat>
  <Paragraphs>401</Paragraphs>
  <Slides>50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Office Theme</vt:lpstr>
      <vt:lpstr>PowerPoint Presentation</vt:lpstr>
      <vt:lpstr>Presentation Overview</vt:lpstr>
      <vt:lpstr>Western States More Isolated than Rest of U.S.</vt:lpstr>
      <vt:lpstr>California Gasoline Market - Isolated</vt:lpstr>
      <vt:lpstr>Balance of Other Regions Varies</vt:lpstr>
      <vt:lpstr>PowerPoint Presentation</vt:lpstr>
      <vt:lpstr>PowerPoint Presentation</vt:lpstr>
      <vt:lpstr>California Gasoline Market – More Expensive</vt:lpstr>
      <vt:lpstr>PowerPoint Presentation</vt:lpstr>
      <vt:lpstr>Factors Impacting Fuel Prices</vt:lpstr>
      <vt:lpstr>PowerPoint Presentation</vt:lpstr>
      <vt:lpstr>2015 Regional Rebalance Overview</vt:lpstr>
      <vt:lpstr>Strike Prevents Refinery Restart  – Feb. 1st</vt:lpstr>
      <vt:lpstr>Exxon Mobil Refinery Explosion  – Feb. 18th</vt:lpstr>
      <vt:lpstr>Refinery Operations – Additional Issues</vt:lpstr>
      <vt:lpstr>Refinery Operations – Additional Issues</vt:lpstr>
      <vt:lpstr>Refinery Operations - 2015</vt:lpstr>
      <vt:lpstr>Gasoline Production - South</vt:lpstr>
      <vt:lpstr>Gasoline Production - North</vt:lpstr>
      <vt:lpstr>Refinery Operations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California Retail Gasoline Components</vt:lpstr>
      <vt:lpstr>PowerPoint Presentation</vt:lpstr>
      <vt:lpstr>PowerPoint Presentation</vt:lpstr>
      <vt:lpstr>PowerPoint Presentation</vt:lpstr>
      <vt:lpstr>West Coast Refinery Operations</vt:lpstr>
      <vt:lpstr>Gasoline Production - South</vt:lpstr>
      <vt:lpstr>Gasoline Production - North</vt:lpstr>
      <vt:lpstr>Refinery Operations</vt:lpstr>
      <vt:lpstr>California Gasoline Inventories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California Retail Gasoline Components</vt:lpstr>
      <vt:lpstr>Retail Brand Relationship Trends - North</vt:lpstr>
      <vt:lpstr>Retail Brand Relationship Trends - South</vt:lpstr>
      <vt:lpstr>Retail Trends - Regional Differences</vt:lpstr>
      <vt:lpstr>High Brand Premium Trends - North</vt:lpstr>
      <vt:lpstr>High Brand Premium Trends - South</vt:lpstr>
      <vt:lpstr>Closing Remarks</vt:lpstr>
      <vt:lpstr>Additional 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California Transportation Fuels Market Refinery Turmoil - A Year in Review</dc:title>
  <dc:creator>Gordon</dc:creator>
  <cp:lastModifiedBy>sejlal</cp:lastModifiedBy>
  <cp:revision>5089</cp:revision>
  <dcterms:created xsi:type="dcterms:W3CDTF">2010-09-06T21:52:40Z</dcterms:created>
  <dcterms:modified xsi:type="dcterms:W3CDTF">2016-11-29T23:29:38Z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6cc7b89d-5345-48a7-8778-6da2ad1afa82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http://efilingspinternal/PendingDocuments/15-PMAC-01/20161129T153522_California_Transportation_Fuels_Market_Refinery_Turmoil__A_Year.pptx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1691000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