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1" r:id="rId2"/>
    <p:sldId id="257" r:id="rId3"/>
    <p:sldId id="262" r:id="rId4"/>
    <p:sldId id="291" r:id="rId5"/>
    <p:sldId id="292" r:id="rId6"/>
    <p:sldId id="293" r:id="rId7"/>
    <p:sldId id="295" r:id="rId8"/>
    <p:sldId id="294" r:id="rId9"/>
    <p:sldId id="258" r:id="rId10"/>
    <p:sldId id="259" r:id="rId11"/>
    <p:sldId id="264" r:id="rId12"/>
    <p:sldId id="289" r:id="rId13"/>
    <p:sldId id="274" r:id="rId14"/>
    <p:sldId id="290" r:id="rId15"/>
    <p:sldId id="296" r:id="rId16"/>
    <p:sldId id="297" r:id="rId17"/>
    <p:sldId id="298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off-road</a:t>
            </a:r>
            <a:r>
              <a:rPr lang="en-US" sz="1400" baseline="0"/>
              <a:t> </a:t>
            </a:r>
            <a:r>
              <a:rPr lang="en-US" sz="1400"/>
              <a:t>Electric</a:t>
            </a:r>
            <a:r>
              <a:rPr lang="en-US" sz="1400" baseline="0"/>
              <a:t> Vehicle</a:t>
            </a:r>
            <a:r>
              <a:rPr lang="en-US" sz="1400"/>
              <a:t> Fuel Use</a:t>
            </a:r>
          </a:p>
        </c:rich>
      </c:tx>
      <c:layout>
        <c:manualLayout>
          <c:xMode val="edge"/>
          <c:yMode val="edge"/>
          <c:x val="0.28395613339030301"/>
          <c:y val="1.800037163496159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'Airport GSE'!$B$3</c:f>
              <c:strCache>
                <c:ptCount val="1"/>
                <c:pt idx="0">
                  <c:v>Mid</c:v>
                </c:pt>
              </c:strCache>
            </c:strRef>
          </c:tx>
          <c:spPr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'Summary-Electric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'Summary-Electric Fuel Use'!$B$3:$L$3</c:f>
              <c:numCache>
                <c:formatCode>#,##0</c:formatCode>
                <c:ptCount val="11"/>
                <c:pt idx="0">
                  <c:v>1365.423558556467</c:v>
                </c:pt>
                <c:pt idx="1">
                  <c:v>1485.0422549049388</c:v>
                </c:pt>
                <c:pt idx="2">
                  <c:v>1610.203698136203</c:v>
                </c:pt>
                <c:pt idx="3">
                  <c:v>1719.3198797036912</c:v>
                </c:pt>
                <c:pt idx="4">
                  <c:v>1833.1861266045858</c:v>
                </c:pt>
                <c:pt idx="5">
                  <c:v>1951.6177474165679</c:v>
                </c:pt>
                <c:pt idx="6">
                  <c:v>2031.6707418887322</c:v>
                </c:pt>
                <c:pt idx="7">
                  <c:v>2114.9428875548538</c:v>
                </c:pt>
                <c:pt idx="8">
                  <c:v>2201.5827245904579</c:v>
                </c:pt>
                <c:pt idx="9">
                  <c:v>2291.7318162335064</c:v>
                </c:pt>
                <c:pt idx="10">
                  <c:v>2386.0911674759022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814-4BE4-B35B-CC616B4798E9}"/>
            </c:ext>
          </c:extLst>
        </c:ser>
        <c:ser>
          <c:idx val="1"/>
          <c:order val="1"/>
          <c:tx>
            <c:strRef>
              <c:f>'Airport GSE'!$B$4</c:f>
              <c:strCache>
                <c:ptCount val="1"/>
                <c:pt idx="0">
                  <c:v>High</c:v>
                </c:pt>
              </c:strCache>
            </c:strRef>
          </c:tx>
          <c:spPr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'Summary-Electric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'Summary-Electric Fuel Use'!$B$4:$L$4</c:f>
              <c:numCache>
                <c:formatCode>#,##0</c:formatCode>
                <c:ptCount val="11"/>
                <c:pt idx="0">
                  <c:v>1397.7394782738002</c:v>
                </c:pt>
                <c:pt idx="1">
                  <c:v>1570.4672301072476</c:v>
                </c:pt>
                <c:pt idx="2">
                  <c:v>1753.8129245366285</c:v>
                </c:pt>
                <c:pt idx="3">
                  <c:v>1927.220316283097</c:v>
                </c:pt>
                <c:pt idx="4">
                  <c:v>2115.8076011406993</c:v>
                </c:pt>
                <c:pt idx="5">
                  <c:v>2314.339697446062</c:v>
                </c:pt>
                <c:pt idx="6">
                  <c:v>2468.0056995061682</c:v>
                </c:pt>
                <c:pt idx="7">
                  <c:v>2629.7848761066225</c:v>
                </c:pt>
                <c:pt idx="8">
                  <c:v>2800.0548004598345</c:v>
                </c:pt>
                <c:pt idx="9">
                  <c:v>2979.2151234060757</c:v>
                </c:pt>
                <c:pt idx="10">
                  <c:v>3168.8735666905745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814-4BE4-B35B-CC616B4798E9}"/>
            </c:ext>
          </c:extLst>
        </c:ser>
        <c:ser>
          <c:idx val="2"/>
          <c:order val="2"/>
          <c:tx>
            <c:strRef>
              <c:f>'Airport GSE'!$B$5</c:f>
              <c:strCache>
                <c:ptCount val="1"/>
                <c:pt idx="0">
                  <c:v>Low</c:v>
                </c:pt>
              </c:strCache>
            </c:strRef>
          </c:tx>
          <c:spPr>
            <a:ln w="25400" cap="flat" cmpd="sng" algn="ctr">
              <a:solidFill>
                <a:schemeClr val="accent3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'Summary-Electric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'Summary-Electric Fuel Use'!$B$5:$L$5</c:f>
              <c:numCache>
                <c:formatCode>#,##0</c:formatCode>
                <c:ptCount val="11"/>
                <c:pt idx="0">
                  <c:v>1365.4572282738002</c:v>
                </c:pt>
                <c:pt idx="1">
                  <c:v>1436.5472610100965</c:v>
                </c:pt>
                <c:pt idx="2">
                  <c:v>1510.2549795994191</c:v>
                </c:pt>
                <c:pt idx="3">
                  <c:v>1557.9798349106291</c:v>
                </c:pt>
                <c:pt idx="4">
                  <c:v>1607.2491728755463</c:v>
                </c:pt>
                <c:pt idx="5">
                  <c:v>1658.378326808569</c:v>
                </c:pt>
                <c:pt idx="6">
                  <c:v>1695.8566737481538</c:v>
                </c:pt>
                <c:pt idx="7">
                  <c:v>1734.4164113058616</c:v>
                </c:pt>
                <c:pt idx="8">
                  <c:v>1774.1023043235393</c:v>
                </c:pt>
                <c:pt idx="9">
                  <c:v>1814.9614170188588</c:v>
                </c:pt>
                <c:pt idx="10">
                  <c:v>1857.3118766036273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814-4BE4-B35B-CC616B4798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7423360"/>
        <c:axId val="37429248"/>
      </c:lineChart>
      <c:catAx>
        <c:axId val="374233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429248"/>
        <c:crosses val="autoZero"/>
        <c:auto val="1"/>
        <c:lblAlgn val="ctr"/>
        <c:lblOffset val="100"/>
        <c:noMultiLvlLbl val="0"/>
      </c:catAx>
      <c:valAx>
        <c:axId val="37429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423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Industrial forklift Total Electric</a:t>
            </a:r>
            <a:r>
              <a:rPr lang="en-US" sz="1400" baseline="0"/>
              <a:t> Vehicle</a:t>
            </a:r>
            <a:r>
              <a:rPr lang="en-US" sz="1400"/>
              <a:t> Fuel Use</a:t>
            </a:r>
          </a:p>
        </c:rich>
      </c:tx>
      <c:layout>
        <c:manualLayout>
          <c:xMode val="edge"/>
          <c:yMode val="edge"/>
          <c:x val="0.13408527164337"/>
          <c:y val="1.8000269295367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'Industrial Forklifts'!$B$3</c:f>
              <c:strCache>
                <c:ptCount val="1"/>
                <c:pt idx="0">
                  <c:v>Mid</c:v>
                </c:pt>
              </c:strCache>
            </c:strRef>
          </c:tx>
          <c:spPr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marker>
            <c:symbol val="none"/>
          </c:marker>
          <c:cat>
            <c:numRef>
              <c:f>'Industrial Forklifts'!$C$1:$M$1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'Industrial Forklifts'!$C$3:$M$3</c:f>
              <c:numCache>
                <c:formatCode>#,##0</c:formatCode>
                <c:ptCount val="11"/>
                <c:pt idx="0">
                  <c:v>1139.8652999999999</c:v>
                </c:pt>
                <c:pt idx="1">
                  <c:v>1205.4088538527362</c:v>
                </c:pt>
                <c:pt idx="2">
                  <c:v>1273.3644224389984</c:v>
                </c:pt>
                <c:pt idx="3">
                  <c:v>1343.8082858965402</c:v>
                </c:pt>
                <c:pt idx="4">
                  <c:v>1416.8189572936587</c:v>
                </c:pt>
                <c:pt idx="5">
                  <c:v>1492.4772449918059</c:v>
                </c:pt>
                <c:pt idx="6">
                  <c:v>1548.8352691611383</c:v>
                </c:pt>
                <c:pt idx="7">
                  <c:v>1606.9962419796593</c:v>
                </c:pt>
                <c:pt idx="8">
                  <c:v>1667.0132856904461</c:v>
                </c:pt>
                <c:pt idx="9">
                  <c:v>1728.9410123999219</c:v>
                </c:pt>
                <c:pt idx="10">
                  <c:v>1792.8355645099027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9BB-4CE0-B44A-7D9801507AE7}"/>
            </c:ext>
          </c:extLst>
        </c:ser>
        <c:ser>
          <c:idx val="1"/>
          <c:order val="1"/>
          <c:tx>
            <c:strRef>
              <c:f>'Industrial Forklifts'!$B$4</c:f>
              <c:strCache>
                <c:ptCount val="1"/>
                <c:pt idx="0">
                  <c:v>High</c:v>
                </c:pt>
              </c:strCache>
            </c:strRef>
          </c:tx>
          <c:spPr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marker>
            <c:symbol val="none"/>
          </c:marker>
          <c:cat>
            <c:numRef>
              <c:f>'Industrial Forklifts'!$C$1:$M$1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'Industrial Forklifts'!$C$4:$M$4</c:f>
              <c:numCache>
                <c:formatCode>#,##0</c:formatCode>
                <c:ptCount val="11"/>
                <c:pt idx="0">
                  <c:v>1139.8652999999999</c:v>
                </c:pt>
                <c:pt idx="1">
                  <c:v>1233.4548829168889</c:v>
                </c:pt>
                <c:pt idx="2">
                  <c:v>1331.6339620387917</c:v>
                </c:pt>
                <c:pt idx="3">
                  <c:v>1434.5936765133833</c:v>
                </c:pt>
                <c:pt idx="4">
                  <c:v>1542.5325032906153</c:v>
                </c:pt>
                <c:pt idx="5">
                  <c:v>1655.6565253656192</c:v>
                </c:pt>
                <c:pt idx="6">
                  <c:v>1751.2285467169702</c:v>
                </c:pt>
                <c:pt idx="7">
                  <c:v>1851.0447984765738</c:v>
                </c:pt>
                <c:pt idx="8">
                  <c:v>1955.2739196497082</c:v>
                </c:pt>
                <c:pt idx="9">
                  <c:v>2064.0908477746016</c:v>
                </c:pt>
                <c:pt idx="10">
                  <c:v>2177.677045059304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9BB-4CE0-B44A-7D9801507AE7}"/>
            </c:ext>
          </c:extLst>
        </c:ser>
        <c:ser>
          <c:idx val="2"/>
          <c:order val="2"/>
          <c:tx>
            <c:strRef>
              <c:f>'Industrial Forklifts'!$B$5</c:f>
              <c:strCache>
                <c:ptCount val="1"/>
                <c:pt idx="0">
                  <c:v>Low</c:v>
                </c:pt>
              </c:strCache>
            </c:strRef>
          </c:tx>
          <c:spPr>
            <a:ln w="25400" cap="flat" cmpd="sng" algn="ctr">
              <a:solidFill>
                <a:schemeClr val="accent3"/>
              </a:solidFill>
              <a:miter lim="800000"/>
            </a:ln>
            <a:effectLst/>
          </c:spPr>
          <c:marker>
            <c:symbol val="none"/>
          </c:marker>
          <c:cat>
            <c:numRef>
              <c:f>'Industrial Forklifts'!$C$1:$M$1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'Industrial Forklifts'!$C$5:$M$5</c:f>
              <c:numCache>
                <c:formatCode>#,##0</c:formatCode>
                <c:ptCount val="11"/>
                <c:pt idx="0">
                  <c:v>1139.8652999999999</c:v>
                </c:pt>
                <c:pt idx="1">
                  <c:v>1162.6626059999999</c:v>
                </c:pt>
                <c:pt idx="2">
                  <c:v>1185.9158581199999</c:v>
                </c:pt>
                <c:pt idx="3">
                  <c:v>1209.6341752824001</c:v>
                </c:pt>
                <c:pt idx="4">
                  <c:v>1233.826858788048</c:v>
                </c:pt>
                <c:pt idx="5">
                  <c:v>1258.503395963809</c:v>
                </c:pt>
                <c:pt idx="6">
                  <c:v>1283.6734638830851</c:v>
                </c:pt>
                <c:pt idx="7">
                  <c:v>1309.3469331607469</c:v>
                </c:pt>
                <c:pt idx="8">
                  <c:v>1335.5338718239618</c:v>
                </c:pt>
                <c:pt idx="9">
                  <c:v>1362.2445492604411</c:v>
                </c:pt>
                <c:pt idx="10">
                  <c:v>1389.4894402456498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9BB-4CE0-B44A-7D9801507A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1448832"/>
        <c:axId val="91450368"/>
      </c:lineChart>
      <c:catAx>
        <c:axId val="91448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1450368"/>
        <c:crosses val="autoZero"/>
        <c:auto val="1"/>
        <c:lblAlgn val="ctr"/>
        <c:lblOffset val="100"/>
        <c:noMultiLvlLbl val="0"/>
      </c:catAx>
      <c:valAx>
        <c:axId val="91450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14488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Reduction in Conventional fuel use attributed to off-road vehicle electrification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'Summary-Avoided Fuel Use'!$A$3</c:f>
              <c:strCache>
                <c:ptCount val="1"/>
                <c:pt idx="0">
                  <c:v>Mid</c:v>
                </c:pt>
              </c:strCache>
            </c:strRef>
          </c:tx>
          <c:spPr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'Summary-Avoided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'Summary-Avoided Fuel Use'!$B$3:$L$3</c:f>
              <c:numCache>
                <c:formatCode>#,##0</c:formatCode>
                <c:ptCount val="11"/>
                <c:pt idx="0">
                  <c:v>0</c:v>
                </c:pt>
                <c:pt idx="1">
                  <c:v>13.09134771189396</c:v>
                </c:pt>
                <c:pt idx="2">
                  <c:v>26.851772609937068</c:v>
                </c:pt>
                <c:pt idx="3">
                  <c:v>39.460279333950403</c:v>
                </c:pt>
                <c:pt idx="4">
                  <c:v>52.68191355006082</c:v>
                </c:pt>
                <c:pt idx="5">
                  <c:v>66.507871106502023</c:v>
                </c:pt>
                <c:pt idx="6">
                  <c:v>75.269374997118874</c:v>
                </c:pt>
                <c:pt idx="7">
                  <c:v>84.439332633775336</c:v>
                </c:pt>
                <c:pt idx="8">
                  <c:v>94.038465357437985</c:v>
                </c:pt>
                <c:pt idx="9">
                  <c:v>104.08339893293878</c:v>
                </c:pt>
                <c:pt idx="10">
                  <c:v>114.64041419391842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AB-468D-9CC7-C8862CD424E6}"/>
            </c:ext>
          </c:extLst>
        </c:ser>
        <c:ser>
          <c:idx val="1"/>
          <c:order val="1"/>
          <c:tx>
            <c:strRef>
              <c:f>'Summary-Avoided Fuel Use'!$A$4</c:f>
              <c:strCache>
                <c:ptCount val="1"/>
                <c:pt idx="0">
                  <c:v>High</c:v>
                </c:pt>
              </c:strCache>
            </c:strRef>
          </c:tx>
          <c:spPr>
            <a:ln w="25400" cap="flat" cmpd="sng" algn="ctr">
              <a:solidFill>
                <a:schemeClr val="accent2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'Summary-Avoided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'Summary-Avoided Fuel Use'!$B$4:$L$4</c:f>
              <c:numCache>
                <c:formatCode>#,##0</c:formatCode>
                <c:ptCount val="11"/>
                <c:pt idx="0">
                  <c:v>0</c:v>
                </c:pt>
                <c:pt idx="1">
                  <c:v>22.010662888127605</c:v>
                </c:pt>
                <c:pt idx="2">
                  <c:v>45.469248297078423</c:v>
                </c:pt>
                <c:pt idx="3">
                  <c:v>68.646099460555263</c:v>
                </c:pt>
                <c:pt idx="4">
                  <c:v>93.689352715136664</c:v>
                </c:pt>
                <c:pt idx="5">
                  <c:v>120.16961206187366</c:v>
                </c:pt>
                <c:pt idx="6">
                  <c:v>142.45767763366075</c:v>
                </c:pt>
                <c:pt idx="7">
                  <c:v>165.99038598968235</c:v>
                </c:pt>
                <c:pt idx="8">
                  <c:v>190.81304306737815</c:v>
                </c:pt>
                <c:pt idx="9">
                  <c:v>216.97340265749332</c:v>
                </c:pt>
                <c:pt idx="10">
                  <c:v>244.62719246693732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AAB-468D-9CC7-C8862CD424E6}"/>
            </c:ext>
          </c:extLst>
        </c:ser>
        <c:ser>
          <c:idx val="2"/>
          <c:order val="2"/>
          <c:tx>
            <c:strRef>
              <c:f>'Summary-Avoided Fuel Use'!$A$5</c:f>
              <c:strCache>
                <c:ptCount val="1"/>
                <c:pt idx="0">
                  <c:v>Low</c:v>
                </c:pt>
              </c:strCache>
            </c:strRef>
          </c:tx>
          <c:spPr>
            <a:ln w="25400" cap="flat" cmpd="sng" algn="ctr">
              <a:solidFill>
                <a:schemeClr val="accent3"/>
              </a:solidFill>
              <a:miter lim="800000"/>
            </a:ln>
            <a:effectLst/>
          </c:spPr>
          <c:marker>
            <c:symbol val="none"/>
          </c:marker>
          <c:cat>
            <c:numRef>
              <c:f>'Summary-Avoided Fuel Use'!$B$2:$L$2</c:f>
              <c:numCache>
                <c:formatCode>General</c:formatCode>
                <c:ptCount val="11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</c:numCache>
            </c:numRef>
          </c:cat>
          <c:val>
            <c:numRef>
              <c:f>'Summary-Avoided Fuel Use'!$B$5:$L$5</c:f>
              <c:numCache>
                <c:formatCode>#,##0</c:formatCode>
                <c:ptCount val="11"/>
                <c:pt idx="0">
                  <c:v>0</c:v>
                </c:pt>
                <c:pt idx="1">
                  <c:v>4.3171306387880861</c:v>
                </c:pt>
                <c:pt idx="2">
                  <c:v>8.8232746929682975</c:v>
                </c:pt>
                <c:pt idx="3">
                  <c:v>11.091837611827025</c:v>
                </c:pt>
                <c:pt idx="4">
                  <c:v>13.456832939510381</c:v>
                </c:pt>
                <c:pt idx="5">
                  <c:v>15.943651240864508</c:v>
                </c:pt>
                <c:pt idx="6">
                  <c:v>17.237306995436548</c:v>
                </c:pt>
                <c:pt idx="7">
                  <c:v>18.586193213272484</c:v>
                </c:pt>
                <c:pt idx="8">
                  <c:v>19.993503987558839</c:v>
                </c:pt>
                <c:pt idx="9">
                  <c:v>21.462623362985365</c:v>
                </c:pt>
                <c:pt idx="10">
                  <c:v>23.021033059108792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AAB-468D-9CC7-C8862CD424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7514240"/>
        <c:axId val="37520128"/>
      </c:lineChart>
      <c:catAx>
        <c:axId val="37514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520128"/>
        <c:crosses val="autoZero"/>
        <c:auto val="1"/>
        <c:lblAlgn val="ctr"/>
        <c:lblOffset val="100"/>
        <c:noMultiLvlLbl val="0"/>
      </c:catAx>
      <c:valAx>
        <c:axId val="37520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  <a:alpha val="32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Million Gallons (DGE)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514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5B4D8-190C-4DC3-9691-465609E13B7C}" type="datetimeFigureOut">
              <a:rPr lang="en-US" smtClean="0"/>
              <a:t>5/1/2019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A941C-88E6-4FBB-AAA1-938824A807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865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4E9-BAF9-44E5-AFC4-8059C4050514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757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34144-37E9-4B43-A2CA-5C2AC06F77D5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19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09C68-90F5-49C2-93B3-7FB4B7D3B3B4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423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20AA8-B486-4274-8E5B-3FB1D73A84BE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31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99CEF-BA15-42D2-BDC9-345201DC8517}" type="datetime1">
              <a:rPr lang="en-US" smtClean="0"/>
              <a:t>5/1/2019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385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EC25-DCEC-4493-ACB1-D14A354677A2}" type="datetime1">
              <a:rPr lang="en-US" smtClean="0"/>
              <a:t>5/1/2019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40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CFA05-06C4-4E14-887F-B740DFAEA58B}" type="datetime1">
              <a:rPr lang="en-US" smtClean="0"/>
              <a:t>5/1/2019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767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DF848-82DE-479D-A889-B53C5FD6DE5D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62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42083-3219-4636-BE51-F7EE35084E69}" type="datetime1">
              <a:rPr lang="en-US" smtClean="0"/>
              <a:t>5/1/2019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62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2001C-D6D5-4643-9550-2FA62E798E62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679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F4E0F-0728-4FE4-B610-474A090D658F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95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C07A9-EC9C-47BD-8EAA-A2D332C28D3F}" type="datetime1">
              <a:rPr lang="en-US" smtClean="0"/>
              <a:t>5/1/2019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9BA0B-CC8D-44AB-9E28-B8DD3740DD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75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98625"/>
            <a:ext cx="7772400" cy="1470025"/>
          </a:xfrm>
        </p:spPr>
        <p:txBody>
          <a:bodyPr/>
          <a:lstStyle/>
          <a:p>
            <a:r>
              <a:rPr lang="en-US" dirty="0"/>
              <a:t>Off-road Transportation Electrification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Marshall Miller</a:t>
            </a:r>
          </a:p>
          <a:p>
            <a:r>
              <a:rPr lang="en-US" dirty="0"/>
              <a:t>and</a:t>
            </a:r>
          </a:p>
          <a:p>
            <a:r>
              <a:rPr lang="en-US" dirty="0"/>
              <a:t>Aspen Environmental Group</a:t>
            </a:r>
          </a:p>
          <a:p>
            <a:r>
              <a:rPr lang="en-US" dirty="0"/>
              <a:t>May 2, 2019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05000" y="6356350"/>
            <a:ext cx="5105400" cy="365125"/>
          </a:xfrm>
        </p:spPr>
        <p:txBody>
          <a:bodyPr/>
          <a:lstStyle/>
          <a:p>
            <a:r>
              <a:rPr lang="en-US" sz="1600"/>
              <a:t>AB 2127 Staff Workshop on the Electric Vehicle Charging Infrastructure Assessment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53388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CEC Study Purpose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/>
              <a:t>Estimate total electricity demand for off-road vehicles and applications from 2019 – 2030</a:t>
            </a:r>
          </a:p>
          <a:p>
            <a:r>
              <a:rPr lang="en-US" sz="3600" dirty="0"/>
              <a:t>Include possibly 5 new categories to the 7 old categories</a:t>
            </a:r>
          </a:p>
          <a:p>
            <a:r>
              <a:rPr lang="en-US" sz="3600" dirty="0"/>
              <a:t>Produce Low, Medium, and High scenarios for electricity usage for each category for years 2019-2030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3139682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2015 Study Off-Road Categories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Truck Stop Electrification (TSE)</a:t>
            </a:r>
          </a:p>
          <a:p>
            <a:r>
              <a:rPr lang="en-US" dirty="0"/>
              <a:t>Trailer Refrigeration Units (TRUs)</a:t>
            </a:r>
          </a:p>
          <a:p>
            <a:r>
              <a:rPr lang="en-US" dirty="0"/>
              <a:t>Industrial Forklifts</a:t>
            </a:r>
          </a:p>
          <a:p>
            <a:r>
              <a:rPr lang="en-US" dirty="0"/>
              <a:t>Port Cargo Handling Equipment (CHE)</a:t>
            </a:r>
          </a:p>
          <a:p>
            <a:r>
              <a:rPr lang="en-US" dirty="0"/>
              <a:t>Airport Ground Support Equipment (GSE)</a:t>
            </a:r>
          </a:p>
          <a:p>
            <a:r>
              <a:rPr lang="en-US" dirty="0"/>
              <a:t>Utility Work Trucks</a:t>
            </a:r>
          </a:p>
          <a:p>
            <a:r>
              <a:rPr lang="en-US" dirty="0"/>
              <a:t>Shore Power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692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01EF8-3FCA-4ACA-8948-41717D71B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Study Categories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2A124-4C08-478C-BE01-14F3FC9952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Locomotives (Class 1)</a:t>
            </a:r>
          </a:p>
          <a:p>
            <a:r>
              <a:rPr lang="en-US" sz="3600" dirty="0"/>
              <a:t>Industrial </a:t>
            </a:r>
          </a:p>
          <a:p>
            <a:r>
              <a:rPr lang="en-US" sz="3600" dirty="0"/>
              <a:t>Construction and mining</a:t>
            </a:r>
          </a:p>
          <a:p>
            <a:r>
              <a:rPr lang="en-US" sz="3600" dirty="0"/>
              <a:t>Commercial </a:t>
            </a:r>
            <a:r>
              <a:rPr lang="en-US" sz="3600" dirty="0" err="1"/>
              <a:t>Harborcraft</a:t>
            </a:r>
            <a:endParaRPr lang="en-US" sz="3600" dirty="0"/>
          </a:p>
          <a:p>
            <a:r>
              <a:rPr lang="en-US" sz="3600" dirty="0"/>
              <a:t>Motorcycles (?)</a:t>
            </a:r>
          </a:p>
          <a:p>
            <a:r>
              <a:rPr lang="en-US" sz="3600" dirty="0"/>
              <a:t>Likely complete a subset of the above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13B84E-302C-4A38-8A03-A30A57001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1954877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4F8EB-4223-45F5-A438-823E0FFC5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Detailed Equipment List (old)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2773E-52CB-45EF-94F4-ACDC90203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Airport GSE</a:t>
            </a:r>
          </a:p>
          <a:p>
            <a:pPr lvl="1"/>
            <a:r>
              <a:rPr lang="en-US" dirty="0"/>
              <a:t>A/C tug narrow body</a:t>
            </a:r>
          </a:p>
          <a:p>
            <a:pPr lvl="1"/>
            <a:r>
              <a:rPr lang="en-US" dirty="0"/>
              <a:t>A/C tug wide body</a:t>
            </a:r>
          </a:p>
          <a:p>
            <a:pPr lvl="1"/>
            <a:r>
              <a:rPr lang="en-US" dirty="0"/>
              <a:t>Baggage tug</a:t>
            </a:r>
          </a:p>
          <a:p>
            <a:pPr lvl="1"/>
            <a:r>
              <a:rPr lang="en-US" dirty="0"/>
              <a:t>Belt loader</a:t>
            </a:r>
          </a:p>
          <a:p>
            <a:pPr lvl="1"/>
            <a:r>
              <a:rPr lang="en-US" dirty="0"/>
              <a:t>Bobtail</a:t>
            </a:r>
          </a:p>
          <a:p>
            <a:pPr lvl="1"/>
            <a:r>
              <a:rPr lang="en-US" dirty="0"/>
              <a:t>Cargo tractor</a:t>
            </a:r>
          </a:p>
          <a:p>
            <a:pPr lvl="1"/>
            <a:r>
              <a:rPr lang="en-US" dirty="0"/>
              <a:t>Forklift</a:t>
            </a:r>
          </a:p>
          <a:p>
            <a:pPr lvl="1"/>
            <a:r>
              <a:rPr lang="en-US" dirty="0"/>
              <a:t>Lift</a:t>
            </a:r>
          </a:p>
          <a:p>
            <a:pPr lvl="1"/>
            <a:r>
              <a:rPr lang="en-US" dirty="0"/>
              <a:t>Passenger stand</a:t>
            </a:r>
          </a:p>
          <a:p>
            <a:pPr lvl="1"/>
            <a:r>
              <a:rPr lang="en-US" dirty="0"/>
              <a:t>Other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26032-24BC-47C2-99DB-1E11A5202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218856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8AB9A-2F70-4BB4-A79B-A5D6B9F54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Detailed Equipment List (old)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95A8D-468D-40EB-BE96-699299883E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Truck stop electrification, Utility work trucks</a:t>
            </a:r>
          </a:p>
          <a:p>
            <a:r>
              <a:rPr lang="en-US" dirty="0"/>
              <a:t>Forklifts (classes 1 – 5)</a:t>
            </a:r>
          </a:p>
          <a:p>
            <a:r>
              <a:rPr lang="en-US" dirty="0"/>
              <a:t>TRUs – all HP (&lt; 11, 11- 25, &gt; 25) and out-of-state</a:t>
            </a:r>
          </a:p>
          <a:p>
            <a:r>
              <a:rPr lang="en-US" dirty="0"/>
              <a:t>Shore Power</a:t>
            </a:r>
          </a:p>
          <a:p>
            <a:pPr lvl="1"/>
            <a:r>
              <a:rPr lang="en-US" dirty="0"/>
              <a:t>Container</a:t>
            </a:r>
          </a:p>
          <a:p>
            <a:pPr lvl="1"/>
            <a:r>
              <a:rPr lang="en-US" dirty="0"/>
              <a:t>Reefer</a:t>
            </a:r>
          </a:p>
          <a:p>
            <a:pPr lvl="1"/>
            <a:r>
              <a:rPr lang="en-US" dirty="0"/>
              <a:t>Passenger</a:t>
            </a:r>
          </a:p>
          <a:p>
            <a:pPr lvl="1"/>
            <a:r>
              <a:rPr lang="en-US" dirty="0"/>
              <a:t>Tanker</a:t>
            </a:r>
          </a:p>
          <a:p>
            <a:r>
              <a:rPr lang="en-US" dirty="0"/>
              <a:t>Port CHE</a:t>
            </a:r>
          </a:p>
          <a:p>
            <a:pPr lvl="1"/>
            <a:r>
              <a:rPr lang="en-US" dirty="0"/>
              <a:t>Forklift</a:t>
            </a:r>
          </a:p>
          <a:p>
            <a:pPr lvl="1"/>
            <a:r>
              <a:rPr lang="en-US" dirty="0"/>
              <a:t>RTG crane</a:t>
            </a:r>
          </a:p>
          <a:p>
            <a:pPr lvl="1"/>
            <a:r>
              <a:rPr lang="en-US" dirty="0"/>
              <a:t>Yard tractor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D74A21-DB4E-4716-882D-A964BCC62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2603586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8A652-6044-4D12-9453-7773A967F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Detailed Equipment List (Orion database)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26BBC-3DD7-4F1F-BA36-49AE335A96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Industrial</a:t>
            </a:r>
          </a:p>
          <a:p>
            <a:pPr lvl="1"/>
            <a:r>
              <a:rPr lang="en-US" dirty="0"/>
              <a:t>Aerial Lifts</a:t>
            </a:r>
          </a:p>
          <a:p>
            <a:pPr lvl="1"/>
            <a:r>
              <a:rPr lang="en-US" dirty="0"/>
              <a:t>Forklifts</a:t>
            </a:r>
          </a:p>
          <a:p>
            <a:pPr lvl="1"/>
            <a:r>
              <a:rPr lang="en-US" dirty="0"/>
              <a:t>Other general industrial equipment</a:t>
            </a:r>
          </a:p>
          <a:p>
            <a:pPr lvl="1"/>
            <a:r>
              <a:rPr lang="en-US" dirty="0"/>
              <a:t>Other material handling equipment</a:t>
            </a:r>
          </a:p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507AC5A-D7E4-426B-929B-E333CBD1FE6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Commercial </a:t>
            </a:r>
            <a:r>
              <a:rPr lang="en-US" dirty="0" err="1"/>
              <a:t>harborcraft</a:t>
            </a:r>
            <a:endParaRPr lang="en-US" dirty="0"/>
          </a:p>
          <a:p>
            <a:pPr lvl="1"/>
            <a:r>
              <a:rPr lang="en-US" dirty="0"/>
              <a:t>Charter Fishing</a:t>
            </a:r>
          </a:p>
          <a:p>
            <a:pPr lvl="1"/>
            <a:r>
              <a:rPr lang="en-US" dirty="0"/>
              <a:t>Commercial Fishing </a:t>
            </a:r>
          </a:p>
          <a:p>
            <a:pPr lvl="1"/>
            <a:r>
              <a:rPr lang="en-US" dirty="0"/>
              <a:t>Crew and Supply </a:t>
            </a:r>
          </a:p>
          <a:p>
            <a:pPr lvl="1"/>
            <a:r>
              <a:rPr lang="en-US" dirty="0"/>
              <a:t>Ferries </a:t>
            </a:r>
          </a:p>
          <a:p>
            <a:pPr lvl="1"/>
            <a:r>
              <a:rPr lang="en-US" dirty="0"/>
              <a:t>Pilot Vessels </a:t>
            </a:r>
          </a:p>
          <a:p>
            <a:pPr lvl="1"/>
            <a:r>
              <a:rPr lang="en-US" dirty="0"/>
              <a:t>Tow Boats </a:t>
            </a:r>
          </a:p>
          <a:p>
            <a:pPr lvl="1"/>
            <a:r>
              <a:rPr lang="en-US" dirty="0"/>
              <a:t>Tug Boats </a:t>
            </a:r>
          </a:p>
          <a:p>
            <a:pPr lvl="1"/>
            <a:r>
              <a:rPr lang="en-US" dirty="0"/>
              <a:t>Work Boats </a:t>
            </a:r>
          </a:p>
          <a:p>
            <a:pPr lvl="1"/>
            <a:r>
              <a:rPr lang="en-US" dirty="0"/>
              <a:t>Other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A771F0-4EDF-4CF7-A94B-BD344D6D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3429552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4DAB3-065D-421C-AB16-99AD9ECC3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Detailed Equipment List (Construction and Mining)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0563D-A0C0-4B95-984F-A32F4A0088C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dirty="0"/>
              <a:t>Bore/Drill Rigs </a:t>
            </a:r>
          </a:p>
          <a:p>
            <a:pPr lvl="1"/>
            <a:r>
              <a:rPr lang="en-US" dirty="0"/>
              <a:t>Cranes</a:t>
            </a:r>
          </a:p>
          <a:p>
            <a:pPr lvl="1"/>
            <a:r>
              <a:rPr lang="en-US" dirty="0"/>
              <a:t>Crawler Tractors </a:t>
            </a:r>
          </a:p>
          <a:p>
            <a:pPr lvl="1"/>
            <a:r>
              <a:rPr lang="en-US" dirty="0"/>
              <a:t>Excavators  </a:t>
            </a:r>
          </a:p>
          <a:p>
            <a:pPr lvl="1"/>
            <a:r>
              <a:rPr lang="en-US" dirty="0"/>
              <a:t>Graders </a:t>
            </a:r>
          </a:p>
          <a:p>
            <a:pPr lvl="1"/>
            <a:r>
              <a:rPr lang="en-US" dirty="0"/>
              <a:t>Off-Highway Tractors</a:t>
            </a:r>
          </a:p>
          <a:p>
            <a:pPr lvl="1"/>
            <a:r>
              <a:rPr lang="en-US" dirty="0"/>
              <a:t>Off-Highway Trucks</a:t>
            </a:r>
          </a:p>
          <a:p>
            <a:pPr lvl="1"/>
            <a:r>
              <a:rPr lang="en-US" dirty="0"/>
              <a:t>Pavers</a:t>
            </a:r>
          </a:p>
          <a:p>
            <a:pPr lvl="1"/>
            <a:r>
              <a:rPr lang="en-US" dirty="0"/>
              <a:t>Paving Equipment </a:t>
            </a:r>
          </a:p>
          <a:p>
            <a:pPr lvl="1"/>
            <a:r>
              <a:rPr lang="en-US" dirty="0"/>
              <a:t>Rollers </a:t>
            </a:r>
          </a:p>
          <a:p>
            <a:pPr lvl="1"/>
            <a:r>
              <a:rPr lang="en-US" dirty="0"/>
              <a:t>Rough Terrain Forklifts 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FA4FE66-EEF6-4E6A-8664-4B38676224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dirty="0"/>
              <a:t>Scrapers </a:t>
            </a:r>
          </a:p>
          <a:p>
            <a:pPr lvl="1"/>
            <a:r>
              <a:rPr lang="en-US" dirty="0"/>
              <a:t>Skid Steer Loaders </a:t>
            </a:r>
          </a:p>
          <a:p>
            <a:pPr lvl="1"/>
            <a:r>
              <a:rPr lang="en-US" dirty="0"/>
              <a:t>Surfacing Equipment </a:t>
            </a:r>
          </a:p>
          <a:p>
            <a:pPr lvl="1"/>
            <a:r>
              <a:rPr lang="en-US" dirty="0"/>
              <a:t>Sweepers/Scrubbers</a:t>
            </a:r>
          </a:p>
          <a:p>
            <a:pPr lvl="1"/>
            <a:r>
              <a:rPr lang="en-US" dirty="0"/>
              <a:t>Tractors/Loaders/ Backhoes </a:t>
            </a:r>
          </a:p>
          <a:p>
            <a:pPr lvl="1"/>
            <a:r>
              <a:rPr lang="en-US" dirty="0"/>
              <a:t>Trenchers </a:t>
            </a:r>
          </a:p>
          <a:p>
            <a:pPr lvl="1"/>
            <a:r>
              <a:rPr lang="en-US" dirty="0"/>
              <a:t>Other Construction Equipment </a:t>
            </a:r>
          </a:p>
          <a:p>
            <a:pPr lvl="1"/>
            <a:r>
              <a:rPr lang="en-US" dirty="0"/>
              <a:t>Rubber Tired Dozers</a:t>
            </a:r>
          </a:p>
          <a:p>
            <a:pPr lvl="1"/>
            <a:r>
              <a:rPr lang="en-US" dirty="0"/>
              <a:t>Rubber Tired Loaders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3AABB-EC97-4DEE-9C1B-7E4FDD78E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4279647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 Inputs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Present fleet stock (# vehicles/applications)</a:t>
            </a:r>
          </a:p>
          <a:p>
            <a:pPr lvl="1"/>
            <a:r>
              <a:rPr lang="en-US" dirty="0"/>
              <a:t>Separate category for each vehicle type (e.g. bobtail, belt loader, forklift classes)</a:t>
            </a:r>
          </a:p>
          <a:p>
            <a:r>
              <a:rPr lang="en-US" dirty="0"/>
              <a:t>Estimate stock growth through 2030</a:t>
            </a:r>
          </a:p>
          <a:p>
            <a:r>
              <a:rPr lang="en-US" dirty="0"/>
              <a:t>Estimate vehicle/application activity (VMT or hours) and fuel economy (mi/kWh, kWh/hour)</a:t>
            </a:r>
          </a:p>
          <a:p>
            <a:r>
              <a:rPr lang="en-US" dirty="0"/>
              <a:t>Estimate % of electrified vehicles/applications in fleet</a:t>
            </a:r>
          </a:p>
          <a:p>
            <a:pPr lvl="1"/>
            <a:r>
              <a:rPr lang="en-US" dirty="0"/>
              <a:t>Generally assume linear increase through 2030</a:t>
            </a:r>
          </a:p>
          <a:p>
            <a:pPr lvl="1"/>
            <a:r>
              <a:rPr lang="en-US" dirty="0"/>
              <a:t>Data from current reports, recent activity, and regulations</a:t>
            </a:r>
          </a:p>
          <a:p>
            <a:pPr lvl="1"/>
            <a:r>
              <a:rPr lang="en-US" dirty="0"/>
              <a:t>Discussions with stakeholders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4271696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Methodology Calculations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Vehicles</a:t>
            </a:r>
          </a:p>
          <a:p>
            <a:pPr marL="742950" lvl="2" indent="-342900"/>
            <a:r>
              <a:rPr lang="en-US" dirty="0"/>
              <a:t>Electricity usage = # </a:t>
            </a:r>
            <a:r>
              <a:rPr lang="en-US" dirty="0" err="1"/>
              <a:t>veh</a:t>
            </a:r>
            <a:r>
              <a:rPr lang="en-US" baseline="-25000" dirty="0" err="1"/>
              <a:t>e</a:t>
            </a:r>
            <a:r>
              <a:rPr lang="en-US" dirty="0"/>
              <a:t> * VMT / (mi/kWh)</a:t>
            </a:r>
          </a:p>
          <a:p>
            <a:r>
              <a:rPr lang="en-US" dirty="0"/>
              <a:t>Applications (Truck stops, shore power, etc.)</a:t>
            </a:r>
          </a:p>
          <a:p>
            <a:pPr lvl="1"/>
            <a:r>
              <a:rPr lang="en-US" dirty="0"/>
              <a:t>Electricity usage = # equipment * hours usage (</a:t>
            </a:r>
            <a:r>
              <a:rPr lang="en-US" dirty="0" err="1"/>
              <a:t>elec</a:t>
            </a:r>
            <a:r>
              <a:rPr lang="en-US" dirty="0"/>
              <a:t>) * (kWh/</a:t>
            </a:r>
            <a:r>
              <a:rPr lang="en-US" dirty="0" err="1"/>
              <a:t>hr</a:t>
            </a:r>
            <a:r>
              <a:rPr lang="en-US" dirty="0"/>
              <a:t>)</a:t>
            </a:r>
          </a:p>
          <a:p>
            <a:r>
              <a:rPr lang="en-US" dirty="0"/>
              <a:t>Some cases data includes total energy usage (e.g. airport GSE)</a:t>
            </a:r>
          </a:p>
          <a:p>
            <a:r>
              <a:rPr lang="en-US" dirty="0"/>
              <a:t>Variation of inputs by year</a:t>
            </a:r>
          </a:p>
          <a:p>
            <a:pPr lvl="1"/>
            <a:r>
              <a:rPr lang="en-US" dirty="0"/>
              <a:t>Stock increases</a:t>
            </a:r>
          </a:p>
          <a:p>
            <a:pPr lvl="1"/>
            <a:r>
              <a:rPr lang="en-US" dirty="0"/>
              <a:t>% electrified increases</a:t>
            </a:r>
          </a:p>
          <a:p>
            <a:pPr lvl="1"/>
            <a:r>
              <a:rPr lang="en-US" dirty="0"/>
              <a:t>Fuel economy/usage, activity held constant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2216255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Scenarios: Low, Medium, High </a:t>
            </a:r>
            <a:br>
              <a:rPr lang="en-US" dirty="0"/>
            </a:br>
            <a:r>
              <a:rPr lang="en-US" dirty="0"/>
              <a:t>(Range of Estimates)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Electrification demand mostly determined by % adoption of electrification (dominates range)</a:t>
            </a:r>
          </a:p>
          <a:p>
            <a:r>
              <a:rPr lang="en-US" dirty="0"/>
              <a:t>Project Low, Medium, and High scenarios stock growth</a:t>
            </a:r>
          </a:p>
          <a:p>
            <a:pPr lvl="1"/>
            <a:r>
              <a:rPr lang="en-US" dirty="0"/>
              <a:t>data from U.S. Bureau of Economic Analysis; Moody's Analytics (CA counties) for projected economic growth from 2019 – 2030 </a:t>
            </a:r>
          </a:p>
          <a:p>
            <a:pPr lvl="1"/>
            <a:r>
              <a:rPr lang="en-US" dirty="0"/>
              <a:t>ARB estimates</a:t>
            </a:r>
          </a:p>
          <a:p>
            <a:r>
              <a:rPr lang="en-US" dirty="0"/>
              <a:t>Low</a:t>
            </a:r>
          </a:p>
          <a:p>
            <a:pPr lvl="1"/>
            <a:r>
              <a:rPr lang="en-US" dirty="0"/>
              <a:t>Close to lower bound, extrapolate from 2019 with present regulation </a:t>
            </a:r>
          </a:p>
          <a:p>
            <a:r>
              <a:rPr lang="en-US" dirty="0"/>
              <a:t>Medium</a:t>
            </a:r>
          </a:p>
          <a:p>
            <a:pPr lvl="1"/>
            <a:r>
              <a:rPr lang="en-US" dirty="0"/>
              <a:t>Best estimate and roughly in middle of Low and High</a:t>
            </a:r>
          </a:p>
          <a:p>
            <a:r>
              <a:rPr lang="en-US" dirty="0"/>
              <a:t>High</a:t>
            </a:r>
          </a:p>
          <a:p>
            <a:pPr lvl="1"/>
            <a:r>
              <a:rPr lang="en-US" dirty="0"/>
              <a:t>Aggressive assumptions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1613987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Total Off-Road Electricity Demand Forecast (2015 – 2025)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82440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Industrial Forklift Electricity Demand Forecast (2015 – 2025)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1487263"/>
              </p:ext>
            </p:extLst>
          </p:nvPr>
        </p:nvGraphicFramePr>
        <p:xfrm>
          <a:off x="457200" y="1676400"/>
          <a:ext cx="82296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28069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Total Avoided Petroleum Usage from Year 2015 (2015 – 2025)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96341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FEF51-CABA-4D7D-9BB1-A85B5A39B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Study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1F1E4-EC61-4ACB-A5C4-57D9ABEF0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expect higher estimates of electricity usage than from previous study</a:t>
            </a:r>
          </a:p>
          <a:p>
            <a:r>
              <a:rPr lang="en-US" dirty="0"/>
              <a:t>Key drivers</a:t>
            </a:r>
          </a:p>
          <a:p>
            <a:pPr lvl="1"/>
            <a:r>
              <a:rPr lang="en-US" dirty="0"/>
              <a:t>ARB regulations for many off-road categories</a:t>
            </a:r>
          </a:p>
          <a:p>
            <a:pPr lvl="1"/>
            <a:r>
              <a:rPr lang="en-US" dirty="0"/>
              <a:t>Battery cost projections (much) lower than expected 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EDC3A6-3558-4178-87C3-C231A593A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36964568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EC961-AB81-48F6-A5DE-28B858F5A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ARB regulation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9C72C-E038-492B-99AB-7C354EE91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Zero-Emission airport ground support equipment measure</a:t>
            </a:r>
          </a:p>
          <a:p>
            <a:r>
              <a:rPr lang="en-US" dirty="0"/>
              <a:t>Zero Emission operations for ships at berth</a:t>
            </a:r>
          </a:p>
          <a:p>
            <a:r>
              <a:rPr lang="en-US" dirty="0"/>
              <a:t>Zero Emission operations for TRUs</a:t>
            </a:r>
          </a:p>
          <a:p>
            <a:r>
              <a:rPr lang="en-US" dirty="0"/>
              <a:t>Zero-Emission off-road forklift regulation</a:t>
            </a:r>
          </a:p>
          <a:p>
            <a:r>
              <a:rPr lang="en-US" dirty="0"/>
              <a:t>Cargo handling equipment regulation to transition to zero emissions</a:t>
            </a:r>
          </a:p>
          <a:p>
            <a:r>
              <a:rPr lang="en-US" dirty="0"/>
              <a:t>New reporting regulations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BC9404-C56D-47C5-9B34-85A84DE4F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167590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7C18A-312A-486F-9021-D6848264E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Low NOx vs Low GHG Technologies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D369A-E630-4367-B211-916396A4C9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ARB regulations </a:t>
            </a:r>
          </a:p>
          <a:p>
            <a:pPr lvl="1"/>
            <a:r>
              <a:rPr lang="en-US" dirty="0"/>
              <a:t>Air quality (US EPA 2023, 2032 standards)</a:t>
            </a:r>
          </a:p>
          <a:p>
            <a:pPr lvl="1"/>
            <a:r>
              <a:rPr lang="en-US" dirty="0"/>
              <a:t>Reductions in fossil fuels, GHGs</a:t>
            </a:r>
          </a:p>
          <a:p>
            <a:r>
              <a:rPr lang="en-US" dirty="0"/>
              <a:t>NOx reductions</a:t>
            </a:r>
          </a:p>
          <a:p>
            <a:pPr lvl="1"/>
            <a:r>
              <a:rPr lang="en-US" dirty="0"/>
              <a:t>Low NOx NG, cleaner diesel</a:t>
            </a:r>
          </a:p>
          <a:p>
            <a:pPr lvl="1"/>
            <a:r>
              <a:rPr lang="en-US" dirty="0"/>
              <a:t>Modest cost, significant NOx reductions</a:t>
            </a:r>
          </a:p>
          <a:p>
            <a:pPr lvl="1"/>
            <a:r>
              <a:rPr lang="en-US" dirty="0"/>
              <a:t>Zero to modest GHG reductions (except RNG)</a:t>
            </a:r>
          </a:p>
          <a:p>
            <a:r>
              <a:rPr lang="en-US" dirty="0"/>
              <a:t>GHG reductions</a:t>
            </a:r>
          </a:p>
          <a:p>
            <a:pPr lvl="1"/>
            <a:r>
              <a:rPr lang="en-US" dirty="0"/>
              <a:t>ZEV technologies</a:t>
            </a:r>
          </a:p>
          <a:p>
            <a:pPr lvl="1"/>
            <a:r>
              <a:rPr lang="en-US" dirty="0"/>
              <a:t>High cost, high reductions</a:t>
            </a:r>
          </a:p>
          <a:p>
            <a:pPr lvl="1"/>
            <a:r>
              <a:rPr lang="en-US" dirty="0"/>
              <a:t>Requires renewable fuels</a:t>
            </a:r>
          </a:p>
          <a:p>
            <a:r>
              <a:rPr lang="en-US" dirty="0"/>
              <a:t>Does one path adversely affect the other?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6F29ED-CA8D-4156-81A5-57FDB44D1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11723786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7200" dirty="0"/>
              <a:t>Thank You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AB 2127 Staff Workshop on the Electric Vehicle Charging Infrastructure Assessment </a:t>
            </a:r>
          </a:p>
        </p:txBody>
      </p:sp>
    </p:spTree>
    <p:extLst>
      <p:ext uri="{BB962C8B-B14F-4D97-AF65-F5344CB8AC3E}">
        <p14:creationId xmlns:p14="http://schemas.microsoft.com/office/powerpoint/2010/main" val="2160029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3993</TotalTime>
  <Words>925</Words>
  <Application>Microsoft Office PowerPoint</Application>
  <PresentationFormat>On-screen Show (4:3)</PresentationFormat>
  <Paragraphs>179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Off-road Transportation Electrification</vt:lpstr>
      <vt:lpstr>CEC Study Purpose</vt:lpstr>
      <vt:lpstr>2015 Study Off-Road Categories</vt:lpstr>
      <vt:lpstr>New Study Categories</vt:lpstr>
      <vt:lpstr>Detailed Equipment List (old)</vt:lpstr>
      <vt:lpstr>Detailed Equipment List (old)</vt:lpstr>
      <vt:lpstr>Detailed Equipment List (Orion database)</vt:lpstr>
      <vt:lpstr>Detailed Equipment List (Construction and Mining)</vt:lpstr>
      <vt:lpstr>Methodology Inputs</vt:lpstr>
      <vt:lpstr>Methodology Calculations</vt:lpstr>
      <vt:lpstr>Scenarios: Low, Medium, High  (Range of Estimates)</vt:lpstr>
      <vt:lpstr>Total Off-Road Electricity Demand Forecast (2015 – 2025)</vt:lpstr>
      <vt:lpstr>Industrial Forklift Electricity Demand Forecast (2015 – 2025)</vt:lpstr>
      <vt:lpstr>Total Avoided Petroleum Usage from Year 2015 (2015 – 2025)</vt:lpstr>
      <vt:lpstr>New Study Expectations</vt:lpstr>
      <vt:lpstr>ARB regulation Examples</vt:lpstr>
      <vt:lpstr>Low NOx vs Low GHG Technologies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</dc:creator>
  <cp:lastModifiedBy>Marshall Miller</cp:lastModifiedBy>
  <cp:revision>92</cp:revision>
  <dcterms:created xsi:type="dcterms:W3CDTF">2015-06-16T15:56:57Z</dcterms:created>
  <dcterms:modified xsi:type="dcterms:W3CDTF">2019-05-01T20:18:45Z</dcterms:modified>
</cp:coreProperties>
</file>