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7" r:id="rId5"/>
    <p:sldMasterId id="2147483671" r:id="rId6"/>
    <p:sldMasterId id="2147483678" r:id="rId7"/>
    <p:sldMasterId id="2147483679" r:id="rId8"/>
  </p:sldMasterIdLst>
  <p:notesMasterIdLst>
    <p:notesMasterId r:id="rId19"/>
  </p:notesMasterIdLst>
  <p:handoutMasterIdLst>
    <p:handoutMasterId r:id="rId20"/>
  </p:handoutMasterIdLst>
  <p:sldIdLst>
    <p:sldId id="287" r:id="rId9"/>
    <p:sldId id="270" r:id="rId10"/>
    <p:sldId id="298" r:id="rId11"/>
    <p:sldId id="304" r:id="rId12"/>
    <p:sldId id="280" r:id="rId13"/>
    <p:sldId id="296" r:id="rId14"/>
    <p:sldId id="301" r:id="rId15"/>
    <p:sldId id="306" r:id="rId16"/>
    <p:sldId id="305" r:id="rId17"/>
    <p:sldId id="297" r:id="rId18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llardo, Noemi@Energy" initials="GN" lastIdx="20" clrIdx="0">
    <p:extLst>
      <p:ext uri="{19B8F6BF-5375-455C-9EA6-DF929625EA0E}">
        <p15:presenceInfo xmlns:p15="http://schemas.microsoft.com/office/powerpoint/2012/main" userId="S::noemi.gallardo@energy.ca.gov::d2c68cff-de9a-4fe9-906d-16a79ac02aaf" providerId="AD"/>
      </p:ext>
    </p:extLst>
  </p:cmAuthor>
  <p:cmAuthor id="2" name="Avalos, Rosemary@Energy" initials="AR" lastIdx="6" clrIdx="1">
    <p:extLst>
      <p:ext uri="{19B8F6BF-5375-455C-9EA6-DF929625EA0E}">
        <p15:presenceInfo xmlns:p15="http://schemas.microsoft.com/office/powerpoint/2012/main" userId="S-1-5-21-606747145-1060284298-682003330-90216" providerId="AD"/>
      </p:ext>
    </p:extLst>
  </p:cmAuthor>
  <p:cmAuthor id="3" name="Vaccaro, Kourtney@Energy" initials="VK" lastIdx="12" clrIdx="2">
    <p:extLst>
      <p:ext uri="{19B8F6BF-5375-455C-9EA6-DF929625EA0E}">
        <p15:presenceInfo xmlns:p15="http://schemas.microsoft.com/office/powerpoint/2012/main" userId="S::kourtney.vaccaro@energy.ca.gov::33978a93-f0b0-454e-9bfe-4898cf60db7e" providerId="AD"/>
      </p:ext>
    </p:extLst>
  </p:cmAuthor>
  <p:cmAuthor id="4" name="Avalos, Rosemary@Energy" initials="AR [2]" lastIdx="2" clrIdx="3">
    <p:extLst>
      <p:ext uri="{19B8F6BF-5375-455C-9EA6-DF929625EA0E}">
        <p15:presenceInfo xmlns:p15="http://schemas.microsoft.com/office/powerpoint/2012/main" userId="S::rosemary.avalos@energy.ca.gov::da08ac39-7810-4153-8480-57469316b6d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09D4C5-803A-A9B1-9BED-C437E7A629B1}" v="179" dt="2020-07-11T21:17:14.271"/>
    <p1510:client id="{244B884D-C47E-FC55-4382-9CEB1A370776}" v="10" dt="2020-09-02T23:54:37.125"/>
    <p1510:client id="{38242139-AFDF-238F-90AD-0552E42B010A}" v="6" dt="2020-09-04T19:58:17.965"/>
    <p1510:client id="{44BCECC9-9D8A-1351-5413-F5CC7B743B82}" v="108" dt="2020-07-24T05:04:04.169"/>
    <p1510:client id="{44BF6EC9-539C-0845-BA39-73AF145C53D0}" v="141" dt="2020-07-27T19:54:59.880"/>
    <p1510:client id="{4C9E62F6-F47D-23B6-918F-74B359C22A51}" v="139" dt="2020-07-07T06:00:22.718"/>
    <p1510:client id="{68E8FE36-1E43-CC49-5B75-912803AC1A39}" v="49" dt="2020-07-08T07:57:57.344"/>
    <p1510:client id="{730382FC-7608-3199-7042-FCCDD10E454B}" v="22" dt="2020-07-08T13:55:21.610"/>
    <p1510:client id="{7FA6BC8E-0423-62D8-63B7-C2F0ECF5FF00}" v="2094" dt="2020-04-25T00:54:15.320"/>
    <p1510:client id="{855F58FF-F25C-E541-35B3-F2AB26DBADDD}" v="91" dt="2020-07-10T18:30:01.575"/>
    <p1510:client id="{9801C478-247B-FEDB-77BD-3C510B870298}" v="4" dt="2020-09-04T18:32:00.677"/>
    <p1510:client id="{9F1F3B63-6165-4E67-8481-940444A88116}" v="17" dt="2020-04-24T17:34:42.353"/>
    <p1510:client id="{AAAE7E97-467F-B048-262F-2D2501AC44C4}" v="13" dt="2020-04-26T16:58:11.228"/>
    <p1510:client id="{BD276009-E871-F697-10BF-357813CC70E0}" v="5" dt="2020-04-27T18:24:07.947"/>
    <p1510:client id="{E1D7CA1A-F732-C72F-8D0F-745804DBB5A7}" v="1215" dt="2020-04-27T06:50:48.029"/>
    <p1510:client id="{EA6A1695-1E54-DF04-D7B4-C1C71F8FFD49}" v="14" dt="2020-07-10T19:12:00.424"/>
    <p1510:client id="{F86115B2-6276-3DB8-0C30-689561B6C30C}" v="27" dt="2020-04-27T17:08:42.518"/>
    <p1510:client id="{FF47A57E-E52F-9049-9B5E-263B40ABCDC7}" v="51" dt="2020-04-23T19:35:01.8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aseline="0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833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009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401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979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3621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3726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895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5976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3391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491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77E1BDB5-A84B-414F-9B9E-031BF011572C}" type="datetimeFigureOut">
              <a:rPr lang="en-US" smtClean="0"/>
              <a:pPr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Presenter(s):</a:t>
            </a:r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9/21/2020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9/21/2020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47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A4234-D176-ED44-AA8C-8D9AB00D24D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35793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38077-3EE4-1448-9261-48B6643498B6}" type="datetimeFigureOut">
              <a:rPr lang="en-US" smtClean="0"/>
              <a:pPr/>
              <a:t>9/21/2020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FAD-7F5D-9E42-AC34-0D8D60045FEC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1BDB5-A84B-414F-9B9E-031BF011572C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  <p:sldLayoutId id="214748368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819AC-4595-BF44-A734-067B81C6BF1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A4234-D176-ED44-AA8C-8D9AB00D2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1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6F3AAAF-5998-8E4C-9832-0988D2F0D4E0}" type="datetimeFigureOut">
              <a:rPr lang="en-US" smtClean="0"/>
              <a:pPr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CD738077-3EE4-1448-9261-48B6643498B6}" type="datetimeFigureOut">
              <a:rPr lang="en-US" smtClean="0"/>
              <a:pPr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14FAD-7F5D-9E42-AC34-0D8D60045FEC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PublicAdvisor@enegy.ca.gov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2.energy.ca.gov/sitingcases/lafayette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energy.ca.gov/sitingcases/lafayette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PublicAdvisor@enegy.ca.gov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energy.ca.gov/" TargetMode="External"/><Relationship Id="rId4" Type="http://schemas.openxmlformats.org/officeDocument/2006/relationships/hyperlink" Target="https://www.energy.ca.gov/about/divisions-and-offices/office-public-adviso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-2036" y="0"/>
            <a:ext cx="12197750" cy="3489774"/>
          </a:xfrm>
        </p:spPr>
        <p:txBody>
          <a:bodyPr>
            <a:normAutofit fontScale="9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4400" dirty="0"/>
              <a:t> California Energy Commission </a:t>
            </a:r>
            <a:br>
              <a:rPr lang="en-US" sz="4400" dirty="0"/>
            </a:br>
            <a:r>
              <a:rPr lang="en-US" sz="4400" dirty="0"/>
              <a:t> Public Advisor’s Office</a:t>
            </a:r>
            <a:br>
              <a:rPr lang="en-US" sz="4400" dirty="0"/>
            </a:br>
            <a:br>
              <a:rPr lang="en-US" sz="4400" dirty="0"/>
            </a:br>
            <a:r>
              <a:rPr lang="en-US" sz="4400" b="1" dirty="0"/>
              <a:t> Small Power Plant Exemption </a:t>
            </a:r>
            <a:br>
              <a:rPr lang="en-US" sz="4400" b="1" dirty="0"/>
            </a:br>
            <a:r>
              <a:rPr lang="en-US" sz="4400" b="1" dirty="0"/>
              <a:t> Committee Conference:</a:t>
            </a:r>
            <a:br>
              <a:rPr lang="en-US" sz="4400" dirty="0"/>
            </a:br>
            <a:r>
              <a:rPr lang="en-US" sz="4400" dirty="0"/>
              <a:t> Lafayette Data Center 9/4/2020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2363788" y="5114880"/>
            <a:ext cx="5238795" cy="102235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US" sz="2000"/>
              <a:t>Noemi O. Gallardo</a:t>
            </a:r>
          </a:p>
          <a:p>
            <a:pPr>
              <a:spcBef>
                <a:spcPts val="0"/>
              </a:spcBef>
            </a:pPr>
            <a:r>
              <a:rPr lang="en-US" sz="2000"/>
              <a:t>Public Advisor</a:t>
            </a:r>
          </a:p>
          <a:p>
            <a:pPr>
              <a:spcBef>
                <a:spcPts val="0"/>
              </a:spcBef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421827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/>
              <a:t>About CEC’s Public Advisor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394748"/>
            <a:ext cx="12192000" cy="4351338"/>
          </a:xfrm>
        </p:spPr>
        <p:txBody>
          <a:bodyPr>
            <a:normAutofit fontScale="70000" lnSpcReduction="20000"/>
          </a:bodyPr>
          <a:lstStyle/>
          <a:p>
            <a:pPr marL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000"/>
              <a:t>Statutorily-mandated role (Warren Alquist Act, Public Resources Code §25217.1)</a:t>
            </a:r>
          </a:p>
          <a:p>
            <a:pPr>
              <a:spcAft>
                <a:spcPts val="1200"/>
              </a:spcAft>
            </a:pPr>
            <a:r>
              <a:rPr lang="en-US" sz="4000"/>
              <a:t>Licensed attorney nominated by CEC and appointed by Governor for 3 years </a:t>
            </a:r>
          </a:p>
          <a:p>
            <a:pPr>
              <a:spcAft>
                <a:spcPts val="1200"/>
              </a:spcAft>
            </a:pPr>
            <a:r>
              <a:rPr lang="en-US" sz="4000"/>
              <a:t>Duties (PRC §25222): 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/>
              <a:t>Help public understand CEC processes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/>
              <a:t>Assist public to participate in proceedings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/>
              <a:t>Recommend to CEC approaches to engage public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/>
              <a:t>Ensure timely notices to public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/>
              <a:t>Identify and conduct outreach to stakeholders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/>
              <a:t>Assist with access to language services and reasonable accommodations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7C17040-57F2-4331-A6DF-A91F7B5A0D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5684" y="2474249"/>
            <a:ext cx="4608393" cy="275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067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DEFF5-75CA-4C85-B2A5-E928FF8BE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20578"/>
          </a:xfrm>
        </p:spPr>
        <p:txBody>
          <a:bodyPr/>
          <a:lstStyle/>
          <a:p>
            <a:pPr algn="ctr"/>
            <a:r>
              <a:rPr lang="en-US" b="1"/>
              <a:t>PAO is a Bridge between CEC and Public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AFB7D-5F65-44C0-9DE1-60A209D68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455848"/>
            <a:ext cx="12191999" cy="4721115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 </a:t>
            </a:r>
          </a:p>
          <a:p>
            <a:pPr marL="0" indent="0">
              <a:buNone/>
            </a:pPr>
            <a:endParaRPr lang="en-US"/>
          </a:p>
        </p:txBody>
      </p:sp>
      <p:pic>
        <p:nvPicPr>
          <p:cNvPr id="4" name="Picture 3" descr="See the source imag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785" y="1301747"/>
            <a:ext cx="6503542" cy="3946303"/>
          </a:xfrm>
          <a:prstGeom prst="rect">
            <a:avLst/>
          </a:prstGeom>
          <a:noFill/>
          <a:ln>
            <a:noFill/>
          </a:ln>
          <a:effectLst>
            <a:softEdge rad="13970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E23BBAE-72FF-4326-8767-32C64F560452}"/>
              </a:ext>
            </a:extLst>
          </p:cNvPr>
          <p:cNvSpPr/>
          <p:nvPr/>
        </p:nvSpPr>
        <p:spPr>
          <a:xfrm>
            <a:off x="0" y="5319967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/>
              <a:t>Contact us at </a:t>
            </a:r>
            <a:r>
              <a:rPr lang="en-US" sz="2400">
                <a:hlinkClick r:id="rId4"/>
              </a:rPr>
              <a:t>PublicAdvisor@enegy.ca.gov</a:t>
            </a:r>
            <a:r>
              <a:rPr lang="en-US" sz="2400"/>
              <a:t> or 916-654-4489</a:t>
            </a:r>
          </a:p>
        </p:txBody>
      </p:sp>
    </p:spTree>
    <p:extLst>
      <p:ext uri="{BB962C8B-B14F-4D97-AF65-F5344CB8AC3E}">
        <p14:creationId xmlns:p14="http://schemas.microsoft.com/office/powerpoint/2010/main" val="2837662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0D142-1E6A-4386-BD92-72EC6E12E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89045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Outreach Conducted for Lafayette SPPE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AAB2B-16B1-4995-A99F-17C31E1FB1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137" y="1357276"/>
            <a:ext cx="12197227" cy="5035325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fontAlgn="base"/>
            <a:r>
              <a:rPr lang="en-US" sz="3400" b="1" dirty="0"/>
              <a:t>Notice of Receipt </a:t>
            </a:r>
            <a:r>
              <a:rPr lang="en-US" sz="3400" dirty="0"/>
              <a:t>mailed to</a:t>
            </a:r>
            <a:r>
              <a:rPr lang="en-US" sz="3400" b="1" dirty="0"/>
              <a:t> </a:t>
            </a:r>
            <a:r>
              <a:rPr lang="en-US" sz="3400" dirty="0">
                <a:ea typeface="+mn-lt"/>
                <a:cs typeface="+mn-lt"/>
              </a:rPr>
              <a:t>residents within 1,000 ft. of project site, California Native American tribes associated with the project area</a:t>
            </a:r>
            <a:r>
              <a:rPr lang="en-US" sz="3400" dirty="0">
                <a:latin typeface="Tw Cen MT"/>
                <a:ea typeface="+mn-lt"/>
                <a:cs typeface="+mn-lt"/>
              </a:rPr>
              <a:t>,</a:t>
            </a:r>
            <a:r>
              <a:rPr lang="en-US" sz="3400" dirty="0">
                <a:ea typeface="+mn-lt"/>
                <a:cs typeface="+mn-lt"/>
              </a:rPr>
              <a:t> among others (</a:t>
            </a:r>
            <a:r>
              <a:rPr lang="en-US" sz="3000" dirty="0">
                <a:ea typeface="+mn-lt"/>
                <a:cs typeface="+mn-lt"/>
              </a:rPr>
              <a:t>mailing list to be published in environmental assessment doc)</a:t>
            </a:r>
            <a:endParaRPr lang="en-US" sz="3000" b="1" dirty="0"/>
          </a:p>
          <a:p>
            <a:r>
              <a:rPr lang="en-US" sz="3400" b="1" dirty="0"/>
              <a:t>Notice of Committee Conference </a:t>
            </a:r>
            <a:r>
              <a:rPr lang="en-US" sz="3400" dirty="0">
                <a:ea typeface="+mn-lt"/>
                <a:cs typeface="+mn-lt"/>
              </a:rPr>
              <a:t>mailed to</a:t>
            </a:r>
            <a:r>
              <a:rPr lang="en-US" sz="3400" b="1" dirty="0">
                <a:ea typeface="+mn-lt"/>
                <a:cs typeface="+mn-lt"/>
              </a:rPr>
              <a:t> </a:t>
            </a:r>
            <a:r>
              <a:rPr lang="en-US" sz="3400" dirty="0">
                <a:latin typeface="TW Cen MT"/>
              </a:rPr>
              <a:t>residents within 1,000 ft. of project site</a:t>
            </a:r>
            <a:r>
              <a:rPr lang="en-US" sz="3400" dirty="0"/>
              <a:t>, emailed to parties to the proceeding and sent via list serve  </a:t>
            </a:r>
            <a:endParaRPr lang="en-US" dirty="0"/>
          </a:p>
          <a:p>
            <a:r>
              <a:rPr lang="en-US" sz="3400" b="1" dirty="0"/>
              <a:t>All notices are docketed</a:t>
            </a:r>
          </a:p>
          <a:p>
            <a:r>
              <a:rPr lang="en-US" sz="3400" b="1" dirty="0"/>
              <a:t>Additional Outreach to Stakeholders </a:t>
            </a:r>
            <a:r>
              <a:rPr lang="en-US" sz="3400" dirty="0"/>
              <a:t>via mailing, email or phone:​</a:t>
            </a:r>
            <a:endParaRPr lang="en-US" dirty="0"/>
          </a:p>
          <a:p>
            <a:pPr lvl="1" fontAlgn="base"/>
            <a:r>
              <a:rPr lang="en-US" dirty="0"/>
              <a:t>Local &amp; state elected representatives; air and water district officials, </a:t>
            </a:r>
            <a:r>
              <a:rPr lang="en-US" dirty="0">
                <a:ea typeface="+mn-lt"/>
                <a:cs typeface="+mn-lt"/>
              </a:rPr>
              <a:t>parks &amp; rec departments </a:t>
            </a:r>
            <a:endParaRPr lang="en-US" dirty="0"/>
          </a:p>
          <a:p>
            <a:pPr lvl="1"/>
            <a:r>
              <a:rPr lang="en-US" dirty="0"/>
              <a:t>Community-based organizations, environmental and social justice advocates, health groups</a:t>
            </a:r>
          </a:p>
          <a:p>
            <a:pPr lvl="1"/>
            <a:r>
              <a:rPr lang="en-US" dirty="0"/>
              <a:t>Libraries, schools and school districts, daycare and community centers, religious organizations </a:t>
            </a:r>
            <a:endParaRPr lang="en-US" dirty="0">
              <a:latin typeface="Tw Cen MT" panose="020B0602020104020603"/>
            </a:endParaRPr>
          </a:p>
          <a:p>
            <a:pPr lvl="1"/>
            <a:r>
              <a:rPr lang="en-US" dirty="0">
                <a:ea typeface="+mn-lt"/>
                <a:cs typeface="+mn-lt"/>
              </a:rPr>
              <a:t>C</a:t>
            </a:r>
            <a:r>
              <a:rPr lang="en-US" dirty="0">
                <a:latin typeface="TW Cen MT"/>
                <a:ea typeface="+mn-lt"/>
                <a:cs typeface="+mn-lt"/>
              </a:rPr>
              <a:t>hambers</a:t>
            </a:r>
            <a:r>
              <a:rPr lang="en-US" dirty="0">
                <a:latin typeface="TW Cen MT"/>
              </a:rPr>
              <a:t> of commerce, trade associations, labor groups  </a:t>
            </a:r>
          </a:p>
        </p:txBody>
      </p:sp>
    </p:spTree>
    <p:extLst>
      <p:ext uri="{BB962C8B-B14F-4D97-AF65-F5344CB8AC3E}">
        <p14:creationId xmlns:p14="http://schemas.microsoft.com/office/powerpoint/2010/main" val="1386662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10464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“Informal” Participation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905"/>
            <a:ext cx="12155424" cy="483707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100"/>
              <a:t>Attend events (NOTE: proceedings will be remote until further notice)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/>
              <a:t>Methods to make public comment: 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Speak during public comment period;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Public Advisor may relate points; and 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Submit written comments to Docket Unit </a:t>
            </a:r>
          </a:p>
        </p:txBody>
      </p:sp>
    </p:spTree>
    <p:extLst>
      <p:ext uri="{BB962C8B-B14F-4D97-AF65-F5344CB8AC3E}">
        <p14:creationId xmlns:p14="http://schemas.microsoft.com/office/powerpoint/2010/main" val="3398874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68680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“Formal” Participation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3282"/>
            <a:ext cx="12192000" cy="4747979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600" b="1"/>
              <a:t>Become an Intervenor, </a:t>
            </a:r>
            <a:r>
              <a:rPr lang="en-US" sz="2600"/>
              <a:t>a p</a:t>
            </a:r>
            <a:r>
              <a:rPr lang="en-US"/>
              <a:t>erson or group that is a "party" to the proceedings who may: 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Present evidence and witnesses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Object to other parties’ evidence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Cross-examine other witnesses, and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File motions</a:t>
            </a:r>
          </a:p>
          <a:p>
            <a:pPr indent="0">
              <a:buNone/>
            </a:pPr>
            <a:endParaRPr lang="en-US" sz="3000" b="1"/>
          </a:p>
          <a:p>
            <a:pPr marL="457200">
              <a:buFont typeface="Arial" panose="020B0604020202020204" pitchFamily="34" charset="0"/>
              <a:buChar char="•"/>
            </a:pPr>
            <a:r>
              <a:rPr lang="en-US" sz="3000" b="1"/>
              <a:t>File Petition to Intervene </a:t>
            </a:r>
            <a:endParaRPr lang="en-US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/>
              <a:t>Anyone may file; not necessary to be attorney or have legal representation (CCR, §§1206 &amp;1211.7)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/>
              <a:t>No specific form needed but must provide required info in petition (CCR, §1200.7(a))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/>
              <a:t>File early to meet filing and discovery deadlines set by Presiding Member (CCR, §1211.7)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/>
              <a:t>File in the Docket and include the docket number 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297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1BC2D-7BBA-0A40-B512-C852E088A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6054" y="331839"/>
            <a:ext cx="3674763" cy="86262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 dirty="0"/>
              <a:t>Project Info</a:t>
            </a:r>
            <a:br>
              <a:rPr lang="en-US" sz="2000" dirty="0"/>
            </a:br>
            <a:endParaRPr lang="en-US" sz="2000"/>
          </a:p>
        </p:txBody>
      </p:sp>
      <p:pic>
        <p:nvPicPr>
          <p:cNvPr id="22" name="Picture 22">
            <a:extLst>
              <a:ext uri="{FF2B5EF4-FFF2-40B4-BE49-F238E27FC236}">
                <a16:creationId xmlns:a16="http://schemas.microsoft.com/office/drawing/2014/main" id="{B82DDE39-7C57-4311-A4A7-013F85D330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429" y="-5633"/>
            <a:ext cx="8813593" cy="6330079"/>
          </a:xfrm>
        </p:spPr>
      </p:pic>
      <p:sp>
        <p:nvSpPr>
          <p:cNvPr id="27" name="Left Arrow 26">
            <a:extLst>
              <a:ext uri="{FF2B5EF4-FFF2-40B4-BE49-F238E27FC236}">
                <a16:creationId xmlns:a16="http://schemas.microsoft.com/office/drawing/2014/main" id="{D466900D-362E-6D49-AE88-89A61DC63EF9}"/>
              </a:ext>
            </a:extLst>
          </p:cNvPr>
          <p:cNvSpPr/>
          <p:nvPr/>
        </p:nvSpPr>
        <p:spPr>
          <a:xfrm>
            <a:off x="7163341" y="2144512"/>
            <a:ext cx="1153017" cy="161365"/>
          </a:xfrm>
          <a:prstGeom prst="lef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Left Arrow 27">
            <a:extLst>
              <a:ext uri="{FF2B5EF4-FFF2-40B4-BE49-F238E27FC236}">
                <a16:creationId xmlns:a16="http://schemas.microsoft.com/office/drawing/2014/main" id="{803548F7-D767-6D44-805F-A8BFE74658D5}"/>
              </a:ext>
            </a:extLst>
          </p:cNvPr>
          <p:cNvSpPr/>
          <p:nvPr/>
        </p:nvSpPr>
        <p:spPr>
          <a:xfrm>
            <a:off x="7167275" y="2498632"/>
            <a:ext cx="1300964" cy="13261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3E51F3AD-4216-4FB2-BB72-64DC188CD05F}"/>
              </a:ext>
            </a:extLst>
          </p:cNvPr>
          <p:cNvSpPr/>
          <p:nvPr/>
        </p:nvSpPr>
        <p:spPr>
          <a:xfrm>
            <a:off x="7665801" y="2818314"/>
            <a:ext cx="929890" cy="145971"/>
          </a:xfrm>
          <a:prstGeom prst="lef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Left Arrow 2">
            <a:extLst>
              <a:ext uri="{FF2B5EF4-FFF2-40B4-BE49-F238E27FC236}">
                <a16:creationId xmlns:a16="http://schemas.microsoft.com/office/drawing/2014/main" id="{06E29827-98FF-6143-9119-3A9F6D244E2C}"/>
              </a:ext>
            </a:extLst>
          </p:cNvPr>
          <p:cNvSpPr/>
          <p:nvPr/>
        </p:nvSpPr>
        <p:spPr>
          <a:xfrm>
            <a:off x="7162164" y="5695684"/>
            <a:ext cx="912355" cy="149835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i="1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C2A1802-27F0-4875-8F8E-B9B259157476}"/>
              </a:ext>
            </a:extLst>
          </p:cNvPr>
          <p:cNvSpPr txBox="1"/>
          <p:nvPr/>
        </p:nvSpPr>
        <p:spPr>
          <a:xfrm>
            <a:off x="8066902" y="5560605"/>
            <a:ext cx="3286293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b="1" dirty="0">
                <a:latin typeface="TW Cen MT"/>
                <a:cs typeface="Calibri"/>
              </a:rPr>
              <a:t>Sign up for list serve</a:t>
            </a:r>
            <a:endParaRPr lang="en-US" sz="2200" b="1" dirty="0" err="1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9D4B33-0C68-42C2-89DC-4041304C3630}"/>
              </a:ext>
            </a:extLst>
          </p:cNvPr>
          <p:cNvSpPr txBox="1"/>
          <p:nvPr/>
        </p:nvSpPr>
        <p:spPr>
          <a:xfrm>
            <a:off x="8587040" y="2697888"/>
            <a:ext cx="3605841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>
                <a:latin typeface="TW Cen MT"/>
                <a:cs typeface="Calibri"/>
              </a:rPr>
              <a:t>All material docketed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4B9D57-0A92-4920-9B86-D1C18414008F}"/>
              </a:ext>
            </a:extLst>
          </p:cNvPr>
          <p:cNvSpPr txBox="1"/>
          <p:nvPr/>
        </p:nvSpPr>
        <p:spPr>
          <a:xfrm>
            <a:off x="8582865" y="2364888"/>
            <a:ext cx="3556681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>
                <a:latin typeface="TW Cen MT"/>
              </a:rPr>
              <a:t>For parties to proceeding; staff</a:t>
            </a:r>
            <a:endParaRPr lang="en-US" sz="2000">
              <a:latin typeface="TW Cen MT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B1F631-0611-4A2E-A22D-479C51A5E304}"/>
              </a:ext>
            </a:extLst>
          </p:cNvPr>
          <p:cNvSpPr txBox="1"/>
          <p:nvPr/>
        </p:nvSpPr>
        <p:spPr>
          <a:xfrm>
            <a:off x="8580779" y="2032123"/>
            <a:ext cx="273091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/>
              <a:t>For anyone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5032FA-478C-47C3-864F-1139B3C1713A}"/>
              </a:ext>
            </a:extLst>
          </p:cNvPr>
          <p:cNvSpPr txBox="1"/>
          <p:nvPr/>
        </p:nvSpPr>
        <p:spPr>
          <a:xfrm>
            <a:off x="8679334" y="916717"/>
            <a:ext cx="3250115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500" dirty="0">
                <a:ea typeface="+mn-lt"/>
                <a:cs typeface="+mn-lt"/>
                <a:hlinkClick r:id="rId4"/>
              </a:rPr>
              <a:t>https://ww2.energy.ca.gov/sitingcases/lafayette/</a:t>
            </a:r>
            <a:endParaRPr lang="en-US" dirty="0">
              <a:ea typeface="+mn-lt"/>
              <a:cs typeface="+mn-lt"/>
              <a:hlinkClick r:id="rId4"/>
            </a:endParaRPr>
          </a:p>
        </p:txBody>
      </p:sp>
    </p:spTree>
    <p:extLst>
      <p:ext uri="{BB962C8B-B14F-4D97-AF65-F5344CB8AC3E}">
        <p14:creationId xmlns:p14="http://schemas.microsoft.com/office/powerpoint/2010/main" val="1289509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47108-0B18-C843-948C-4934A4395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712" y="0"/>
            <a:ext cx="10980576" cy="14369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/>
              <a:t>List Serve Signup Process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D565A-50F7-714C-BA4E-D8C57B0F6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591" y="1359136"/>
            <a:ext cx="12092955" cy="492969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Step 1</a:t>
            </a:r>
            <a:r>
              <a:rPr lang="en-US" dirty="0"/>
              <a:t>: Go to </a:t>
            </a:r>
            <a:r>
              <a:rPr lang="en-US" dirty="0">
                <a:ea typeface="+mn-lt"/>
                <a:cs typeface="+mn-lt"/>
                <a:hlinkClick r:id="rId3"/>
              </a:rPr>
              <a:t>https://ww2.energy.ca.gov/sitingcases/lafayette/</a:t>
            </a:r>
          </a:p>
          <a:p>
            <a:pPr marL="0" indent="0">
              <a:buNone/>
            </a:pPr>
            <a:r>
              <a:rPr lang="en-US" b="1" dirty="0"/>
              <a:t>Step 2</a:t>
            </a:r>
            <a:r>
              <a:rPr lang="en-US" dirty="0"/>
              <a:t>: Enter your name, email address and click send</a:t>
            </a:r>
          </a:p>
          <a:p>
            <a:pPr marL="0" indent="0">
              <a:buNone/>
            </a:pPr>
            <a:r>
              <a:rPr lang="en-US" b="1" dirty="0"/>
              <a:t>Step 3: </a:t>
            </a:r>
            <a:r>
              <a:rPr lang="en-US" dirty="0"/>
              <a:t>Open "confirmation" email; click on link </a:t>
            </a:r>
          </a:p>
          <a:p>
            <a:pPr marL="0" indent="0">
              <a:buNone/>
            </a:pPr>
            <a:r>
              <a:rPr lang="en-US" dirty="0"/>
              <a:t>            to complete subscription</a:t>
            </a:r>
          </a:p>
          <a:p>
            <a:pPr marL="0" indent="0">
              <a:buNone/>
            </a:pPr>
            <a:r>
              <a:rPr lang="en-US" b="1" dirty="0"/>
              <a:t>Step 4: </a:t>
            </a:r>
            <a:r>
              <a:rPr lang="en-US" dirty="0"/>
              <a:t>Look out for email verifying subscription accepted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 b="1"/>
          </a:p>
          <a:p>
            <a:pPr marL="0" indent="0">
              <a:buNone/>
            </a:pPr>
            <a:r>
              <a:rPr lang="en-US" b="1" dirty="0"/>
              <a:t>Once accepted, you'll receive email proceeding notifications and materials.</a:t>
            </a:r>
            <a:endParaRPr lang="en-US" dirty="0"/>
          </a:p>
          <a:p>
            <a:pPr marL="0" indent="0">
              <a:buNone/>
            </a:pP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A7762B-72D6-4B44-A642-2D1C7C190497}"/>
              </a:ext>
            </a:extLst>
          </p:cNvPr>
          <p:cNvSpPr txBox="1"/>
          <p:nvPr/>
        </p:nvSpPr>
        <p:spPr>
          <a:xfrm>
            <a:off x="9333271" y="48423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694E7FC6-AFFA-4B64-A97C-8ED1A3E1A5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3272" y="-606"/>
            <a:ext cx="2853812" cy="478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480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EE64A-7601-3542-82A9-1E8ADA896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064" y="1"/>
            <a:ext cx="12183373" cy="1007706"/>
          </a:xfrm>
        </p:spPr>
        <p:txBody>
          <a:bodyPr>
            <a:noAutofit/>
          </a:bodyPr>
          <a:lstStyle/>
          <a:p>
            <a:pPr algn="ctr"/>
            <a:r>
              <a:rPr lang="en-US" sz="4200" b="1"/>
              <a:t>Upcoming Significant Opportunities to Participate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356301-9F1D-2B44-8945-085F7E1D99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481181"/>
            <a:ext cx="12168995" cy="41358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500"/>
              <a:t>Publication of the Staff's Environmental Assessment Document</a:t>
            </a:r>
          </a:p>
          <a:p>
            <a:r>
              <a:rPr lang="en-US" sz="3500"/>
              <a:t>Pre-hearing Conference and Evidentiary Hearing </a:t>
            </a:r>
          </a:p>
          <a:p>
            <a:r>
              <a:rPr lang="en-US" sz="3500"/>
              <a:t>Committee Proposed Decision</a:t>
            </a:r>
          </a:p>
          <a:p>
            <a:r>
              <a:rPr lang="en-US" sz="3500"/>
              <a:t>Commission Decision at CEC Business Meeting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3158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/>
              <a:t>Public Advisor Contact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590" y="1524006"/>
            <a:ext cx="11628120" cy="456400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000" b="1"/>
              <a:t>Noemí O. Gallardo, Public Advisor</a:t>
            </a:r>
          </a:p>
          <a:p>
            <a:pPr marL="0" indent="0">
              <a:buNone/>
            </a:pPr>
            <a:r>
              <a:rPr lang="en-US" sz="3000">
                <a:hlinkClick r:id="rId3"/>
              </a:rPr>
              <a:t>PublicAdvisor@enegy.ca.gov</a:t>
            </a:r>
            <a:endParaRPr lang="en-US" sz="3000"/>
          </a:p>
          <a:p>
            <a:pPr marL="0" indent="0">
              <a:buNone/>
            </a:pPr>
            <a:endParaRPr lang="en-US" sz="3000"/>
          </a:p>
          <a:p>
            <a:pPr marL="0" indent="0">
              <a:buNone/>
            </a:pPr>
            <a:r>
              <a:rPr lang="en-US" sz="3000"/>
              <a:t>Office Line:  (916) 654-4489</a:t>
            </a:r>
          </a:p>
          <a:p>
            <a:pPr marL="0" indent="0">
              <a:buNone/>
            </a:pPr>
            <a:r>
              <a:rPr lang="en-US" sz="3000"/>
              <a:t>Toll Free in CA:  (916) 822-6228</a:t>
            </a:r>
          </a:p>
          <a:p>
            <a:pPr marL="0" indent="0">
              <a:buNone/>
            </a:pPr>
            <a:r>
              <a:rPr lang="en-US" sz="3000"/>
              <a:t>Fax:  (916) 654-4493</a:t>
            </a:r>
          </a:p>
          <a:p>
            <a:pPr marL="0" indent="0">
              <a:buNone/>
            </a:pPr>
            <a:endParaRPr lang="en-US" sz="3000"/>
          </a:p>
          <a:p>
            <a:pPr marL="0" indent="0">
              <a:buNone/>
            </a:pPr>
            <a:r>
              <a:rPr lang="en-US">
                <a:hlinkClick r:id="rId4"/>
              </a:rPr>
              <a:t>https://www.energy.ca.gov/about/divisions-and-offices/office-public-advisor </a:t>
            </a:r>
            <a:r>
              <a:rPr lang="en-US"/>
              <a:t>OR </a:t>
            </a:r>
            <a:r>
              <a:rPr lang="en-US">
                <a:hlinkClick r:id="rId5"/>
              </a:rPr>
              <a:t>www.energy.ca.gov</a:t>
            </a:r>
            <a:endParaRPr lang="en-US"/>
          </a:p>
          <a:p>
            <a:pPr marL="0" indent="0">
              <a:buNone/>
            </a:pPr>
            <a:endParaRPr lang="en-US" sz="3000"/>
          </a:p>
          <a:p>
            <a:pPr marL="0" indent="0">
              <a:buNone/>
            </a:pPr>
            <a:r>
              <a:rPr lang="en-US" sz="3000"/>
              <a:t>California Energy Commission</a:t>
            </a:r>
          </a:p>
          <a:p>
            <a:pPr marL="0" indent="0">
              <a:buNone/>
            </a:pPr>
            <a:r>
              <a:rPr lang="en-US" sz="3000"/>
              <a:t>1516 Ninth Street, MS-10</a:t>
            </a:r>
          </a:p>
          <a:p>
            <a:pPr marL="0" indent="0">
              <a:buNone/>
            </a:pPr>
            <a:r>
              <a:rPr lang="en-US" sz="3000"/>
              <a:t>Sacramento, CA  95814-2950</a:t>
            </a:r>
          </a:p>
        </p:txBody>
      </p:sp>
    </p:spTree>
    <p:extLst>
      <p:ext uri="{BB962C8B-B14F-4D97-AF65-F5344CB8AC3E}">
        <p14:creationId xmlns:p14="http://schemas.microsoft.com/office/powerpoint/2010/main" val="170334673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FF95D885-D93B-DF44-B847-4036987F83B1}"/>
    </a:ext>
  </a:extLst>
</a:theme>
</file>

<file path=ppt/theme/theme2.xml><?xml version="1.0" encoding="utf-8"?>
<a:theme xmlns:a="http://schemas.openxmlformats.org/drawingml/2006/main" name="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E0B27E3C-E3F4-D248-9EC3-3BDDCC8463C8}"/>
    </a:ext>
  </a:extLst>
</a:theme>
</file>

<file path=ppt/theme/theme3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B74298E1-2931-B84D-82BD-3978191FCBED}"/>
    </a:ext>
  </a:extLst>
</a:theme>
</file>

<file path=ppt/theme/theme4.xml><?xml version="1.0" encoding="utf-8"?>
<a:theme xmlns:a="http://schemas.openxmlformats.org/drawingml/2006/main" name="Blank: Blac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E098878D-B113-274E-8C34-16D25C7A4280}"/>
    </a:ext>
  </a:extLst>
</a:theme>
</file>

<file path=ppt/theme/theme5.xml><?xml version="1.0" encoding="utf-8"?>
<a:theme xmlns:a="http://schemas.openxmlformats.org/drawingml/2006/main" name="Blank: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DF5F4698-E635-7D4F-B5DF-5999EC27BE49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5038410C6DC543B8D3FBA4ACC89650" ma:contentTypeVersion="8" ma:contentTypeDescription="Create a new document." ma:contentTypeScope="" ma:versionID="bbab409315e47447b57ccd96b206d61c">
  <xsd:schema xmlns:xsd="http://www.w3.org/2001/XMLSchema" xmlns:xs="http://www.w3.org/2001/XMLSchema" xmlns:p="http://schemas.microsoft.com/office/2006/metadata/properties" xmlns:ns1="http://schemas.microsoft.com/sharepoint/v3" xmlns:ns3="35712952-2fc6-4f4f-a924-f4d6513303be" targetNamespace="http://schemas.microsoft.com/office/2006/metadata/properties" ma:root="true" ma:fieldsID="ecdb5ed5175eceb67358a8e797b71d7a" ns1:_="" ns3:_="">
    <xsd:import namespace="http://schemas.microsoft.com/sharepoint/v3"/>
    <xsd:import namespace="35712952-2fc6-4f4f-a924-f4d6513303be"/>
    <xsd:element name="properties">
      <xsd:complexType>
        <xsd:sequence>
          <xsd:element name="documentManagement">
            <xsd:complexType>
              <xsd:all>
                <xsd:element ref="ns1:_ip_UnifiedCompliancePolicyProperties" minOccurs="0"/>
                <xsd:element ref="ns1:_ip_UnifiedCompliancePolicyUIAction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8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9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712952-2fc6-4f4f-a924-f4d6513303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CBE712C-AA5D-4482-92CD-A2117B2752F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757FD81-135D-4050-B655-8F4106CFFCB0}">
  <ds:schemaRefs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microsoft.com/sharepoint/v3"/>
    <ds:schemaRef ds:uri="http://schemas.microsoft.com/office/2006/metadata/properties"/>
    <ds:schemaRef ds:uri="http://purl.org/dc/dcmitype/"/>
    <ds:schemaRef ds:uri="http://schemas.openxmlformats.org/package/2006/metadata/core-properties"/>
    <ds:schemaRef ds:uri="35712952-2fc6-4f4f-a924-f4d6513303be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CF902A0-B3C3-46A7-9257-9D165FA7CA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35712952-2fc6-4f4f-a924-f4d6513303b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Title 2</Template>
  <TotalTime>0</TotalTime>
  <Words>642</Words>
  <Application>Microsoft Office PowerPoint</Application>
  <PresentationFormat>Widescreen</PresentationFormat>
  <Paragraphs>86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Calibri</vt:lpstr>
      <vt:lpstr>Courier New</vt:lpstr>
      <vt:lpstr>TW Cen MT</vt:lpstr>
      <vt:lpstr>TW Cen MT</vt:lpstr>
      <vt:lpstr>Title 2</vt:lpstr>
      <vt:lpstr>Title 3</vt:lpstr>
      <vt:lpstr>Content</vt:lpstr>
      <vt:lpstr>Blank: Black</vt:lpstr>
      <vt:lpstr>Blank: White</vt:lpstr>
      <vt:lpstr> California Energy Commission   Public Advisor’s Office   Small Power Plant Exemption   Committee Conference:  Lafayette Data Center 9/4/2020</vt:lpstr>
      <vt:lpstr>About CEC’s Public Advisor</vt:lpstr>
      <vt:lpstr>PAO is a Bridge between CEC and Public</vt:lpstr>
      <vt:lpstr>Outreach Conducted for Lafayette SPPE</vt:lpstr>
      <vt:lpstr>“Informal” Participation</vt:lpstr>
      <vt:lpstr>“Formal” Participation</vt:lpstr>
      <vt:lpstr>Project Info </vt:lpstr>
      <vt:lpstr>List Serve Signup Process</vt:lpstr>
      <vt:lpstr>Upcoming Significant Opportunities to Participate</vt:lpstr>
      <vt:lpstr>Public Advisor 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  Public Advisor’s Office  Small Power Plant Exemption Status Conference: Mission College Data Center 3/4/20</dc:title>
  <dc:creator>Avalos, Rosemary@Energy</dc:creator>
  <cp:lastModifiedBy>Paul, Patricia@Energy</cp:lastModifiedBy>
  <cp:revision>785</cp:revision>
  <cp:lastPrinted>2020-03-04T16:55:18Z</cp:lastPrinted>
  <dcterms:created xsi:type="dcterms:W3CDTF">2020-03-30T21:19:56Z</dcterms:created>
  <dcterms:modified xsi:type="dcterms:W3CDTF">2020-09-21T20:56:32Z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0x010100E35038410C6DC543B8D3FBA4ACC89650</vt:lpwstr>
  </property>
</Properties>
</file>