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81" r:id="rId3"/>
    <p:sldId id="280" r:id="rId4"/>
    <p:sldId id="278" r:id="rId5"/>
    <p:sldId id="282" r:id="rId6"/>
    <p:sldId id="279" r:id="rId7"/>
    <p:sldId id="277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91" autoAdjust="0"/>
    <p:restoredTop sz="94660"/>
  </p:normalViewPr>
  <p:slideViewPr>
    <p:cSldViewPr>
      <p:cViewPr varScale="1">
        <p:scale>
          <a:sx n="74" d="100"/>
          <a:sy n="74" d="100"/>
        </p:scale>
        <p:origin x="-84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D5BC38D-5DAF-465B-B5C7-D3B9FE51B7D3}" type="datetimeFigureOut">
              <a:rPr lang="en-US" smtClean="0"/>
              <a:t>6/15/2016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FBB093-B467-45BF-BEEB-A48C0CA78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489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B265F3-91B5-44FB-84CD-0AA271B8D77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293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77551-3F6E-401E-8BAE-0F9EF5A99F2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78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60F4-ADD1-45F5-BDFF-84AD316F389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35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475A-17CC-492E-B67E-956EA95444D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28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FFDF-5678-40BC-BB44-7A4FBDA2391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898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31C0-2390-4415-B0B8-B24594A837C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344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43914-D724-4414-8EED-E3D2515B344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561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502AE-B87F-4464-9C09-DDDFBF71835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917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54803-8236-4282-97CB-D0F759F4870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548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D3B04-01AA-47EA-973E-53FB5B6EA1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738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27571-FA00-4006-B0D7-13D55406232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62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034FD-8524-418B-96CF-4B65C280E71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83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8366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0BD07-0723-48B7-AB3D-7620C1AB2E8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3FD1C-5FD7-48E1-9BA7-0F36A5CEB33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0" descr="sdlmc3p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8125" y="285750"/>
            <a:ext cx="174307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6250" y="1219200"/>
            <a:ext cx="8743950" cy="49213"/>
          </a:xfrm>
          <a:prstGeom prst="rect">
            <a:avLst/>
          </a:prstGeom>
          <a:solidFill>
            <a:srgbClr val="DE0A4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66250" y="1143000"/>
            <a:ext cx="8743950" cy="25400"/>
          </a:xfrm>
          <a:prstGeom prst="rect">
            <a:avLst/>
          </a:prstGeom>
          <a:solidFill>
            <a:srgbClr val="000099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049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60F4-ADD1-45F5-BDFF-84AD316F389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460775"/>
            <a:ext cx="2895600" cy="365125"/>
          </a:xfr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2400" y="1295400"/>
            <a:ext cx="8077200" cy="213360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sz="3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Climate Adaptation Workshop</a:t>
            </a:r>
            <a:endParaRPr lang="en-US" sz="32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r>
              <a:rPr lang="en-US" sz="1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SDG&amp;E Wildfire Resilience &amp; Climate </a:t>
            </a:r>
            <a:r>
              <a:rPr lang="en-US" sz="1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Risk </a:t>
            </a:r>
            <a:r>
              <a:rPr lang="en-US" sz="1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Strategy Overview</a:t>
            </a:r>
            <a:endParaRPr lang="en-US" sz="1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r>
              <a:rPr lang="en-US" sz="15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June </a:t>
            </a:r>
            <a:r>
              <a:rPr lang="en-US" sz="15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21, </a:t>
            </a:r>
            <a:r>
              <a:rPr lang="en-US" sz="15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2016</a:t>
            </a:r>
            <a:endParaRPr lang="en-US" sz="15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r>
              <a:rPr lang="en-US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</a:rPr>
              <a:t/>
            </a:r>
            <a:br>
              <a:rPr lang="en-US" sz="2400" dirty="0" smtClean="0">
                <a:solidFill>
                  <a:prstClr val="black"/>
                </a:solidFill>
              </a:rPr>
            </a:b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5213911"/>
            <a:ext cx="502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Arial Narrow" panose="020B0606020202030204" pitchFamily="34" charset="0"/>
              </a:rPr>
              <a:t>Brian D’Agostino</a:t>
            </a:r>
            <a:endParaRPr lang="en-US" sz="1600" dirty="0">
              <a:latin typeface="Arial Narrow" panose="020B0606020202030204" pitchFamily="34" charset="0"/>
            </a:endParaRPr>
          </a:p>
          <a:p>
            <a:r>
              <a:rPr lang="en-US" sz="1600" dirty="0" smtClean="0">
                <a:latin typeface="Arial Narrow" panose="020B0606020202030204" pitchFamily="34" charset="0"/>
              </a:rPr>
              <a:t>Meteorology Program Manager</a:t>
            </a:r>
          </a:p>
          <a:p>
            <a:r>
              <a:rPr lang="en-US" sz="1600" dirty="0" smtClean="0">
                <a:latin typeface="Arial Narrow" panose="020B0606020202030204" pitchFamily="34" charset="0"/>
              </a:rPr>
              <a:t>Chair – American Meteorological Society’s Energy Committee</a:t>
            </a:r>
          </a:p>
        </p:txBody>
      </p:sp>
      <p:pic>
        <p:nvPicPr>
          <p:cNvPr id="11" name="Picture 2" descr="http://tw.rpi.edu/img_org/doe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038600"/>
            <a:ext cx="1165799" cy="1163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7482" y="1393854"/>
            <a:ext cx="2026569" cy="141210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807" y="2965568"/>
            <a:ext cx="2037918" cy="140903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7482" y="4557471"/>
            <a:ext cx="2038669" cy="1386129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15899" y="3778910"/>
            <a:ext cx="2051970" cy="140903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15899" y="2194625"/>
            <a:ext cx="2025368" cy="1409029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6232" y="2985062"/>
            <a:ext cx="2025368" cy="1409029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8" name="Picture 4" descr="http://solarpayoff.com/homepage/images/CEC_logo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199" y="4038600"/>
            <a:ext cx="1293920" cy="117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ttp://www.montgomerycountyva.gov/images/emergency_services/stormready_logo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6400" y="6049566"/>
            <a:ext cx="1866688" cy="5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http://www.nws.noaa.gov/com/weatherreadynation/img/amb_logo_lrg.png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6700" y="6019800"/>
            <a:ext cx="1178802" cy="79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80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6/15/2016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304800" cy="365125"/>
          </a:xfrm>
        </p:spPr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28800" y="304800"/>
            <a:ext cx="7010400" cy="563563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latin typeface="Arial Narrow" panose="020B0606020202030204" pitchFamily="34" charset="0"/>
                <a:cs typeface="Arial" panose="020B0604020202020204" pitchFamily="34" charset="0"/>
              </a:rPr>
              <a:t>SDG&amp;E’s Service Territory and Wildfire Overview</a:t>
            </a:r>
            <a:endParaRPr lang="en-US" sz="2800" b="1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781800" y="1524000"/>
            <a:ext cx="2133600" cy="489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163513" indent="-163513" algn="l" defTabSz="457200" rtl="0" eaLnBrk="0" fontAlgn="base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SzPct val="125000"/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Verdana"/>
                <a:ea typeface="Verdana" pitchFamily="34" charset="0"/>
                <a:cs typeface="Verdana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Font typeface="Arial" charset="0"/>
              <a:buChar char="–"/>
              <a:defRPr sz="1400" kern="1200">
                <a:solidFill>
                  <a:schemeClr val="tx1"/>
                </a:solidFill>
                <a:latin typeface="Verdana"/>
                <a:ea typeface="Verdana" pitchFamily="34" charset="0"/>
                <a:cs typeface="Verdana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Verdana"/>
                <a:ea typeface="Verdana" pitchFamily="34" charset="0"/>
                <a:cs typeface="Verdana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Verdana"/>
                <a:ea typeface="Verdana" pitchFamily="34" charset="0"/>
                <a:cs typeface="Verdana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 kern="1200">
                <a:solidFill>
                  <a:schemeClr val="tx1"/>
                </a:solidFill>
                <a:latin typeface="Verdana"/>
                <a:ea typeface="Verdana" pitchFamily="34" charset="0"/>
                <a:cs typeface="Verdan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1200"/>
              </a:spcBef>
              <a:spcAft>
                <a:spcPts val="60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4,100 Square Miles </a:t>
            </a:r>
          </a:p>
          <a:p>
            <a:pPr eaLnBrk="1" hangingPunct="1">
              <a:spcBef>
                <a:spcPts val="1200"/>
              </a:spcBef>
              <a:spcAft>
                <a:spcPts val="60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1.4 Million </a:t>
            </a:r>
            <a:br>
              <a:rPr lang="en-US" altLang="en-US" dirty="0" smtClean="0">
                <a:latin typeface="Arial" charset="0"/>
                <a:cs typeface="Arial" charset="0"/>
              </a:rPr>
            </a:br>
            <a:r>
              <a:rPr lang="en-US" altLang="en-US" dirty="0" smtClean="0">
                <a:latin typeface="Arial" charset="0"/>
                <a:cs typeface="Arial" charset="0"/>
              </a:rPr>
              <a:t>Electric Meters</a:t>
            </a:r>
          </a:p>
          <a:p>
            <a:pPr eaLnBrk="1" hangingPunct="1">
              <a:spcBef>
                <a:spcPts val="1200"/>
              </a:spcBef>
              <a:spcAft>
                <a:spcPts val="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2,076 Miles Transmission Lines</a:t>
            </a:r>
          </a:p>
          <a:p>
            <a:pPr marL="341313" lvl="1" indent="-165100" eaLnBrk="1" hangingPunct="1">
              <a:spcBef>
                <a:spcPts val="400"/>
              </a:spcBef>
              <a:spcAft>
                <a:spcPts val="60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1,800 miles overhead</a:t>
            </a:r>
          </a:p>
          <a:p>
            <a:pPr eaLnBrk="1" hangingPunct="1">
              <a:spcBef>
                <a:spcPts val="1200"/>
              </a:spcBef>
              <a:spcAft>
                <a:spcPts val="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23,891 Miles Distribution Lines</a:t>
            </a:r>
          </a:p>
          <a:p>
            <a:pPr marL="341313" lvl="1" indent="-165100" eaLnBrk="1" hangingPunct="1">
              <a:spcBef>
                <a:spcPts val="400"/>
              </a:spcBef>
              <a:spcAft>
                <a:spcPts val="600"/>
              </a:spcAft>
              <a:buClrTx/>
            </a:pPr>
            <a:r>
              <a:rPr lang="en-US" altLang="en-US" dirty="0">
                <a:latin typeface="Arial" charset="0"/>
                <a:cs typeface="Arial" charset="0"/>
              </a:rPr>
              <a:t>7,000 </a:t>
            </a:r>
            <a:r>
              <a:rPr lang="en-US" altLang="en-US" dirty="0" smtClean="0">
                <a:latin typeface="Arial" charset="0"/>
                <a:cs typeface="Arial" charset="0"/>
              </a:rPr>
              <a:t>miles overhead</a:t>
            </a:r>
          </a:p>
          <a:p>
            <a:pPr eaLnBrk="1" hangingPunct="1">
              <a:spcBef>
                <a:spcPts val="1200"/>
              </a:spcBef>
              <a:spcAft>
                <a:spcPts val="400"/>
              </a:spcAft>
              <a:buClrTx/>
            </a:pPr>
            <a:r>
              <a:rPr lang="en-US" altLang="en-US" dirty="0" smtClean="0">
                <a:latin typeface="Arial" charset="0"/>
                <a:cs typeface="Arial" charset="0"/>
              </a:rPr>
              <a:t>1,193MW Generating Capacity</a:t>
            </a:r>
          </a:p>
          <a:p>
            <a:pPr marL="0" indent="0" algn="r" eaLnBrk="1" hangingPunct="1">
              <a:spcBef>
                <a:spcPts val="400"/>
              </a:spcBef>
              <a:spcAft>
                <a:spcPts val="400"/>
              </a:spcAft>
              <a:buClrTx/>
              <a:buNone/>
            </a:pPr>
            <a:endParaRPr lang="en-US" altLang="en-US" sz="1000" dirty="0" smtClean="0">
              <a:latin typeface="Arial" charset="0"/>
              <a:cs typeface="Arial" charset="0"/>
            </a:endParaRPr>
          </a:p>
          <a:p>
            <a:pPr marL="0" indent="0" algn="r" eaLnBrk="1" hangingPunct="1">
              <a:spcBef>
                <a:spcPts val="400"/>
              </a:spcBef>
              <a:spcAft>
                <a:spcPts val="400"/>
              </a:spcAft>
              <a:buClrTx/>
              <a:buNone/>
            </a:pPr>
            <a:endParaRPr lang="en-US" altLang="en-US" sz="1000" dirty="0" smtClean="0">
              <a:latin typeface="Arial" charset="0"/>
              <a:cs typeface="Arial" charset="0"/>
            </a:endParaRPr>
          </a:p>
          <a:p>
            <a:pPr marL="0" indent="0" algn="r" eaLnBrk="1" hangingPunct="1">
              <a:spcBef>
                <a:spcPts val="400"/>
              </a:spcBef>
              <a:spcAft>
                <a:spcPts val="400"/>
              </a:spcAft>
              <a:buClrTx/>
              <a:buNone/>
            </a:pPr>
            <a:endParaRPr lang="en-US" altLang="en-US" sz="1000" dirty="0">
              <a:latin typeface="Arial" charset="0"/>
              <a:cs typeface="Arial" charset="0"/>
            </a:endParaRPr>
          </a:p>
          <a:p>
            <a:pPr marL="0" indent="0" algn="r" eaLnBrk="1" hangingPunct="1">
              <a:spcBef>
                <a:spcPts val="400"/>
              </a:spcBef>
              <a:spcAft>
                <a:spcPts val="400"/>
              </a:spcAft>
              <a:buClrTx/>
              <a:buNone/>
            </a:pPr>
            <a:r>
              <a:rPr lang="en-US" altLang="en-US" sz="1000" dirty="0" smtClean="0">
                <a:latin typeface="Arial" charset="0"/>
                <a:cs typeface="Arial" charset="0"/>
              </a:rPr>
              <a:t>Data Source: Sempra Energy </a:t>
            </a:r>
            <a:br>
              <a:rPr lang="en-US" altLang="en-US" sz="1000" dirty="0" smtClean="0">
                <a:latin typeface="Arial" charset="0"/>
                <a:cs typeface="Arial" charset="0"/>
              </a:rPr>
            </a:br>
            <a:r>
              <a:rPr lang="en-US" altLang="en-US" sz="1000" dirty="0" smtClean="0">
                <a:latin typeface="Arial" charset="0"/>
                <a:cs typeface="Arial" charset="0"/>
              </a:rPr>
              <a:t>2014 Annual Report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434464"/>
            <a:ext cx="6400800" cy="4813936"/>
          </a:xfrm>
          <a:prstGeom prst="rect">
            <a:avLst/>
          </a:prstGeom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 descr="https://upload.wikimedia.org/wikipedia/commons/thumb/7/72/Map_of_California_highlighting_San_Diego_County.svg/200px-Map_of_California_highlighting_San_Diego_County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21" y="3027358"/>
            <a:ext cx="1526959" cy="175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228601" y="4724400"/>
            <a:ext cx="1600200" cy="1524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i="1" kern="1200">
                <a:solidFill>
                  <a:srgbClr val="000000"/>
                </a:solidFill>
                <a:latin typeface="Verdana"/>
                <a:ea typeface="Verdana" pitchFamily="34" charset="0"/>
                <a:cs typeface="Verdana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000" i="1"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bg1"/>
                </a:solidFill>
                <a:latin typeface="Verdana" pitchFamily="34" charset="0"/>
              </a:defRPr>
            </a:lvl6pPr>
            <a:lvl7pPr marL="914400" algn="l" defTabSz="457200" rtl="0" fontAlgn="base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bg1"/>
                </a:solidFill>
                <a:latin typeface="Verdana" pitchFamily="34" charset="0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bg1"/>
                </a:solidFill>
                <a:latin typeface="Verdana" pitchFamily="34" charset="0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ct val="0"/>
              </a:spcAft>
              <a:defRPr sz="2000" i="1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San Diego County areas burned by wildfires (since 2000)</a:t>
            </a:r>
          </a:p>
        </p:txBody>
      </p:sp>
    </p:spTree>
    <p:extLst>
      <p:ext uri="{BB962C8B-B14F-4D97-AF65-F5344CB8AC3E}">
        <p14:creationId xmlns:p14="http://schemas.microsoft.com/office/powerpoint/2010/main" val="271803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hevron 21"/>
          <p:cNvSpPr/>
          <p:nvPr/>
        </p:nvSpPr>
        <p:spPr>
          <a:xfrm>
            <a:off x="3102838" y="1371600"/>
            <a:ext cx="1674381" cy="2209474"/>
          </a:xfrm>
          <a:prstGeom prst="chevron">
            <a:avLst/>
          </a:prstGeom>
          <a:solidFill>
            <a:schemeClr val="bg1"/>
          </a:solidFill>
          <a:ln>
            <a:noFill/>
          </a:ln>
          <a:effectLst>
            <a:outerShdw blurRad="381000" dist="63500" dir="5400000" algn="ctr" rotWithShape="0">
              <a:srgbClr val="003399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71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SzPct val="125000"/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02252A07-481C-44B2-837F-B719121DC2F7}" type="slidenum">
              <a:rPr lang="en-US" altLang="en-US" sz="1200" smtClean="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3</a:t>
            </a:fld>
            <a:endParaRPr lang="en-US" altLang="en-US" sz="1200" smtClean="0">
              <a:solidFill>
                <a:srgbClr val="898989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900" smtClean="0">
                <a:solidFill>
                  <a:schemeClr val="bg1">
                    <a:lumMod val="50000"/>
                  </a:schemeClr>
                </a:solidFill>
              </a:rPr>
              <a:t>Privileged &amp; Confidential, Prepared at the Direction of Counsel</a:t>
            </a:r>
            <a:endParaRPr lang="en-US" sz="9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62200" y="38100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Narrow" panose="020B0606020202030204" pitchFamily="34" charset="0"/>
              </a:rPr>
              <a:t>Adaptation to Wildfire Risk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1371600"/>
            <a:ext cx="213360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Anticipate</a:t>
            </a:r>
            <a:r>
              <a:rPr lang="en-US" sz="1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…</a:t>
            </a:r>
            <a:endParaRPr lang="en-US" sz="1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1371600"/>
            <a:ext cx="201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Prepare…</a:t>
            </a:r>
            <a:endParaRPr lang="en-US" sz="18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3905012"/>
            <a:ext cx="2666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React &amp; Execute…</a:t>
            </a:r>
            <a:endParaRPr lang="en-US" sz="18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24400" y="3884692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Recover…</a:t>
            </a:r>
            <a:endParaRPr lang="en-US" sz="18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43200" y="1671190"/>
            <a:ext cx="1828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Meteorology</a:t>
            </a:r>
            <a:r>
              <a:rPr lang="en-US" sz="1400" dirty="0" smtClean="0"/>
              <a:t> provides weather briefings, 7 days out, day of, during</a:t>
            </a:r>
          </a:p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FPI informs operations</a:t>
            </a:r>
          </a:p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SDGE Weather Network</a:t>
            </a:r>
          </a:p>
        </p:txBody>
      </p:sp>
      <p:sp>
        <p:nvSpPr>
          <p:cNvPr id="21" name="Chevron 20"/>
          <p:cNvSpPr/>
          <p:nvPr/>
        </p:nvSpPr>
        <p:spPr>
          <a:xfrm>
            <a:off x="3352800" y="3884692"/>
            <a:ext cx="1674381" cy="2209474"/>
          </a:xfrm>
          <a:prstGeom prst="chevron">
            <a:avLst/>
          </a:prstGeom>
          <a:solidFill>
            <a:schemeClr val="bg1"/>
          </a:solidFill>
          <a:ln>
            <a:noFill/>
          </a:ln>
          <a:effectLst>
            <a:outerShdw blurRad="381000" dist="63500" dir="5400000" algn="ctr" rotWithShape="0">
              <a:srgbClr val="003399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0"/>
          <a:stretch/>
        </p:blipFill>
        <p:spPr>
          <a:xfrm>
            <a:off x="4593314" y="1740932"/>
            <a:ext cx="2112286" cy="14408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8" t="17619" r="72650" b="56968"/>
          <a:stretch/>
        </p:blipFill>
        <p:spPr bwMode="auto">
          <a:xfrm>
            <a:off x="289560" y="4274344"/>
            <a:ext cx="1935357" cy="1194033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639" y="1740932"/>
            <a:ext cx="2503671" cy="1746140"/>
          </a:xfrm>
          <a:prstGeom prst="rect">
            <a:avLst/>
          </a:prstGeom>
          <a:ln w="31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6" t="43963" r="33444" b="16358"/>
          <a:stretch/>
        </p:blipFill>
        <p:spPr>
          <a:xfrm>
            <a:off x="6400800" y="1325531"/>
            <a:ext cx="1721322" cy="125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6695440" y="2614864"/>
            <a:ext cx="2387600" cy="9745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33363" indent="-233363">
              <a:spcAft>
                <a:spcPts val="60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Activate</a:t>
            </a:r>
            <a:r>
              <a:rPr lang="en-US" sz="1400" dirty="0" smtClean="0"/>
              <a:t> </a:t>
            </a:r>
            <a:r>
              <a:rPr lang="en-US" sz="1400" b="1" dirty="0" smtClean="0"/>
              <a:t>EOC</a:t>
            </a:r>
            <a:endParaRPr lang="en-US" sz="1400" b="1" dirty="0"/>
          </a:p>
          <a:p>
            <a:pPr marL="233363" indent="-233363">
              <a:spcAft>
                <a:spcPts val="60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Turn off Reclosing</a:t>
            </a:r>
          </a:p>
          <a:p>
            <a:pPr marL="233363" indent="-233363">
              <a:spcAft>
                <a:spcPts val="60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Crew Staging</a:t>
            </a:r>
          </a:p>
          <a:p>
            <a:pPr marL="233363" indent="-233363">
              <a:spcAft>
                <a:spcPts val="60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Community Collaboration</a:t>
            </a:r>
            <a:endParaRPr lang="en-US" sz="1400" dirty="0" smtClean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7" t="16717" r="27374" b="12960"/>
          <a:stretch/>
        </p:blipFill>
        <p:spPr>
          <a:xfrm>
            <a:off x="1845804" y="5185500"/>
            <a:ext cx="1267194" cy="998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2224917" y="4231393"/>
            <a:ext cx="2110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Fire Coordination Staff</a:t>
            </a:r>
            <a:r>
              <a:rPr lang="en-US" sz="1400" dirty="0" smtClean="0"/>
              <a:t> provides intel, reporting, manages Capstone crews</a:t>
            </a:r>
            <a:endParaRPr lang="en-US" sz="1400" b="1" dirty="0" smtClean="0"/>
          </a:p>
        </p:txBody>
      </p:sp>
      <p:pic>
        <p:nvPicPr>
          <p:cNvPr id="7168" name="Picture 71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5" y="5248771"/>
            <a:ext cx="1717039" cy="975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3134880" y="5185500"/>
            <a:ext cx="21102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Helicopters </a:t>
            </a:r>
          </a:p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Mobile Command Centers deployed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63640" y="3884692"/>
            <a:ext cx="2819400" cy="98159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Patrols prior to Energizing</a:t>
            </a:r>
          </a:p>
          <a:p>
            <a:pPr marL="233363" indent="-233363">
              <a:buClr>
                <a:srgbClr val="C0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en-US" sz="1400" b="1" dirty="0" smtClean="0"/>
              <a:t>System Hardening </a:t>
            </a:r>
            <a:br>
              <a:rPr lang="en-US" sz="1400" b="1" dirty="0" smtClean="0"/>
            </a:br>
            <a:r>
              <a:rPr lang="en-US" sz="1400" dirty="0" smtClean="0"/>
              <a:t>FiRM</a:t>
            </a:r>
            <a:r>
              <a:rPr lang="en-US" sz="1400" dirty="0"/>
              <a:t> </a:t>
            </a:r>
            <a:r>
              <a:rPr lang="en-US" sz="1400" dirty="0" smtClean="0"/>
              <a:t>&amp; Wood-to-Steel</a:t>
            </a:r>
          </a:p>
        </p:txBody>
      </p:sp>
      <p:pic>
        <p:nvPicPr>
          <p:cNvPr id="7169" name="Picture 716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380" y="4632854"/>
            <a:ext cx="2504605" cy="16710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72" name="Picture 717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254024"/>
            <a:ext cx="1351267" cy="1114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437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8800" y="155731"/>
            <a:ext cx="7239000" cy="836612"/>
          </a:xfrm>
        </p:spPr>
        <p:txBody>
          <a:bodyPr>
            <a:noAutofit/>
          </a:bodyPr>
          <a:lstStyle/>
          <a:p>
            <a:pPr algn="l"/>
            <a:r>
              <a:rPr lang="en-US" sz="2600" b="1" dirty="0" smtClean="0">
                <a:latin typeface="Arial Narrow" panose="020B0606020202030204" pitchFamily="34" charset="0"/>
              </a:rPr>
              <a:t>SDG&amp;E Wildfire Risk Reduction Models</a:t>
            </a:r>
            <a:endParaRPr lang="en-US" sz="2600" b="1" dirty="0">
              <a:latin typeface="Arial Narrow" panose="020B0606020202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3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36498"/>
            <a:ext cx="4800600" cy="2385489"/>
          </a:xfrm>
          <a:prstGeom prst="rect">
            <a:avLst/>
          </a:prstGeom>
          <a:ln w="31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69473"/>
            <a:ext cx="2971800" cy="516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BDAgosti\Pictures\SAWTI Logo Fina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48599" y="1480710"/>
            <a:ext cx="780432" cy="779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5181600" y="2257961"/>
            <a:ext cx="379185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SzPct val="125000"/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We drove this multi-agency collaborative effort to provide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a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decision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support tool to fire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agencies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and the general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public, increasing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public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safety 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and overall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preparedness</a:t>
            </a:r>
            <a:r>
              <a:rPr lang="en-US" altLang="en-US" dirty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4044678"/>
            <a:ext cx="4743450" cy="273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152400" y="3886200"/>
            <a:ext cx="8705850" cy="0"/>
          </a:xfrm>
          <a:prstGeom prst="lin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06284" y="1480710"/>
            <a:ext cx="26423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Santa Ana Wildfire </a:t>
            </a:r>
          </a:p>
          <a:p>
            <a:r>
              <a:rPr lang="en-US" sz="2000" b="1" dirty="0" smtClean="0"/>
              <a:t>Threat Index (SAWTI)</a:t>
            </a:r>
            <a:endParaRPr lang="en-US" sz="2000" b="1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5029200"/>
            <a:ext cx="3810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SzPct val="125000"/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1200"/>
              </a:spcAft>
              <a:buClr>
                <a:srgbClr val="FF0000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»"/>
              <a:defRPr sz="16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This system uses world-class fire behavior modeling techniques and high performance computing to assess the overall wildfire risk at all SDG&amp;E assets.  This model is used to </a:t>
            </a:r>
            <a:r>
              <a:rPr lang="en-US" altLang="en-US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prioritize system </a:t>
            </a:r>
            <a:r>
              <a:rPr lang="en-US" altLang="en-US" dirty="0" smtClean="0">
                <a:solidFill>
                  <a:srgbClr val="000000"/>
                </a:solidFill>
                <a:latin typeface="Arial" charset="0"/>
                <a:ea typeface="MS PGothic" pitchFamily="34" charset="-128"/>
              </a:rPr>
              <a:t>hardening efforts. </a:t>
            </a:r>
            <a:endParaRPr lang="en-US" altLang="en-US" dirty="0">
              <a:solidFill>
                <a:srgbClr val="000000"/>
              </a:solidFill>
              <a:latin typeface="Arial" charset="0"/>
              <a:ea typeface="MS PGothic" pitchFamily="34" charset="-12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7084" y="4168914"/>
            <a:ext cx="2870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Wildfire Risk Reduction Model (WRRM)</a:t>
            </a:r>
            <a:endParaRPr lang="en-US" sz="2000" b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315" y="4173039"/>
            <a:ext cx="765908" cy="779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766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828800" y="155731"/>
            <a:ext cx="7239000" cy="836612"/>
          </a:xfrm>
        </p:spPr>
        <p:txBody>
          <a:bodyPr>
            <a:noAutofit/>
          </a:bodyPr>
          <a:lstStyle/>
          <a:p>
            <a:pPr algn="l"/>
            <a:r>
              <a:rPr lang="en-US" sz="2600" b="1" dirty="0" smtClean="0">
                <a:latin typeface="Arial Narrow" panose="020B0606020202030204" pitchFamily="34" charset="0"/>
              </a:rPr>
              <a:t>SDG&amp;E Asset-by-Asset Climate Vulnerabilities</a:t>
            </a:r>
            <a:endParaRPr lang="en-US" sz="2600" b="1" dirty="0">
              <a:latin typeface="Arial Narrow" panose="020B0606020202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367587"/>
            <a:ext cx="3791858" cy="523875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67586"/>
            <a:ext cx="3810000" cy="523875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solarpayoff.com/homepage/images/CEC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658" y="89532"/>
            <a:ext cx="1066800" cy="96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1447800"/>
            <a:ext cx="2514600" cy="1015663"/>
          </a:xfrm>
          <a:prstGeom prst="rect">
            <a:avLst/>
          </a:prstGeom>
          <a:solidFill>
            <a:schemeClr val="bg1"/>
          </a:solidFill>
          <a:ln w="254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Arial Black" panose="020B0A04020102020204" pitchFamily="34" charset="0"/>
              </a:rPr>
              <a:t>Map showing the latest known and potential landslide areas </a:t>
            </a:r>
          </a:p>
          <a:p>
            <a:pPr algn="ctr"/>
            <a:r>
              <a:rPr lang="en-US" sz="1200" b="1" dirty="0" smtClean="0">
                <a:latin typeface="Arial Black" panose="020B0A04020102020204" pitchFamily="34" charset="0"/>
              </a:rPr>
              <a:t>overlaid on the SDG&amp;E gas </a:t>
            </a:r>
          </a:p>
          <a:p>
            <a:pPr algn="ctr"/>
            <a:r>
              <a:rPr lang="en-US" sz="1200" b="1" dirty="0" smtClean="0">
                <a:latin typeface="Arial Black" panose="020B0A04020102020204" pitchFamily="34" charset="0"/>
              </a:rPr>
              <a:t>infrastructure</a:t>
            </a:r>
            <a:endParaRPr lang="en-US" sz="1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02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905000" y="274638"/>
            <a:ext cx="7239000" cy="836612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latin typeface="Arial Narrow" panose="020B0606020202030204" pitchFamily="34" charset="0"/>
              </a:rPr>
              <a:t>SDG&amp;E Climate Risk Mitigation Strategy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81000" y="1371600"/>
            <a:ext cx="3505200" cy="3581400"/>
          </a:xfrm>
          <a:prstGeom prst="ellipse">
            <a:avLst/>
          </a:prstGeom>
          <a:solidFill>
            <a:schemeClr val="accent1">
              <a:alpha val="2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57200" y="3124200"/>
            <a:ext cx="3429000" cy="3581400"/>
          </a:xfrm>
          <a:prstGeom prst="ellipse">
            <a:avLst/>
          </a:prstGeom>
          <a:solidFill>
            <a:schemeClr val="accent2">
              <a:lumMod val="40000"/>
              <a:lumOff val="60000"/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71271" y="4876800"/>
            <a:ext cx="35431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SDG&amp;E Climate Adaptation</a:t>
            </a:r>
          </a:p>
          <a:p>
            <a:pPr algn="ctr"/>
            <a:r>
              <a:rPr lang="en-US" sz="2400" dirty="0" smtClean="0"/>
              <a:t>Vulnerabilities </a:t>
            </a:r>
            <a:endParaRPr lang="en-US" sz="2400" dirty="0"/>
          </a:p>
        </p:txBody>
      </p:sp>
      <p:sp>
        <p:nvSpPr>
          <p:cNvPr id="11" name="Right Arrow 10"/>
          <p:cNvSpPr/>
          <p:nvPr/>
        </p:nvSpPr>
        <p:spPr>
          <a:xfrm>
            <a:off x="3886200" y="3777733"/>
            <a:ext cx="685800" cy="543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607859" y="2043968"/>
            <a:ext cx="4074320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C00000"/>
                </a:solidFill>
              </a:rPr>
              <a:t>Wildfires*</a:t>
            </a:r>
            <a:endParaRPr lang="en-US" sz="2000" dirty="0"/>
          </a:p>
          <a:p>
            <a:r>
              <a:rPr lang="en-US" sz="2000" dirty="0" smtClean="0"/>
              <a:t>Insufficient Natural Gas Supply</a:t>
            </a:r>
          </a:p>
          <a:p>
            <a:r>
              <a:rPr lang="en-US" sz="2000" dirty="0" smtClean="0">
                <a:solidFill>
                  <a:srgbClr val="C00000"/>
                </a:solidFill>
              </a:rPr>
              <a:t>DERs*</a:t>
            </a:r>
          </a:p>
          <a:p>
            <a:r>
              <a:rPr lang="en-US" sz="2000" dirty="0" smtClean="0"/>
              <a:t>High Electric Rates</a:t>
            </a:r>
          </a:p>
          <a:p>
            <a:r>
              <a:rPr lang="en-US" sz="2000" dirty="0" smtClean="0">
                <a:solidFill>
                  <a:srgbClr val="C00000"/>
                </a:solidFill>
              </a:rPr>
              <a:t>Electric Infrastructure Integrity*</a:t>
            </a:r>
          </a:p>
          <a:p>
            <a:r>
              <a:rPr lang="en-US" sz="2000" dirty="0" smtClean="0"/>
              <a:t>IT Infrastructure</a:t>
            </a:r>
          </a:p>
          <a:p>
            <a:r>
              <a:rPr lang="en-US" sz="2000" dirty="0" smtClean="0"/>
              <a:t>Insurance </a:t>
            </a:r>
            <a:r>
              <a:rPr lang="en-US" sz="2000" dirty="0" smtClean="0"/>
              <a:t>Coverage/Rates</a:t>
            </a:r>
            <a:endParaRPr lang="en-US" sz="2000" dirty="0" smtClean="0"/>
          </a:p>
          <a:p>
            <a:r>
              <a:rPr lang="en-US" sz="2000" dirty="0" smtClean="0">
                <a:solidFill>
                  <a:srgbClr val="C00000"/>
                </a:solidFill>
              </a:rPr>
              <a:t>Climate Change* </a:t>
            </a:r>
          </a:p>
          <a:p>
            <a:r>
              <a:rPr lang="en-US" sz="2000" dirty="0" smtClean="0">
                <a:solidFill>
                  <a:srgbClr val="C00000"/>
                </a:solidFill>
              </a:rPr>
              <a:t>Gas Distribution*</a:t>
            </a:r>
          </a:p>
          <a:p>
            <a:r>
              <a:rPr lang="en-US" sz="2000" dirty="0" smtClean="0"/>
              <a:t>Emergency </a:t>
            </a:r>
            <a:r>
              <a:rPr lang="en-US" sz="2000" dirty="0" smtClean="0"/>
              <a:t>Spares</a:t>
            </a:r>
          </a:p>
          <a:p>
            <a:r>
              <a:rPr lang="en-US" sz="2000" dirty="0" smtClean="0"/>
              <a:t>Unplanned Generation Plant Outages</a:t>
            </a:r>
          </a:p>
          <a:p>
            <a:r>
              <a:rPr lang="en-US" sz="2000" dirty="0" smtClean="0"/>
              <a:t>Business Resumption Plans</a:t>
            </a:r>
          </a:p>
          <a:p>
            <a:r>
              <a:rPr lang="en-US" sz="2000" dirty="0" smtClean="0">
                <a:solidFill>
                  <a:srgbClr val="C00000"/>
                </a:solidFill>
              </a:rPr>
              <a:t>*Risk Assessment Mitigation Phase</a:t>
            </a:r>
          </a:p>
          <a:p>
            <a:r>
              <a:rPr lang="en-US" sz="2000" dirty="0" smtClean="0">
                <a:solidFill>
                  <a:srgbClr val="C00000"/>
                </a:solidFill>
              </a:rPr>
              <a:t> (RAMP) Risks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47754" y="1459193"/>
            <a:ext cx="407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u="sng" dirty="0" smtClean="0"/>
              <a:t>Climate Impacted Risks</a:t>
            </a:r>
            <a:endParaRPr lang="en-US" sz="3200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1284553" y="3634123"/>
            <a:ext cx="16980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Climate Risk</a:t>
            </a:r>
          </a:p>
          <a:p>
            <a:pPr algn="ctr"/>
            <a:r>
              <a:rPr lang="en-US" sz="2400" dirty="0" smtClean="0"/>
              <a:t>Mitigation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14927" y="2045070"/>
            <a:ext cx="31135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2016 SDG&amp;E Enterprise</a:t>
            </a:r>
          </a:p>
          <a:p>
            <a:pPr algn="ctr"/>
            <a:r>
              <a:rPr lang="en-US" sz="2400" dirty="0" smtClean="0"/>
              <a:t>Risk Registry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617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B60F4-ADD1-45F5-BDFF-84AD316F389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6/15/2016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Confidential Attorney-Client Privilege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63059-13D4-42AC-AFFF-3055A95353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http://timesofsandiego.com/wp-content/uploads/2015/01/Waves-in-Del-M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842" y="3048000"/>
            <a:ext cx="2241588" cy="1636776"/>
          </a:xfrm>
          <a:prstGeom prst="rect">
            <a:avLst/>
          </a:prstGeom>
          <a:noFill/>
          <a:ln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scvander\AppData\Local\Microsoft\Windows\Temporary Internet Files\Content.Outlook\Y35LC5TF\photo (8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095" y="3044952"/>
            <a:ext cx="2454747" cy="163677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378" y="3044952"/>
            <a:ext cx="2394369" cy="16367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3" name="Picture 5" descr="https://tribkswb.files.wordpress.com/2015/06/thinkstockphotos-453795309.jpg?w=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12" y="3048000"/>
            <a:ext cx="2133790" cy="163842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tw.rpi.edu/img_org/doe-lo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1524000"/>
            <a:ext cx="1165799" cy="1163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03227" y="1295400"/>
            <a:ext cx="8077200" cy="213360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lang="en-US" sz="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endParaRPr lang="en-US" sz="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endParaRPr lang="en-US" sz="8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endParaRPr lang="en-US" sz="8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l">
              <a:defRPr/>
            </a:pPr>
            <a:r>
              <a:rPr lang="en-US" sz="36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Questions?</a:t>
            </a:r>
          </a:p>
          <a:p>
            <a:pPr algn="l">
              <a:defRPr/>
            </a:pPr>
            <a:r>
              <a:rPr lang="en-US" sz="2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</a:rPr>
              <a:t/>
            </a:r>
            <a:br>
              <a:rPr lang="en-US" sz="2400" dirty="0" smtClean="0">
                <a:solidFill>
                  <a:prstClr val="black"/>
                </a:solidFill>
              </a:rPr>
            </a:b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12" name="Picture 4" descr="http://solarpayoff.com/homepage/images/CEC_log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26959"/>
            <a:ext cx="1293920" cy="117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52400" y="5562600"/>
            <a:ext cx="502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Arial Narrow" panose="020B0606020202030204" pitchFamily="34" charset="0"/>
              </a:rPr>
              <a:t>Brian D’Agostino</a:t>
            </a:r>
            <a:endParaRPr lang="en-US" sz="1600" dirty="0">
              <a:latin typeface="Arial Narrow" panose="020B0606020202030204" pitchFamily="34" charset="0"/>
            </a:endParaRPr>
          </a:p>
          <a:p>
            <a:r>
              <a:rPr lang="en-US" sz="1600" dirty="0" smtClean="0">
                <a:latin typeface="Arial Narrow" panose="020B0606020202030204" pitchFamily="34" charset="0"/>
              </a:rPr>
              <a:t>Meteorology Program Manager</a:t>
            </a:r>
          </a:p>
          <a:p>
            <a:r>
              <a:rPr lang="en-US" sz="1600" dirty="0" smtClean="0">
                <a:latin typeface="Arial Narrow" panose="020B0606020202030204" pitchFamily="34" charset="0"/>
              </a:rPr>
              <a:t>Chair – American Meteorological Society’s Energy Committee</a:t>
            </a:r>
          </a:p>
        </p:txBody>
      </p:sp>
    </p:spTree>
    <p:extLst>
      <p:ext uri="{BB962C8B-B14F-4D97-AF65-F5344CB8AC3E}">
        <p14:creationId xmlns:p14="http://schemas.microsoft.com/office/powerpoint/2010/main" val="26144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ar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SDG&amp;E</Received_x0020_From>
    <Docket_x0020_Number xmlns="8eef3743-c7b3-4cbe-8837-b6e805be353c">16-IEPR-04</Docket_x0020_Number>
    <TaxCatchAll xmlns="8eef3743-c7b3-4cbe-8837-b6e805be353c">
      <Value>6</Value>
      <Value>18</Value>
      <Value>61</Value>
      <Value>101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2016-06-21 Workshop</TermName>
          <TermId xmlns="http://schemas.microsoft.com/office/infopath/2007/PartnerControls">8f656605-854d-4286-8810-96cf41a07b01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Z5JXHV6S7NA6-3-103763</_dlc_DocId>
    <_dlc_DocIdUrl xmlns="8eef3743-c7b3-4cbe-8837-b6e805be353c">
      <Url>http://efilingspinternal/_layouts/DocIdRedir.aspx?ID=Z5JXHV6S7NA6-3-103763</Url>
      <Description>Z5JXHV6S7NA6-3-103763</Description>
    </_dlc_DocIdUrl>
  </documentManagement>
</p:properties>
</file>

<file path=customXml/itemProps1.xml><?xml version="1.0" encoding="utf-8"?>
<ds:datastoreItem xmlns:ds="http://schemas.openxmlformats.org/officeDocument/2006/customXml" ds:itemID="{75B48BF6-529D-4D5A-ABE0-FAD95ADCB744}"/>
</file>

<file path=customXml/itemProps2.xml><?xml version="1.0" encoding="utf-8"?>
<ds:datastoreItem xmlns:ds="http://schemas.openxmlformats.org/officeDocument/2006/customXml" ds:itemID="{560DBC44-ACF4-4285-AA18-CD8F6331FCB7}"/>
</file>

<file path=customXml/itemProps3.xml><?xml version="1.0" encoding="utf-8"?>
<ds:datastoreItem xmlns:ds="http://schemas.openxmlformats.org/officeDocument/2006/customXml" ds:itemID="{DB4512B7-58E6-47A4-90BD-05F1480D9AFA}"/>
</file>

<file path=customXml/itemProps4.xml><?xml version="1.0" encoding="utf-8"?>
<ds:datastoreItem xmlns:ds="http://schemas.openxmlformats.org/officeDocument/2006/customXml" ds:itemID="{55A6185D-8FA4-4B80-BDFE-698E416F53C6}"/>
</file>

<file path=docProps/app.xml><?xml version="1.0" encoding="utf-8"?>
<Properties xmlns="http://schemas.openxmlformats.org/officeDocument/2006/extended-properties" xmlns:vt="http://schemas.openxmlformats.org/officeDocument/2006/docPropsVTypes">
  <TotalTime>2539</TotalTime>
  <Words>322</Words>
  <Application>Microsoft Office PowerPoint</Application>
  <PresentationFormat>On-screen Show (4:3)</PresentationFormat>
  <Paragraphs>93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Board</vt:lpstr>
      <vt:lpstr>PowerPoint Presentation</vt:lpstr>
      <vt:lpstr>PowerPoint Presentation</vt:lpstr>
      <vt:lpstr>PowerPoint Presentation</vt:lpstr>
      <vt:lpstr>SDG&amp;E Wildfire Risk Reduction Models</vt:lpstr>
      <vt:lpstr>SDG&amp;E Asset-by-Asset Climate Vulnerabilities</vt:lpstr>
      <vt:lpstr>SDG&amp;E Climate Risk Mitigation Strategy</vt:lpstr>
      <vt:lpstr>PowerPoint Presentation</vt:lpstr>
    </vt:vector>
  </TitlesOfParts>
  <Company>Sempra 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SDG&amp;E Wildfire Resilience &amp; Climate Risk Strategy Overview</dc:title>
  <dc:creator>Giannecchini, Kathryn</dc:creator>
  <cp:lastModifiedBy>DAgostino, Brian</cp:lastModifiedBy>
  <cp:revision>90</cp:revision>
  <cp:lastPrinted>2015-11-02T16:50:49Z</cp:lastPrinted>
  <dcterms:created xsi:type="dcterms:W3CDTF">2015-08-31T16:14:30Z</dcterms:created>
  <dcterms:modified xsi:type="dcterms:W3CDTF">2016-06-15T22:50:34Z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645b9fb2-42a8-4a71-a466-233b0136307e</vt:lpwstr>
  </property>
  <property fmtid="{D5CDD505-2E9C-101B-9397-08002B2CF9AE}" pid="4" name="Subject_x0020_Areas">
    <vt:lpwstr>101;#IEPR 2016-06-21 Workshop|8f656605-854d-4286-8810-96cf41a07b01;#61;#IEPR Presentation|51277923-a549-4352-9cc5-bcce892adf24</vt:lpwstr>
  </property>
  <property fmtid="{D5CDD505-2E9C-101B-9397-08002B2CF9AE}" pid="5" name="_CopySource">
    <vt:lpwstr>http://efilingspinternal/PendingDocuments/16-IEPR-04/20160620T133248_SDGE_Wildfire_Resilience__Climate_Risk_Strategy_Overview.pptx</vt:lpwstr>
  </property>
  <property fmtid="{D5CDD505-2E9C-101B-9397-08002B2CF9AE}" pid="6" name="Subject Areas">
    <vt:lpwstr>101;#IEPR 2016-06-21 Workshop|8f656605-854d-4286-8810-96cf41a07b01;#61;#IEPR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1368500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