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notesSlides/notesSlide2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  <p:sldMasterId id="2147483660" r:id="rId2"/>
    <p:sldMasterId id="2147483667" r:id="rId3"/>
    <p:sldMasterId id="2147483671" r:id="rId4"/>
    <p:sldMasterId id="2147483678" r:id="rId5"/>
    <p:sldMasterId id="2147483679" r:id="rId6"/>
  </p:sldMasterIdLst>
  <p:notesMasterIdLst>
    <p:notesMasterId r:id="rId14"/>
  </p:notesMasterIdLst>
  <p:sldIdLst>
    <p:sldId id="256" r:id="rId7"/>
    <p:sldId id="375" r:id="rId8"/>
    <p:sldId id="379" r:id="rId9"/>
    <p:sldId id="380" r:id="rId10"/>
    <p:sldId id="381" r:id="rId11"/>
    <p:sldId id="382" r:id="rId12"/>
    <p:sldId id="346" r:id="rId13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C1C0"/>
    <a:srgbClr val="E0D6AE"/>
    <a:srgbClr val="F4D7D1"/>
    <a:srgbClr val="B09391"/>
    <a:srgbClr val="BDA954"/>
    <a:srgbClr val="003F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16" autoAdjust="0"/>
    <p:restoredTop sz="82454" autoAdjust="0"/>
  </p:normalViewPr>
  <p:slideViewPr>
    <p:cSldViewPr snapToGrid="0" snapToObjects="1">
      <p:cViewPr varScale="1">
        <p:scale>
          <a:sx n="94" d="100"/>
          <a:sy n="94" d="100"/>
        </p:scale>
        <p:origin x="127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58" d="100"/>
          <a:sy n="58" d="100"/>
        </p:scale>
        <p:origin x="3000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customXml" Target="../customXml/item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55822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128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1: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38099-7E9C-48ED-AD46-59F9D8E4896F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E3F67-FEC6-734D-B36B-5EA90BBA389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1850" y="4289258"/>
            <a:ext cx="10515600" cy="1356059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831850" y="5672305"/>
            <a:ext cx="10515600" cy="68404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815166"/>
            <a:ext cx="987137" cy="86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212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346326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826001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738DDE0A-7988-45A1-8ECE-2C98EB2C4139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27585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07310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9750A-FB4F-4001-974A-E693DB6BBEB5}" type="datetime1">
              <a:rPr lang="en-US" smtClean="0"/>
              <a:t>8/17/2020</a:t>
            </a:fld>
            <a:endParaRPr lang="en-US" dirty="0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945063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18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Presenters:</a:t>
            </a:r>
          </a:p>
          <a:p>
            <a:pPr lvl="0"/>
            <a:r>
              <a:rPr lang="en-US" dirty="0"/>
              <a:t>Name 1</a:t>
            </a:r>
          </a:p>
          <a:p>
            <a:pPr lvl="0"/>
            <a:r>
              <a:rPr lang="en-US" dirty="0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061578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CCE88-4003-4439-84C0-62FE599DC269}" type="datetime1">
              <a:rPr lang="en-US" smtClean="0"/>
              <a:t>8/17/2020</a:t>
            </a:fld>
            <a:endParaRPr lang="en-US" dirty="0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70E30-598F-4C72-9E82-895AAC2CE46E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A4234-D176-ED44-AA8C-8D9AB00D24D1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1524000" y="346326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1524000" y="2826001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367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4978-0A0E-4688-BB18-20CD35A58E3F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1850" y="127585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07310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945063"/>
            <a:ext cx="2911475" cy="102235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Presenters:</a:t>
            </a:r>
          </a:p>
          <a:p>
            <a:pPr lvl="0"/>
            <a:r>
              <a:rPr lang="en-US" dirty="0"/>
              <a:t>Name 1</a:t>
            </a:r>
          </a:p>
          <a:p>
            <a:pPr lvl="0"/>
            <a:r>
              <a:rPr lang="en-US" dirty="0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35793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A5D3-EA36-42E1-9126-603C0620C365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1D926-82BF-40B0-8592-05C473291BC2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9C65A-41E8-44DE-8B86-A03D17DA26AF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27590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97BEF-86DB-4D49-BA4F-5BF4AA50C4B4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DAE68-1CBD-45A3-B395-A97C1A7A77AD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A158B-8A8B-4DB0-9A66-699544EC7252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10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1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046C5-60D0-429E-8FE0-3C15B6CE593D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E3F67-FEC6-734D-B36B-5EA90BBA38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6627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5BC0E8-17C9-4CFD-B2C4-CF4A7DEB05DE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A792A5-D165-4380-A5C0-CFB4969AF754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A4234-D176-ED44-AA8C-8D9AB00D24D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12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7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2759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73DE6844-84E5-4F2F-9CCE-7D0F96475C75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BB7C4CCD-5CAB-44A8-98D1-13E8B7FD2F20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C34864-3046-4A6B-A4AD-80315EAC6C5C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Anthony.Ng@energy.ca.gov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3451610"/>
            <a:ext cx="9563100" cy="2387600"/>
          </a:xfrm>
        </p:spPr>
        <p:txBody>
          <a:bodyPr/>
          <a:lstStyle/>
          <a:p>
            <a:r>
              <a:rPr lang="en-US" sz="3200" b="1" dirty="0"/>
              <a:t>Approaches to Assessing Funding Program Benefits </a:t>
            </a:r>
            <a:br>
              <a:rPr lang="en-US" sz="3200" b="1" dirty="0"/>
            </a:br>
            <a:r>
              <a:rPr lang="en-US" sz="2000" dirty="0"/>
              <a:t>August 19, 2020</a:t>
            </a:r>
            <a:br>
              <a:rPr lang="en-US" sz="2000" dirty="0"/>
            </a:br>
            <a:r>
              <a:rPr lang="en-US" sz="2000" dirty="0"/>
              <a:t>Anthony Ng</a:t>
            </a:r>
            <a:br>
              <a:rPr lang="en-US" sz="2000" dirty="0"/>
            </a:br>
            <a:r>
              <a:rPr lang="en-US" sz="2000" dirty="0"/>
              <a:t>Energy Research &amp; Development Division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838200" y="5935912"/>
            <a:ext cx="4156494" cy="497044"/>
          </a:xfrm>
          <a:prstGeom prst="rect">
            <a:avLst/>
          </a:prstGeo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>
                <a:solidFill>
                  <a:srgbClr val="003F72"/>
                </a:solidFill>
              </a:rPr>
              <a:t>California Energy Commission</a:t>
            </a:r>
          </a:p>
        </p:txBody>
      </p:sp>
      <p:sp>
        <p:nvSpPr>
          <p:cNvPr id="7" name="object 3"/>
          <p:cNvSpPr/>
          <p:nvPr/>
        </p:nvSpPr>
        <p:spPr>
          <a:xfrm>
            <a:off x="379140" y="379140"/>
            <a:ext cx="11390074" cy="3914079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00" dirty="0"/>
          </a:p>
        </p:txBody>
      </p:sp>
      <p:sp>
        <p:nvSpPr>
          <p:cNvPr id="8" name="object 14"/>
          <p:cNvSpPr/>
          <p:nvPr/>
        </p:nvSpPr>
        <p:spPr>
          <a:xfrm>
            <a:off x="838200" y="731331"/>
            <a:ext cx="1111903" cy="9540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00" dirty="0"/>
          </a:p>
        </p:txBody>
      </p:sp>
      <p:sp>
        <p:nvSpPr>
          <p:cNvPr id="10" name="Rectangle 9"/>
          <p:cNvSpPr/>
          <p:nvPr/>
        </p:nvSpPr>
        <p:spPr>
          <a:xfrm>
            <a:off x="379140" y="3702205"/>
            <a:ext cx="11390074" cy="591014"/>
          </a:xfrm>
          <a:prstGeom prst="rect">
            <a:avLst/>
          </a:prstGeom>
          <a:solidFill>
            <a:srgbClr val="003F7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585735" y="5839210"/>
            <a:ext cx="3667874" cy="5513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A"/>
          </a:p>
        </p:txBody>
      </p:sp>
    </p:spTree>
    <p:extLst>
      <p:ext uri="{BB962C8B-B14F-4D97-AF65-F5344CB8AC3E}">
        <p14:creationId xmlns:p14="http://schemas.microsoft.com/office/powerpoint/2010/main" val="1975939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092" y="0"/>
            <a:ext cx="10515600" cy="1275907"/>
          </a:xfrm>
        </p:spPr>
        <p:txBody>
          <a:bodyPr>
            <a:normAutofit/>
          </a:bodyPr>
          <a:lstStyle/>
          <a:p>
            <a:r>
              <a:rPr lang="en-US" sz="3600" kern="0" dirty="0">
                <a:ea typeface="MS PGothic" pitchFamily="34" charset="-128"/>
                <a:cs typeface="Arial" panose="020B0604020202020204" pitchFamily="34" charset="0"/>
              </a:rPr>
              <a:t>Fostering Innovation Across the Energy Sector</a:t>
            </a:r>
            <a:endParaRPr lang="en-US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2</a:t>
            </a:fld>
            <a:endParaRPr lang="en-US" dirty="0"/>
          </a:p>
        </p:txBody>
      </p:sp>
      <p:sp>
        <p:nvSpPr>
          <p:cNvPr id="4" name="object 14"/>
          <p:cNvSpPr/>
          <p:nvPr/>
        </p:nvSpPr>
        <p:spPr>
          <a:xfrm>
            <a:off x="10808998" y="296433"/>
            <a:ext cx="1291120" cy="11078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77" y="1454394"/>
            <a:ext cx="3942349" cy="4596912"/>
          </a:xfrm>
          <a:prstGeom prst="rect">
            <a:avLst/>
          </a:prstGeom>
        </p:spPr>
      </p:pic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5081953" y="1596628"/>
            <a:ext cx="6465278" cy="4312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1" defTabSz="6858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b="1" kern="0" dirty="0">
                <a:solidFill>
                  <a:srgbClr val="00588A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Mission</a:t>
            </a:r>
            <a:r>
              <a:rPr lang="en-US" kern="0" dirty="0">
                <a:solidFill>
                  <a:srgbClr val="00588A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strategically invest funds to catalyze change and accelerate achievement of policy goals</a:t>
            </a:r>
            <a:br>
              <a:rPr lang="en-US" kern="0" dirty="0">
                <a:solidFill>
                  <a:srgbClr val="00588A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kern="0" dirty="0">
              <a:solidFill>
                <a:srgbClr val="00588A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1" algn="l" defTabSz="6858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b="1" kern="0" dirty="0">
                <a:solidFill>
                  <a:srgbClr val="00588A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Strategy</a:t>
            </a:r>
            <a:r>
              <a:rPr lang="en-US" kern="0" dirty="0">
                <a:solidFill>
                  <a:srgbClr val="00588A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advance energy technology, facilitate customer learning, and strategic targeted intervention</a:t>
            </a:r>
          </a:p>
          <a:p>
            <a:pPr marL="0" marR="0" lvl="1" algn="l" defTabSz="6858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en-US" kern="0" dirty="0">
              <a:solidFill>
                <a:srgbClr val="00588A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1" algn="l" defTabSz="6858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b="1" kern="0" dirty="0">
                <a:solidFill>
                  <a:srgbClr val="00588A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Funding</a:t>
            </a:r>
            <a:r>
              <a:rPr lang="en-US" kern="0" dirty="0">
                <a:solidFill>
                  <a:srgbClr val="00588A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85750" marR="0" lvl="1" indent="-285750" algn="l" defTabSz="6858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kern="0" dirty="0">
                <a:solidFill>
                  <a:srgbClr val="00588A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Electric Program Investment Charge (EPIC),   </a:t>
            </a:r>
            <a:br>
              <a:rPr lang="en-US" kern="0" dirty="0">
                <a:solidFill>
                  <a:srgbClr val="00588A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400" dirty="0">
                <a:solidFill>
                  <a:srgbClr val="50565C"/>
                </a:solidFill>
                <a:latin typeface="Calibri" pitchFamily="34" charset="0"/>
                <a:ea typeface="Calibri" pitchFamily="34" charset="0"/>
                <a:cs typeface="Times New Roman" panose="02020603050405020304" pitchFamily="18" charset="0"/>
              </a:rPr>
              <a:t>$133 million annually</a:t>
            </a:r>
            <a:endParaRPr lang="en-US" b="1" dirty="0">
              <a:solidFill>
                <a:schemeClr val="tx2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285750" lvl="1" indent="-28575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kern="0" dirty="0">
                <a:solidFill>
                  <a:srgbClr val="00588A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Natural Gas Research, Development and Demonstration Program,</a:t>
            </a:r>
            <a:br>
              <a:rPr lang="en-US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400" dirty="0">
                <a:solidFill>
                  <a:srgbClr val="50565C"/>
                </a:solidFill>
                <a:latin typeface="Calibri" pitchFamily="34" charset="0"/>
                <a:ea typeface="Calibri" pitchFamily="34" charset="0"/>
                <a:cs typeface="Times New Roman" panose="02020603050405020304" pitchFamily="18" charset="0"/>
              </a:rPr>
              <a:t>$24 million annually </a:t>
            </a:r>
            <a:endParaRPr lang="en-US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1" indent="-28575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kern="0" dirty="0">
                <a:solidFill>
                  <a:srgbClr val="00588A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Food Production Investment Program,</a:t>
            </a:r>
            <a:br>
              <a:rPr lang="en-US" kern="0" dirty="0">
                <a:solidFill>
                  <a:srgbClr val="00588A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400" dirty="0">
                <a:solidFill>
                  <a:srgbClr val="50565C"/>
                </a:solidFill>
                <a:latin typeface="Calibri" pitchFamily="34" charset="0"/>
                <a:ea typeface="Calibri" pitchFamily="34" charset="0"/>
                <a:cs typeface="Times New Roman" panose="02020603050405020304" pitchFamily="18" charset="0"/>
              </a:rPr>
              <a:t>$124 million biennially</a:t>
            </a:r>
            <a:endParaRPr lang="en-US" kern="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285750" lvl="1" indent="-28575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kern="0" dirty="0">
                <a:solidFill>
                  <a:srgbClr val="00588A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 Carbon Fuels R&amp;D Program, </a:t>
            </a:r>
            <a:br>
              <a:rPr lang="en-US" kern="0" dirty="0">
                <a:solidFill>
                  <a:srgbClr val="00588A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400" dirty="0">
                <a:solidFill>
                  <a:srgbClr val="50565C"/>
                </a:solidFill>
                <a:latin typeface="Calibri" pitchFamily="34" charset="0"/>
                <a:ea typeface="Calibri" pitchFamily="34" charset="0"/>
                <a:cs typeface="Times New Roman" panose="02020603050405020304" pitchFamily="18" charset="0"/>
              </a:rPr>
              <a:t>$18 million, one-time general fund expenditure authority</a:t>
            </a:r>
            <a:endParaRPr lang="en-US" kern="0" dirty="0">
              <a:solidFill>
                <a:srgbClr val="00588A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5149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882C1E-5037-41A4-8CAA-D310925C4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Program Level Metrics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03491E8-464C-416D-92C7-26ED88110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3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271158-F330-45BD-BBD2-09B91E71392B}"/>
              </a:ext>
            </a:extLst>
          </p:cNvPr>
          <p:cNvSpPr txBox="1"/>
          <p:nvPr/>
        </p:nvSpPr>
        <p:spPr>
          <a:xfrm>
            <a:off x="309880" y="1391920"/>
            <a:ext cx="49936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Technology Advancement and Commercialization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Follow-on funding (private and public)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Commercialized Technologies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Company Exits (mergers, acquisitions)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r>
              <a:rPr lang="en-US" dirty="0"/>
              <a:t>Technology Diffusion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Inclusion into Codes and Standards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Diversity of Funding Recipients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Dispersion of Project Demonstrations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r>
              <a:rPr lang="en-US" dirty="0"/>
              <a:t>Knowledge Generation and Dissemination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Publications and Citations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r>
              <a:rPr lang="en-US" dirty="0"/>
              <a:t>Diversity and Equity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Direct funding to projects in communities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Diversity of funding recipients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93A012-A18D-4F21-BBE5-85A7B7070882}"/>
              </a:ext>
            </a:extLst>
          </p:cNvPr>
          <p:cNvSpPr txBox="1"/>
          <p:nvPr/>
        </p:nvSpPr>
        <p:spPr>
          <a:xfrm>
            <a:off x="5384800" y="1645920"/>
            <a:ext cx="659384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$1.8 billion in follow-on funding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More than 34 technologies and services have been commercialized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5 Companies have had successful exits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34 EPIC projects have improved the effectiveness of energy related codes and standards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CEC EPIC funding has reached over 580 organizations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Results of CEC EPIC-funded projects have been published in more than 230 academic publications with more than 1,300 citations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65 percent of the </a:t>
            </a:r>
            <a:r>
              <a:rPr lang="en-US" dirty="0" err="1"/>
              <a:t>TDD</a:t>
            </a:r>
            <a:r>
              <a:rPr lang="en-US" dirty="0"/>
              <a:t> funds have gone to projects located in and benefitting low-income or disadvantaged communities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19 percent of EPIC agreements include a women-, minority-, or LGBTQ-owned business as the prime recipient or a subcontractor</a:t>
            </a:r>
          </a:p>
        </p:txBody>
      </p:sp>
    </p:spTree>
    <p:extLst>
      <p:ext uri="{BB962C8B-B14F-4D97-AF65-F5344CB8AC3E}">
        <p14:creationId xmlns:p14="http://schemas.microsoft.com/office/powerpoint/2010/main" val="26964995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B0869-6F62-4EA8-A3BA-6610F74AB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Technology Specific Benefits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C788962-DA76-49DE-B888-242EB27FA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4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E4BB53C-1FBE-4B1C-80D0-1896D3E93073}"/>
              </a:ext>
            </a:extLst>
          </p:cNvPr>
          <p:cNvSpPr txBox="1"/>
          <p:nvPr/>
        </p:nvSpPr>
        <p:spPr>
          <a:xfrm>
            <a:off x="838200" y="1757680"/>
            <a:ext cx="93167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Direct Benefits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On-Bill Savings (energy and water efficiency)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LCOE</a:t>
            </a:r>
            <a:r>
              <a:rPr lang="en-US" dirty="0"/>
              <a:t> (renewable generation)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Load Shift (storage, demand response)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Peak Load Reduction (storage)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r>
              <a:rPr lang="en-US" dirty="0"/>
              <a:t>Indirect Benefits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System Level Savings (avoided generation, transmission)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Increased Reliability (storage, microgrids)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Public Safety (microgrid on critical facilities)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Public Health (emission and pollution reduction)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45E392-0616-4F44-861A-4FF14F4630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2185" y="1859339"/>
            <a:ext cx="5052154" cy="3139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9877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DE859-E3C4-4347-9F38-B21D53049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Collection Methodology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037C0D8-AB91-428D-BE39-17AFD9D09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5</a:t>
            </a:fld>
            <a:endParaRPr lang="en-US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420B0B1-F5D3-4F04-9698-6550FAEAF6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564640"/>
            <a:ext cx="3870910" cy="437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C680910-8AED-442B-89B0-4AB9ED1ABB46}"/>
              </a:ext>
            </a:extLst>
          </p:cNvPr>
          <p:cNvSpPr txBox="1"/>
          <p:nvPr/>
        </p:nvSpPr>
        <p:spPr>
          <a:xfrm>
            <a:off x="838200" y="1717040"/>
            <a:ext cx="46482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Administer questionnaire at beginning and end of project</a:t>
            </a:r>
          </a:p>
          <a:p>
            <a:endParaRPr lang="en-US" dirty="0"/>
          </a:p>
          <a:p>
            <a:pPr fontAlgn="base"/>
            <a:r>
              <a:rPr lang="en-US" dirty="0"/>
              <a:t>The data will be used to conduct analysis through a suite of tools and methodologies by CEC staff</a:t>
            </a:r>
          </a:p>
          <a:p>
            <a:pPr fontAlgn="base"/>
            <a:endParaRPr lang="en-US" dirty="0"/>
          </a:p>
          <a:p>
            <a:pPr fontAlgn="base"/>
            <a:r>
              <a:rPr lang="en-US" dirty="0"/>
              <a:t>The use of standard tools and methodologies will allow the CEC to better aggregate results and report benefits at higher levels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95464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EFB591-87BC-4CCA-99FC-6CC69B094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Impact Framework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3CF5572-2558-424E-8B1C-4A0B8DAE9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6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09915C-DE38-42D7-A82D-63B2F07AC1FF}"/>
              </a:ext>
            </a:extLst>
          </p:cNvPr>
          <p:cNvSpPr txBox="1"/>
          <p:nvPr/>
        </p:nvSpPr>
        <p:spPr>
          <a:xfrm>
            <a:off x="985520" y="1645920"/>
            <a:ext cx="918687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Benefits methodologies can inform research program more broadly than just retrospective analysis</a:t>
            </a:r>
          </a:p>
          <a:p>
            <a:endParaRPr lang="en-US" dirty="0"/>
          </a:p>
          <a:p>
            <a:r>
              <a:rPr lang="en-US" dirty="0"/>
              <a:t>Refine solicitation scoping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Potential for innovation over current performance/cost benchmarks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Viable path-to-market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Who are the users of the research results</a:t>
            </a:r>
          </a:p>
          <a:p>
            <a:endParaRPr lang="en-US" dirty="0"/>
          </a:p>
          <a:p>
            <a:r>
              <a:rPr lang="en-US" dirty="0"/>
              <a:t>Identify and track metrics of success for projects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What does success look like for a specific project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Lower and upper bounds of performance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Can be technology specific or programmatic metrics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0792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061578"/>
            <a:ext cx="10515600" cy="4329062"/>
          </a:xfrm>
        </p:spPr>
        <p:txBody>
          <a:bodyPr>
            <a:normAutofit/>
          </a:bodyPr>
          <a:lstStyle/>
          <a:p>
            <a:r>
              <a:rPr lang="en-US" sz="4000" dirty="0"/>
              <a:t>Thank You</a:t>
            </a:r>
            <a:br>
              <a:rPr lang="en-US" sz="4000" dirty="0"/>
            </a:br>
            <a:br>
              <a:rPr lang="en-US" sz="4000" dirty="0"/>
            </a:br>
            <a:r>
              <a:rPr lang="en-US" sz="4000" dirty="0"/>
              <a:t>Anthony Ng</a:t>
            </a:r>
            <a:br>
              <a:rPr lang="en-US" sz="4000" dirty="0"/>
            </a:br>
            <a:r>
              <a:rPr lang="en-US" sz="4000" dirty="0">
                <a:hlinkClick r:id="rId3"/>
              </a:rPr>
              <a:t>Anthony.Ng@energy.ca.gov</a:t>
            </a:r>
            <a:r>
              <a:rPr lang="en-US" sz="4000" dirty="0"/>
              <a:t> </a:t>
            </a:r>
            <a:endParaRPr lang="en-US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067324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1AC5A5B-2D99-C44F-A3D3-A529D7772113}" vid="{DF9A98C3-1BC0-474C-AA32-730EDDDEE95B}"/>
    </a:ext>
  </a:extLst>
</a:theme>
</file>

<file path=ppt/theme/theme2.xml><?xml version="1.0" encoding="utf-8"?>
<a:theme xmlns:a="http://schemas.openxmlformats.org/drawingml/2006/main" name="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1AC5A5B-2D99-C44F-A3D3-A529D7772113}" vid="{30B8DAF4-CDA5-F343-AE1C-D9B035360E1B}"/>
    </a:ext>
  </a:extLst>
</a:theme>
</file>

<file path=ppt/theme/theme3.xml><?xml version="1.0" encoding="utf-8"?>
<a:theme xmlns:a="http://schemas.openxmlformats.org/drawingml/2006/main" name="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1AC5A5B-2D99-C44F-A3D3-A529D7772113}" vid="{19D9D9E5-B132-5D49-AF67-8F3722C166BF}"/>
    </a:ext>
  </a:extLst>
</a:theme>
</file>

<file path=ppt/theme/theme4.xml><?xml version="1.0" encoding="utf-8"?>
<a:theme xmlns:a="http://schemas.openxmlformats.org/drawingml/2006/main" name="Conten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1AC5A5B-2D99-C44F-A3D3-A529D7772113}" vid="{973A40EB-5DB7-2047-902D-05ADEFC1A5D3}"/>
    </a:ext>
  </a:extLst>
</a:theme>
</file>

<file path=ppt/theme/theme5.xml><?xml version="1.0" encoding="utf-8"?>
<a:theme xmlns:a="http://schemas.openxmlformats.org/drawingml/2006/main" name="Blank: Black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1AC5A5B-2D99-C44F-A3D3-A529D7772113}" vid="{865C48FB-5E94-7142-9844-F8AAC10394D5}"/>
    </a:ext>
  </a:extLst>
</a:theme>
</file>

<file path=ppt/theme/theme6.xml><?xml version="1.0" encoding="utf-8"?>
<a:theme xmlns:a="http://schemas.openxmlformats.org/drawingml/2006/main" name="Blank: Whi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1AC5A5B-2D99-C44F-A3D3-A529D7772113}" vid="{2A658564-FB34-184C-9594-FAD58A477D62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4" ma:contentTypeDescription="Create a new document." ma:contentTypeScope="" ma:versionID="b2aef39aa4fa618436d02d2bcce1d8de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f2713d08d787711ea37c4294f94eea5d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04735E1-B092-44AB-B242-D2B8A2675F27}"/>
</file>

<file path=customXml/itemProps2.xml><?xml version="1.0" encoding="utf-8"?>
<ds:datastoreItem xmlns:ds="http://schemas.openxmlformats.org/officeDocument/2006/customXml" ds:itemID="{FAB018CA-6460-4C85-9FE6-1F7AD76D9D98}"/>
</file>

<file path=customXml/itemProps3.xml><?xml version="1.0" encoding="utf-8"?>
<ds:datastoreItem xmlns:ds="http://schemas.openxmlformats.org/officeDocument/2006/customXml" ds:itemID="{FC52726D-0415-4B25-9364-66DBF6BE529C}"/>
</file>

<file path=docProps/app.xml><?xml version="1.0" encoding="utf-8"?>
<Properties xmlns="http://schemas.openxmlformats.org/officeDocument/2006/extended-properties" xmlns:vt="http://schemas.openxmlformats.org/officeDocument/2006/docPropsVTypes">
  <Template>2019 - CEC - Presentation Temp</Template>
  <TotalTime>6528</TotalTime>
  <Words>477</Words>
  <Application>Microsoft Office PowerPoint</Application>
  <PresentationFormat>Widescreen</PresentationFormat>
  <Paragraphs>79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Arial</vt:lpstr>
      <vt:lpstr>Calibri</vt:lpstr>
      <vt:lpstr>Tw Cen MT</vt:lpstr>
      <vt:lpstr>Title Slide</vt:lpstr>
      <vt:lpstr>Title 2</vt:lpstr>
      <vt:lpstr>Title 3</vt:lpstr>
      <vt:lpstr>Content</vt:lpstr>
      <vt:lpstr>Blank: Black</vt:lpstr>
      <vt:lpstr>Blank: White</vt:lpstr>
      <vt:lpstr>Approaches to Assessing Funding Program Benefits  August 19, 2020 Anthony Ng Energy Research &amp; Development Division</vt:lpstr>
      <vt:lpstr>Fostering Innovation Across the Energy Sector</vt:lpstr>
      <vt:lpstr>Program Level Metrics</vt:lpstr>
      <vt:lpstr>Technology Specific Benefits</vt:lpstr>
      <vt:lpstr>Data Collection Methodology</vt:lpstr>
      <vt:lpstr>Impact Framework</vt:lpstr>
      <vt:lpstr>Thank You  Anthony Ng Anthony.Ng@energy.ca.gov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Wobschall, Bailey@Energy</dc:creator>
  <cp:lastModifiedBy>Ng, Anthony@Energy</cp:lastModifiedBy>
  <cp:revision>334</cp:revision>
  <cp:lastPrinted>2019-10-01T21:30:20Z</cp:lastPrinted>
  <dcterms:created xsi:type="dcterms:W3CDTF">2019-09-26T16:21:59Z</dcterms:created>
  <dcterms:modified xsi:type="dcterms:W3CDTF">2020-08-18T03:15:53Z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</Properties>
</file>