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5.xml" ContentType="application/vnd.openxmlformats-officedocument.presentationml.notesSl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notesSlides/notesSlide19.xml" ContentType="application/vnd.openxmlformats-officedocument.presentationml.notesSl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notesSlides/notesSlide20.xml" ContentType="application/vnd.openxmlformats-officedocument.presentationml.notesSl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notesSlides/notesSlide21.xml" ContentType="application/vnd.openxmlformats-officedocument.presentationml.notesSlide+xml"/>
  <Override PartName="/ppt/charts/chart11.xml" ContentType="application/vnd.openxmlformats-officedocument.drawingml.chart+xml"/>
  <Override PartName="/ppt/theme/themeOverride11.xml" ContentType="application/vnd.openxmlformats-officedocument.themeOverride+xml"/>
  <Override PartName="/ppt/charts/chart12.xml" ContentType="application/vnd.openxmlformats-officedocument.drawingml.chart+xml"/>
  <Override PartName="/ppt/theme/themeOverride12.xml" ContentType="application/vnd.openxmlformats-officedocument.themeOverride+xml"/>
  <Override PartName="/ppt/notesSlides/notesSlide22.xml" ContentType="application/vnd.openxmlformats-officedocument.presentationml.notesSlide+xml"/>
  <Override PartName="/ppt/charts/chart13.xml" ContentType="application/vnd.openxmlformats-officedocument.drawingml.chart+xml"/>
  <Override PartName="/ppt/theme/themeOverride13.xml" ContentType="application/vnd.openxmlformats-officedocument.themeOverride+xml"/>
  <Override PartName="/ppt/charts/chart14.xml" ContentType="application/vnd.openxmlformats-officedocument.drawingml.chart+xml"/>
  <Override PartName="/ppt/theme/themeOverride14.xml" ContentType="application/vnd.openxmlformats-officedocument.themeOverride+xml"/>
  <Override PartName="/ppt/charts/chart15.xml" ContentType="application/vnd.openxmlformats-officedocument.drawingml.chart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5"/>
  </p:sldMasterIdLst>
  <p:notesMasterIdLst>
    <p:notesMasterId r:id="rId31"/>
  </p:notesMasterIdLst>
  <p:handoutMasterIdLst>
    <p:handoutMasterId r:id="rId32"/>
  </p:handoutMasterIdLst>
  <p:sldIdLst>
    <p:sldId id="357" r:id="rId6"/>
    <p:sldId id="315" r:id="rId7"/>
    <p:sldId id="307" r:id="rId8"/>
    <p:sldId id="409" r:id="rId9"/>
    <p:sldId id="408" r:id="rId10"/>
    <p:sldId id="284" r:id="rId11"/>
    <p:sldId id="384" r:id="rId12"/>
    <p:sldId id="410" r:id="rId13"/>
    <p:sldId id="411" r:id="rId14"/>
    <p:sldId id="412" r:id="rId15"/>
    <p:sldId id="386" r:id="rId16"/>
    <p:sldId id="371" r:id="rId17"/>
    <p:sldId id="374" r:id="rId18"/>
    <p:sldId id="378" r:id="rId19"/>
    <p:sldId id="399" r:id="rId20"/>
    <p:sldId id="400" r:id="rId21"/>
    <p:sldId id="392" r:id="rId22"/>
    <p:sldId id="393" r:id="rId23"/>
    <p:sldId id="380" r:id="rId24"/>
    <p:sldId id="381" r:id="rId25"/>
    <p:sldId id="413" r:id="rId26"/>
    <p:sldId id="394" r:id="rId27"/>
    <p:sldId id="398" r:id="rId28"/>
    <p:sldId id="406" r:id="rId29"/>
    <p:sldId id="303" r:id="rId30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4A2A2"/>
    <a:srgbClr val="FF9900"/>
    <a:srgbClr val="CC6600"/>
    <a:srgbClr val="CC3300"/>
    <a:srgbClr val="00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9" autoAdjust="0"/>
    <p:restoredTop sz="90891" autoAdjust="0"/>
  </p:normalViewPr>
  <p:slideViewPr>
    <p:cSldViewPr>
      <p:cViewPr>
        <p:scale>
          <a:sx n="90" d="100"/>
          <a:sy n="90" d="100"/>
        </p:scale>
        <p:origin x="-630" y="-3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956" y="-78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handoutMaster" Target="handoutMasters/handoutMaster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1.xlsx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2.xlsx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3.xlsx"/><Relationship Id="rId1" Type="http://schemas.openxmlformats.org/officeDocument/2006/relationships/themeOverride" Target="../theme/themeOverride13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4.xlsx"/><Relationship Id="rId1" Type="http://schemas.openxmlformats.org/officeDocument/2006/relationships/themeOverride" Target="../theme/themeOverride14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5.xlsx"/><Relationship Id="rId1" Type="http://schemas.openxmlformats.org/officeDocument/2006/relationships/themeOverride" Target="../theme/themeOverride1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scatterChart>
        <c:scatterStyle val="smoothMarker"/>
        <c:varyColors val="0"/>
        <c:ser>
          <c:idx val="1"/>
          <c:order val="0"/>
          <c:tx>
            <c:v>Reference Case (2007)</c:v>
          </c:tx>
          <c:spPr>
            <a:ln w="28575"/>
          </c:spPr>
          <c:marker>
            <c:symbol val="none"/>
          </c:marker>
          <c:xVal>
            <c:numRef>
              <c:f>'Sheet1 (2)'!$U$3:$U$153</c:f>
              <c:numCache>
                <c:formatCode>General</c:formatCode>
                <c:ptCount val="1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1.809204525035</c:v>
                </c:pt>
                <c:pt idx="6">
                  <c:v>17.617658330767501</c:v>
                </c:pt>
                <c:pt idx="7">
                  <c:v>24.939308896080298</c:v>
                </c:pt>
                <c:pt idx="8">
                  <c:v>31.040611354187199</c:v>
                </c:pt>
                <c:pt idx="9">
                  <c:v>48.222078308351499</c:v>
                </c:pt>
                <c:pt idx="10">
                  <c:v>54.485322784096503</c:v>
                </c:pt>
                <c:pt idx="11">
                  <c:v>62.509663653214297</c:v>
                </c:pt>
                <c:pt idx="12">
                  <c:v>72.617996025653198</c:v>
                </c:pt>
                <c:pt idx="13">
                  <c:v>80.705276881317005</c:v>
                </c:pt>
                <c:pt idx="14">
                  <c:v>91.694037258149905</c:v>
                </c:pt>
                <c:pt idx="15">
                  <c:v>115.331627666817</c:v>
                </c:pt>
                <c:pt idx="16">
                  <c:v>119.25606814265301</c:v>
                </c:pt>
                <c:pt idx="17">
                  <c:v>135.94334888562901</c:v>
                </c:pt>
                <c:pt idx="18">
                  <c:v>142.410429964983</c:v>
                </c:pt>
                <c:pt idx="19">
                  <c:v>170.203000014803</c:v>
                </c:pt>
                <c:pt idx="20">
                  <c:v>201.671148227592</c:v>
                </c:pt>
                <c:pt idx="21">
                  <c:v>209.28417807509999</c:v>
                </c:pt>
                <c:pt idx="22">
                  <c:v>237.88883218013501</c:v>
                </c:pt>
                <c:pt idx="23">
                  <c:v>267.464844308176</c:v>
                </c:pt>
                <c:pt idx="24">
                  <c:v>298.314658057933</c:v>
                </c:pt>
                <c:pt idx="25">
                  <c:v>335.99625463650102</c:v>
                </c:pt>
                <c:pt idx="26">
                  <c:v>392.74684099795599</c:v>
                </c:pt>
                <c:pt idx="27">
                  <c:v>418.42033541546101</c:v>
                </c:pt>
                <c:pt idx="28">
                  <c:v>441.85260350490103</c:v>
                </c:pt>
                <c:pt idx="29">
                  <c:v>452.07823753945502</c:v>
                </c:pt>
                <c:pt idx="30">
                  <c:v>460.02488394132098</c:v>
                </c:pt>
                <c:pt idx="31">
                  <c:v>468.10204832713401</c:v>
                </c:pt>
                <c:pt idx="32">
                  <c:v>492.54095550416997</c:v>
                </c:pt>
                <c:pt idx="33">
                  <c:v>510.27756054785999</c:v>
                </c:pt>
                <c:pt idx="34">
                  <c:v>529.66463333090496</c:v>
                </c:pt>
                <c:pt idx="35">
                  <c:v>540.24394293010005</c:v>
                </c:pt>
                <c:pt idx="36">
                  <c:v>547.94559028637798</c:v>
                </c:pt>
                <c:pt idx="37">
                  <c:v>577.70350006262595</c:v>
                </c:pt>
                <c:pt idx="38">
                  <c:v>590.61521686264496</c:v>
                </c:pt>
                <c:pt idx="39">
                  <c:v>599.95764679325805</c:v>
                </c:pt>
                <c:pt idx="40">
                  <c:v>607.24568575198998</c:v>
                </c:pt>
                <c:pt idx="41">
                  <c:v>613.686105527309</c:v>
                </c:pt>
                <c:pt idx="42">
                  <c:v>619.54729415970496</c:v>
                </c:pt>
                <c:pt idx="43">
                  <c:v>624.98389775328201</c:v>
                </c:pt>
                <c:pt idx="44">
                  <c:v>630.079164058468</c:v>
                </c:pt>
                <c:pt idx="45">
                  <c:v>634.88919950691297</c:v>
                </c:pt>
                <c:pt idx="46">
                  <c:v>646.23971038661</c:v>
                </c:pt>
                <c:pt idx="47">
                  <c:v>654.12158836995297</c:v>
                </c:pt>
                <c:pt idx="48">
                  <c:v>659.74226005413698</c:v>
                </c:pt>
                <c:pt idx="49">
                  <c:v>669.06421026345697</c:v>
                </c:pt>
                <c:pt idx="50">
                  <c:v>676.94974770155102</c:v>
                </c:pt>
                <c:pt idx="51">
                  <c:v>682.3608758501</c:v>
                </c:pt>
                <c:pt idx="52">
                  <c:v>686.77639860096394</c:v>
                </c:pt>
                <c:pt idx="53">
                  <c:v>691.33151856142001</c:v>
                </c:pt>
                <c:pt idx="54">
                  <c:v>695.31504382816104</c:v>
                </c:pt>
                <c:pt idx="55">
                  <c:v>702.03778668364305</c:v>
                </c:pt>
                <c:pt idx="56">
                  <c:v>705.87095978389902</c:v>
                </c:pt>
                <c:pt idx="57">
                  <c:v>709.44882034297905</c:v>
                </c:pt>
                <c:pt idx="58">
                  <c:v>712.88351196047904</c:v>
                </c:pt>
                <c:pt idx="59">
                  <c:v>716.20052973682004</c:v>
                </c:pt>
                <c:pt idx="60">
                  <c:v>733.45062995629405</c:v>
                </c:pt>
                <c:pt idx="61">
                  <c:v>741.04049447583895</c:v>
                </c:pt>
                <c:pt idx="62">
                  <c:v>755.36574848799296</c:v>
                </c:pt>
                <c:pt idx="63">
                  <c:v>781.07553860341204</c:v>
                </c:pt>
                <c:pt idx="64">
                  <c:v>789.28900228855798</c:v>
                </c:pt>
                <c:pt idx="65">
                  <c:v>795.26001459291501</c:v>
                </c:pt>
                <c:pt idx="66">
                  <c:v>800.40383344318695</c:v>
                </c:pt>
                <c:pt idx="67">
                  <c:v>805.409940468287</c:v>
                </c:pt>
                <c:pt idx="68">
                  <c:v>809.76982824906895</c:v>
                </c:pt>
                <c:pt idx="69">
                  <c:v>813.85378735331903</c:v>
                </c:pt>
                <c:pt idx="70">
                  <c:v>817.72564664837398</c:v>
                </c:pt>
                <c:pt idx="71">
                  <c:v>821.42335358511696</c:v>
                </c:pt>
                <c:pt idx="72">
                  <c:v>825.11578783451102</c:v>
                </c:pt>
                <c:pt idx="73">
                  <c:v>828.72597640888603</c:v>
                </c:pt>
                <c:pt idx="74">
                  <c:v>832.17285473553795</c:v>
                </c:pt>
                <c:pt idx="75">
                  <c:v>835.49763281310402</c:v>
                </c:pt>
                <c:pt idx="76">
                  <c:v>838.71818936193199</c:v>
                </c:pt>
                <c:pt idx="77">
                  <c:v>841.84633180045898</c:v>
                </c:pt>
                <c:pt idx="78">
                  <c:v>844.89095811496497</c:v>
                </c:pt>
                <c:pt idx="79">
                  <c:v>847.85919922303003</c:v>
                </c:pt>
                <c:pt idx="80">
                  <c:v>850.75697509122699</c:v>
                </c:pt>
                <c:pt idx="81">
                  <c:v>853.58931563844601</c:v>
                </c:pt>
                <c:pt idx="82">
                  <c:v>856.360566579752</c:v>
                </c:pt>
                <c:pt idx="83">
                  <c:v>859.07453102448403</c:v>
                </c:pt>
                <c:pt idx="84">
                  <c:v>861.73457173850204</c:v>
                </c:pt>
                <c:pt idx="85">
                  <c:v>864.34368767221395</c:v>
                </c:pt>
                <c:pt idx="86">
                  <c:v>866.90457280518399</c:v>
                </c:pt>
                <c:pt idx="87">
                  <c:v>869.41966237511303</c:v>
                </c:pt>
                <c:pt idx="88">
                  <c:v>871.89116983737199</c:v>
                </c:pt>
                <c:pt idx="89">
                  <c:v>874.32111684983704</c:v>
                </c:pt>
                <c:pt idx="90">
                  <c:v>876.711357905574</c:v>
                </c:pt>
                <c:pt idx="91">
                  <c:v>879.06360078985801</c:v>
                </c:pt>
                <c:pt idx="92">
                  <c:v>881.37942373276303</c:v>
                </c:pt>
                <c:pt idx="93">
                  <c:v>883.66028991415203</c:v>
                </c:pt>
                <c:pt idx="94">
                  <c:v>885.90755982405005</c:v>
                </c:pt>
                <c:pt idx="95">
                  <c:v>888.12250186876599</c:v>
                </c:pt>
                <c:pt idx="96">
                  <c:v>891.879630423202</c:v>
                </c:pt>
                <c:pt idx="97">
                  <c:v>894.50095227426402</c:v>
                </c:pt>
                <c:pt idx="98">
                  <c:v>896.96529604902003</c:v>
                </c:pt>
                <c:pt idx="99">
                  <c:v>899.25907633567601</c:v>
                </c:pt>
                <c:pt idx="100">
                  <c:v>901.47737377087003</c:v>
                </c:pt>
                <c:pt idx="101">
                  <c:v>903.64258893912097</c:v>
                </c:pt>
                <c:pt idx="102">
                  <c:v>905.76489277978305</c:v>
                </c:pt>
                <c:pt idx="103">
                  <c:v>907.85010753869301</c:v>
                </c:pt>
                <c:pt idx="104">
                  <c:v>909.90204333097995</c:v>
                </c:pt>
                <c:pt idx="105">
                  <c:v>927.77330857174297</c:v>
                </c:pt>
                <c:pt idx="106">
                  <c:v>933.75218933449196</c:v>
                </c:pt>
                <c:pt idx="107">
                  <c:v>937.98895829506603</c:v>
                </c:pt>
                <c:pt idx="108">
                  <c:v>941.58331109301105</c:v>
                </c:pt>
                <c:pt idx="109">
                  <c:v>944.82190543319905</c:v>
                </c:pt>
                <c:pt idx="110">
                  <c:v>948.08713686339195</c:v>
                </c:pt>
                <c:pt idx="111">
                  <c:v>950.98615350165403</c:v>
                </c:pt>
                <c:pt idx="112">
                  <c:v>953.71602991990198</c:v>
                </c:pt>
                <c:pt idx="113">
                  <c:v>956.33231543278896</c:v>
                </c:pt>
                <c:pt idx="114">
                  <c:v>958.85706033020494</c:v>
                </c:pt>
                <c:pt idx="115">
                  <c:v>961.30464708354202</c:v>
                </c:pt>
                <c:pt idx="116">
                  <c:v>963.68547712753696</c:v>
                </c:pt>
                <c:pt idx="117">
                  <c:v>966.007461256743</c:v>
                </c:pt>
                <c:pt idx="118">
                  <c:v>968.27681861934298</c:v>
                </c:pt>
                <c:pt idx="119">
                  <c:v>970.49856153317899</c:v>
                </c:pt>
                <c:pt idx="120">
                  <c:v>972.67681098181504</c:v>
                </c:pt>
                <c:pt idx="121">
                  <c:v>974.815011749993</c:v>
                </c:pt>
                <c:pt idx="122">
                  <c:v>976.91608430601002</c:v>
                </c:pt>
                <c:pt idx="123">
                  <c:v>978.98253502199702</c:v>
                </c:pt>
                <c:pt idx="124">
                  <c:v>981.01653800294798</c:v>
                </c:pt>
                <c:pt idx="125">
                  <c:v>983.01999702615399</c:v>
                </c:pt>
                <c:pt idx="126">
                  <c:v>984.99459322020903</c:v>
                </c:pt>
                <c:pt idx="127">
                  <c:v>986.941822313834</c:v>
                </c:pt>
                <c:pt idx="128">
                  <c:v>988.86302412199996</c:v>
                </c:pt>
                <c:pt idx="129">
                  <c:v>990.75940616486298</c:v>
                </c:pt>
                <c:pt idx="130">
                  <c:v>992.63206279052804</c:v>
                </c:pt>
                <c:pt idx="131">
                  <c:v>994.48199080913901</c:v>
                </c:pt>
                <c:pt idx="132">
                  <c:v>996.31010238925001</c:v>
                </c:pt>
                <c:pt idx="133">
                  <c:v>998.11723578347596</c:v>
                </c:pt>
                <c:pt idx="134">
                  <c:v>999.90416431658196</c:v>
                </c:pt>
                <c:pt idx="135">
                  <c:v>1001.6716039705</c:v>
                </c:pt>
                <c:pt idx="136">
                  <c:v>1003.42021982721</c:v>
                </c:pt>
                <c:pt idx="137">
                  <c:v>1005.1506315747999</c:v>
                </c:pt>
                <c:pt idx="138">
                  <c:v>1006.86341823974</c:v>
                </c:pt>
                <c:pt idx="139">
                  <c:v>1008.55912227591</c:v>
                </c:pt>
                <c:pt idx="140">
                  <c:v>1010.23825311536</c:v>
                </c:pt>
                <c:pt idx="141">
                  <c:v>1011.90129026641</c:v>
                </c:pt>
                <c:pt idx="142">
                  <c:v>1013.54868602863</c:v>
                </c:pt>
                <c:pt idx="143">
                  <c:v>1015.18086788222</c:v>
                </c:pt>
                <c:pt idx="144">
                  <c:v>1016.79824059906</c:v>
                </c:pt>
                <c:pt idx="145">
                  <c:v>1018.4011881149401</c:v>
                </c:pt>
                <c:pt idx="146">
                  <c:v>1019.99007519592</c:v>
                </c:pt>
                <c:pt idx="147">
                  <c:v>1021.56524892639</c:v>
                </c:pt>
                <c:pt idx="148">
                  <c:v>1023.12704004231</c:v>
                </c:pt>
                <c:pt idx="149">
                  <c:v>1024.67576412928</c:v>
                </c:pt>
                <c:pt idx="150">
                  <c:v>1026.2117227024</c:v>
                </c:pt>
              </c:numCache>
            </c:numRef>
          </c:xVal>
          <c:yVal>
            <c:numRef>
              <c:f>'Sheet1 (2)'!$S$3:$S$153</c:f>
              <c:numCache>
                <c:formatCode>General</c:formatCode>
                <c:ptCount val="151"/>
                <c:pt idx="0">
                  <c:v>0</c:v>
                </c:pt>
                <c:pt idx="1">
                  <c:v>0.10811000000000001</c:v>
                </c:pt>
                <c:pt idx="2">
                  <c:v>0.21622000000000002</c:v>
                </c:pt>
                <c:pt idx="3">
                  <c:v>0.32433000000000001</c:v>
                </c:pt>
                <c:pt idx="4">
                  <c:v>0.43244000000000005</c:v>
                </c:pt>
                <c:pt idx="5">
                  <c:v>0.54054999999999997</c:v>
                </c:pt>
                <c:pt idx="6">
                  <c:v>0.64866000000000001</c:v>
                </c:pt>
                <c:pt idx="7">
                  <c:v>0.75676999999999994</c:v>
                </c:pt>
                <c:pt idx="8">
                  <c:v>0.86488000000000009</c:v>
                </c:pt>
                <c:pt idx="9">
                  <c:v>0.97299000000000002</c:v>
                </c:pt>
                <c:pt idx="10">
                  <c:v>1.0810999999999999</c:v>
                </c:pt>
                <c:pt idx="11">
                  <c:v>1.1892100000000001</c:v>
                </c:pt>
                <c:pt idx="12">
                  <c:v>1.29732</c:v>
                </c:pt>
                <c:pt idx="13">
                  <c:v>1.40543</c:v>
                </c:pt>
                <c:pt idx="14">
                  <c:v>1.5135399999999999</c:v>
                </c:pt>
                <c:pt idx="15">
                  <c:v>1.62165</c:v>
                </c:pt>
                <c:pt idx="16">
                  <c:v>1.7297600000000002</c:v>
                </c:pt>
                <c:pt idx="17">
                  <c:v>1.8378699999999999</c:v>
                </c:pt>
                <c:pt idx="18">
                  <c:v>1.94598</c:v>
                </c:pt>
                <c:pt idx="19">
                  <c:v>2.05409</c:v>
                </c:pt>
                <c:pt idx="20">
                  <c:v>2.1621999999999999</c:v>
                </c:pt>
                <c:pt idx="21">
                  <c:v>2.2703100000000003</c:v>
                </c:pt>
                <c:pt idx="22">
                  <c:v>2.3784200000000002</c:v>
                </c:pt>
                <c:pt idx="23">
                  <c:v>2.4865299999999997</c:v>
                </c:pt>
                <c:pt idx="24">
                  <c:v>2.5946400000000001</c:v>
                </c:pt>
                <c:pt idx="25">
                  <c:v>2.70275</c:v>
                </c:pt>
                <c:pt idx="26">
                  <c:v>2.8108599999999999</c:v>
                </c:pt>
                <c:pt idx="27">
                  <c:v>2.9189700000000003</c:v>
                </c:pt>
                <c:pt idx="28">
                  <c:v>3.0270799999999998</c:v>
                </c:pt>
                <c:pt idx="29">
                  <c:v>3.1351899999999997</c:v>
                </c:pt>
                <c:pt idx="30">
                  <c:v>3.2433000000000001</c:v>
                </c:pt>
                <c:pt idx="31">
                  <c:v>3.35141</c:v>
                </c:pt>
                <c:pt idx="32">
                  <c:v>3.4595200000000004</c:v>
                </c:pt>
                <c:pt idx="33">
                  <c:v>3.5676299999999999</c:v>
                </c:pt>
                <c:pt idx="34">
                  <c:v>3.6757399999999998</c:v>
                </c:pt>
                <c:pt idx="35">
                  <c:v>3.7838500000000002</c:v>
                </c:pt>
                <c:pt idx="36">
                  <c:v>3.8919600000000001</c:v>
                </c:pt>
                <c:pt idx="37">
                  <c:v>4.00007</c:v>
                </c:pt>
                <c:pt idx="38">
                  <c:v>4.1081799999999999</c:v>
                </c:pt>
                <c:pt idx="39">
                  <c:v>4.2162899999999999</c:v>
                </c:pt>
                <c:pt idx="40">
                  <c:v>4.3243999999999998</c:v>
                </c:pt>
                <c:pt idx="41">
                  <c:v>4.4325099999999997</c:v>
                </c:pt>
                <c:pt idx="42">
                  <c:v>4.5406200000000005</c:v>
                </c:pt>
                <c:pt idx="43">
                  <c:v>4.6487299999999996</c:v>
                </c:pt>
                <c:pt idx="44">
                  <c:v>4.7568400000000004</c:v>
                </c:pt>
                <c:pt idx="45">
                  <c:v>4.8649500000000003</c:v>
                </c:pt>
                <c:pt idx="46">
                  <c:v>4.9730599999999994</c:v>
                </c:pt>
                <c:pt idx="47">
                  <c:v>5.0811700000000002</c:v>
                </c:pt>
                <c:pt idx="48">
                  <c:v>5.1892800000000001</c:v>
                </c:pt>
                <c:pt idx="49">
                  <c:v>5.29739</c:v>
                </c:pt>
                <c:pt idx="50">
                  <c:v>5.4055</c:v>
                </c:pt>
                <c:pt idx="51">
                  <c:v>5.5136099999999999</c:v>
                </c:pt>
                <c:pt idx="52">
                  <c:v>5.6217199999999998</c:v>
                </c:pt>
                <c:pt idx="53">
                  <c:v>5.7298299999999998</c:v>
                </c:pt>
                <c:pt idx="54">
                  <c:v>5.8379400000000006</c:v>
                </c:pt>
                <c:pt idx="55">
                  <c:v>5.9460499999999996</c:v>
                </c:pt>
                <c:pt idx="56">
                  <c:v>6.0541599999999995</c:v>
                </c:pt>
                <c:pt idx="57">
                  <c:v>6.1622700000000004</c:v>
                </c:pt>
                <c:pt idx="58">
                  <c:v>6.2703799999999994</c:v>
                </c:pt>
                <c:pt idx="59">
                  <c:v>6.3784900000000002</c:v>
                </c:pt>
                <c:pt idx="60">
                  <c:v>6.4866000000000001</c:v>
                </c:pt>
                <c:pt idx="61">
                  <c:v>6.5947099999999992</c:v>
                </c:pt>
                <c:pt idx="62">
                  <c:v>6.70282</c:v>
                </c:pt>
                <c:pt idx="63">
                  <c:v>6.8109299999999999</c:v>
                </c:pt>
                <c:pt idx="64">
                  <c:v>6.9190400000000007</c:v>
                </c:pt>
                <c:pt idx="65">
                  <c:v>7.0271499999999998</c:v>
                </c:pt>
                <c:pt idx="66">
                  <c:v>7.1352599999999997</c:v>
                </c:pt>
                <c:pt idx="67">
                  <c:v>7.2433700000000005</c:v>
                </c:pt>
                <c:pt idx="68">
                  <c:v>7.3514799999999996</c:v>
                </c:pt>
                <c:pt idx="69">
                  <c:v>7.4595900000000004</c:v>
                </c:pt>
                <c:pt idx="70">
                  <c:v>7.5677000000000003</c:v>
                </c:pt>
                <c:pt idx="71">
                  <c:v>7.6758099999999994</c:v>
                </c:pt>
                <c:pt idx="72">
                  <c:v>7.7839200000000002</c:v>
                </c:pt>
                <c:pt idx="73">
                  <c:v>7.8920300000000001</c:v>
                </c:pt>
                <c:pt idx="74">
                  <c:v>8.00014</c:v>
                </c:pt>
                <c:pt idx="75">
                  <c:v>8.10825</c:v>
                </c:pt>
                <c:pt idx="76">
                  <c:v>8.2163599999999999</c:v>
                </c:pt>
                <c:pt idx="77">
                  <c:v>8.3244699999999998</c:v>
                </c:pt>
                <c:pt idx="78">
                  <c:v>8.4325799999999997</c:v>
                </c:pt>
                <c:pt idx="79">
                  <c:v>8.5406899999999997</c:v>
                </c:pt>
                <c:pt idx="80">
                  <c:v>8.6487999999999996</c:v>
                </c:pt>
                <c:pt idx="81">
                  <c:v>8.7569099999999995</c:v>
                </c:pt>
                <c:pt idx="82">
                  <c:v>8.8650199999999995</c:v>
                </c:pt>
                <c:pt idx="83">
                  <c:v>8.9731300000000012</c:v>
                </c:pt>
                <c:pt idx="84">
                  <c:v>9.0812400000000011</c:v>
                </c:pt>
                <c:pt idx="85">
                  <c:v>9.1893499999999992</c:v>
                </c:pt>
                <c:pt idx="86">
                  <c:v>9.2974599999999992</c:v>
                </c:pt>
                <c:pt idx="87">
                  <c:v>9.4055699999999991</c:v>
                </c:pt>
                <c:pt idx="88">
                  <c:v>9.5136800000000008</c:v>
                </c:pt>
                <c:pt idx="89">
                  <c:v>9.6217900000000007</c:v>
                </c:pt>
                <c:pt idx="90">
                  <c:v>9.7299000000000007</c:v>
                </c:pt>
                <c:pt idx="91">
                  <c:v>9.8380100000000006</c:v>
                </c:pt>
                <c:pt idx="92">
                  <c:v>9.9461199999999987</c:v>
                </c:pt>
                <c:pt idx="93">
                  <c:v>10.05423</c:v>
                </c:pt>
                <c:pt idx="94">
                  <c:v>10.16234</c:v>
                </c:pt>
                <c:pt idx="95">
                  <c:v>10.27045</c:v>
                </c:pt>
                <c:pt idx="96">
                  <c:v>10.37856</c:v>
                </c:pt>
                <c:pt idx="97">
                  <c:v>10.48667</c:v>
                </c:pt>
                <c:pt idx="98">
                  <c:v>10.59478</c:v>
                </c:pt>
                <c:pt idx="99">
                  <c:v>10.70289</c:v>
                </c:pt>
                <c:pt idx="100">
                  <c:v>10.811</c:v>
                </c:pt>
                <c:pt idx="101">
                  <c:v>10.91911</c:v>
                </c:pt>
                <c:pt idx="102">
                  <c:v>11.02722</c:v>
                </c:pt>
                <c:pt idx="103">
                  <c:v>11.135330000000002</c:v>
                </c:pt>
                <c:pt idx="104">
                  <c:v>11.24344</c:v>
                </c:pt>
                <c:pt idx="105">
                  <c:v>11.35155</c:v>
                </c:pt>
                <c:pt idx="106">
                  <c:v>11.45966</c:v>
                </c:pt>
                <c:pt idx="107">
                  <c:v>11.567769999999999</c:v>
                </c:pt>
                <c:pt idx="108">
                  <c:v>11.675880000000001</c:v>
                </c:pt>
                <c:pt idx="109">
                  <c:v>11.783990000000001</c:v>
                </c:pt>
                <c:pt idx="110">
                  <c:v>11.892099999999999</c:v>
                </c:pt>
                <c:pt idx="111">
                  <c:v>12.000209999999999</c:v>
                </c:pt>
                <c:pt idx="112">
                  <c:v>12.108319999999999</c:v>
                </c:pt>
                <c:pt idx="113">
                  <c:v>12.216430000000001</c:v>
                </c:pt>
                <c:pt idx="114">
                  <c:v>12.324540000000001</c:v>
                </c:pt>
                <c:pt idx="115">
                  <c:v>12.432650000000001</c:v>
                </c:pt>
                <c:pt idx="116">
                  <c:v>12.540759999999999</c:v>
                </c:pt>
                <c:pt idx="117">
                  <c:v>12.648869999999999</c:v>
                </c:pt>
                <c:pt idx="118">
                  <c:v>12.75698</c:v>
                </c:pt>
                <c:pt idx="119">
                  <c:v>12.86509</c:v>
                </c:pt>
                <c:pt idx="120">
                  <c:v>12.9732</c:v>
                </c:pt>
                <c:pt idx="121">
                  <c:v>13.08131</c:v>
                </c:pt>
                <c:pt idx="122">
                  <c:v>13.189419999999998</c:v>
                </c:pt>
                <c:pt idx="123">
                  <c:v>13.29753</c:v>
                </c:pt>
                <c:pt idx="124">
                  <c:v>13.40564</c:v>
                </c:pt>
                <c:pt idx="125">
                  <c:v>13.51375</c:v>
                </c:pt>
                <c:pt idx="126">
                  <c:v>13.62186</c:v>
                </c:pt>
                <c:pt idx="127">
                  <c:v>13.72997</c:v>
                </c:pt>
                <c:pt idx="128">
                  <c:v>13.838080000000001</c:v>
                </c:pt>
                <c:pt idx="129">
                  <c:v>13.946190000000001</c:v>
                </c:pt>
                <c:pt idx="130">
                  <c:v>14.0543</c:v>
                </c:pt>
                <c:pt idx="131">
                  <c:v>14.162409999999999</c:v>
                </c:pt>
                <c:pt idx="132">
                  <c:v>14.270519999999999</c:v>
                </c:pt>
                <c:pt idx="133">
                  <c:v>14.378630000000001</c:v>
                </c:pt>
                <c:pt idx="134">
                  <c:v>14.486740000000001</c:v>
                </c:pt>
                <c:pt idx="135">
                  <c:v>14.594850000000001</c:v>
                </c:pt>
                <c:pt idx="136">
                  <c:v>14.702959999999999</c:v>
                </c:pt>
                <c:pt idx="137">
                  <c:v>14.811069999999999</c:v>
                </c:pt>
                <c:pt idx="138">
                  <c:v>14.919180000000001</c:v>
                </c:pt>
                <c:pt idx="139">
                  <c:v>15.027290000000001</c:v>
                </c:pt>
                <c:pt idx="140">
                  <c:v>15.135400000000001</c:v>
                </c:pt>
                <c:pt idx="141">
                  <c:v>15.243510000000001</c:v>
                </c:pt>
                <c:pt idx="142">
                  <c:v>15.351619999999999</c:v>
                </c:pt>
                <c:pt idx="143">
                  <c:v>15.45973</c:v>
                </c:pt>
                <c:pt idx="144">
                  <c:v>15.56784</c:v>
                </c:pt>
                <c:pt idx="145">
                  <c:v>15.67595</c:v>
                </c:pt>
                <c:pt idx="146">
                  <c:v>15.78406</c:v>
                </c:pt>
                <c:pt idx="147">
                  <c:v>15.89217</c:v>
                </c:pt>
                <c:pt idx="148">
                  <c:v>16.00028</c:v>
                </c:pt>
                <c:pt idx="149">
                  <c:v>16.10839</c:v>
                </c:pt>
                <c:pt idx="150">
                  <c:v>16.2165</c:v>
                </c:pt>
              </c:numCache>
            </c:numRef>
          </c:yVal>
          <c:smooth val="1"/>
        </c:ser>
        <c:ser>
          <c:idx val="0"/>
          <c:order val="1"/>
          <c:tx>
            <c:v>Reference Case (2015)</c:v>
          </c:tx>
          <c:spPr>
            <a:ln w="28575"/>
          </c:spPr>
          <c:marker>
            <c:symbol val="none"/>
          </c:marker>
          <c:xVal>
            <c:numRef>
              <c:f>R_USA_GreenNodesIII!$I$4:$I$6</c:f>
              <c:numCache>
                <c:formatCode>General</c:formatCode>
                <c:ptCount val="3"/>
                <c:pt idx="0">
                  <c:v>0</c:v>
                </c:pt>
                <c:pt idx="1">
                  <c:v>1625</c:v>
                </c:pt>
                <c:pt idx="2">
                  <c:v>1954</c:v>
                </c:pt>
              </c:numCache>
            </c:numRef>
          </c:xVal>
          <c:yVal>
            <c:numRef>
              <c:f>R_USA_GreenNodesIII!$H$4:$H$6</c:f>
              <c:numCache>
                <c:formatCode>General</c:formatCode>
                <c:ptCount val="3"/>
                <c:pt idx="0">
                  <c:v>1.571</c:v>
                </c:pt>
                <c:pt idx="1">
                  <c:v>3.4750000000000001</c:v>
                </c:pt>
                <c:pt idx="2">
                  <c:v>16.5975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4675712"/>
        <c:axId val="94678400"/>
      </c:scatterChart>
      <c:valAx>
        <c:axId val="94675712"/>
        <c:scaling>
          <c:orientation val="minMax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baseline="0" dirty="0">
                    <a:latin typeface="Segoe UI" pitchFamily="34" charset="0"/>
                  </a:rPr>
                  <a:t>Cumulative Reserve Additions, </a:t>
                </a:r>
                <a:r>
                  <a:rPr lang="en-US" baseline="0" dirty="0" err="1" smtClean="0">
                    <a:latin typeface="Segoe UI" pitchFamily="34" charset="0"/>
                  </a:rPr>
                  <a:t>Tcf</a:t>
                </a:r>
                <a:endParaRPr lang="en-US" baseline="0" dirty="0">
                  <a:latin typeface="Segoe UI" pitchFamily="34" charset="0"/>
                </a:endParaRP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 i="0" baseline="0">
                <a:latin typeface="Segoe UI" pitchFamily="34" charset="0"/>
              </a:defRPr>
            </a:pPr>
            <a:endParaRPr lang="en-US"/>
          </a:p>
        </c:txPr>
        <c:crossAx val="94678400"/>
        <c:crosses val="autoZero"/>
        <c:crossBetween val="midCat"/>
      </c:valAx>
      <c:valAx>
        <c:axId val="9467840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baseline="0">
                    <a:latin typeface="Segoe UI" pitchFamily="34" charset="0"/>
                  </a:rPr>
                  <a:t>2014$/Thousand Cubic Feet</a:t>
                </a:r>
              </a:p>
            </c:rich>
          </c:tx>
          <c:layout/>
          <c:overlay val="0"/>
        </c:title>
        <c:numFmt formatCode="0.0" sourceLinked="0"/>
        <c:majorTickMark val="none"/>
        <c:minorTickMark val="none"/>
        <c:tickLblPos val="nextTo"/>
        <c:txPr>
          <a:bodyPr/>
          <a:lstStyle/>
          <a:p>
            <a:pPr>
              <a:defRPr sz="900" b="1" i="0" baseline="0">
                <a:latin typeface="Segoe UI" pitchFamily="34" charset="0"/>
              </a:defRPr>
            </a:pPr>
            <a:endParaRPr lang="en-US"/>
          </a:p>
        </c:txPr>
        <c:crossAx val="94675712"/>
        <c:crosses val="autoZero"/>
        <c:crossBetween val="midCat"/>
      </c:valAx>
      <c:spPr>
        <a:ln w="19050">
          <a:solidFill>
            <a:schemeClr val="tx1"/>
          </a:solidFill>
        </a:ln>
      </c:spPr>
    </c:plotArea>
    <c:legend>
      <c:legendPos val="b"/>
      <c:layout>
        <c:manualLayout>
          <c:xMode val="edge"/>
          <c:yMode val="edge"/>
          <c:x val="0.21426728147826626"/>
          <c:y val="0.93424214752149415"/>
          <c:w val="0.65672454461348484"/>
          <c:h val="5.418017910189038E-2"/>
        </c:manualLayout>
      </c:layout>
      <c:overlay val="0"/>
      <c:spPr>
        <a:ln w="19050">
          <a:solidFill>
            <a:schemeClr val="tx1"/>
          </a:solidFill>
        </a:ln>
      </c:spPr>
      <c:txPr>
        <a:bodyPr/>
        <a:lstStyle/>
        <a:p>
          <a:pPr>
            <a:defRPr sz="800" b="1" i="0" baseline="0">
              <a:latin typeface="Segoe UI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ln w="19050">
      <a:solidFill>
        <a:schemeClr val="tx1"/>
      </a:solidFill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'Comparisons (Hub Prices)'!$A$3</c:f>
              <c:strCache>
                <c:ptCount val="1"/>
                <c:pt idx="0">
                  <c:v>Henry (Reference)</c:v>
                </c:pt>
              </c:strCache>
            </c:strRef>
          </c:tx>
          <c:cat>
            <c:numRef>
              <c:f>'Comparisons (Hub Prices)'!$B$1:$R$1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'Hub prices raw data (Reference)'!$D$20:$T$20</c:f>
              <c:numCache>
                <c:formatCode>General</c:formatCode>
                <c:ptCount val="17"/>
                <c:pt idx="0">
                  <c:v>4.8525778965791417</c:v>
                </c:pt>
                <c:pt idx="1">
                  <c:v>2.8202886924874186</c:v>
                </c:pt>
                <c:pt idx="2">
                  <c:v>2.7237241310889155</c:v>
                </c:pt>
                <c:pt idx="3">
                  <c:v>2.9285341195098349</c:v>
                </c:pt>
                <c:pt idx="4">
                  <c:v>3.8520261511524354</c:v>
                </c:pt>
                <c:pt idx="5">
                  <c:v>4.3067614963316112</c:v>
                </c:pt>
                <c:pt idx="6">
                  <c:v>4.5983958754027734</c:v>
                </c:pt>
                <c:pt idx="7">
                  <c:v>4.8793146655667305</c:v>
                </c:pt>
                <c:pt idx="8">
                  <c:v>4.9367643785222244</c:v>
                </c:pt>
                <c:pt idx="9">
                  <c:v>5.0550706924975186</c:v>
                </c:pt>
                <c:pt idx="10">
                  <c:v>5.1162327232348268</c:v>
                </c:pt>
                <c:pt idx="11">
                  <c:v>5.2809624797953472</c:v>
                </c:pt>
                <c:pt idx="12">
                  <c:v>5.3531915144755313</c:v>
                </c:pt>
                <c:pt idx="13">
                  <c:v>5.4987091672978492</c:v>
                </c:pt>
                <c:pt idx="14">
                  <c:v>5.6222356458994538</c:v>
                </c:pt>
                <c:pt idx="15">
                  <c:v>5.7007939960379836</c:v>
                </c:pt>
                <c:pt idx="16">
                  <c:v>5.7766835918767239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'Comparisons (Hub Prices)'!$A$2</c:f>
              <c:strCache>
                <c:ptCount val="1"/>
                <c:pt idx="0">
                  <c:v>Henry (Low Demand)</c:v>
                </c:pt>
              </c:strCache>
            </c:strRef>
          </c:tx>
          <c:cat>
            <c:numRef>
              <c:f>'Comparisons (Hub Prices)'!$B$1:$R$1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'Hub prices raw data (low)'!$D$20:$T$20</c:f>
              <c:numCache>
                <c:formatCode>General</c:formatCode>
                <c:ptCount val="17"/>
                <c:pt idx="0">
                  <c:v>5.019488136949704</c:v>
                </c:pt>
                <c:pt idx="1">
                  <c:v>3.0556206801010077</c:v>
                </c:pt>
                <c:pt idx="2">
                  <c:v>2.9360173121908586</c:v>
                </c:pt>
                <c:pt idx="3">
                  <c:v>3.5254327823796716</c:v>
                </c:pt>
                <c:pt idx="4">
                  <c:v>4.381359791178439</c:v>
                </c:pt>
                <c:pt idx="5">
                  <c:v>4.9861001798718645</c:v>
                </c:pt>
                <c:pt idx="6">
                  <c:v>5.3275728609608546</c:v>
                </c:pt>
                <c:pt idx="7">
                  <c:v>5.6631008452522833</c:v>
                </c:pt>
                <c:pt idx="8">
                  <c:v>5.8548442090857504</c:v>
                </c:pt>
                <c:pt idx="9">
                  <c:v>5.9295368015010057</c:v>
                </c:pt>
                <c:pt idx="10">
                  <c:v>5.9269253011115204</c:v>
                </c:pt>
                <c:pt idx="11">
                  <c:v>6.0308077524895731</c:v>
                </c:pt>
                <c:pt idx="12">
                  <c:v>6.0879261739367925</c:v>
                </c:pt>
                <c:pt idx="13">
                  <c:v>6.181466318840652</c:v>
                </c:pt>
                <c:pt idx="14">
                  <c:v>6.3115045785080248</c:v>
                </c:pt>
                <c:pt idx="15">
                  <c:v>6.4451466663659742</c:v>
                </c:pt>
                <c:pt idx="16">
                  <c:v>6.5680296282318373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'Comparisons (Hub Prices)'!$A$4</c:f>
              <c:strCache>
                <c:ptCount val="1"/>
                <c:pt idx="0">
                  <c:v>Henry (High Demand)</c:v>
                </c:pt>
              </c:strCache>
            </c:strRef>
          </c:tx>
          <c:cat>
            <c:numRef>
              <c:f>'Comparisons (Hub Prices)'!$B$1:$R$1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'Hub prices raw data (High)'!$D$20:$T$20</c:f>
              <c:numCache>
                <c:formatCode>General</c:formatCode>
                <c:ptCount val="17"/>
                <c:pt idx="0">
                  <c:v>3.974745307548587</c:v>
                </c:pt>
                <c:pt idx="1">
                  <c:v>2.6204502809533015</c:v>
                </c:pt>
                <c:pt idx="2">
                  <c:v>2.6555870521483165</c:v>
                </c:pt>
                <c:pt idx="3">
                  <c:v>2.4138858766402476</c:v>
                </c:pt>
                <c:pt idx="4">
                  <c:v>3.1027319571511001</c:v>
                </c:pt>
                <c:pt idx="5">
                  <c:v>3.3735021210058918</c:v>
                </c:pt>
                <c:pt idx="6">
                  <c:v>3.6544226071434132</c:v>
                </c:pt>
                <c:pt idx="7">
                  <c:v>3.8482825173923865</c:v>
                </c:pt>
                <c:pt idx="8">
                  <c:v>3.8763051149212466</c:v>
                </c:pt>
                <c:pt idx="9">
                  <c:v>4.089475253661421</c:v>
                </c:pt>
                <c:pt idx="10">
                  <c:v>4.1263014645169598</c:v>
                </c:pt>
                <c:pt idx="11">
                  <c:v>4.2130729790775945</c:v>
                </c:pt>
                <c:pt idx="12">
                  <c:v>4.2650854929542428</c:v>
                </c:pt>
                <c:pt idx="13">
                  <c:v>4.3281742612431566</c:v>
                </c:pt>
                <c:pt idx="14">
                  <c:v>4.4204622656900732</c:v>
                </c:pt>
                <c:pt idx="15">
                  <c:v>4.4679136383609226</c:v>
                </c:pt>
                <c:pt idx="16">
                  <c:v>4.5588168068855293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'Comparisons (Hub Prices)'!$A$5</c:f>
              <c:strCache>
                <c:ptCount val="1"/>
                <c:pt idx="0">
                  <c:v>Henry (NGI Actuals)</c:v>
                </c:pt>
              </c:strCache>
            </c:strRef>
          </c:tx>
          <c:cat>
            <c:numRef>
              <c:f>'Comparisons (Hub Prices)'!$B$1:$R$1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'Comparisons (Hub Prices)'!$B$6:$D$6</c:f>
              <c:numCache>
                <c:formatCode>General</c:formatCode>
                <c:ptCount val="3"/>
                <c:pt idx="0">
                  <c:v>4.6835799030993055</c:v>
                </c:pt>
                <c:pt idx="1">
                  <c:v>2.7890487474601464</c:v>
                </c:pt>
                <c:pt idx="2">
                  <c:v>2.5387200000000001</c:v>
                </c:pt>
              </c:numCache>
            </c:numRef>
          </c:val>
          <c:smooth val="0"/>
        </c:ser>
        <c:ser>
          <c:idx val="6"/>
          <c:order val="4"/>
          <c:tx>
            <c:strRef>
              <c:f>'Comparisons (Hub Prices)'!$A$7</c:f>
              <c:strCache>
                <c:ptCount val="1"/>
                <c:pt idx="0">
                  <c:v>Henry Hub Futures (NYMEX)</c:v>
                </c:pt>
              </c:strCache>
            </c:strRef>
          </c:tx>
          <c:cat>
            <c:numRef>
              <c:f>'Comparisons (Hub Prices)'!$B$1:$R$1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'Comparisons (Hub Prices)'!$B$8:$R$8</c:f>
              <c:numCache>
                <c:formatCode>General</c:formatCode>
                <c:ptCount val="17"/>
                <c:pt idx="4">
                  <c:v>3.198426</c:v>
                </c:pt>
                <c:pt idx="5">
                  <c:v>2.9298480000000002</c:v>
                </c:pt>
                <c:pt idx="6">
                  <c:v>2.9147120000000002</c:v>
                </c:pt>
                <c:pt idx="7">
                  <c:v>2.9309659999999997</c:v>
                </c:pt>
                <c:pt idx="8">
                  <c:v>2.9460160000000002</c:v>
                </c:pt>
                <c:pt idx="9">
                  <c:v>2.9964119999999999</c:v>
                </c:pt>
                <c:pt idx="10">
                  <c:v>3.0555799999999995</c:v>
                </c:pt>
                <c:pt idx="11">
                  <c:v>3.1223159999999996</c:v>
                </c:pt>
                <c:pt idx="12">
                  <c:v>3.1939539999999997</c:v>
                </c:pt>
                <c:pt idx="13">
                  <c:v>3.2735040000000004</c:v>
                </c:pt>
                <c:pt idx="14">
                  <c:v>3.3565800000000001</c:v>
                </c:pt>
                <c:pt idx="15">
                  <c:v>3.4507500000000002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886144"/>
        <c:axId val="28887680"/>
      </c:lineChart>
      <c:catAx>
        <c:axId val="28886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28887680"/>
        <c:crosses val="autoZero"/>
        <c:auto val="1"/>
        <c:lblAlgn val="ctr"/>
        <c:lblOffset val="100"/>
        <c:noMultiLvlLbl val="0"/>
      </c:catAx>
      <c:valAx>
        <c:axId val="2888768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crossAx val="2888614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7.5471698113207556E-3"/>
          <c:y val="0.84471249673126647"/>
          <c:w val="0.97232704402515724"/>
          <c:h val="0.13314728186651945"/>
        </c:manualLayout>
      </c:layout>
      <c:overlay val="0"/>
      <c:txPr>
        <a:bodyPr/>
        <a:lstStyle/>
        <a:p>
          <a:pPr>
            <a:defRPr sz="1200" b="1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4381956173126018E-2"/>
          <c:y val="4.7652168478940132E-2"/>
          <c:w val="0.92158581117342375"/>
          <c:h val="0.7626624796900387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'Comparison (US Demand)'!$A$2</c:f>
              <c:strCache>
                <c:ptCount val="1"/>
                <c:pt idx="0">
                  <c:v>NAMGas (Low Demand)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invertIfNegative val="0"/>
          <c:cat>
            <c:numRef>
              <c:f>'Comparison (US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 (US Demand)'!$B$2:$R$2</c:f>
              <c:numCache>
                <c:formatCode>0.00</c:formatCode>
                <c:ptCount val="17"/>
                <c:pt idx="0">
                  <c:v>23.544420464000005</c:v>
                </c:pt>
                <c:pt idx="1">
                  <c:v>24.046166596000003</c:v>
                </c:pt>
                <c:pt idx="2">
                  <c:v>24.384637850000004</c:v>
                </c:pt>
                <c:pt idx="3">
                  <c:v>24.281171888999992</c:v>
                </c:pt>
                <c:pt idx="4">
                  <c:v>24.152958702000003</c:v>
                </c:pt>
                <c:pt idx="5">
                  <c:v>24.039919521000002</c:v>
                </c:pt>
                <c:pt idx="6">
                  <c:v>23.638590677999993</c:v>
                </c:pt>
                <c:pt idx="7">
                  <c:v>23.434565368999994</c:v>
                </c:pt>
                <c:pt idx="8">
                  <c:v>23.329237817999999</c:v>
                </c:pt>
                <c:pt idx="9">
                  <c:v>23.466245628999999</c:v>
                </c:pt>
                <c:pt idx="10">
                  <c:v>23.514396783000006</c:v>
                </c:pt>
                <c:pt idx="11">
                  <c:v>23.638321781000009</c:v>
                </c:pt>
                <c:pt idx="12">
                  <c:v>23.714429749999997</c:v>
                </c:pt>
                <c:pt idx="13">
                  <c:v>23.719846833000002</c:v>
                </c:pt>
                <c:pt idx="14">
                  <c:v>23.712246989999997</c:v>
                </c:pt>
                <c:pt idx="15">
                  <c:v>23.690973929999998</c:v>
                </c:pt>
                <c:pt idx="16">
                  <c:v>23.610496944999998</c:v>
                </c:pt>
              </c:numCache>
            </c:numRef>
          </c:val>
        </c:ser>
        <c:ser>
          <c:idx val="1"/>
          <c:order val="1"/>
          <c:tx>
            <c:strRef>
              <c:f>'Comparison (US Demand)'!$A$3</c:f>
              <c:strCache>
                <c:ptCount val="1"/>
                <c:pt idx="0">
                  <c:v>NAMGas (Mid Demand)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invertIfNegative val="0"/>
          <c:cat>
            <c:numRef>
              <c:f>'Comparison (US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 (US Demand)'!$B$3:$R$3</c:f>
              <c:numCache>
                <c:formatCode>0.00</c:formatCode>
                <c:ptCount val="17"/>
                <c:pt idx="0">
                  <c:v>23.745730781999999</c:v>
                </c:pt>
                <c:pt idx="1">
                  <c:v>24.183898128000003</c:v>
                </c:pt>
                <c:pt idx="2">
                  <c:v>24.874653608000003</c:v>
                </c:pt>
                <c:pt idx="3">
                  <c:v>25.809787887999999</c:v>
                </c:pt>
                <c:pt idx="4">
                  <c:v>26.026871559</c:v>
                </c:pt>
                <c:pt idx="5">
                  <c:v>26.258198493000002</c:v>
                </c:pt>
                <c:pt idx="6">
                  <c:v>26.167894401000005</c:v>
                </c:pt>
                <c:pt idx="7">
                  <c:v>26.123852282000001</c:v>
                </c:pt>
                <c:pt idx="8">
                  <c:v>26.317694857000003</c:v>
                </c:pt>
                <c:pt idx="9">
                  <c:v>26.673038900000002</c:v>
                </c:pt>
                <c:pt idx="10">
                  <c:v>26.994252684999996</c:v>
                </c:pt>
                <c:pt idx="11">
                  <c:v>27.320507185</c:v>
                </c:pt>
                <c:pt idx="12">
                  <c:v>27.502915788999989</c:v>
                </c:pt>
                <c:pt idx="13">
                  <c:v>27.598207359000003</c:v>
                </c:pt>
                <c:pt idx="14">
                  <c:v>27.699594685999998</c:v>
                </c:pt>
                <c:pt idx="15">
                  <c:v>27.762887847999995</c:v>
                </c:pt>
                <c:pt idx="16">
                  <c:v>27.765854147999992</c:v>
                </c:pt>
              </c:numCache>
            </c:numRef>
          </c:val>
        </c:ser>
        <c:ser>
          <c:idx val="2"/>
          <c:order val="2"/>
          <c:tx>
            <c:strRef>
              <c:f>'Comparison (US Demand)'!$A$4</c:f>
              <c:strCache>
                <c:ptCount val="1"/>
                <c:pt idx="0">
                  <c:v>NAMGas (High Demand)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invertIfNegative val="0"/>
          <c:cat>
            <c:numRef>
              <c:f>'Comparison (US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 (US Demand)'!$B$4:$R$4</c:f>
              <c:numCache>
                <c:formatCode>0.00</c:formatCode>
                <c:ptCount val="17"/>
                <c:pt idx="0">
                  <c:v>23.347587608000001</c:v>
                </c:pt>
                <c:pt idx="1">
                  <c:v>25.322582351999998</c:v>
                </c:pt>
                <c:pt idx="2">
                  <c:v>26.577603083000007</c:v>
                </c:pt>
                <c:pt idx="3">
                  <c:v>27.75248697</c:v>
                </c:pt>
                <c:pt idx="4">
                  <c:v>27.615431067999996</c:v>
                </c:pt>
                <c:pt idx="5">
                  <c:v>27.801701891999993</c:v>
                </c:pt>
                <c:pt idx="6">
                  <c:v>27.78519115200001</c:v>
                </c:pt>
                <c:pt idx="7">
                  <c:v>27.794176254000007</c:v>
                </c:pt>
                <c:pt idx="8">
                  <c:v>28.13293801</c:v>
                </c:pt>
                <c:pt idx="9">
                  <c:v>28.745914280000001</c:v>
                </c:pt>
                <c:pt idx="10">
                  <c:v>29.309143124999999</c:v>
                </c:pt>
                <c:pt idx="11">
                  <c:v>29.814050764000001</c:v>
                </c:pt>
                <c:pt idx="12">
                  <c:v>30.139577265999996</c:v>
                </c:pt>
                <c:pt idx="13">
                  <c:v>30.421341548000001</c:v>
                </c:pt>
                <c:pt idx="14">
                  <c:v>30.613405602000004</c:v>
                </c:pt>
                <c:pt idx="15">
                  <c:v>30.864502300999987</c:v>
                </c:pt>
                <c:pt idx="16">
                  <c:v>31.017866177999998</c:v>
                </c:pt>
              </c:numCache>
            </c:numRef>
          </c:val>
        </c:ser>
        <c:ser>
          <c:idx val="3"/>
          <c:order val="3"/>
          <c:tx>
            <c:strRef>
              <c:f>'Comparison (US Demand)'!$A$5</c:f>
              <c:strCache>
                <c:ptCount val="1"/>
                <c:pt idx="0">
                  <c:v>EIA Historical</c:v>
                </c:pt>
              </c:strCache>
            </c:strRef>
          </c:tx>
          <c:invertIfNegative val="0"/>
          <c:val>
            <c:numRef>
              <c:f>'Comparison (US Demand)'!$B$5:$D$5</c:f>
              <c:numCache>
                <c:formatCode>0.00</c:formatCode>
                <c:ptCount val="3"/>
                <c:pt idx="0">
                  <c:v>24.381081999999999</c:v>
                </c:pt>
                <c:pt idx="1">
                  <c:v>25.053529999999999</c:v>
                </c:pt>
                <c:pt idx="2">
                  <c:v>25.264672999999998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9330560"/>
        <c:axId val="59332096"/>
      </c:barChart>
      <c:catAx>
        <c:axId val="59330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59332096"/>
        <c:crosses val="autoZero"/>
        <c:auto val="1"/>
        <c:lblAlgn val="ctr"/>
        <c:lblOffset val="100"/>
        <c:noMultiLvlLbl val="0"/>
      </c:catAx>
      <c:valAx>
        <c:axId val="59332096"/>
        <c:scaling>
          <c:orientation val="minMax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crossAx val="593305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4.5256702111234802E-2"/>
          <c:y val="0.9064626296712911"/>
          <c:w val="0.9390741098777331"/>
          <c:h val="5.4517247844019498E-2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'Comparison (US Power Demand)'!$A$2</c:f>
              <c:strCache>
                <c:ptCount val="1"/>
                <c:pt idx="0">
                  <c:v>NAMGas (Low Demand)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invertIfNegative val="0"/>
          <c:cat>
            <c:numRef>
              <c:f>'Comparison (US Power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 (US Power Demand)'!$B$2:$R$2</c:f>
              <c:numCache>
                <c:formatCode>General</c:formatCode>
                <c:ptCount val="17"/>
                <c:pt idx="0">
                  <c:v>8.0245529945423417</c:v>
                </c:pt>
                <c:pt idx="1">
                  <c:v>9.4142517248401614</c:v>
                </c:pt>
                <c:pt idx="2">
                  <c:v>9.8719308760980624</c:v>
                </c:pt>
                <c:pt idx="3">
                  <c:v>9.8528496477669059</c:v>
                </c:pt>
                <c:pt idx="4">
                  <c:v>9.7414558331036112</c:v>
                </c:pt>
                <c:pt idx="5">
                  <c:v>9.7101592040207816</c:v>
                </c:pt>
                <c:pt idx="6">
                  <c:v>9.5701030955388688</c:v>
                </c:pt>
                <c:pt idx="7">
                  <c:v>9.5931479861301998</c:v>
                </c:pt>
                <c:pt idx="8">
                  <c:v>9.6931451489003244</c:v>
                </c:pt>
                <c:pt idx="9">
                  <c:v>9.8548103622318237</c:v>
                </c:pt>
                <c:pt idx="10">
                  <c:v>10.003881176253511</c:v>
                </c:pt>
                <c:pt idx="11">
                  <c:v>10.202964208473514</c:v>
                </c:pt>
                <c:pt idx="12">
                  <c:v>10.329525258648372</c:v>
                </c:pt>
                <c:pt idx="13">
                  <c:v>10.360532403415926</c:v>
                </c:pt>
                <c:pt idx="14">
                  <c:v>10.416807272748445</c:v>
                </c:pt>
                <c:pt idx="15">
                  <c:v>10.487414936331689</c:v>
                </c:pt>
                <c:pt idx="16">
                  <c:v>10.446640125684803</c:v>
                </c:pt>
              </c:numCache>
            </c:numRef>
          </c:val>
        </c:ser>
        <c:ser>
          <c:idx val="1"/>
          <c:order val="1"/>
          <c:tx>
            <c:strRef>
              <c:f>'Comparison (US Power Demand)'!$A$3</c:f>
              <c:strCache>
                <c:ptCount val="1"/>
                <c:pt idx="0">
                  <c:v>NAMGas (Mid Demand)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invertIfNegative val="0"/>
          <c:cat>
            <c:numRef>
              <c:f>'Comparison (US Power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 (US Power Demand)'!$B$3:$R$3</c:f>
              <c:numCache>
                <c:formatCode>General</c:formatCode>
                <c:ptCount val="17"/>
                <c:pt idx="0">
                  <c:v>9.1420590649999998</c:v>
                </c:pt>
                <c:pt idx="1">
                  <c:v>9.2883195092485309</c:v>
                </c:pt>
                <c:pt idx="2">
                  <c:v>9.8540941242122653</c:v>
                </c:pt>
                <c:pt idx="3">
                  <c:v>10.103021837141451</c:v>
                </c:pt>
                <c:pt idx="4">
                  <c:v>9.9487347926240055</c:v>
                </c:pt>
                <c:pt idx="5">
                  <c:v>9.9492642947202494</c:v>
                </c:pt>
                <c:pt idx="6">
                  <c:v>9.827105401803335</c:v>
                </c:pt>
                <c:pt idx="7">
                  <c:v>9.8010713398912284</c:v>
                </c:pt>
                <c:pt idx="8">
                  <c:v>9.9259139788696462</c:v>
                </c:pt>
                <c:pt idx="9">
                  <c:v>10.092583609623004</c:v>
                </c:pt>
                <c:pt idx="10">
                  <c:v>10.281465463207265</c:v>
                </c:pt>
                <c:pt idx="11">
                  <c:v>10.484295340954363</c:v>
                </c:pt>
                <c:pt idx="12">
                  <c:v>10.581980639386721</c:v>
                </c:pt>
                <c:pt idx="13">
                  <c:v>10.614567989684133</c:v>
                </c:pt>
                <c:pt idx="14">
                  <c:v>10.677944233366418</c:v>
                </c:pt>
                <c:pt idx="15">
                  <c:v>10.755260720722887</c:v>
                </c:pt>
                <c:pt idx="16">
                  <c:v>10.718198011934202</c:v>
                </c:pt>
              </c:numCache>
            </c:numRef>
          </c:val>
        </c:ser>
        <c:ser>
          <c:idx val="2"/>
          <c:order val="2"/>
          <c:tx>
            <c:strRef>
              <c:f>'Comparison (US Power Demand)'!$A$4</c:f>
              <c:strCache>
                <c:ptCount val="1"/>
                <c:pt idx="0">
                  <c:v>NAMGas (High Demand)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invertIfNegative val="0"/>
          <c:cat>
            <c:numRef>
              <c:f>'Comparison (US Power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 (US Power Demand)'!$B$4:$R$4</c:f>
              <c:numCache>
                <c:formatCode>General</c:formatCode>
                <c:ptCount val="17"/>
                <c:pt idx="0">
                  <c:v>9.1420590649999998</c:v>
                </c:pt>
                <c:pt idx="1">
                  <c:v>9.656556393377123</c:v>
                </c:pt>
                <c:pt idx="2">
                  <c:v>10.423540851945456</c:v>
                </c:pt>
                <c:pt idx="3">
                  <c:v>10.93004823983066</c:v>
                </c:pt>
                <c:pt idx="4">
                  <c:v>10.772706589056769</c:v>
                </c:pt>
                <c:pt idx="5">
                  <c:v>10.8212645751161</c:v>
                </c:pt>
                <c:pt idx="6">
                  <c:v>10.783608634950735</c:v>
                </c:pt>
                <c:pt idx="7">
                  <c:v>10.835746718808856</c:v>
                </c:pt>
                <c:pt idx="8">
                  <c:v>11.07068786311404</c:v>
                </c:pt>
                <c:pt idx="9">
                  <c:v>11.398450567831524</c:v>
                </c:pt>
                <c:pt idx="10">
                  <c:v>11.729421616858129</c:v>
                </c:pt>
                <c:pt idx="11">
                  <c:v>12.074457191123596</c:v>
                </c:pt>
                <c:pt idx="12">
                  <c:v>12.235419805747714</c:v>
                </c:pt>
                <c:pt idx="13">
                  <c:v>12.34069479983884</c:v>
                </c:pt>
                <c:pt idx="14">
                  <c:v>12.45650954325542</c:v>
                </c:pt>
                <c:pt idx="15">
                  <c:v>12.601457928755282</c:v>
                </c:pt>
                <c:pt idx="16">
                  <c:v>12.616599822529073</c:v>
                </c:pt>
              </c:numCache>
            </c:numRef>
          </c:val>
        </c:ser>
        <c:ser>
          <c:idx val="3"/>
          <c:order val="3"/>
          <c:tx>
            <c:strRef>
              <c:f>'Comparison (US Power Demand)'!$A$5</c:f>
              <c:strCache>
                <c:ptCount val="1"/>
                <c:pt idx="0">
                  <c:v>EIA Historical</c:v>
                </c:pt>
              </c:strCache>
            </c:strRef>
          </c:tx>
          <c:invertIfNegative val="0"/>
          <c:cat>
            <c:numRef>
              <c:f>'Comparison (US Power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 (US Power Demand)'!$B$5:$D$5</c:f>
              <c:numCache>
                <c:formatCode>General</c:formatCode>
                <c:ptCount val="3"/>
                <c:pt idx="0">
                  <c:v>8.1459820000000001</c:v>
                </c:pt>
                <c:pt idx="1">
                  <c:v>9.6710949999999993</c:v>
                </c:pt>
                <c:pt idx="2">
                  <c:v>9.9835309999999993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axId val="61824384"/>
        <c:axId val="61998208"/>
      </c:barChart>
      <c:catAx>
        <c:axId val="61824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61998208"/>
        <c:crosses val="autoZero"/>
        <c:auto val="1"/>
        <c:lblAlgn val="ctr"/>
        <c:lblOffset val="100"/>
        <c:noMultiLvlLbl val="0"/>
      </c:catAx>
      <c:valAx>
        <c:axId val="6199820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crossAx val="6182438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'US Production'!$A$2</c:f>
              <c:strCache>
                <c:ptCount val="1"/>
                <c:pt idx="0">
                  <c:v>NAMGas Production (Low Demand)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invertIfNegative val="0"/>
          <c:cat>
            <c:numRef>
              <c:f>'Comparison (US Power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'US Production'!$B$2:$R$2</c:f>
              <c:numCache>
                <c:formatCode>General</c:formatCode>
                <c:ptCount val="17"/>
                <c:pt idx="0">
                  <c:v>23.922521290999999</c:v>
                </c:pt>
                <c:pt idx="1">
                  <c:v>24.80348745300001</c:v>
                </c:pt>
                <c:pt idx="2">
                  <c:v>25.730392263000002</c:v>
                </c:pt>
                <c:pt idx="3">
                  <c:v>26.842729257000009</c:v>
                </c:pt>
                <c:pt idx="4">
                  <c:v>26.466742393000008</c:v>
                </c:pt>
                <c:pt idx="5">
                  <c:v>27.176054038999997</c:v>
                </c:pt>
                <c:pt idx="6">
                  <c:v>27.806469749000001</c:v>
                </c:pt>
                <c:pt idx="7">
                  <c:v>27.492928354</c:v>
                </c:pt>
                <c:pt idx="8">
                  <c:v>27.358992970999999</c:v>
                </c:pt>
                <c:pt idx="9">
                  <c:v>27.207068332000006</c:v>
                </c:pt>
                <c:pt idx="10">
                  <c:v>27.143727596000002</c:v>
                </c:pt>
                <c:pt idx="11">
                  <c:v>27.098331126999998</c:v>
                </c:pt>
                <c:pt idx="12">
                  <c:v>27.202083714000004</c:v>
                </c:pt>
                <c:pt idx="13">
                  <c:v>27.133272327</c:v>
                </c:pt>
                <c:pt idx="14">
                  <c:v>27.107400282</c:v>
                </c:pt>
                <c:pt idx="15">
                  <c:v>27.105314248000003</c:v>
                </c:pt>
                <c:pt idx="16">
                  <c:v>27.01638836199999</c:v>
                </c:pt>
              </c:numCache>
            </c:numRef>
          </c:val>
        </c:ser>
        <c:ser>
          <c:idx val="1"/>
          <c:order val="1"/>
          <c:tx>
            <c:strRef>
              <c:f>'US Production'!$A$3</c:f>
              <c:strCache>
                <c:ptCount val="1"/>
                <c:pt idx="0">
                  <c:v>NAMGas Production (Mid Demand)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invertIfNegative val="0"/>
          <c:cat>
            <c:numRef>
              <c:f>'Comparison (US Power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'US Production'!$B$3:$R$3</c:f>
              <c:numCache>
                <c:formatCode>0.00</c:formatCode>
                <c:ptCount val="17"/>
                <c:pt idx="0">
                  <c:v>24.534106603000005</c:v>
                </c:pt>
                <c:pt idx="1">
                  <c:v>25.356691211999998</c:v>
                </c:pt>
                <c:pt idx="2">
                  <c:v>26.637455236000005</c:v>
                </c:pt>
                <c:pt idx="3">
                  <c:v>27.652330097999993</c:v>
                </c:pt>
                <c:pt idx="4">
                  <c:v>27.408763050000005</c:v>
                </c:pt>
                <c:pt idx="5">
                  <c:v>28.667494488999992</c:v>
                </c:pt>
                <c:pt idx="6">
                  <c:v>29.689794257999989</c:v>
                </c:pt>
                <c:pt idx="7">
                  <c:v>29.432990332999999</c:v>
                </c:pt>
                <c:pt idx="8">
                  <c:v>29.380885284000005</c:v>
                </c:pt>
                <c:pt idx="9">
                  <c:v>29.415351850000008</c:v>
                </c:pt>
                <c:pt idx="10">
                  <c:v>29.562765065000004</c:v>
                </c:pt>
                <c:pt idx="11">
                  <c:v>29.607385471000001</c:v>
                </c:pt>
                <c:pt idx="12">
                  <c:v>29.750798783999997</c:v>
                </c:pt>
                <c:pt idx="13">
                  <c:v>29.774991634000006</c:v>
                </c:pt>
                <c:pt idx="14">
                  <c:v>29.820693023999997</c:v>
                </c:pt>
                <c:pt idx="15">
                  <c:v>29.842770655999995</c:v>
                </c:pt>
                <c:pt idx="16">
                  <c:v>29.767851928999999</c:v>
                </c:pt>
              </c:numCache>
            </c:numRef>
          </c:val>
        </c:ser>
        <c:ser>
          <c:idx val="2"/>
          <c:order val="2"/>
          <c:tx>
            <c:strRef>
              <c:f>'US Production'!$A$4</c:f>
              <c:strCache>
                <c:ptCount val="1"/>
                <c:pt idx="0">
                  <c:v>NAMGas Production (High Demand)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invertIfNegative val="0"/>
          <c:cat>
            <c:numRef>
              <c:f>'Comparison (US Power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'US Production'!$B$4:$R$4</c:f>
              <c:numCache>
                <c:formatCode>0.00</c:formatCode>
                <c:ptCount val="17"/>
                <c:pt idx="0">
                  <c:v>24.619225831999998</c:v>
                </c:pt>
                <c:pt idx="1">
                  <c:v>26.249150602000004</c:v>
                </c:pt>
                <c:pt idx="2">
                  <c:v>28.095008074999999</c:v>
                </c:pt>
                <c:pt idx="3">
                  <c:v>29.370090328000003</c:v>
                </c:pt>
                <c:pt idx="4">
                  <c:v>29.554614618000002</c:v>
                </c:pt>
                <c:pt idx="5">
                  <c:v>30.768878169999994</c:v>
                </c:pt>
                <c:pt idx="6">
                  <c:v>31.765432025999996</c:v>
                </c:pt>
                <c:pt idx="7">
                  <c:v>31.712387914999997</c:v>
                </c:pt>
                <c:pt idx="8">
                  <c:v>31.701688548000003</c:v>
                </c:pt>
                <c:pt idx="9">
                  <c:v>32.139763822999996</c:v>
                </c:pt>
                <c:pt idx="10">
                  <c:v>32.380728501</c:v>
                </c:pt>
                <c:pt idx="11">
                  <c:v>32.615311725000005</c:v>
                </c:pt>
                <c:pt idx="12">
                  <c:v>32.617463096000016</c:v>
                </c:pt>
                <c:pt idx="13">
                  <c:v>32.654510142000007</c:v>
                </c:pt>
                <c:pt idx="14">
                  <c:v>32.716270764999997</c:v>
                </c:pt>
                <c:pt idx="15">
                  <c:v>32.519669443000005</c:v>
                </c:pt>
                <c:pt idx="16">
                  <c:v>32.529511710999998</c:v>
                </c:pt>
              </c:numCache>
            </c:numRef>
          </c:val>
        </c:ser>
        <c:ser>
          <c:idx val="3"/>
          <c:order val="3"/>
          <c:tx>
            <c:strRef>
              <c:f>'US Production'!$A$5</c:f>
              <c:strCache>
                <c:ptCount val="1"/>
                <c:pt idx="0">
                  <c:v>EIA Historical</c:v>
                </c:pt>
              </c:strCache>
            </c:strRef>
          </c:tx>
          <c:invertIfNegative val="0"/>
          <c:cat>
            <c:numRef>
              <c:f>'Comparison (US Power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'US Production'!$B$5:$D$5</c:f>
              <c:numCache>
                <c:formatCode>General</c:formatCode>
                <c:ptCount val="3"/>
                <c:pt idx="0">
                  <c:v>25.889605</c:v>
                </c:pt>
                <c:pt idx="1">
                  <c:v>27.059502999999999</c:v>
                </c:pt>
                <c:pt idx="2">
                  <c:v>26.460788000000001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axId val="62462592"/>
        <c:axId val="62464384"/>
      </c:barChart>
      <c:catAx>
        <c:axId val="62462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62464384"/>
        <c:crosses val="autoZero"/>
        <c:auto val="1"/>
        <c:lblAlgn val="ctr"/>
        <c:lblOffset val="100"/>
        <c:noMultiLvlLbl val="0"/>
      </c:catAx>
      <c:valAx>
        <c:axId val="6246438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crossAx val="6246259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/>
            </a:pPr>
            <a:r>
              <a:rPr lang="en-US" sz="1200" baseline="0"/>
              <a:t>Forecasted Henry Hub Prices (2016$/MCF)</a:t>
            </a:r>
            <a:endParaRPr lang="en-US" sz="12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0241674336162522E-2"/>
          <c:y val="0.19148263443813709"/>
          <c:w val="0.85781027371578555"/>
          <c:h val="0.6235658914728682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'Comparison With EIA'!$A$3</c:f>
              <c:strCache>
                <c:ptCount val="1"/>
                <c:pt idx="0">
                  <c:v>CEC Staff (Mid Demand)</c:v>
                </c:pt>
              </c:strCache>
            </c:strRef>
          </c:tx>
          <c:invertIfNegative val="0"/>
          <c:cat>
            <c:numRef>
              <c:f>('Comparison With EIA'!$H$1,'Comparison With EIA'!$M$1,'Comparison With EIA'!$R$1)</c:f>
              <c:numCache>
                <c:formatCode>General</c:formatCode>
                <c:ptCount val="3"/>
                <c:pt idx="0">
                  <c:v>2020</c:v>
                </c:pt>
                <c:pt idx="1">
                  <c:v>2025</c:v>
                </c:pt>
                <c:pt idx="2">
                  <c:v>2030</c:v>
                </c:pt>
              </c:numCache>
            </c:numRef>
          </c:cat>
          <c:val>
            <c:numRef>
              <c:f>('Comparison With EIA'!$H$3,'Comparison With EIA'!$M$3,'Comparison With EIA'!$R$3)</c:f>
              <c:numCache>
                <c:formatCode>General</c:formatCode>
                <c:ptCount val="3"/>
                <c:pt idx="0">
                  <c:v>4.5983958754027734</c:v>
                </c:pt>
                <c:pt idx="1">
                  <c:v>5.2809624797953472</c:v>
                </c:pt>
                <c:pt idx="2">
                  <c:v>5.7766835918767239</c:v>
                </c:pt>
              </c:numCache>
            </c:numRef>
          </c:val>
        </c:ser>
        <c:ser>
          <c:idx val="1"/>
          <c:order val="1"/>
          <c:tx>
            <c:strRef>
              <c:f>'Comparison With EIA'!$A$10</c:f>
              <c:strCache>
                <c:ptCount val="1"/>
                <c:pt idx="0">
                  <c:v>EIA Forecast (Reference Case)</c:v>
                </c:pt>
              </c:strCache>
            </c:strRef>
          </c:tx>
          <c:invertIfNegative val="0"/>
          <c:cat>
            <c:numRef>
              <c:f>('Comparison With EIA'!$H$1,'Comparison With EIA'!$M$1,'Comparison With EIA'!$R$1)</c:f>
              <c:numCache>
                <c:formatCode>General</c:formatCode>
                <c:ptCount val="3"/>
                <c:pt idx="0">
                  <c:v>2020</c:v>
                </c:pt>
                <c:pt idx="1">
                  <c:v>2025</c:v>
                </c:pt>
                <c:pt idx="2">
                  <c:v>2030</c:v>
                </c:pt>
              </c:numCache>
            </c:numRef>
          </c:cat>
          <c:val>
            <c:numRef>
              <c:f>('Comparison With EIA'!$H$10,'Comparison With EIA'!$M$10,'Comparison With EIA'!$R$10)</c:f>
              <c:numCache>
                <c:formatCode>General</c:formatCode>
                <c:ptCount val="3"/>
                <c:pt idx="0">
                  <c:v>4.6492002480000005</c:v>
                </c:pt>
                <c:pt idx="1">
                  <c:v>4.6498111920000005</c:v>
                </c:pt>
                <c:pt idx="2">
                  <c:v>5.1646873439999998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63271296"/>
        <c:axId val="63272832"/>
      </c:barChart>
      <c:catAx>
        <c:axId val="63271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63272832"/>
        <c:crosses val="autoZero"/>
        <c:auto val="1"/>
        <c:lblAlgn val="ctr"/>
        <c:lblOffset val="100"/>
        <c:noMultiLvlLbl val="0"/>
      </c:catAx>
      <c:valAx>
        <c:axId val="63272832"/>
        <c:scaling>
          <c:orientation val="minMax"/>
          <c:max val="6"/>
          <c:min val="0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crossAx val="6327129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6.2813852813852808E-2"/>
          <c:y val="0.88501617530366838"/>
          <c:w val="0.88303030303030305"/>
          <c:h val="9.1728010742843188E-2"/>
        </c:manualLayout>
      </c:layout>
      <c:overlay val="0"/>
    </c:legend>
    <c:plotVisOnly val="1"/>
    <c:dispBlanksAs val="gap"/>
    <c:showDLblsOverMax val="0"/>
  </c:chart>
  <c:spPr>
    <a:ln>
      <a:solidFill>
        <a:srgbClr val="000000"/>
      </a:solidFill>
    </a:ln>
  </c:sp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/>
            </a:pPr>
            <a:r>
              <a:rPr lang="en-US" sz="1200"/>
              <a:t>Natural Gas Production Forecasts (In Tcf/Year)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6.4467230775257567E-2"/>
          <c:y val="0.13469968870170299"/>
          <c:w val="0.92060739609041409"/>
          <c:h val="0.68034883720930228"/>
        </c:manualLayout>
      </c:layout>
      <c:lineChart>
        <c:grouping val="standard"/>
        <c:varyColors val="0"/>
        <c:ser>
          <c:idx val="0"/>
          <c:order val="0"/>
          <c:tx>
            <c:strRef>
              <c:f>Sheet1!$A$4</c:f>
              <c:strCache>
                <c:ptCount val="1"/>
                <c:pt idx="0">
                  <c:v>EIA Forecast of Natural Gas Production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pPr>
              <a:solidFill>
                <a:srgbClr val="C00000"/>
              </a:solidFill>
              <a:ln>
                <a:solidFill>
                  <a:srgbClr val="C00000"/>
                </a:solidFill>
              </a:ln>
            </c:spPr>
          </c:marker>
          <c:cat>
            <c:numRef>
              <c:f>Sheet1!$C$13:$R$13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Sheet1!$C$4:$R$4</c:f>
              <c:numCache>
                <c:formatCode>General</c:formatCode>
                <c:ptCount val="16"/>
                <c:pt idx="0">
                  <c:v>27.032408</c:v>
                </c:pt>
                <c:pt idx="1">
                  <c:v>26.526796000000001</c:v>
                </c:pt>
                <c:pt idx="2">
                  <c:v>27.853463999999999</c:v>
                </c:pt>
                <c:pt idx="3">
                  <c:v>29.111032000000002</c:v>
                </c:pt>
                <c:pt idx="4">
                  <c:v>30.073810999999999</c:v>
                </c:pt>
                <c:pt idx="5">
                  <c:v>30.789673000000001</c:v>
                </c:pt>
                <c:pt idx="6">
                  <c:v>30.968879999999999</c:v>
                </c:pt>
                <c:pt idx="7">
                  <c:v>31.252715999999999</c:v>
                </c:pt>
                <c:pt idx="8">
                  <c:v>31.75515</c:v>
                </c:pt>
                <c:pt idx="9">
                  <c:v>32.412571</c:v>
                </c:pt>
                <c:pt idx="10">
                  <c:v>33.056781999999998</c:v>
                </c:pt>
                <c:pt idx="11">
                  <c:v>33.640357999999999</c:v>
                </c:pt>
                <c:pt idx="12">
                  <c:v>33.992255999999998</c:v>
                </c:pt>
                <c:pt idx="13">
                  <c:v>34.319324000000002</c:v>
                </c:pt>
                <c:pt idx="14">
                  <c:v>34.646957</c:v>
                </c:pt>
                <c:pt idx="15">
                  <c:v>34.910324000000003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Sheet1!$A$14</c:f>
              <c:strCache>
                <c:ptCount val="1"/>
                <c:pt idx="0">
                  <c:v>CEC Mid Demand Forecast of Production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</c:spPr>
          </c:marker>
          <c:cat>
            <c:numRef>
              <c:f>Sheet1!$C$13:$R$13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Sheet1!$C$14:$R$14</c:f>
              <c:numCache>
                <c:formatCode>General</c:formatCode>
                <c:ptCount val="16"/>
                <c:pt idx="0">
                  <c:v>25.356691211999998</c:v>
                </c:pt>
                <c:pt idx="1">
                  <c:v>26.637455236000005</c:v>
                </c:pt>
                <c:pt idx="2">
                  <c:v>27.652330097999993</c:v>
                </c:pt>
                <c:pt idx="3">
                  <c:v>27.408763050000005</c:v>
                </c:pt>
                <c:pt idx="4">
                  <c:v>28.667494488999992</c:v>
                </c:pt>
                <c:pt idx="5">
                  <c:v>29.689794257999989</c:v>
                </c:pt>
                <c:pt idx="6">
                  <c:v>29.432990332999999</c:v>
                </c:pt>
                <c:pt idx="7">
                  <c:v>29.380885284000005</c:v>
                </c:pt>
                <c:pt idx="8">
                  <c:v>29.415351850000008</c:v>
                </c:pt>
                <c:pt idx="9">
                  <c:v>29.562765065000004</c:v>
                </c:pt>
                <c:pt idx="10">
                  <c:v>29.607385471000001</c:v>
                </c:pt>
                <c:pt idx="11">
                  <c:v>29.750798783999997</c:v>
                </c:pt>
                <c:pt idx="12">
                  <c:v>29.774991634000006</c:v>
                </c:pt>
                <c:pt idx="13">
                  <c:v>29.820693023999997</c:v>
                </c:pt>
                <c:pt idx="14">
                  <c:v>29.842770655999995</c:v>
                </c:pt>
                <c:pt idx="15">
                  <c:v>29.767851928999999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3961344"/>
        <c:axId val="65466752"/>
      </c:lineChart>
      <c:catAx>
        <c:axId val="63961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65466752"/>
        <c:crosses val="autoZero"/>
        <c:auto val="1"/>
        <c:lblAlgn val="ctr"/>
        <c:lblOffset val="100"/>
        <c:noMultiLvlLbl val="0"/>
      </c:catAx>
      <c:valAx>
        <c:axId val="6546675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crossAx val="6396134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3.0925686527989972E-2"/>
          <c:y val="0.9082719892571568"/>
          <c:w val="0.93814862694402001"/>
          <c:h val="6.8472196789354817E-2"/>
        </c:manualLayout>
      </c:layout>
      <c:overlay val="0"/>
    </c:legend>
    <c:plotVisOnly val="1"/>
    <c:dispBlanksAs val="gap"/>
    <c:showDLblsOverMax val="0"/>
  </c:chart>
  <c:spPr>
    <a:ln>
      <a:solidFill>
        <a:srgbClr val="000000"/>
      </a:solidFill>
    </a:ln>
  </c:sp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9135585025556009E-2"/>
          <c:y val="5.5580571943194268E-2"/>
          <c:w val="0.93454862550075979"/>
          <c:h val="0.67188745433783614"/>
        </c:manualLayout>
      </c:layout>
      <c:lineChart>
        <c:grouping val="standard"/>
        <c:varyColors val="0"/>
        <c:ser>
          <c:idx val="0"/>
          <c:order val="0"/>
          <c:tx>
            <c:strRef>
              <c:f>'Comparisons (Hub Prices)'!$A$3</c:f>
              <c:strCache>
                <c:ptCount val="1"/>
                <c:pt idx="0">
                  <c:v>Henry (Mid Demand)</c:v>
                </c:pt>
              </c:strCache>
            </c:strRef>
          </c:tx>
          <c:cat>
            <c:numRef>
              <c:f>'Comparisons (Hub Prices)'!$B$1:$R$1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'Hub prices raw data (Reference)'!$D$20:$T$20</c:f>
              <c:numCache>
                <c:formatCode>General</c:formatCode>
                <c:ptCount val="17"/>
                <c:pt idx="0">
                  <c:v>4.8525778965791417</c:v>
                </c:pt>
                <c:pt idx="1">
                  <c:v>2.8202886924874186</c:v>
                </c:pt>
                <c:pt idx="2">
                  <c:v>2.7237241310889155</c:v>
                </c:pt>
                <c:pt idx="3">
                  <c:v>2.9285341195098349</c:v>
                </c:pt>
                <c:pt idx="4">
                  <c:v>3.8520261511524354</c:v>
                </c:pt>
                <c:pt idx="5">
                  <c:v>4.3067614963316112</c:v>
                </c:pt>
                <c:pt idx="6">
                  <c:v>4.5983958754027734</c:v>
                </c:pt>
                <c:pt idx="7">
                  <c:v>4.8793146655667305</c:v>
                </c:pt>
                <c:pt idx="8">
                  <c:v>4.9367643785222244</c:v>
                </c:pt>
                <c:pt idx="9">
                  <c:v>5.0550706924975186</c:v>
                </c:pt>
                <c:pt idx="10">
                  <c:v>5.1162327232348268</c:v>
                </c:pt>
                <c:pt idx="11">
                  <c:v>5.2809624797953472</c:v>
                </c:pt>
                <c:pt idx="12">
                  <c:v>5.3531915144755313</c:v>
                </c:pt>
                <c:pt idx="13">
                  <c:v>5.4987091672978492</c:v>
                </c:pt>
                <c:pt idx="14">
                  <c:v>5.6222356458994538</c:v>
                </c:pt>
                <c:pt idx="15">
                  <c:v>5.7007939960379836</c:v>
                </c:pt>
                <c:pt idx="16">
                  <c:v>5.7766835918767239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'Comparisons (Hub Prices)'!$A$12</c:f>
              <c:strCache>
                <c:ptCount val="1"/>
                <c:pt idx="0">
                  <c:v>Topock (Mid Demand)</c:v>
                </c:pt>
              </c:strCache>
            </c:strRef>
          </c:tx>
          <c:cat>
            <c:numRef>
              <c:f>'Comparisons (Hub Prices)'!$B$1:$R$1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'Hub prices raw data (Reference)'!$D$27:$T$27</c:f>
              <c:numCache>
                <c:formatCode>General</c:formatCode>
                <c:ptCount val="17"/>
                <c:pt idx="0">
                  <c:v>4.7509132753977656</c:v>
                </c:pt>
                <c:pt idx="1">
                  <c:v>2.7661275712491227</c:v>
                </c:pt>
                <c:pt idx="2">
                  <c:v>2.7454305887156414</c:v>
                </c:pt>
                <c:pt idx="3">
                  <c:v>2.713863877906785</c:v>
                </c:pt>
                <c:pt idx="4">
                  <c:v>3.6920717049763048</c:v>
                </c:pt>
                <c:pt idx="5">
                  <c:v>4.2117247325950888</c:v>
                </c:pt>
                <c:pt idx="6">
                  <c:v>4.5307482653528979</c:v>
                </c:pt>
                <c:pt idx="7">
                  <c:v>4.7151757291584691</c:v>
                </c:pt>
                <c:pt idx="8">
                  <c:v>4.8432553104414158</c:v>
                </c:pt>
                <c:pt idx="9">
                  <c:v>4.9660457580562012</c:v>
                </c:pt>
                <c:pt idx="10">
                  <c:v>5.0558175901581475</c:v>
                </c:pt>
                <c:pt idx="11">
                  <c:v>5.2186278160874098</c:v>
                </c:pt>
                <c:pt idx="12">
                  <c:v>5.3251324883083822</c:v>
                </c:pt>
                <c:pt idx="13">
                  <c:v>5.4609070045936603</c:v>
                </c:pt>
                <c:pt idx="14">
                  <c:v>5.5422551147006631</c:v>
                </c:pt>
                <c:pt idx="15">
                  <c:v>5.6650288290096853</c:v>
                </c:pt>
                <c:pt idx="16">
                  <c:v>5.72087577713706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'Comparisons (Hub Prices)'!$A$17</c:f>
              <c:strCache>
                <c:ptCount val="1"/>
                <c:pt idx="0">
                  <c:v>Malin (Mid Demand)</c:v>
                </c:pt>
              </c:strCache>
            </c:strRef>
          </c:tx>
          <c:cat>
            <c:numRef>
              <c:f>'Comparisons (Hub Prices)'!$B$1:$R$1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'Hub prices raw data (Reference)'!$D$21:$T$21</c:f>
              <c:numCache>
                <c:formatCode>General</c:formatCode>
                <c:ptCount val="17"/>
                <c:pt idx="0">
                  <c:v>4.7757289894607506</c:v>
                </c:pt>
                <c:pt idx="1">
                  <c:v>2.7545860297885612</c:v>
                </c:pt>
                <c:pt idx="2">
                  <c:v>2.7292302781222282</c:v>
                </c:pt>
                <c:pt idx="3">
                  <c:v>2.6486880656451626</c:v>
                </c:pt>
                <c:pt idx="4">
                  <c:v>3.5837572884419133</c:v>
                </c:pt>
                <c:pt idx="5">
                  <c:v>4.0185357496344061</c:v>
                </c:pt>
                <c:pt idx="6">
                  <c:v>4.2476365446232975</c:v>
                </c:pt>
                <c:pt idx="7">
                  <c:v>4.3037052205380562</c:v>
                </c:pt>
                <c:pt idx="8">
                  <c:v>4.381728962586994</c:v>
                </c:pt>
                <c:pt idx="9">
                  <c:v>4.4873114544970854</c:v>
                </c:pt>
                <c:pt idx="10">
                  <c:v>4.5795224380594526</c:v>
                </c:pt>
                <c:pt idx="11">
                  <c:v>4.7106400928656749</c:v>
                </c:pt>
                <c:pt idx="12">
                  <c:v>4.8061335109574861</c:v>
                </c:pt>
                <c:pt idx="13">
                  <c:v>4.9466719756562609</c:v>
                </c:pt>
                <c:pt idx="14">
                  <c:v>5.0222510487449465</c:v>
                </c:pt>
                <c:pt idx="15">
                  <c:v>5.1534081209869891</c:v>
                </c:pt>
                <c:pt idx="16">
                  <c:v>5.2102279644745995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'Comparisons (Hub Prices)'!$A$5</c:f>
              <c:strCache>
                <c:ptCount val="1"/>
                <c:pt idx="0">
                  <c:v>Henry (NGI Actuals)</c:v>
                </c:pt>
              </c:strCache>
            </c:strRef>
          </c:tx>
          <c:cat>
            <c:numRef>
              <c:f>'Comparisons (Hub Prices)'!$B$1:$R$1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'Comparisons (Hub Prices)'!$B$6:$D$6</c:f>
              <c:numCache>
                <c:formatCode>General</c:formatCode>
                <c:ptCount val="3"/>
                <c:pt idx="0">
                  <c:v>4.6835799030993055</c:v>
                </c:pt>
                <c:pt idx="1">
                  <c:v>2.7890487474601464</c:v>
                </c:pt>
                <c:pt idx="2">
                  <c:v>2.5387200000000001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'Comparisons (Hub Prices)'!$A$14</c:f>
              <c:strCache>
                <c:ptCount val="1"/>
                <c:pt idx="0">
                  <c:v>Topock (NGI Actuals)</c:v>
                </c:pt>
              </c:strCache>
            </c:strRef>
          </c:tx>
          <c:cat>
            <c:numRef>
              <c:f>'Comparisons (Hub Prices)'!$B$1:$R$1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'Comparisons (Hub Prices)'!$B$15:$D$15</c:f>
              <c:numCache>
                <c:formatCode>General</c:formatCode>
                <c:ptCount val="3"/>
                <c:pt idx="0">
                  <c:v>4.4569115430603237</c:v>
                </c:pt>
                <c:pt idx="1">
                  <c:v>2.6494881531515295</c:v>
                </c:pt>
                <c:pt idx="2">
                  <c:v>2.1098039215686275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'Comparisons (Hub Prices)'!$A$19</c:f>
              <c:strCache>
                <c:ptCount val="1"/>
                <c:pt idx="0">
                  <c:v>Malin (NGI Actuals)</c:v>
                </c:pt>
              </c:strCache>
            </c:strRef>
          </c:tx>
          <c:cat>
            <c:numRef>
              <c:f>'Comparisons (Hub Prices)'!$B$1:$R$1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'Comparisons (Hub Prices)'!$B$20:$D$20</c:f>
              <c:numCache>
                <c:formatCode>General</c:formatCode>
                <c:ptCount val="3"/>
                <c:pt idx="0">
                  <c:v>4.364930877181342</c:v>
                </c:pt>
                <c:pt idx="1">
                  <c:v>2.5492905230571448</c:v>
                </c:pt>
                <c:pt idx="2">
                  <c:v>2.2794117647058822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2866432"/>
        <c:axId val="72872320"/>
      </c:lineChart>
      <c:catAx>
        <c:axId val="72866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72872320"/>
        <c:crosses val="autoZero"/>
        <c:auto val="1"/>
        <c:lblAlgn val="ctr"/>
        <c:lblOffset val="100"/>
        <c:noMultiLvlLbl val="0"/>
      </c:catAx>
      <c:valAx>
        <c:axId val="7287232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crossAx val="72866432"/>
        <c:crosses val="autoZero"/>
        <c:crossBetween val="between"/>
      </c:valAx>
      <c:spPr>
        <a:ln>
          <a:solidFill>
            <a:srgbClr val="000000"/>
          </a:solidFill>
        </a:ln>
      </c:spPr>
    </c:plotArea>
    <c:legend>
      <c:legendPos val="b"/>
      <c:layout>
        <c:manualLayout>
          <c:xMode val="edge"/>
          <c:yMode val="edge"/>
          <c:x val="3.7827047934797631E-2"/>
          <c:y val="0.83135783691223686"/>
          <c:w val="0.93531064373532258"/>
          <c:h val="0.14376001857344331"/>
        </c:manualLayout>
      </c:layout>
      <c:overlay val="0"/>
      <c:txPr>
        <a:bodyPr/>
        <a:lstStyle/>
        <a:p>
          <a:pPr>
            <a:defRPr b="1"/>
          </a:pPr>
          <a:endParaRPr lang="en-US"/>
        </a:p>
      </c:txPr>
    </c:legend>
    <c:plotVisOnly val="1"/>
    <c:dispBlanksAs val="gap"/>
    <c:showDLblsOverMax val="0"/>
  </c:chart>
  <c:spPr>
    <a:ln>
      <a:solidFill>
        <a:srgbClr val="000000"/>
      </a:solidFill>
    </a:ln>
  </c:sp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4.7579868074834372E-2"/>
          <c:y val="3.7524353891686027E-2"/>
          <c:w val="0.94239765006009768"/>
          <c:h val="0.774162233099240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'Comparison (CA Demand)'!$A$2</c:f>
              <c:strCache>
                <c:ptCount val="1"/>
                <c:pt idx="0">
                  <c:v>NAMGas (Low Demand)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invertIfNegative val="0"/>
          <c:cat>
            <c:numRef>
              <c:f>'Comparison (CA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 (CA Demand)'!$B$2:$R$2</c:f>
              <c:numCache>
                <c:formatCode>General</c:formatCode>
                <c:ptCount val="17"/>
                <c:pt idx="0">
                  <c:v>2.270834024</c:v>
                </c:pt>
                <c:pt idx="1">
                  <c:v>2.2479600329999996</c:v>
                </c:pt>
                <c:pt idx="2">
                  <c:v>2.1065630359999998</c:v>
                </c:pt>
                <c:pt idx="3">
                  <c:v>1.8632336210000002</c:v>
                </c:pt>
                <c:pt idx="4">
                  <c:v>1.8274396899999998</c:v>
                </c:pt>
                <c:pt idx="5">
                  <c:v>1.7962581090000005</c:v>
                </c:pt>
                <c:pt idx="6">
                  <c:v>1.7438600320000006</c:v>
                </c:pt>
                <c:pt idx="7">
                  <c:v>1.727586705</c:v>
                </c:pt>
                <c:pt idx="8">
                  <c:v>1.7106617770000001</c:v>
                </c:pt>
                <c:pt idx="9">
                  <c:v>1.6918845100000002</c:v>
                </c:pt>
                <c:pt idx="10">
                  <c:v>1.672245937</c:v>
                </c:pt>
                <c:pt idx="11">
                  <c:v>1.704936137</c:v>
                </c:pt>
                <c:pt idx="12">
                  <c:v>1.7222143900000002</c:v>
                </c:pt>
                <c:pt idx="13">
                  <c:v>1.7372959700000001</c:v>
                </c:pt>
                <c:pt idx="14">
                  <c:v>1.7463807990000002</c:v>
                </c:pt>
                <c:pt idx="15">
                  <c:v>1.774453139</c:v>
                </c:pt>
                <c:pt idx="16">
                  <c:v>1.8024177190000001</c:v>
                </c:pt>
              </c:numCache>
            </c:numRef>
          </c:val>
        </c:ser>
        <c:ser>
          <c:idx val="1"/>
          <c:order val="1"/>
          <c:tx>
            <c:strRef>
              <c:f>'Comparison (CA Demand)'!$A$3</c:f>
              <c:strCache>
                <c:ptCount val="1"/>
                <c:pt idx="0">
                  <c:v>NAMGas (Mid Demand)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invertIfNegative val="0"/>
          <c:val>
            <c:numRef>
              <c:f>'Comparison (CA Demand)'!$B$3:$R$3</c:f>
              <c:numCache>
                <c:formatCode>General</c:formatCode>
                <c:ptCount val="17"/>
                <c:pt idx="0">
                  <c:v>2.270834024</c:v>
                </c:pt>
                <c:pt idx="1">
                  <c:v>2.2479600329999996</c:v>
                </c:pt>
                <c:pt idx="2">
                  <c:v>2.1065630359999998</c:v>
                </c:pt>
                <c:pt idx="3">
                  <c:v>1.8735991490000001</c:v>
                </c:pt>
                <c:pt idx="4">
                  <c:v>1.8663143579999999</c:v>
                </c:pt>
                <c:pt idx="5">
                  <c:v>1.8478995180000002</c:v>
                </c:pt>
                <c:pt idx="6">
                  <c:v>1.801954345</c:v>
                </c:pt>
                <c:pt idx="7">
                  <c:v>1.7838688999999999</c:v>
                </c:pt>
                <c:pt idx="8">
                  <c:v>1.7849979830000002</c:v>
                </c:pt>
                <c:pt idx="9">
                  <c:v>1.7704173320000005</c:v>
                </c:pt>
                <c:pt idx="10">
                  <c:v>1.7584329080000005</c:v>
                </c:pt>
                <c:pt idx="11">
                  <c:v>1.8123706960000003</c:v>
                </c:pt>
                <c:pt idx="12">
                  <c:v>1.8391901070000001</c:v>
                </c:pt>
                <c:pt idx="13">
                  <c:v>1.8690941150000004</c:v>
                </c:pt>
                <c:pt idx="14">
                  <c:v>1.8889445369999995</c:v>
                </c:pt>
                <c:pt idx="15">
                  <c:v>1.9245873280000003</c:v>
                </c:pt>
                <c:pt idx="16">
                  <c:v>1.9604038710000005</c:v>
                </c:pt>
              </c:numCache>
            </c:numRef>
          </c:val>
        </c:ser>
        <c:ser>
          <c:idx val="2"/>
          <c:order val="2"/>
          <c:tx>
            <c:strRef>
              <c:f>'Comparison (CA Demand)'!$A$4</c:f>
              <c:strCache>
                <c:ptCount val="1"/>
                <c:pt idx="0">
                  <c:v>NAMGas (High Demand)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invertIfNegative val="0"/>
          <c:val>
            <c:numRef>
              <c:f>'Comparison (CA Demand)'!$B$4:$R$4</c:f>
              <c:numCache>
                <c:formatCode>General</c:formatCode>
                <c:ptCount val="17"/>
                <c:pt idx="0">
                  <c:v>2.270834024</c:v>
                </c:pt>
                <c:pt idx="1">
                  <c:v>2.2479600329999996</c:v>
                </c:pt>
                <c:pt idx="2">
                  <c:v>2.1065630359999998</c:v>
                </c:pt>
                <c:pt idx="3">
                  <c:v>1.9626272390000004</c:v>
                </c:pt>
                <c:pt idx="4">
                  <c:v>1.9383618140000003</c:v>
                </c:pt>
                <c:pt idx="5">
                  <c:v>1.932515824</c:v>
                </c:pt>
                <c:pt idx="6">
                  <c:v>1.9247855479999998</c:v>
                </c:pt>
                <c:pt idx="7">
                  <c:v>1.9099985429999997</c:v>
                </c:pt>
                <c:pt idx="8">
                  <c:v>1.9267752520000005</c:v>
                </c:pt>
                <c:pt idx="9">
                  <c:v>1.9250982940000003</c:v>
                </c:pt>
                <c:pt idx="10">
                  <c:v>1.9259720650000007</c:v>
                </c:pt>
                <c:pt idx="11">
                  <c:v>1.9986843100000005</c:v>
                </c:pt>
                <c:pt idx="12">
                  <c:v>2.046342675</c:v>
                </c:pt>
                <c:pt idx="13">
                  <c:v>2.0829306250000008</c:v>
                </c:pt>
                <c:pt idx="14">
                  <c:v>2.1228364980000007</c:v>
                </c:pt>
                <c:pt idx="15">
                  <c:v>2.1639175620000004</c:v>
                </c:pt>
                <c:pt idx="16">
                  <c:v>2.206102043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3578752"/>
        <c:axId val="73584640"/>
      </c:barChart>
      <c:catAx>
        <c:axId val="73578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 b="1"/>
            </a:pPr>
            <a:endParaRPr lang="en-US"/>
          </a:p>
        </c:txPr>
        <c:crossAx val="73584640"/>
        <c:crosses val="autoZero"/>
        <c:auto val="1"/>
        <c:lblAlgn val="ctr"/>
        <c:lblOffset val="100"/>
        <c:noMultiLvlLbl val="0"/>
      </c:catAx>
      <c:valAx>
        <c:axId val="735846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35787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1.9439696763124178E-2"/>
          <c:y val="0.90375276661527493"/>
          <c:w val="0.93118558100901316"/>
          <c:h val="6.5156061300266327E-2"/>
        </c:manualLayout>
      </c:layout>
      <c:overlay val="0"/>
      <c:txPr>
        <a:bodyPr/>
        <a:lstStyle/>
        <a:p>
          <a:pPr>
            <a:defRPr sz="1100" b="1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4.9910283941780008E-2"/>
          <c:y val="4.0780604903725877E-2"/>
          <c:w val="0.94155264995545285"/>
          <c:h val="0.7745236013237660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'Comparison (CA Power Demand)'!$A$2</c:f>
              <c:strCache>
                <c:ptCount val="1"/>
                <c:pt idx="0">
                  <c:v>CA Power Gen Demand (Low Demand)</c:v>
                </c:pt>
              </c:strCache>
            </c:strRef>
          </c:tx>
          <c:spPr>
            <a:ln>
              <a:solidFill>
                <a:srgbClr val="000000"/>
              </a:solidFill>
            </a:ln>
          </c:spPr>
          <c:invertIfNegative val="0"/>
          <c:cat>
            <c:numRef>
              <c:f>'Comparison (CA Power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 (CA Power Demand)'!$B$2:$R$2</c:f>
              <c:numCache>
                <c:formatCode>General</c:formatCode>
                <c:ptCount val="17"/>
                <c:pt idx="0">
                  <c:v>0.83152200000000009</c:v>
                </c:pt>
                <c:pt idx="1">
                  <c:v>0.81678700000000004</c:v>
                </c:pt>
                <c:pt idx="2">
                  <c:v>0.67115200099999994</c:v>
                </c:pt>
                <c:pt idx="3">
                  <c:v>0.61243723600000011</c:v>
                </c:pt>
                <c:pt idx="4">
                  <c:v>0.59174697100000007</c:v>
                </c:pt>
                <c:pt idx="5">
                  <c:v>0.56720258400000001</c:v>
                </c:pt>
                <c:pt idx="6">
                  <c:v>0.51681386800000007</c:v>
                </c:pt>
                <c:pt idx="7">
                  <c:v>0.50453205900000009</c:v>
                </c:pt>
                <c:pt idx="8">
                  <c:v>0.49031375600000004</c:v>
                </c:pt>
                <c:pt idx="9">
                  <c:v>0.47361293599999998</c:v>
                </c:pt>
                <c:pt idx="10">
                  <c:v>0.45559294599999994</c:v>
                </c:pt>
                <c:pt idx="11">
                  <c:v>0.49065941999999996</c:v>
                </c:pt>
                <c:pt idx="12">
                  <c:v>0.50766296100000008</c:v>
                </c:pt>
                <c:pt idx="13">
                  <c:v>0.49187692399999994</c:v>
                </c:pt>
                <c:pt idx="14">
                  <c:v>0.47412906200000005</c:v>
                </c:pt>
                <c:pt idx="15">
                  <c:v>0.478870242</c:v>
                </c:pt>
                <c:pt idx="16">
                  <c:v>0.48365883500000006</c:v>
                </c:pt>
              </c:numCache>
            </c:numRef>
          </c:val>
        </c:ser>
        <c:ser>
          <c:idx val="1"/>
          <c:order val="1"/>
          <c:tx>
            <c:strRef>
              <c:f>'Comparison (CA Power Demand)'!$A$3</c:f>
              <c:strCache>
                <c:ptCount val="1"/>
                <c:pt idx="0">
                  <c:v>CA Power Gen Demand (Mid Demand)</c:v>
                </c:pt>
              </c:strCache>
            </c:strRef>
          </c:tx>
          <c:spPr>
            <a:ln>
              <a:solidFill>
                <a:srgbClr val="000000"/>
              </a:solidFill>
            </a:ln>
          </c:spPr>
          <c:invertIfNegative val="0"/>
          <c:cat>
            <c:numRef>
              <c:f>'Comparison (CA Power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 (CA Power Demand)'!$B$3:$R$3</c:f>
              <c:numCache>
                <c:formatCode>General</c:formatCode>
                <c:ptCount val="17"/>
                <c:pt idx="0">
                  <c:v>0.83152200000000009</c:v>
                </c:pt>
                <c:pt idx="1">
                  <c:v>0.81678700000000004</c:v>
                </c:pt>
                <c:pt idx="2">
                  <c:v>0.67115200099999994</c:v>
                </c:pt>
                <c:pt idx="3">
                  <c:v>0.597777377</c:v>
                </c:pt>
                <c:pt idx="4">
                  <c:v>0.59220053800000017</c:v>
                </c:pt>
                <c:pt idx="5">
                  <c:v>0.57851414699999992</c:v>
                </c:pt>
                <c:pt idx="6">
                  <c:v>0.54085265999999999</c:v>
                </c:pt>
                <c:pt idx="7">
                  <c:v>0.52558554199999996</c:v>
                </c:pt>
                <c:pt idx="8">
                  <c:v>0.52666439700000001</c:v>
                </c:pt>
                <c:pt idx="9">
                  <c:v>0.51126118499999995</c:v>
                </c:pt>
                <c:pt idx="10">
                  <c:v>0.49860966800000006</c:v>
                </c:pt>
                <c:pt idx="11">
                  <c:v>0.55212621100000003</c:v>
                </c:pt>
                <c:pt idx="12">
                  <c:v>0.57737325100000003</c:v>
                </c:pt>
                <c:pt idx="13">
                  <c:v>0.56758689500000004</c:v>
                </c:pt>
                <c:pt idx="14">
                  <c:v>0.550383387</c:v>
                </c:pt>
                <c:pt idx="15">
                  <c:v>0.55199886399999998</c:v>
                </c:pt>
                <c:pt idx="16">
                  <c:v>0.55375630800000009</c:v>
                </c:pt>
              </c:numCache>
            </c:numRef>
          </c:val>
        </c:ser>
        <c:ser>
          <c:idx val="2"/>
          <c:order val="2"/>
          <c:tx>
            <c:strRef>
              <c:f>'Comparison (CA Power Demand)'!$A$4</c:f>
              <c:strCache>
                <c:ptCount val="1"/>
                <c:pt idx="0">
                  <c:v>CA Power Gen Demand (High Demand)</c:v>
                </c:pt>
              </c:strCache>
            </c:strRef>
          </c:tx>
          <c:spPr>
            <a:ln>
              <a:solidFill>
                <a:srgbClr val="000000"/>
              </a:solidFill>
            </a:ln>
          </c:spPr>
          <c:invertIfNegative val="0"/>
          <c:cat>
            <c:numRef>
              <c:f>'Comparison (CA Power Demand)'!$B$1:$R$1</c:f>
              <c:numCache>
                <c:formatCode>General</c:formatCode>
                <c:ptCount val="1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  <c:pt idx="10">
                  <c:v>2024</c:v>
                </c:pt>
                <c:pt idx="11">
                  <c:v>2025</c:v>
                </c:pt>
                <c:pt idx="12">
                  <c:v>2026</c:v>
                </c:pt>
                <c:pt idx="13">
                  <c:v>2027</c:v>
                </c:pt>
                <c:pt idx="14">
                  <c:v>2028</c:v>
                </c:pt>
                <c:pt idx="15">
                  <c:v>2029</c:v>
                </c:pt>
                <c:pt idx="16">
                  <c:v>2030</c:v>
                </c:pt>
              </c:numCache>
            </c:numRef>
          </c:cat>
          <c:val>
            <c:numRef>
              <c:f>'Comparison (CA Power Demand)'!$B$4:$R$4</c:f>
              <c:numCache>
                <c:formatCode>General</c:formatCode>
                <c:ptCount val="17"/>
                <c:pt idx="0">
                  <c:v>0.83152200000000009</c:v>
                </c:pt>
                <c:pt idx="1">
                  <c:v>0.81678700000000004</c:v>
                </c:pt>
                <c:pt idx="2">
                  <c:v>0.67115200099999994</c:v>
                </c:pt>
                <c:pt idx="3">
                  <c:v>0.68168168399999995</c:v>
                </c:pt>
                <c:pt idx="4">
                  <c:v>0.65744978199999993</c:v>
                </c:pt>
                <c:pt idx="5">
                  <c:v>0.64688087999999999</c:v>
                </c:pt>
                <c:pt idx="6">
                  <c:v>0.62718085600000006</c:v>
                </c:pt>
                <c:pt idx="7">
                  <c:v>0.612372421</c:v>
                </c:pt>
                <c:pt idx="8">
                  <c:v>0.62022059000000007</c:v>
                </c:pt>
                <c:pt idx="9">
                  <c:v>0.61397013</c:v>
                </c:pt>
                <c:pt idx="10">
                  <c:v>0.60994843499999996</c:v>
                </c:pt>
                <c:pt idx="11">
                  <c:v>0.67879343600000008</c:v>
                </c:pt>
                <c:pt idx="12">
                  <c:v>0.72344531499999998</c:v>
                </c:pt>
                <c:pt idx="13">
                  <c:v>0.72067725099999991</c:v>
                </c:pt>
                <c:pt idx="14">
                  <c:v>0.72201892000000001</c:v>
                </c:pt>
                <c:pt idx="15">
                  <c:v>0.72578018199999994</c:v>
                </c:pt>
                <c:pt idx="16">
                  <c:v>0.72969753900000001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9923584"/>
        <c:axId val="89925120"/>
      </c:barChart>
      <c:catAx>
        <c:axId val="89923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 b="1"/>
            </a:pPr>
            <a:endParaRPr lang="en-US"/>
          </a:p>
        </c:txPr>
        <c:crossAx val="89925120"/>
        <c:crosses val="autoZero"/>
        <c:auto val="1"/>
        <c:lblAlgn val="ctr"/>
        <c:lblOffset val="100"/>
        <c:noMultiLvlLbl val="0"/>
      </c:catAx>
      <c:valAx>
        <c:axId val="899251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99235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3.6903609525873488E-2"/>
          <c:y val="0.89726495087770697"/>
          <c:w val="0.94203725107756031"/>
          <c:h val="7.6304805225338238E-2"/>
        </c:manualLayout>
      </c:layout>
      <c:overlay val="0"/>
      <c:txPr>
        <a:bodyPr/>
        <a:lstStyle/>
        <a:p>
          <a:pPr>
            <a:defRPr sz="1100" b="1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3880195355327419E-2"/>
          <c:y val="5.8686683374600396E-2"/>
          <c:w val="0.90705865037898303"/>
          <c:h val="0.73387746580285007"/>
        </c:manualLayout>
      </c:layout>
      <c:pieChart>
        <c:varyColors val="1"/>
        <c:ser>
          <c:idx val="0"/>
          <c:order val="0"/>
          <c:dLbls>
            <c:spPr>
              <a:noFill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'Mid Case'!$C$56:$C$59</c:f>
              <c:strCache>
                <c:ptCount val="4"/>
                <c:pt idx="0">
                  <c:v>Malin</c:v>
                </c:pt>
                <c:pt idx="1">
                  <c:v>Southwest</c:v>
                </c:pt>
                <c:pt idx="2">
                  <c:v>Rocky Mountain </c:v>
                </c:pt>
                <c:pt idx="3">
                  <c:v>Production</c:v>
                </c:pt>
              </c:strCache>
            </c:strRef>
          </c:cat>
          <c:val>
            <c:numRef>
              <c:f>'Mid Case'!$D$56:$D$59</c:f>
              <c:numCache>
                <c:formatCode>General</c:formatCode>
                <c:ptCount val="4"/>
                <c:pt idx="0">
                  <c:v>0.39445172000000001</c:v>
                </c:pt>
                <c:pt idx="1">
                  <c:v>0.70679730000000007</c:v>
                </c:pt>
                <c:pt idx="2">
                  <c:v>0.81715760000000004</c:v>
                </c:pt>
                <c:pt idx="3">
                  <c:v>0.24723959700000001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t"/>
      <c:layout>
        <c:manualLayout>
          <c:xMode val="edge"/>
          <c:yMode val="edge"/>
          <c:x val="4.6729658792650897E-2"/>
          <c:y val="0.85316545354889872"/>
          <c:w val="0.9076959198282033"/>
          <c:h val="0.1287001426905697"/>
        </c:manualLayout>
      </c:layout>
      <c:overlay val="0"/>
      <c:txPr>
        <a:bodyPr/>
        <a:lstStyle/>
        <a:p>
          <a:pPr>
            <a:defRPr sz="1400" b="1"/>
          </a:pPr>
          <a:endParaRPr lang="en-US"/>
        </a:p>
      </c:txPr>
    </c:legend>
    <c:plotVisOnly val="1"/>
    <c:dispBlanksAs val="gap"/>
    <c:showDLblsOverMax val="0"/>
  </c:chart>
  <c:spPr>
    <a:ln>
      <a:solidFill>
        <a:srgbClr val="000000"/>
      </a:solidFill>
    </a:ln>
  </c:sp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4154305711786025"/>
          <c:y val="8.2817723442464422E-2"/>
          <c:w val="0.53730960943409367"/>
          <c:h val="0.7319123090382933"/>
        </c:manualLayout>
      </c:layout>
      <c:pieChart>
        <c:varyColors val="1"/>
        <c:ser>
          <c:idx val="0"/>
          <c:order val="0"/>
          <c:dLbls>
            <c:dLbl>
              <c:idx val="3"/>
              <c:layout>
                <c:manualLayout>
                  <c:x val="-2.8782652168478939E-3"/>
                  <c:y val="1.0964912280701754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'Mid Case'!$M$56:$M$59</c:f>
              <c:strCache>
                <c:ptCount val="4"/>
                <c:pt idx="0">
                  <c:v>Malin</c:v>
                </c:pt>
                <c:pt idx="1">
                  <c:v>Southwest</c:v>
                </c:pt>
                <c:pt idx="2">
                  <c:v>Rocky Mountain </c:v>
                </c:pt>
                <c:pt idx="3">
                  <c:v>Production</c:v>
                </c:pt>
              </c:strCache>
            </c:strRef>
          </c:cat>
          <c:val>
            <c:numRef>
              <c:f>'Mid Case'!$N$56:$N$59</c:f>
              <c:numCache>
                <c:formatCode>General</c:formatCode>
                <c:ptCount val="4"/>
                <c:pt idx="0">
                  <c:v>0.81360482000000001</c:v>
                </c:pt>
                <c:pt idx="1">
                  <c:v>0.366641049</c:v>
                </c:pt>
                <c:pt idx="2">
                  <c:v>0.65704094000000002</c:v>
                </c:pt>
                <c:pt idx="3">
                  <c:v>5.6651392000000002E-2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t"/>
      <c:layout>
        <c:manualLayout>
          <c:xMode val="edge"/>
          <c:yMode val="edge"/>
          <c:x val="0.15323757215066922"/>
          <c:y val="0.84523016353725011"/>
          <c:w val="0.79175302349778642"/>
          <c:h val="0.13340231509522851"/>
        </c:manualLayout>
      </c:layout>
      <c:overlay val="0"/>
      <c:txPr>
        <a:bodyPr/>
        <a:lstStyle/>
        <a:p>
          <a:pPr rtl="0">
            <a:defRPr sz="1400" b="1"/>
          </a:pPr>
          <a:endParaRPr lang="en-US"/>
        </a:p>
      </c:txPr>
    </c:legend>
    <c:plotVisOnly val="1"/>
    <c:dispBlanksAs val="zero"/>
    <c:showDLblsOverMax val="0"/>
  </c:chart>
  <c:spPr>
    <a:ln>
      <a:solidFill>
        <a:srgbClr val="000000"/>
      </a:solidFill>
    </a:ln>
  </c:sp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4204349456317976E-2"/>
          <c:y val="4.3394736442466858E-2"/>
          <c:w val="0.77379715035620544"/>
          <c:h val="0.78350354599158678"/>
        </c:manualLayout>
      </c:layout>
      <c:pieChart>
        <c:varyColors val="1"/>
        <c:ser>
          <c:idx val="0"/>
          <c:order val="0"/>
          <c:dLbls>
            <c:dLbl>
              <c:idx val="3"/>
              <c:layout>
                <c:manualLayout>
                  <c:x val="1.6169478815148106E-2"/>
                  <c:y val="7.342100867135416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'Mid Case'!$M$56:$M$59</c:f>
              <c:strCache>
                <c:ptCount val="4"/>
                <c:pt idx="0">
                  <c:v>Malin</c:v>
                </c:pt>
                <c:pt idx="1">
                  <c:v>Southwest</c:v>
                </c:pt>
                <c:pt idx="2">
                  <c:v>Rocky Mountain </c:v>
                </c:pt>
                <c:pt idx="3">
                  <c:v>Production</c:v>
                </c:pt>
              </c:strCache>
            </c:strRef>
          </c:cat>
          <c:val>
            <c:numRef>
              <c:f>'Mid Case'!$N$56:$N$59</c:f>
              <c:numCache>
                <c:formatCode>General</c:formatCode>
                <c:ptCount val="4"/>
                <c:pt idx="0">
                  <c:v>0.81360482000000001</c:v>
                </c:pt>
                <c:pt idx="1">
                  <c:v>0.366641049</c:v>
                </c:pt>
                <c:pt idx="2">
                  <c:v>0.65704094000000002</c:v>
                </c:pt>
                <c:pt idx="3">
                  <c:v>5.6651392000000002E-2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t"/>
      <c:layout>
        <c:manualLayout>
          <c:xMode val="edge"/>
          <c:yMode val="edge"/>
          <c:x val="1.3125289485873092E-2"/>
          <c:y val="0.85645150268037484"/>
          <c:w val="0.9868747105141269"/>
          <c:h val="0.13089606524017069"/>
        </c:manualLayout>
      </c:layout>
      <c:overlay val="0"/>
      <c:txPr>
        <a:bodyPr/>
        <a:lstStyle/>
        <a:p>
          <a:pPr rtl="0">
            <a:defRPr sz="1200" b="1"/>
          </a:pPr>
          <a:endParaRPr lang="en-US"/>
        </a:p>
      </c:txPr>
    </c:legend>
    <c:plotVisOnly val="1"/>
    <c:dispBlanksAs val="zero"/>
    <c:showDLblsOverMax val="0"/>
  </c:chart>
  <c:spPr>
    <a:ln>
      <a:solidFill>
        <a:srgbClr val="000000"/>
      </a:solidFill>
    </a:ln>
  </c:sp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2812258761772418E-2"/>
          <c:y val="3.0827763766485699E-2"/>
          <c:w val="0.81775744943646755"/>
          <c:h val="0.79572512661805384"/>
        </c:manualLayout>
      </c:layout>
      <c:pieChart>
        <c:varyColors val="1"/>
        <c:ser>
          <c:idx val="0"/>
          <c:order val="0"/>
          <c:dLbls>
            <c:dLbl>
              <c:idx val="0"/>
              <c:spPr/>
              <c:txPr>
                <a:bodyPr/>
                <a:lstStyle/>
                <a:p>
                  <a:pPr>
                    <a:defRPr sz="1400" b="1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 sz="1400" b="1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sz="1400" b="1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1.4700098309440447E-3"/>
                  <c:y val="8.455882352941177E-2"/>
                </c:manualLayout>
              </c:layout>
              <c:spPr/>
              <c:txPr>
                <a:bodyPr/>
                <a:lstStyle/>
                <a:p>
                  <a:pPr>
                    <a:defRPr sz="1400" b="1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'Low Case'!$M$56:$M$59</c:f>
              <c:strCache>
                <c:ptCount val="4"/>
                <c:pt idx="0">
                  <c:v>Malin</c:v>
                </c:pt>
                <c:pt idx="1">
                  <c:v>Southwest</c:v>
                </c:pt>
                <c:pt idx="2">
                  <c:v>Rocky Mountain </c:v>
                </c:pt>
                <c:pt idx="3">
                  <c:v>Production</c:v>
                </c:pt>
              </c:strCache>
            </c:strRef>
          </c:cat>
          <c:val>
            <c:numRef>
              <c:f>'Low Case'!$N$56:$N$59</c:f>
              <c:numCache>
                <c:formatCode>General</c:formatCode>
                <c:ptCount val="4"/>
                <c:pt idx="0">
                  <c:v>0.83351487000000002</c:v>
                </c:pt>
                <c:pt idx="1">
                  <c:v>0.27317920300000004</c:v>
                </c:pt>
                <c:pt idx="2">
                  <c:v>0.61336011999999995</c:v>
                </c:pt>
                <c:pt idx="3">
                  <c:v>5.6650838000000002E-2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t"/>
      <c:layout>
        <c:manualLayout>
          <c:xMode val="edge"/>
          <c:yMode val="edge"/>
          <c:x val="0"/>
          <c:y val="0.85616865130411435"/>
          <c:w val="1"/>
          <c:h val="0.14383134869588568"/>
        </c:manualLayout>
      </c:layout>
      <c:overlay val="0"/>
      <c:txPr>
        <a:bodyPr/>
        <a:lstStyle/>
        <a:p>
          <a:pPr>
            <a:defRPr sz="1200" b="1"/>
          </a:pPr>
          <a:endParaRPr lang="en-US"/>
        </a:p>
      </c:txPr>
    </c:legend>
    <c:plotVisOnly val="1"/>
    <c:dispBlanksAs val="gap"/>
    <c:showDLblsOverMax val="0"/>
  </c:chart>
  <c:spPr>
    <a:ln>
      <a:solidFill>
        <a:srgbClr val="000000"/>
      </a:solidFill>
    </a:ln>
  </c:sp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506345953331178"/>
          <c:y val="4.8257285045143358E-2"/>
          <c:w val="0.75299931686621369"/>
          <c:h val="0.79579568853456306"/>
        </c:manualLayout>
      </c:layout>
      <c:pieChart>
        <c:varyColors val="1"/>
        <c:ser>
          <c:idx val="0"/>
          <c:order val="0"/>
          <c:dLbls>
            <c:dLbl>
              <c:idx val="2"/>
              <c:layout>
                <c:manualLayout>
                  <c:x val="0.13398051270988387"/>
                  <c:y val="7.425592527422174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7.6703340164671193E-3"/>
                  <c:y val="3.98122601622432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'High Case'!$M$56:$M$59</c:f>
              <c:strCache>
                <c:ptCount val="4"/>
                <c:pt idx="0">
                  <c:v>Malin</c:v>
                </c:pt>
                <c:pt idx="1">
                  <c:v>Southwest</c:v>
                </c:pt>
                <c:pt idx="2">
                  <c:v>Rocky Mountain </c:v>
                </c:pt>
                <c:pt idx="3">
                  <c:v>Production</c:v>
                </c:pt>
              </c:strCache>
            </c:strRef>
          </c:cat>
          <c:val>
            <c:numRef>
              <c:f>'High Case'!$N$56:$N$59</c:f>
              <c:numCache>
                <c:formatCode>General</c:formatCode>
                <c:ptCount val="4"/>
                <c:pt idx="0">
                  <c:v>0.95901126000000003</c:v>
                </c:pt>
                <c:pt idx="1">
                  <c:v>0.43347563</c:v>
                </c:pt>
                <c:pt idx="2">
                  <c:v>0.65265514000000002</c:v>
                </c:pt>
                <c:pt idx="3">
                  <c:v>5.6650475999999998E-2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t"/>
      <c:layout>
        <c:manualLayout>
          <c:xMode val="edge"/>
          <c:yMode val="edge"/>
          <c:x val="5.5062992125984249E-2"/>
          <c:y val="0.85703152340649313"/>
          <c:w val="0.94350320793234177"/>
          <c:h val="0.12483437681796022"/>
        </c:manualLayout>
      </c:layout>
      <c:overlay val="0"/>
      <c:txPr>
        <a:bodyPr/>
        <a:lstStyle/>
        <a:p>
          <a:pPr rtl="0">
            <a:defRPr sz="1200" b="1"/>
          </a:pPr>
          <a:endParaRPr lang="en-US"/>
        </a:p>
      </c:txPr>
    </c:legend>
    <c:plotVisOnly val="1"/>
    <c:dispBlanksAs val="gap"/>
    <c:showDLblsOverMax val="0"/>
  </c:chart>
  <c:spPr>
    <a:ln>
      <a:solidFill>
        <a:srgbClr val="000000"/>
      </a:solidFill>
    </a:ln>
  </c:sp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433EE0-7CDF-42E7-8542-86B47E667CC3}" type="datetimeFigureOut">
              <a:rPr lang="en-US" smtClean="0"/>
              <a:pPr/>
              <a:t>4/20/2017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EE41C-753E-42A8-88B7-90F34D202AF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8105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pPr>
              <a:defRPr/>
            </a:pPr>
            <a:fld id="{590C9380-4AF1-4AB3-9B90-9078B9FA8F49}" type="datetimeFigureOut">
              <a:rPr lang="en-US"/>
              <a:pPr>
                <a:defRPr/>
              </a:pPr>
              <a:t>4/20/2017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pPr>
              <a:defRPr/>
            </a:pPr>
            <a:fld id="{9BF35B44-8052-4FB4-9835-A67AAA2792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4637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3FB02DB-A390-412B-878E-BA5873353EF4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23</a:t>
            </a:fld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25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7D317-A947-4E9F-A17D-FC21AF6D41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42A87-DFA8-432E-976F-485B6DBF4B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D182B-AF25-4519-80CD-F0CE0A9B62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0F1D8-BE20-46A7-B298-74614A5558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46637-E677-44D9-BBCA-665371D585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21A50-DB3D-41B2-A2D1-AD2E876E7B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D91A1-1DAB-4850-8B3D-7C21B53898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3C19-B87D-49F8-B0D2-6A2906F668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AE118-4933-4D9D-B4FB-272122332D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22CAB-29FE-461F-88F6-91E27A10B4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3F996-82FB-4CCF-9E4B-90E001B8B8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1C09A71-F752-4A3B-B4F1-196337B976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033" name="Picture 9" descr="cecseal.tif                                                    00007702Bob's G4                       ABA78158: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1000" y="22860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800" b="1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2.xml"/><Relationship Id="rId4" Type="http://schemas.openxmlformats.org/officeDocument/2006/relationships/chart" Target="../charts/char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5.xml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90600"/>
            <a:ext cx="7848600" cy="914400"/>
          </a:xfrm>
        </p:spPr>
        <p:txBody>
          <a:bodyPr/>
          <a:lstStyle/>
          <a:p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ea typeface="Segoe UI" pitchFamily="34" charset="0"/>
                <a:cs typeface="Segoe UI" pitchFamily="34" charset="0"/>
              </a:rPr>
              <a:t>Integrated Energy Policy Report</a:t>
            </a:r>
            <a:br>
              <a:rPr lang="en-US" sz="2800" dirty="0" smtClean="0">
                <a:solidFill>
                  <a:schemeClr val="accent6">
                    <a:lumMod val="75000"/>
                  </a:schemeClr>
                </a:solidFill>
                <a:ea typeface="Segoe UI" pitchFamily="34" charset="0"/>
                <a:cs typeface="Segoe UI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ea typeface="Segoe UI" pitchFamily="34" charset="0"/>
                <a:cs typeface="Segoe UI" pitchFamily="34" charset="0"/>
              </a:rPr>
              <a:t>Lead Commissioner Workshop: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sz="2800" dirty="0" smtClean="0">
              <a:solidFill>
                <a:schemeClr val="accent6">
                  <a:lumMod val="75000"/>
                </a:schemeClr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828800"/>
            <a:ext cx="7848600" cy="43434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Preliminary Results</a:t>
            </a:r>
            <a:b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</a:b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Natural Gas Common Cases</a:t>
            </a:r>
          </a:p>
          <a:p>
            <a:pPr algn="ctr">
              <a:buFontTx/>
              <a:buNone/>
            </a:pPr>
            <a:endParaRPr lang="en-US" sz="1000" b="1" dirty="0" smtClean="0">
              <a:solidFill>
                <a:schemeClr val="accent6">
                  <a:lumMod val="75000"/>
                </a:schemeClr>
              </a:solidFill>
              <a:latin typeface="+mj-lt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California Energy Commission</a:t>
            </a:r>
          </a:p>
          <a:p>
            <a:pPr algn="ctr">
              <a:buFontTx/>
              <a:buNone/>
            </a:pP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1516 9</a:t>
            </a:r>
            <a:r>
              <a:rPr lang="en-US" sz="1200" b="1" baseline="30000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th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 Street</a:t>
            </a:r>
          </a:p>
          <a:p>
            <a:pPr algn="ctr">
              <a:buFontTx/>
              <a:buNone/>
            </a:pP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Sacramento, CA 95824</a:t>
            </a:r>
          </a:p>
          <a:p>
            <a:pPr algn="ctr">
              <a:buFontTx/>
              <a:buNone/>
            </a:pPr>
            <a:endParaRPr lang="en-US" sz="1000" b="1" dirty="0" smtClean="0">
              <a:solidFill>
                <a:schemeClr val="accent6">
                  <a:lumMod val="75000"/>
                </a:schemeClr>
              </a:solidFill>
              <a:latin typeface="+mj-lt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April 25, 2017</a:t>
            </a:r>
          </a:p>
          <a:p>
            <a:pPr algn="ctr">
              <a:buFontTx/>
              <a:buNone/>
            </a:pPr>
            <a:endParaRPr lang="en-US" sz="1050" b="1" dirty="0" smtClean="0">
              <a:solidFill>
                <a:schemeClr val="accent6">
                  <a:lumMod val="75000"/>
                </a:schemeClr>
              </a:solidFill>
              <a:latin typeface="+mj-lt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Jason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Orta</a:t>
            </a:r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+mj-lt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Supply Analysis Office</a:t>
            </a: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Energy Assessment Division</a:t>
            </a: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Jason.orta@energy.ca.gov//916-654-4762</a:t>
            </a:r>
          </a:p>
        </p:txBody>
      </p:sp>
      <p:pic>
        <p:nvPicPr>
          <p:cNvPr id="4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610600" cy="9906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+mn-lt"/>
                <a:cs typeface="Tahoma" pitchFamily="34" charset="0"/>
              </a:rPr>
              <a:t>Purpose  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533400" y="1828800"/>
            <a:ext cx="8153400" cy="3810000"/>
          </a:xfrm>
        </p:spPr>
        <p:txBody>
          <a:bodyPr/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cs typeface="Tahoma" pitchFamily="34" charset="0"/>
              </a:rPr>
              <a:t>Key elements of the natural gas model</a:t>
            </a:r>
          </a:p>
          <a:p>
            <a:pPr marL="457200" lvl="1" indent="0">
              <a:buNone/>
            </a:pPr>
            <a:endParaRPr lang="en-US" b="1" dirty="0" smtClean="0">
              <a:solidFill>
                <a:schemeClr val="accent6">
                  <a:lumMod val="75000"/>
                </a:schemeClr>
              </a:solidFill>
              <a:latin typeface="+mj-lt"/>
              <a:cs typeface="Tahoma" pitchFamily="34" charset="0"/>
            </a:endParaRPr>
          </a:p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cs typeface="Tahoma" pitchFamily="34" charset="0"/>
              </a:rPr>
              <a:t>Integrated Energy Policy Report (IEPR) Common Cases</a:t>
            </a:r>
          </a:p>
          <a:p>
            <a:pPr marL="0" indent="0">
              <a:buNone/>
            </a:pPr>
            <a:endParaRPr lang="en-US" sz="2400" b="1" dirty="0" smtClean="0">
              <a:solidFill>
                <a:schemeClr val="accent6">
                  <a:lumMod val="75000"/>
                </a:schemeClr>
              </a:solidFill>
              <a:latin typeface="+mj-lt"/>
              <a:ea typeface="Segoe UI" pitchFamily="34" charset="0"/>
              <a:cs typeface="Segoe UI" pitchFamily="34" charset="0"/>
            </a:endParaRPr>
          </a:p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Preliminary Results</a:t>
            </a: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Demand, supply,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flows, and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prices</a:t>
            </a:r>
          </a:p>
          <a:p>
            <a:pPr lvl="1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Trends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+mj-lt"/>
              <a:ea typeface="Segoe UI" pitchFamily="34" charset="0"/>
              <a:cs typeface="Segoe UI" pitchFamily="34" charset="0"/>
            </a:endParaRPr>
          </a:p>
          <a:p>
            <a:pPr lvl="1"/>
            <a:endParaRPr lang="en-US" sz="19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ahoma" pitchFamily="34" charset="0"/>
            </a:endParaRPr>
          </a:p>
          <a:p>
            <a:endParaRPr lang="en-US" sz="1000" b="1" dirty="0" smtClean="0">
              <a:solidFill>
                <a:srgbClr val="002060"/>
              </a:solidFill>
              <a:latin typeface="+mj-lt"/>
              <a:cs typeface="Tahoma" pitchFamily="34" charset="0"/>
            </a:endParaRPr>
          </a:p>
          <a:p>
            <a:pPr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+mj-lt"/>
                <a:cs typeface="Tahoma" pitchFamily="34" charset="0"/>
              </a:rPr>
              <a:t> </a:t>
            </a:r>
          </a:p>
          <a:p>
            <a:endParaRPr lang="en-US" sz="2000" b="1" dirty="0">
              <a:latin typeface="+mj-lt"/>
              <a:cs typeface="Tahoma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5240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3820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600" dirty="0" smtClean="0">
                <a:ea typeface="Tahoma" pitchFamily="34" charset="0"/>
                <a:cs typeface="Tahoma" pitchFamily="34" charset="0"/>
              </a:rPr>
              <a:t> </a:t>
            </a:r>
            <a:br>
              <a:rPr lang="en-US" sz="2600" dirty="0" smtClean="0">
                <a:ea typeface="Tahoma" pitchFamily="34" charset="0"/>
                <a:cs typeface="Tahoma" pitchFamily="34" charset="0"/>
              </a:rPr>
            </a:br>
            <a:r>
              <a:rPr lang="en-US" sz="26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Major Model Inputs:</a:t>
            </a:r>
            <a:br>
              <a:rPr lang="en-US" sz="26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</a:br>
            <a:r>
              <a:rPr lang="en-US" sz="26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Demand</a:t>
            </a:r>
            <a:r>
              <a:rPr lang="en-US" sz="2600" u="sng" dirty="0" smtClean="0">
                <a:ea typeface="Tahoma" pitchFamily="34" charset="0"/>
                <a:cs typeface="Tahoma" pitchFamily="34" charset="0"/>
              </a:rPr>
              <a:t/>
            </a:r>
            <a:br>
              <a:rPr lang="en-US" sz="2600" u="sng" dirty="0" smtClean="0">
                <a:ea typeface="Tahoma" pitchFamily="34" charset="0"/>
                <a:cs typeface="Tahoma" pitchFamily="34" charset="0"/>
              </a:rPr>
            </a:br>
            <a:endParaRPr lang="en-US" sz="2600" u="sng" dirty="0" smtClean="0"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Rectangle 11"/>
          <p:cNvSpPr/>
          <p:nvPr/>
        </p:nvSpPr>
        <p:spPr>
          <a:xfrm>
            <a:off x="609600" y="1676400"/>
            <a:ext cx="8001000" cy="4596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buFont typeface="Arial" pitchFamily="34" charset="0"/>
              <a:buChar char="•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Demand in Five Disaggregated Sectors: </a:t>
            </a:r>
          </a:p>
          <a:p>
            <a:pPr lvl="1" indent="-22860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Residential</a:t>
            </a:r>
          </a:p>
          <a:p>
            <a:pPr marL="685800" lvl="3" indent="-228600">
              <a:lnSpc>
                <a:spcPts val="1600"/>
              </a:lnSpc>
              <a:buFont typeface="Wingdings" pitchFamily="2" charset="2"/>
              <a:buChar char="ü"/>
            </a:pPr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Key factors: </a:t>
            </a:r>
            <a:r>
              <a:rPr lang="en-US" sz="1300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Recent historical demand for natural gas, population, natural gas price, income, heating oil price, and cold and hot weather </a:t>
            </a:r>
          </a:p>
          <a:p>
            <a:pPr marL="228600" indent="-228600">
              <a:buFont typeface="Arial" pitchFamily="34" charset="0"/>
              <a:buChar char="•"/>
            </a:pPr>
            <a:endParaRPr lang="en-US" sz="500" b="1" dirty="0" smtClean="0">
              <a:solidFill>
                <a:schemeClr val="accent6">
                  <a:lumMod val="75000"/>
                </a:schemeClr>
              </a:solidFill>
              <a:latin typeface="+mj-lt"/>
              <a:ea typeface="Tahoma" pitchFamily="34" charset="0"/>
              <a:cs typeface="Tahoma" pitchFamily="34" charset="0"/>
            </a:endParaRPr>
          </a:p>
          <a:p>
            <a:pPr lvl="1" indent="-22860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Commercial</a:t>
            </a:r>
          </a:p>
          <a:p>
            <a:pPr marL="685800" lvl="1" indent="-228600">
              <a:buFont typeface="Wingdings" pitchFamily="2" charset="2"/>
              <a:buChar char="ü"/>
            </a:pPr>
            <a:r>
              <a:rPr lang="en-US" sz="1300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Recent historical demand for natural gas, income, natural gas price, population, heating oil price, and cold and hot weather</a:t>
            </a:r>
          </a:p>
          <a:p>
            <a:pPr marL="228600" indent="-228600">
              <a:buFont typeface="Arial" pitchFamily="34" charset="0"/>
              <a:buChar char="•"/>
            </a:pPr>
            <a:endParaRPr lang="en-US" sz="500" b="1" dirty="0" smtClean="0">
              <a:solidFill>
                <a:schemeClr val="accent6">
                  <a:lumMod val="75000"/>
                </a:schemeClr>
              </a:solidFill>
              <a:latin typeface="+mj-lt"/>
              <a:ea typeface="Tahoma" pitchFamily="34" charset="0"/>
              <a:cs typeface="Tahoma" pitchFamily="34" charset="0"/>
            </a:endParaRPr>
          </a:p>
          <a:p>
            <a:pPr marL="457200" indent="-22860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Industrial</a:t>
            </a:r>
          </a:p>
          <a:p>
            <a:pPr marL="685800" lvl="1" indent="-228600" defTabSz="1089025">
              <a:buFont typeface="Wingdings" pitchFamily="2" charset="2"/>
              <a:buChar char="ü"/>
            </a:pPr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Key factors: </a:t>
            </a:r>
            <a:r>
              <a:rPr lang="en-US" sz="1300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Recent historical demand for natural gas, natural gas price, industrial production, and cold weather</a:t>
            </a:r>
          </a:p>
          <a:p>
            <a:pPr marL="228600" indent="-228600" defTabSz="1089025">
              <a:buFont typeface="Arial" pitchFamily="34" charset="0"/>
              <a:buChar char="•"/>
            </a:pPr>
            <a:endParaRPr lang="en-US" sz="500" b="1" dirty="0" smtClean="0">
              <a:solidFill>
                <a:schemeClr val="accent6">
                  <a:lumMod val="75000"/>
                </a:schemeClr>
              </a:solidFill>
              <a:latin typeface="+mj-lt"/>
              <a:ea typeface="Tahoma" pitchFamily="34" charset="0"/>
              <a:cs typeface="Tahoma" pitchFamily="34" charset="0"/>
            </a:endParaRPr>
          </a:p>
          <a:p>
            <a:pPr marL="457200" indent="-228600" defTabSz="1089025">
              <a:buFont typeface="Wingdings" pitchFamily="2" charset="2"/>
              <a:buChar char="Ø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Power Generation</a:t>
            </a:r>
          </a:p>
          <a:p>
            <a:pPr marL="685800" lvl="1" indent="-228600">
              <a:buFont typeface="Wingdings" pitchFamily="2" charset="2"/>
              <a:buChar char="ü"/>
            </a:pPr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Key factors:  </a:t>
            </a:r>
            <a:r>
              <a:rPr lang="en-US" sz="1300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Natural gas, coal, and fuel oil cost; coal, nuclear, hydroelectric and renewable generation, and hot weather</a:t>
            </a:r>
          </a:p>
          <a:p>
            <a:pPr marL="228600" lvl="1" indent="-228600">
              <a:buFont typeface="Wingdings" pitchFamily="2" charset="2"/>
              <a:buChar char="Ø"/>
            </a:pPr>
            <a:endParaRPr lang="en-US" sz="500" b="1" dirty="0" smtClean="0">
              <a:solidFill>
                <a:schemeClr val="accent6">
                  <a:lumMod val="75000"/>
                </a:schemeClr>
              </a:solidFill>
              <a:latin typeface="+mj-lt"/>
              <a:ea typeface="Tahoma" pitchFamily="34" charset="0"/>
              <a:cs typeface="Tahoma" pitchFamily="34" charset="0"/>
            </a:endParaRPr>
          </a:p>
          <a:p>
            <a:pPr marL="457200" indent="-22860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Transportation</a:t>
            </a:r>
          </a:p>
          <a:p>
            <a:pPr marL="685800" lvl="1" indent="-228600">
              <a:buFont typeface="Wingdings" pitchFamily="2" charset="2"/>
              <a:buChar char="ü"/>
            </a:pPr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Key Factors: </a:t>
            </a:r>
            <a:r>
              <a:rPr lang="en-US" sz="1300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Recent historical demand for natural gas, income, natural gas price, and population</a:t>
            </a:r>
          </a:p>
          <a:p>
            <a:pPr marL="685800" lvl="1" indent="-228600">
              <a:buFont typeface="Wingdings" pitchFamily="2" charset="2"/>
              <a:buChar char="ü"/>
            </a:pPr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Applied outside California</a:t>
            </a:r>
          </a:p>
          <a:p>
            <a:endParaRPr lang="en-US" sz="500" b="1" dirty="0" smtClean="0">
              <a:solidFill>
                <a:schemeClr val="accent6">
                  <a:lumMod val="75000"/>
                </a:schemeClr>
              </a:solidFill>
              <a:latin typeface="+mj-lt"/>
            </a:endParaRPr>
          </a:p>
          <a:p>
            <a:pPr marL="228600" indent="-228600">
              <a:buFont typeface="Arial" pitchFamily="34" charset="0"/>
              <a:buChar char="•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cs typeface="Tahoma" pitchFamily="34" charset="0"/>
              </a:rPr>
              <a:t>Estimated Elasticity</a:t>
            </a:r>
          </a:p>
          <a:p>
            <a:pPr lvl="1" indent="-228600">
              <a:buFont typeface="Wingdings" pitchFamily="2" charset="2"/>
              <a:buChar char="Ø"/>
            </a:pPr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cs typeface="Tahoma" pitchFamily="34" charset="0"/>
              </a:rPr>
              <a:t>Residential, Commercial, Industrial, Power Gen, and Transportation</a:t>
            </a:r>
          </a:p>
          <a:p>
            <a:pPr lvl="1" indent="-228600">
              <a:buFont typeface="Wingdings" pitchFamily="2" charset="2"/>
              <a:buChar char="Ø"/>
            </a:pPr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cs typeface="Tahoma" pitchFamily="34" charset="0"/>
              </a:rPr>
              <a:t>Range of elasticity ~ </a:t>
            </a:r>
            <a:r>
              <a:rPr lang="en-US" sz="1300" b="1" dirty="0">
                <a:solidFill>
                  <a:schemeClr val="accent6">
                    <a:lumMod val="75000"/>
                  </a:schemeClr>
                </a:solidFill>
                <a:latin typeface="+mj-lt"/>
                <a:cs typeface="Tahoma" pitchFamily="34" charset="0"/>
              </a:rPr>
              <a:t>0.5298-1.2363. (Baker Institute)</a:t>
            </a:r>
            <a:endParaRPr lang="en-US" sz="13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3820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600" dirty="0" smtClean="0">
                <a:latin typeface="+mn-lt"/>
                <a:ea typeface="Tahoma" pitchFamily="34" charset="0"/>
                <a:cs typeface="Tahoma" pitchFamily="34" charset="0"/>
              </a:rPr>
              <a:t> </a:t>
            </a:r>
            <a:br>
              <a:rPr lang="en-US" sz="2600" dirty="0" smtClean="0">
                <a:latin typeface="+mn-lt"/>
                <a:ea typeface="Tahoma" pitchFamily="34" charset="0"/>
                <a:cs typeface="Tahoma" pitchFamily="34" charset="0"/>
              </a:rPr>
            </a:br>
            <a:r>
              <a:rPr lang="en-US" sz="2600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Key Drivers Supply Side</a:t>
            </a:r>
            <a:br>
              <a:rPr lang="en-US" sz="2600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</a:br>
            <a:r>
              <a:rPr lang="en-US" sz="2600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US Supply Cost Curve</a:t>
            </a:r>
            <a:r>
              <a:rPr lang="en-US" sz="2600" u="sng" dirty="0" smtClean="0">
                <a:latin typeface="+mn-lt"/>
                <a:ea typeface="Tahoma" pitchFamily="34" charset="0"/>
                <a:cs typeface="Tahoma" pitchFamily="34" charset="0"/>
              </a:rPr>
              <a:t/>
            </a:r>
            <a:br>
              <a:rPr lang="en-US" sz="2600" u="sng" dirty="0" smtClean="0">
                <a:latin typeface="+mn-lt"/>
                <a:ea typeface="Tahoma" pitchFamily="34" charset="0"/>
                <a:cs typeface="Tahoma" pitchFamily="34" charset="0"/>
              </a:rPr>
            </a:br>
            <a:endParaRPr lang="en-US" sz="2600" u="sng" dirty="0" smtClean="0">
              <a:latin typeface="+mn-lt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33400" y="4876800"/>
            <a:ext cx="8153400" cy="1323439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33363" indent="-233363">
              <a:buFont typeface="Arial" pitchFamily="34" charset="0"/>
              <a:buChar char="•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Marginal cost profile is a major input parameter for the natural gas model:</a:t>
            </a:r>
          </a:p>
          <a:p>
            <a:pPr marL="690563" lvl="1" indent="-233363">
              <a:buFont typeface="Segoe UI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Technology is shifting the marginal cost profile</a:t>
            </a:r>
          </a:p>
          <a:p>
            <a:pPr marL="690563" lvl="1" indent="-233363">
              <a:buFont typeface="Segoe UI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This shift in the marginal cost supply profile results in more resources available at lower cost</a:t>
            </a:r>
          </a:p>
          <a:p>
            <a:pPr marL="690563" lvl="1" indent="-233363">
              <a:buFont typeface="Segoe UI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Staff will update for 2017</a:t>
            </a:r>
            <a:endParaRPr lang="en-US" sz="1600" b="1" dirty="0">
              <a:solidFill>
                <a:schemeClr val="accent6">
                  <a:lumMod val="75000"/>
                </a:schemeClr>
              </a:solidFill>
              <a:latin typeface="+mn-lt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52600" y="4620222"/>
            <a:ext cx="5410200" cy="2308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700" b="1" dirty="0" smtClean="0">
                <a:latin typeface="Tahoma" pitchFamily="34" charset="0"/>
                <a:cs typeface="Tahoma" pitchFamily="34" charset="0"/>
              </a:rPr>
              <a:t>Sources: California Energy Commission; Baker Institute; National Petroleum Council</a:t>
            </a:r>
            <a:r>
              <a:rPr lang="en-US" sz="900" b="1" dirty="0" smtClean="0">
                <a:latin typeface="Tahoma" pitchFamily="34" charset="0"/>
                <a:cs typeface="Tahoma" pitchFamily="34" charset="0"/>
              </a:rPr>
              <a:t>.</a:t>
            </a:r>
            <a:endParaRPr lang="en-US" dirty="0"/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93436487"/>
              </p:ext>
            </p:extLst>
          </p:nvPr>
        </p:nvGraphicFramePr>
        <p:xfrm>
          <a:off x="1447800" y="1752600"/>
          <a:ext cx="601503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46922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77200" cy="838200"/>
          </a:xfrm>
        </p:spPr>
        <p:txBody>
          <a:bodyPr/>
          <a:lstStyle/>
          <a:p>
            <a:pPr>
              <a:lnSpc>
                <a:spcPts val="2700"/>
              </a:lnSpc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North American Market Gas-trade (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NAMGas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) Model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85800" y="1752600"/>
            <a:ext cx="7086600" cy="2362200"/>
          </a:xfrm>
        </p:spPr>
        <p:txBody>
          <a:bodyPr/>
          <a:lstStyle/>
          <a:p>
            <a:r>
              <a:rPr lang="en-US" sz="21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cs typeface="Tahoma" pitchFamily="34" charset="0"/>
              </a:rPr>
              <a:t>Simplified View:</a:t>
            </a: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TextBox 7"/>
          <p:cNvSpPr txBox="1"/>
          <p:nvPr/>
        </p:nvSpPr>
        <p:spPr>
          <a:xfrm>
            <a:off x="838200" y="5334000"/>
            <a:ext cx="7543800" cy="67710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19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Produces estimates of supply, demand, and hub prices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19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Generates end-use burner-tip prices from hub prices</a:t>
            </a:r>
            <a:endParaRPr lang="en-US" sz="1900" b="1" dirty="0">
              <a:solidFill>
                <a:schemeClr val="accent6">
                  <a:lumMod val="75000"/>
                </a:schemeClr>
              </a:solidFill>
              <a:latin typeface="+mn-lt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4600" y="2133601"/>
            <a:ext cx="4038600" cy="18158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21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Natural gas supply basins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sz="21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Interstate and Intrastate Pipelines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sz="21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Demand centers</a:t>
            </a:r>
            <a:endParaRPr lang="en-US" sz="2100" dirty="0"/>
          </a:p>
        </p:txBody>
      </p:sp>
      <p:sp>
        <p:nvSpPr>
          <p:cNvPr id="12" name="Down Arrow 11"/>
          <p:cNvSpPr/>
          <p:nvPr/>
        </p:nvSpPr>
        <p:spPr bwMode="auto">
          <a:xfrm>
            <a:off x="4419600" y="4876800"/>
            <a:ext cx="228600" cy="381000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00200" y="4495800"/>
            <a:ext cx="5867400" cy="338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Model iterates through all time periods and all regions</a:t>
            </a:r>
          </a:p>
        </p:txBody>
      </p:sp>
      <p:sp>
        <p:nvSpPr>
          <p:cNvPr id="13" name="Down Arrow 12"/>
          <p:cNvSpPr/>
          <p:nvPr/>
        </p:nvSpPr>
        <p:spPr bwMode="auto">
          <a:xfrm>
            <a:off x="4419600" y="4038600"/>
            <a:ext cx="228600" cy="381000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1534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IEPR Natural Gas Common Cases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 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533400" y="1752600"/>
            <a:ext cx="8153400" cy="3886200"/>
          </a:xfrm>
        </p:spPr>
        <p:txBody>
          <a:bodyPr/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Staff constructed the following outlooks:</a:t>
            </a:r>
          </a:p>
          <a:p>
            <a:pPr lvl="1"/>
            <a:endParaRPr lang="en-US" sz="1000" b="1" dirty="0" smtClean="0">
              <a:solidFill>
                <a:schemeClr val="accent6">
                  <a:lumMod val="75000"/>
                </a:schemeClr>
              </a:solidFill>
              <a:cs typeface="Tahoma" pitchFamily="34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Mid Demand Case</a:t>
            </a:r>
          </a:p>
          <a:p>
            <a:pPr lvl="2">
              <a:buFont typeface="Wingdings" pitchFamily="2" charset="2"/>
              <a:buChar char="ü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Reference Case </a:t>
            </a:r>
          </a:p>
          <a:p>
            <a:pPr lvl="1"/>
            <a:endParaRPr lang="en-US" sz="2000" b="1" dirty="0" smtClean="0">
              <a:solidFill>
                <a:schemeClr val="accent6">
                  <a:lumMod val="75000"/>
                </a:schemeClr>
              </a:solidFill>
              <a:cs typeface="Tahoma" pitchFamily="34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Low Demand Case</a:t>
            </a:r>
          </a:p>
          <a:p>
            <a:pPr lvl="2">
              <a:buNone/>
            </a:pPr>
            <a:endParaRPr lang="en-US" b="1" dirty="0" smtClean="0">
              <a:solidFill>
                <a:schemeClr val="accent6">
                  <a:lumMod val="75000"/>
                </a:schemeClr>
              </a:solidFill>
              <a:cs typeface="Tahoma" pitchFamily="34" charset="0"/>
            </a:endParaRPr>
          </a:p>
          <a:p>
            <a:pPr lvl="1"/>
            <a:endParaRPr lang="en-US" sz="2000" b="1" dirty="0" smtClean="0">
              <a:solidFill>
                <a:schemeClr val="accent6">
                  <a:lumMod val="75000"/>
                </a:schemeClr>
              </a:solidFill>
              <a:cs typeface="Tahoma" pitchFamily="34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High Demand Case</a:t>
            </a:r>
          </a:p>
          <a:p>
            <a:pPr>
              <a:buNone/>
            </a:pPr>
            <a:endParaRPr lang="en-US" sz="2300" b="1" dirty="0" smtClean="0">
              <a:solidFill>
                <a:schemeClr val="accent6">
                  <a:lumMod val="75000"/>
                </a:schemeClr>
              </a:solidFill>
              <a:cs typeface="Tahoma" pitchFamily="34" charset="0"/>
            </a:endParaRPr>
          </a:p>
          <a:p>
            <a:endParaRPr lang="en-US" sz="1600" b="1" dirty="0" smtClean="0">
              <a:solidFill>
                <a:schemeClr val="accent6">
                  <a:lumMod val="75000"/>
                </a:schemeClr>
              </a:solidFill>
              <a:cs typeface="Tahoma" pitchFamily="34" charset="0"/>
            </a:endParaRPr>
          </a:p>
          <a:p>
            <a:pPr lvl="1">
              <a:buFont typeface="Wingdings" pitchFamily="2" charset="2"/>
              <a:buChar char="Ø"/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cs typeface="Tahoma" pitchFamily="34" charset="0"/>
            </a:endParaRPr>
          </a:p>
          <a:p>
            <a:pPr lvl="2">
              <a:buNone/>
            </a:pPr>
            <a:endParaRPr lang="en-US" b="1" dirty="0" smtClean="0">
              <a:solidFill>
                <a:srgbClr val="000066"/>
              </a:solidFill>
              <a:cs typeface="Tahoma" pitchFamily="34" charset="0"/>
            </a:endParaRPr>
          </a:p>
          <a:p>
            <a:pPr lvl="2">
              <a:buNone/>
            </a:pPr>
            <a:endParaRPr lang="en-US" b="1" dirty="0" smtClean="0">
              <a:solidFill>
                <a:srgbClr val="000066"/>
              </a:solidFill>
              <a:cs typeface="Tahoma" pitchFamily="34" charset="0"/>
            </a:endParaRPr>
          </a:p>
          <a:p>
            <a:pPr lvl="1"/>
            <a:endParaRPr lang="en-US" sz="2000" b="1" dirty="0" smtClean="0">
              <a:solidFill>
                <a:srgbClr val="000066"/>
              </a:solidFill>
              <a:cs typeface="Tahoma" pitchFamily="34" charset="0"/>
            </a:endParaRPr>
          </a:p>
          <a:p>
            <a:pPr lvl="2">
              <a:buNone/>
            </a:pPr>
            <a:r>
              <a:rPr lang="en-US" b="1" dirty="0" smtClean="0">
                <a:solidFill>
                  <a:srgbClr val="000066"/>
                </a:solidFill>
                <a:cs typeface="Tahoma" pitchFamily="34" charset="0"/>
              </a:rPr>
              <a:t>  </a:t>
            </a:r>
            <a:endParaRPr lang="en-US" b="1" dirty="0">
              <a:solidFill>
                <a:srgbClr val="000066"/>
              </a:solidFill>
              <a:cs typeface="Tahoma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153400" cy="609600"/>
          </a:xfrm>
        </p:spPr>
        <p:txBody>
          <a:bodyPr/>
          <a:lstStyle/>
          <a:p>
            <a:pPr>
              <a:lnSpc>
                <a:spcPts val="2200"/>
              </a:lnSpc>
              <a:spcBef>
                <a:spcPts val="1800"/>
              </a:spcBef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Natural Gas Common Cases: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Key Assumptions 2017  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z="1040" b="1" smtClean="0">
                <a:latin typeface="Tahoma" pitchFamily="34" charset="0"/>
              </a:rPr>
              <a:pPr>
                <a:defRPr/>
              </a:pPr>
              <a:t>7</a:t>
            </a:fld>
            <a:endParaRPr lang="en-US" sz="1040" b="1" dirty="0">
              <a:latin typeface="Tahoma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5240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9508690"/>
              </p:ext>
            </p:extLst>
          </p:nvPr>
        </p:nvGraphicFramePr>
        <p:xfrm>
          <a:off x="571499" y="1600200"/>
          <a:ext cx="8077201" cy="4197418"/>
        </p:xfrm>
        <a:graphic>
          <a:graphicData uri="http://schemas.openxmlformats.org/drawingml/2006/table">
            <a:tbl>
              <a:tblPr firstRow="1" firstCol="1" bandRow="1"/>
              <a:tblGrid>
                <a:gridCol w="1790701"/>
                <a:gridCol w="2140752"/>
                <a:gridCol w="2045676"/>
                <a:gridCol w="2100072"/>
              </a:tblGrid>
              <a:tr h="24785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Input Category</a:t>
                      </a:r>
                      <a:endParaRPr lang="en-US" sz="16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High Demand</a:t>
                      </a:r>
                      <a:endParaRPr lang="en-US" sz="16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Mid Demand</a:t>
                      </a:r>
                      <a:endParaRPr lang="en-US" sz="16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Low Demand</a:t>
                      </a:r>
                      <a:endParaRPr lang="en-US" sz="16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925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GDP/GSP</a:t>
                      </a:r>
                      <a:endParaRPr lang="en-US" sz="16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High Case in EIA's 2016 Energy Outlook: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2.8% Annual GDP Growth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Reference Case in EIA's 2016 Energy Outlook: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2.2% GDP Growth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Low Case in EIA's 2016 Energy Outlook:</a:t>
                      </a:r>
                      <a:endParaRPr lang="en-US" sz="1600" b="1">
                        <a:effectLst/>
                        <a:latin typeface="+mn-lt"/>
                        <a:ea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1.6% Annual GDP Growth</a:t>
                      </a:r>
                      <a:endParaRPr lang="en-US" sz="16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925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Additional Achievable Energy Efficiency</a:t>
                      </a:r>
                      <a:endParaRPr lang="en-US" sz="16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2015 IEPR Low for Residential, Commercial, and Industrial Gas Demand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2015 IEPR Mid for Residential, Commercial, and Industrial Gas Demand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2015 IEPR High for Residential, Commercial, and Industrial Gas Demand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504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Renewables</a:t>
                      </a:r>
                      <a:endParaRPr lang="en-US" sz="16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50% by </a:t>
                      </a:r>
                      <a:r>
                        <a:rPr lang="en-US" sz="16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2030 for CA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Other US</a:t>
                      </a:r>
                      <a:r>
                        <a:rPr lang="en-US" sz="1600" b="1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 States Meeting RPS Targets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50% by </a:t>
                      </a:r>
                      <a:r>
                        <a:rPr lang="en-US" sz="16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2030 for CA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Other US</a:t>
                      </a:r>
                      <a:r>
                        <a:rPr lang="en-US" sz="1600" b="1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 States Meeting RPS Targets</a:t>
                      </a:r>
                      <a:endParaRPr lang="en-US" sz="1600" b="1" dirty="0" smtClean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50% by </a:t>
                      </a:r>
                      <a:r>
                        <a:rPr lang="en-US" sz="16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2030 for CA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Other US</a:t>
                      </a:r>
                      <a:r>
                        <a:rPr lang="en-US" sz="1600" b="1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 States Meeting RPS Targets</a:t>
                      </a:r>
                      <a:endParaRPr lang="en-US" sz="1600" b="1" dirty="0" smtClean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70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Coal Retirement Through 2050</a:t>
                      </a:r>
                      <a:endParaRPr lang="en-US" sz="16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73 GW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53 GW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33 GW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610600" cy="914400"/>
          </a:xfrm>
        </p:spPr>
        <p:txBody>
          <a:bodyPr/>
          <a:lstStyle/>
          <a:p>
            <a:pPr>
              <a:lnSpc>
                <a:spcPts val="2200"/>
              </a:lnSpc>
              <a:spcBef>
                <a:spcPts val="1800"/>
              </a:spcBef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Natural Gas Common Cases:</a:t>
            </a:r>
            <a:b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Key Assumptions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2017 (Continued)</a:t>
            </a:r>
            <a:r>
              <a:rPr lang="en-US" sz="1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1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 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z="1040" b="1" smtClean="0">
                <a:latin typeface="Tahoma" pitchFamily="34" charset="0"/>
              </a:rPr>
              <a:pPr>
                <a:defRPr/>
              </a:pPr>
              <a:t>8</a:t>
            </a:fld>
            <a:endParaRPr lang="en-US" sz="1040" b="1" dirty="0">
              <a:latin typeface="Tahoma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5240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7336800"/>
              </p:ext>
            </p:extLst>
          </p:nvPr>
        </p:nvGraphicFramePr>
        <p:xfrm>
          <a:off x="609600" y="1600201"/>
          <a:ext cx="7924798" cy="3657599"/>
        </p:xfrm>
        <a:graphic>
          <a:graphicData uri="http://schemas.openxmlformats.org/drawingml/2006/table">
            <a:tbl>
              <a:tblPr firstRow="1" firstCol="1" bandRow="1"/>
              <a:tblGrid>
                <a:gridCol w="1676400"/>
                <a:gridCol w="2133600"/>
                <a:gridCol w="1676400"/>
                <a:gridCol w="2438398"/>
              </a:tblGrid>
              <a:tr h="46518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Input Category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High Demand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Mid Demand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Low Demand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048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Resource Capital Costs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30% Lower Than 2015 Inputs</a:t>
                      </a:r>
                      <a:endParaRPr lang="en-US" sz="18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2015 Inputs</a:t>
                      </a:r>
                      <a:endParaRPr lang="en-US" sz="18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30% Higher Than 2015 Inputs</a:t>
                      </a:r>
                      <a:endParaRPr lang="en-US" sz="18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119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Resource O&amp;M Costs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30% Lower Than 2015 Inputs</a:t>
                      </a:r>
                      <a:endParaRPr lang="en-US" sz="18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2015 Inputs</a:t>
                      </a:r>
                      <a:endParaRPr lang="en-US" sz="18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30% Higher Than 2015 Inputs</a:t>
                      </a:r>
                      <a:endParaRPr lang="en-US" sz="18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518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Proved Supply Forward Costs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30% Lower Than Reference Case (2017 And After)</a:t>
                      </a:r>
                      <a:endParaRPr lang="en-US" sz="18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Estimate Based on Hub Prices</a:t>
                      </a:r>
                      <a:endParaRPr lang="en-US" sz="18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30% Higher </a:t>
                      </a:r>
                      <a:endParaRPr lang="en-US" sz="1800" b="1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Than </a:t>
                      </a: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Reference Case (2017 And After)</a:t>
                      </a:r>
                      <a:endParaRPr lang="en-US" sz="18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372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610600" cy="914400"/>
          </a:xfrm>
        </p:spPr>
        <p:txBody>
          <a:bodyPr/>
          <a:lstStyle/>
          <a:p>
            <a:pPr>
              <a:lnSpc>
                <a:spcPts val="2200"/>
              </a:lnSpc>
              <a:spcBef>
                <a:spcPts val="1800"/>
              </a:spcBef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Natural Gas Common Cases: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2017 Key Assumptions </a:t>
            </a:r>
            <a:b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en-US" sz="2000" i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US Initial Demand in Trillion Cubic Feet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en-US" sz="2000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Tcf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)</a:t>
            </a:r>
            <a:b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 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z="1040" b="1" smtClean="0">
                <a:latin typeface="Tahoma" pitchFamily="34" charset="0"/>
              </a:rPr>
              <a:pPr>
                <a:defRPr/>
              </a:pPr>
              <a:t>9</a:t>
            </a:fld>
            <a:endParaRPr lang="en-US" sz="1040" b="1" dirty="0">
              <a:latin typeface="Tahoma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5240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7169159"/>
              </p:ext>
            </p:extLst>
          </p:nvPr>
        </p:nvGraphicFramePr>
        <p:xfrm>
          <a:off x="609600" y="2971800"/>
          <a:ext cx="8077199" cy="2145526"/>
        </p:xfrm>
        <a:graphic>
          <a:graphicData uri="http://schemas.openxmlformats.org/drawingml/2006/table">
            <a:tbl>
              <a:tblPr firstRow="1" firstCol="1" bandRow="1"/>
              <a:tblGrid>
                <a:gridCol w="3810000"/>
                <a:gridCol w="1600200"/>
                <a:gridCol w="1295400"/>
                <a:gridCol w="1371599"/>
              </a:tblGrid>
              <a:tr h="61734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Input Category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High Demand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Mid Demand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Low Demand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8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2020 US Initial Demand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26.93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26.13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24.39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2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2025 US Initial Demand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29.23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27.56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24.61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4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2030 US Initial Demand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30.25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28.01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24.5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02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2020 US Initial Demand (Power Gen)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10.53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9.9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9.08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2025 US Initial Demand (Power Gen)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11.89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10.67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9.32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14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2030 US Initial Demand (Power Gen)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12.37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10.88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9.39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3235824"/>
              </p:ext>
            </p:extLst>
          </p:nvPr>
        </p:nvGraphicFramePr>
        <p:xfrm>
          <a:off x="1676400" y="1676400"/>
          <a:ext cx="6172200" cy="791845"/>
        </p:xfrm>
        <a:graphic>
          <a:graphicData uri="http://schemas.openxmlformats.org/drawingml/2006/table">
            <a:tbl>
              <a:tblPr/>
              <a:tblGrid>
                <a:gridCol w="4849586"/>
                <a:gridCol w="1322614"/>
              </a:tblGrid>
              <a:tr h="2540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2016 Actuals for Comparison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2016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Estimated</a:t>
                      </a:r>
                      <a:r>
                        <a:rPr lang="en-US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US Demand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25.26 </a:t>
                      </a:r>
                      <a:r>
                        <a:rPr lang="en-US" sz="1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Tcf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2016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Estimated</a:t>
                      </a:r>
                      <a:r>
                        <a:rPr lang="en-US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US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Demand (Power Gen)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9.98 </a:t>
                      </a:r>
                      <a:r>
                        <a:rPr lang="en-US" sz="1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Tcf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674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610600" cy="914400"/>
          </a:xfrm>
        </p:spPr>
        <p:txBody>
          <a:bodyPr/>
          <a:lstStyle/>
          <a:p>
            <a:pPr>
              <a:lnSpc>
                <a:spcPts val="2200"/>
              </a:lnSpc>
              <a:spcBef>
                <a:spcPts val="1800"/>
              </a:spcBef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Natural Gas Common Cases: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2017 Key Assumptions </a:t>
            </a:r>
            <a:b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</a:b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(</a:t>
            </a:r>
            <a:r>
              <a:rPr lang="en-US" sz="2000" i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CA Initial Demand in Trillion Cubic Feet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(</a:t>
            </a:r>
            <a:r>
              <a:rPr lang="en-US" sz="2000" dirty="0" err="1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Tcf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)</a:t>
            </a:r>
            <a:b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  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z="1040" b="1" smtClean="0">
                <a:latin typeface="Tahoma" pitchFamily="34" charset="0"/>
              </a:rPr>
              <a:pPr>
                <a:defRPr/>
              </a:pPr>
              <a:t>10</a:t>
            </a:fld>
            <a:endParaRPr lang="en-US" sz="1040" b="1" dirty="0">
              <a:latin typeface="Tahoma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5240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0650852"/>
              </p:ext>
            </p:extLst>
          </p:nvPr>
        </p:nvGraphicFramePr>
        <p:xfrm>
          <a:off x="609600" y="2971800"/>
          <a:ext cx="8077199" cy="2137780"/>
        </p:xfrm>
        <a:graphic>
          <a:graphicData uri="http://schemas.openxmlformats.org/drawingml/2006/table">
            <a:tbl>
              <a:tblPr firstRow="1" firstCol="1" bandRow="1"/>
              <a:tblGrid>
                <a:gridCol w="3810000"/>
                <a:gridCol w="1600200"/>
                <a:gridCol w="1295400"/>
                <a:gridCol w="1371599"/>
              </a:tblGrid>
              <a:tr h="609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Input Category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High Demand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Mid Demand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Low Demand</a:t>
                      </a:r>
                      <a:endParaRPr lang="en-US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8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2020 CA Initial Demand</a:t>
                      </a:r>
                      <a:endParaRPr lang="en-US" sz="16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1.92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1.80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1.74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2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2025 CA </a:t>
                      </a:r>
                      <a:r>
                        <a:rPr lang="en-US" sz="16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Initial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en-US" sz="16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Demand</a:t>
                      </a:r>
                      <a:endParaRPr lang="en-US" sz="16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2.00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1.81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1.70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4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2030 CA </a:t>
                      </a:r>
                      <a:r>
                        <a:rPr lang="en-US" sz="16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Initial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en-US" sz="16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Demand</a:t>
                      </a:r>
                      <a:endParaRPr lang="en-US" sz="16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2.21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1.96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1.80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02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2020 CA Initial Demand (Power Gen)</a:t>
                      </a:r>
                      <a:endParaRPr lang="en-US" sz="16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0.63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0.54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0.52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2025 CA Initial Demand (Power Gen)</a:t>
                      </a:r>
                      <a:endParaRPr lang="en-US" sz="16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0.68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0.55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0.49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14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2030 CA Initial Demand (Power Gen)</a:t>
                      </a:r>
                      <a:endParaRPr lang="en-US" sz="16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0.73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0.55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0.48 </a:t>
                      </a:r>
                      <a:r>
                        <a:rPr lang="en-US" sz="1600" b="1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Tcf</a:t>
                      </a:r>
                      <a:endParaRPr lang="en-US" sz="16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073707"/>
              </p:ext>
            </p:extLst>
          </p:nvPr>
        </p:nvGraphicFramePr>
        <p:xfrm>
          <a:off x="1676400" y="1676400"/>
          <a:ext cx="6172200" cy="791210"/>
        </p:xfrm>
        <a:graphic>
          <a:graphicData uri="http://schemas.openxmlformats.org/drawingml/2006/table">
            <a:tbl>
              <a:tblPr/>
              <a:tblGrid>
                <a:gridCol w="4572000"/>
                <a:gridCol w="1600200"/>
              </a:tblGrid>
              <a:tr h="2540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2016 Actuals for Comparison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55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2016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Estimated CA Demand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2.11 </a:t>
                      </a:r>
                      <a:r>
                        <a:rPr lang="en-US" sz="1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Tcf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2016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Estimated CA Demand (Power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Gen)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0.67 </a:t>
                      </a:r>
                      <a:r>
                        <a:rPr lang="en-US" sz="1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Tcf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436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4582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800" dirty="0" smtClean="0">
                <a:cs typeface="Tahoma" pitchFamily="34" charset="0"/>
              </a:rPr>
              <a:t>Preliminary Results </a:t>
            </a:r>
            <a:br>
              <a:rPr lang="en-US" sz="2800" dirty="0" smtClean="0">
                <a:cs typeface="Tahoma" pitchFamily="34" charset="0"/>
              </a:rPr>
            </a:br>
            <a:r>
              <a:rPr lang="en-US" sz="2800" dirty="0" smtClean="0">
                <a:cs typeface="Tahoma" pitchFamily="34" charset="0"/>
              </a:rPr>
              <a:t>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85800" y="1752600"/>
            <a:ext cx="7696200" cy="3886200"/>
          </a:xfrm>
        </p:spPr>
        <p:txBody>
          <a:bodyPr/>
          <a:lstStyle/>
          <a:p>
            <a:pPr lvl="0" algn="ctr"/>
            <a:endParaRPr lang="en-US" sz="2400" b="1" dirty="0" smtClean="0">
              <a:cs typeface="Tahoma" pitchFamily="34" charset="0"/>
            </a:endParaRPr>
          </a:p>
          <a:p>
            <a:pPr lvl="0" algn="ctr"/>
            <a:endParaRPr lang="en-US" sz="2400" b="1" dirty="0" smtClean="0">
              <a:cs typeface="Tahoma" pitchFamily="34" charset="0"/>
            </a:endParaRPr>
          </a:p>
          <a:p>
            <a:pPr lvl="0" algn="ctr"/>
            <a:endParaRPr lang="en-US" sz="2400" b="1" dirty="0" smtClean="0">
              <a:cs typeface="Tahoma" pitchFamily="34" charset="0"/>
            </a:endParaRPr>
          </a:p>
          <a:p>
            <a:pPr lvl="0" algn="ctr">
              <a:buNone/>
            </a:pP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cs typeface="Tahoma" pitchFamily="34" charset="0"/>
              </a:rPr>
              <a:t>Performance of Cases:</a:t>
            </a:r>
          </a:p>
          <a:p>
            <a:pPr lvl="0" algn="ctr">
              <a:buNone/>
            </a:pP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cs typeface="Tahoma" pitchFamily="34" charset="0"/>
              </a:rPr>
              <a:t>United States</a:t>
            </a:r>
          </a:p>
          <a:p>
            <a:endParaRPr lang="en-US" sz="2400" b="1" dirty="0" smtClean="0">
              <a:cs typeface="Tahoma" pitchFamily="34" charset="0"/>
            </a:endParaRPr>
          </a:p>
          <a:p>
            <a:endParaRPr lang="en-US" sz="2000" b="1" dirty="0">
              <a:cs typeface="Tahoma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5240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3820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600" dirty="0" smtClean="0">
                <a:ea typeface="Tahoma" pitchFamily="34" charset="0"/>
                <a:cs typeface="Tahoma" pitchFamily="34" charset="0"/>
              </a:rPr>
              <a:t> </a:t>
            </a:r>
            <a:br>
              <a:rPr lang="en-US" sz="2600" dirty="0" smtClean="0">
                <a:ea typeface="Tahoma" pitchFamily="34" charset="0"/>
                <a:cs typeface="Tahoma" pitchFamily="34" charset="0"/>
              </a:rPr>
            </a:br>
            <a:r>
              <a:rPr lang="en-US" sz="2600" dirty="0" smtClean="0">
                <a:ea typeface="Tahoma" pitchFamily="34" charset="0"/>
                <a:cs typeface="Tahoma" pitchFamily="34" charset="0"/>
              </a:rPr>
              <a:t/>
            </a:r>
            <a:br>
              <a:rPr lang="en-US" sz="2600" dirty="0" smtClean="0">
                <a:ea typeface="Tahoma" pitchFamily="34" charset="0"/>
                <a:cs typeface="Tahoma" pitchFamily="34" charset="0"/>
              </a:rPr>
            </a:br>
            <a:r>
              <a:rPr lang="en-US" sz="2600" dirty="0" smtClean="0">
                <a:ea typeface="Tahoma" pitchFamily="34" charset="0"/>
                <a:cs typeface="Tahoma" pitchFamily="34" charset="0"/>
              </a:rPr>
              <a:t>Preliminary Results:</a:t>
            </a:r>
            <a:br>
              <a:rPr lang="en-US" sz="2600" dirty="0" smtClean="0">
                <a:ea typeface="Tahoma" pitchFamily="34" charset="0"/>
                <a:cs typeface="Tahoma" pitchFamily="34" charset="0"/>
              </a:rPr>
            </a:br>
            <a:r>
              <a:rPr lang="en-US" sz="2000" dirty="0"/>
              <a:t>IEPR Common Cases for Henry Hub Pricing Point (2016$/MCF)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600" u="sng" dirty="0" smtClean="0">
                <a:ea typeface="Tahoma" pitchFamily="34" charset="0"/>
                <a:cs typeface="Tahoma" pitchFamily="34" charset="0"/>
              </a:rPr>
              <a:t/>
            </a:r>
            <a:br>
              <a:rPr lang="en-US" sz="2600" u="sng" dirty="0" smtClean="0">
                <a:ea typeface="Tahoma" pitchFamily="34" charset="0"/>
                <a:cs typeface="Tahoma" pitchFamily="34" charset="0"/>
              </a:rPr>
            </a:br>
            <a:endParaRPr lang="en-US" sz="2600" u="sng" dirty="0" smtClean="0"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33400" y="5261893"/>
            <a:ext cx="8153400" cy="769441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500" b="1" dirty="0" smtClean="0">
              <a:solidFill>
                <a:schemeClr val="accent6">
                  <a:lumMod val="75000"/>
                </a:schemeClr>
              </a:solidFill>
              <a:latin typeface="+mn-lt"/>
              <a:ea typeface="Tahoma" pitchFamily="34" charset="0"/>
              <a:cs typeface="Tahoma" pitchFamily="34" charset="0"/>
            </a:endParaRPr>
          </a:p>
          <a:p>
            <a:pPr indent="-228600">
              <a:buFont typeface="Arial" pitchFamily="34" charset="0"/>
              <a:buChar char="•"/>
            </a:pPr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2030 prices vary between $4.56 and $6.57.</a:t>
            </a:r>
          </a:p>
          <a:p>
            <a:pPr indent="-228600">
              <a:buFont typeface="Arial" pitchFamily="34" charset="0"/>
              <a:buChar char="•"/>
            </a:pPr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In mid demand case, demand is growing at a faster rate than production.</a:t>
            </a:r>
            <a:endParaRPr lang="en-US" sz="1700" b="1" dirty="0" smtClean="0">
              <a:solidFill>
                <a:schemeClr val="accent6">
                  <a:lumMod val="75000"/>
                </a:schemeClr>
              </a:solidFill>
              <a:latin typeface="+mn-lt"/>
              <a:ea typeface="Tahoma" pitchFamily="34" charset="0"/>
              <a:cs typeface="Tahoma" pitchFamily="34" charset="0"/>
            </a:endParaRPr>
          </a:p>
          <a:p>
            <a:pPr indent="-228600">
              <a:buFont typeface="Arial" pitchFamily="34" charset="0"/>
              <a:buChar char="•"/>
            </a:pPr>
            <a:endParaRPr lang="en-US" sz="500" b="1" dirty="0" smtClean="0">
              <a:solidFill>
                <a:schemeClr val="accent6">
                  <a:lumMod val="75000"/>
                </a:schemeClr>
              </a:solidFill>
              <a:latin typeface="+mn-lt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491508861"/>
              </p:ext>
            </p:extLst>
          </p:nvPr>
        </p:nvGraphicFramePr>
        <p:xfrm>
          <a:off x="533400" y="1739900"/>
          <a:ext cx="8077200" cy="3441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305800" cy="5334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000" dirty="0" smtClean="0">
                <a:ea typeface="Tahoma" pitchFamily="34" charset="0"/>
                <a:cs typeface="Tahoma" pitchFamily="34" charset="0"/>
              </a:rPr>
              <a:t> </a:t>
            </a:r>
            <a:br>
              <a:rPr lang="en-US" sz="2000" dirty="0" smtClean="0">
                <a:ea typeface="Tahoma" pitchFamily="34" charset="0"/>
                <a:cs typeface="Tahoma" pitchFamily="34" charset="0"/>
              </a:rPr>
            </a:br>
            <a:r>
              <a:rPr lang="en-US" sz="2000" dirty="0" smtClean="0">
                <a:ea typeface="Tahoma" pitchFamily="34" charset="0"/>
                <a:cs typeface="Tahoma" pitchFamily="34" charset="0"/>
              </a:rPr>
              <a:t>Preliminary Results: </a:t>
            </a:r>
            <a:br>
              <a:rPr lang="en-US" sz="2000" dirty="0" smtClean="0">
                <a:ea typeface="Tahoma" pitchFamily="34" charset="0"/>
                <a:cs typeface="Tahoma" pitchFamily="34" charset="0"/>
              </a:rPr>
            </a:b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US Natural Gas Demand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(Trillion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Cubic Feet/Year)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600" u="sng" dirty="0" smtClean="0">
                <a:ea typeface="Tahoma" pitchFamily="34" charset="0"/>
                <a:cs typeface="Tahoma" pitchFamily="34" charset="0"/>
              </a:rPr>
              <a:t/>
            </a:r>
            <a:br>
              <a:rPr lang="en-US" sz="2600" u="sng" dirty="0" smtClean="0">
                <a:ea typeface="Tahoma" pitchFamily="34" charset="0"/>
                <a:cs typeface="Tahoma" pitchFamily="34" charset="0"/>
              </a:rPr>
            </a:br>
            <a:endParaRPr lang="en-US" sz="2600" u="sng" dirty="0" smtClean="0"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71500" y="5029200"/>
            <a:ext cx="8077200" cy="1200329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28600" indent="-228600">
              <a:buFont typeface="Arial" pitchFamily="34" charset="0"/>
              <a:buChar char="•"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US natural gas demand growing steadily</a:t>
            </a:r>
          </a:p>
          <a:p>
            <a:pPr lvl="1" indent="-228600">
              <a:buFont typeface="Wingdings" pitchFamily="2" charset="2"/>
              <a:buChar char="Ø"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Annual growth rate in mid demand case about 0.7% </a:t>
            </a:r>
          </a:p>
          <a:p>
            <a:pPr lvl="1" indent="-228600">
              <a:buFont typeface="Wingdings" pitchFamily="2" charset="2"/>
              <a:buChar char="Ø"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Demand forecasted to grow from 25.26 </a:t>
            </a:r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Tcf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 (2016 EIA estimate) to 27.48 </a:t>
            </a:r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Tcf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 in 2030</a:t>
            </a:r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156426"/>
              </p:ext>
            </p:extLst>
          </p:nvPr>
        </p:nvGraphicFramePr>
        <p:xfrm>
          <a:off x="423862" y="1752600"/>
          <a:ext cx="8224838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305800" cy="7620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1400" dirty="0" smtClean="0">
                <a:ea typeface="Tahoma" pitchFamily="34" charset="0"/>
                <a:cs typeface="Tahoma" pitchFamily="34" charset="0"/>
              </a:rPr>
              <a:t> </a:t>
            </a:r>
            <a:br>
              <a:rPr lang="en-US" sz="1400" dirty="0" smtClean="0">
                <a:ea typeface="Tahoma" pitchFamily="34" charset="0"/>
                <a:cs typeface="Tahoma" pitchFamily="34" charset="0"/>
              </a:rPr>
            </a:br>
            <a:r>
              <a:rPr lang="en-US" sz="1800" dirty="0" smtClean="0">
                <a:ea typeface="Tahoma" pitchFamily="34" charset="0"/>
                <a:cs typeface="Tahoma" pitchFamily="34" charset="0"/>
              </a:rPr>
              <a:t>Preliminary Results: </a:t>
            </a:r>
            <a:r>
              <a:rPr lang="en-US" sz="1400" dirty="0" smtClean="0">
                <a:ea typeface="Tahoma" pitchFamily="34" charset="0"/>
                <a:cs typeface="Tahoma" pitchFamily="34" charset="0"/>
              </a:rPr>
              <a:t/>
            </a:r>
            <a:br>
              <a:rPr lang="en-US" sz="1400" dirty="0" smtClean="0">
                <a:ea typeface="Tahoma" pitchFamily="34" charset="0"/>
                <a:cs typeface="Tahoma" pitchFamily="34" charset="0"/>
              </a:rPr>
            </a:b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US Power Generation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Demand for Natural Gas (Trillion Cubic Feet/Year)</a:t>
            </a:r>
            <a:r>
              <a:rPr lang="en-US" sz="1400" dirty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/>
            </a:r>
            <a:br>
              <a:rPr lang="en-US" sz="1400" dirty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</a:br>
            <a:r>
              <a:rPr lang="en-US" sz="14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 </a:t>
            </a:r>
            <a:r>
              <a:rPr lang="en-US" sz="1400" u="sng" dirty="0" smtClean="0">
                <a:ea typeface="Tahoma" pitchFamily="34" charset="0"/>
                <a:cs typeface="Tahoma" pitchFamily="34" charset="0"/>
              </a:rPr>
              <a:t/>
            </a:r>
            <a:br>
              <a:rPr lang="en-US" sz="1400" u="sng" dirty="0" smtClean="0">
                <a:ea typeface="Tahoma" pitchFamily="34" charset="0"/>
                <a:cs typeface="Tahoma" pitchFamily="34" charset="0"/>
              </a:rPr>
            </a:br>
            <a:endParaRPr lang="en-US" sz="1400" u="sng" dirty="0" smtClean="0"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52450" y="5334000"/>
            <a:ext cx="8153400" cy="78483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28600" indent="-228600">
              <a:buFont typeface="Arial" pitchFamily="34" charset="0"/>
              <a:buChar char="•"/>
            </a:pPr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Responsiveness to prices.</a:t>
            </a:r>
          </a:p>
          <a:p>
            <a:pPr marL="685800" lvl="1" indent="-22860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In high demand case, natural gas demand increases to 12.62 </a:t>
            </a:r>
            <a:r>
              <a:rPr lang="en-US" sz="1400" b="1" dirty="0" err="1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Tcf</a:t>
            </a: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/year in 2030.</a:t>
            </a:r>
          </a:p>
          <a:p>
            <a:pPr marL="1143000" lvl="2" indent="-22860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Power generation demand was 9.98 </a:t>
            </a:r>
            <a:r>
              <a:rPr lang="en-US" sz="1400" b="1" dirty="0" err="1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Tcf</a:t>
            </a: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/year in 2016 (EIA estimate</a:t>
            </a: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).  </a:t>
            </a:r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3060997"/>
              </p:ext>
            </p:extLst>
          </p:nvPr>
        </p:nvGraphicFramePr>
        <p:xfrm>
          <a:off x="609601" y="1676400"/>
          <a:ext cx="8077199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3820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600" dirty="0" smtClean="0">
                <a:ea typeface="Tahoma" pitchFamily="34" charset="0"/>
                <a:cs typeface="Tahoma" pitchFamily="34" charset="0"/>
              </a:rPr>
              <a:t> </a:t>
            </a:r>
            <a:br>
              <a:rPr lang="en-US" sz="2600" dirty="0" smtClean="0">
                <a:ea typeface="Tahoma" pitchFamily="34" charset="0"/>
                <a:cs typeface="Tahoma" pitchFamily="34" charset="0"/>
              </a:rPr>
            </a:br>
            <a:r>
              <a:rPr lang="en-US" sz="2600" dirty="0" smtClean="0">
                <a:ea typeface="Tahoma" pitchFamily="34" charset="0"/>
                <a:cs typeface="Tahoma" pitchFamily="34" charset="0"/>
              </a:rPr>
              <a:t>Preliminary Results: </a:t>
            </a:r>
            <a:br>
              <a:rPr lang="en-US" sz="2600" dirty="0" smtClean="0">
                <a:ea typeface="Tahoma" pitchFamily="34" charset="0"/>
                <a:cs typeface="Tahoma" pitchFamily="34" charset="0"/>
              </a:rPr>
            </a:br>
            <a:r>
              <a:rPr lang="en-US" sz="22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US Natural Gas 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Production (Trillion Cubic Feet/Year</a:t>
            </a:r>
            <a:r>
              <a:rPr lang="en-US" sz="22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)</a:t>
            </a:r>
            <a:r>
              <a:rPr lang="en-US" sz="2100" u="sng" dirty="0" smtClean="0">
                <a:ea typeface="Tahoma" pitchFamily="34" charset="0"/>
                <a:cs typeface="Tahoma" pitchFamily="34" charset="0"/>
              </a:rPr>
              <a:t/>
            </a:r>
            <a:br>
              <a:rPr lang="en-US" sz="2100" u="sng" dirty="0" smtClean="0">
                <a:ea typeface="Tahoma" pitchFamily="34" charset="0"/>
                <a:cs typeface="Tahoma" pitchFamily="34" charset="0"/>
              </a:rPr>
            </a:br>
            <a:endParaRPr lang="en-US" sz="2100" u="sng" dirty="0" smtClean="0"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33400" y="5029201"/>
            <a:ext cx="8153400" cy="78483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indent="-228600">
              <a:buFont typeface="Wingdings" pitchFamily="2" charset="2"/>
              <a:buChar char="Ø"/>
            </a:pPr>
            <a:r>
              <a:rPr lang="en-US" sz="17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Highest natural gas production in high demand case</a:t>
            </a:r>
          </a:p>
          <a:p>
            <a:pPr lvl="1" indent="-228600">
              <a:buFont typeface="Wingdings" pitchFamily="2" charset="2"/>
              <a:buChar char="ü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High production in the high demand case is driven by lower production costs.</a:t>
            </a:r>
          </a:p>
          <a:p>
            <a:pPr lvl="1" indent="-228600">
              <a:buFont typeface="Wingdings" pitchFamily="2" charset="2"/>
              <a:buChar char="ü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In the low demand case, exports are higher. </a:t>
            </a:r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2475344"/>
              </p:ext>
            </p:extLst>
          </p:nvPr>
        </p:nvGraphicFramePr>
        <p:xfrm>
          <a:off x="776287" y="1752600"/>
          <a:ext cx="7834313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3820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600" dirty="0" smtClean="0">
                <a:ea typeface="Tahoma" pitchFamily="34" charset="0"/>
                <a:cs typeface="Tahoma" pitchFamily="34" charset="0"/>
              </a:rPr>
              <a:t> </a:t>
            </a:r>
            <a:br>
              <a:rPr lang="en-US" sz="2600" dirty="0" smtClean="0">
                <a:ea typeface="Tahoma" pitchFamily="34" charset="0"/>
                <a:cs typeface="Tahoma" pitchFamily="34" charset="0"/>
              </a:rPr>
            </a:br>
            <a:r>
              <a:rPr lang="en-US" sz="26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Comparison of Results</a:t>
            </a:r>
            <a:r>
              <a:rPr lang="en-US" sz="2600" dirty="0" smtClean="0">
                <a:ea typeface="Tahoma" pitchFamily="34" charset="0"/>
                <a:cs typeface="Tahoma" pitchFamily="34" charset="0"/>
              </a:rPr>
              <a:t>: </a:t>
            </a:r>
            <a:br>
              <a:rPr lang="en-US" sz="2600" dirty="0" smtClean="0">
                <a:ea typeface="Tahoma" pitchFamily="34" charset="0"/>
                <a:cs typeface="Tahoma" pitchFamily="34" charset="0"/>
              </a:rPr>
            </a:br>
            <a:r>
              <a:rPr lang="en-US" sz="22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Energy Commission vs EIA</a:t>
            </a:r>
            <a:r>
              <a:rPr lang="en-US" sz="2100" u="sng" dirty="0" smtClean="0">
                <a:ea typeface="Tahoma" pitchFamily="34" charset="0"/>
                <a:cs typeface="Tahoma" pitchFamily="34" charset="0"/>
              </a:rPr>
              <a:t/>
            </a:r>
            <a:br>
              <a:rPr lang="en-US" sz="2100" u="sng" dirty="0" smtClean="0">
                <a:ea typeface="Tahoma" pitchFamily="34" charset="0"/>
                <a:cs typeface="Tahoma" pitchFamily="34" charset="0"/>
              </a:rPr>
            </a:br>
            <a:endParaRPr lang="en-US" sz="2100" u="sng" dirty="0" smtClean="0"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33400" y="5142637"/>
            <a:ext cx="8153400" cy="830997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indent="-228600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CEC’s long term prices are higher than EIA’s.</a:t>
            </a:r>
          </a:p>
          <a:p>
            <a:pPr lvl="1" indent="-228600">
              <a:buFont typeface="Wingdings" pitchFamily="2" charset="2"/>
              <a:buChar char="ü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CEC cases reflect less production in the long term than EIA’s.</a:t>
            </a:r>
          </a:p>
          <a:p>
            <a:pPr lvl="1" indent="-228600">
              <a:buFont typeface="Wingdings" pitchFamily="2" charset="2"/>
              <a:buChar char="ü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This tends to inflate prices.</a:t>
            </a:r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7" name="Chart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3622040"/>
              </p:ext>
            </p:extLst>
          </p:nvPr>
        </p:nvGraphicFramePr>
        <p:xfrm>
          <a:off x="571500" y="1752600"/>
          <a:ext cx="2933700" cy="327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Chart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56807600"/>
              </p:ext>
            </p:extLst>
          </p:nvPr>
        </p:nvGraphicFramePr>
        <p:xfrm>
          <a:off x="3581400" y="1752600"/>
          <a:ext cx="5105400" cy="327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4582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+mn-lt"/>
                <a:cs typeface="Tahoma" pitchFamily="34" charset="0"/>
              </a:rPr>
              <a:t>Preliminary Results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85800" y="1752600"/>
            <a:ext cx="7696200" cy="3886200"/>
          </a:xfrm>
        </p:spPr>
        <p:txBody>
          <a:bodyPr/>
          <a:lstStyle/>
          <a:p>
            <a:pPr marL="0" lvl="0" indent="0" algn="ctr">
              <a:buNone/>
            </a:pPr>
            <a:endParaRPr lang="en-US" sz="2400" b="1" dirty="0" smtClean="0">
              <a:cs typeface="Tahoma" pitchFamily="34" charset="0"/>
            </a:endParaRPr>
          </a:p>
          <a:p>
            <a:pPr lvl="0" algn="ctr"/>
            <a:endParaRPr lang="en-US" sz="2400" b="1" dirty="0" smtClean="0">
              <a:cs typeface="Tahoma" pitchFamily="34" charset="0"/>
            </a:endParaRPr>
          </a:p>
          <a:p>
            <a:pPr lvl="0" algn="ctr"/>
            <a:endParaRPr lang="en-US" sz="2400" b="1" dirty="0" smtClean="0">
              <a:cs typeface="Tahoma" pitchFamily="34" charset="0"/>
            </a:endParaRPr>
          </a:p>
          <a:p>
            <a:pPr lvl="0" algn="ctr">
              <a:buNone/>
            </a:pP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Performance of Cases:</a:t>
            </a:r>
          </a:p>
          <a:p>
            <a:pPr lvl="0" algn="ctr">
              <a:buNone/>
            </a:pP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California</a:t>
            </a:r>
          </a:p>
          <a:p>
            <a:endParaRPr lang="en-US" sz="2400" b="1" dirty="0" smtClean="0">
              <a:cs typeface="Tahoma" pitchFamily="34" charset="0"/>
            </a:endParaRPr>
          </a:p>
          <a:p>
            <a:endParaRPr lang="en-US" sz="2000" b="1" dirty="0">
              <a:cs typeface="Tahoma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686800" cy="10668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Price Performance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/>
            </a:r>
            <a:b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</a:br>
            <a:r>
              <a:rPr lang="en-US" sz="1600" dirty="0">
                <a:ea typeface="Tahoma" panose="020B0604030504040204" pitchFamily="34" charset="0"/>
                <a:cs typeface="Tahoma" panose="020B0604030504040204" pitchFamily="34" charset="0"/>
              </a:rPr>
              <a:t>Reference Case Prices for Henry, </a:t>
            </a:r>
            <a:r>
              <a:rPr lang="en-US" sz="1600" dirty="0" err="1">
                <a:ea typeface="Tahoma" panose="020B0604030504040204" pitchFamily="34" charset="0"/>
                <a:cs typeface="Tahoma" panose="020B0604030504040204" pitchFamily="34" charset="0"/>
              </a:rPr>
              <a:t>Topock</a:t>
            </a:r>
            <a:r>
              <a:rPr lang="en-US" sz="1600" dirty="0">
                <a:ea typeface="Tahoma" panose="020B0604030504040204" pitchFamily="34" charset="0"/>
                <a:cs typeface="Tahoma" panose="020B0604030504040204" pitchFamily="34" charset="0"/>
              </a:rPr>
              <a:t>, and </a:t>
            </a:r>
            <a:r>
              <a:rPr lang="en-US" sz="1600" dirty="0" err="1">
                <a:ea typeface="Tahoma" panose="020B0604030504040204" pitchFamily="34" charset="0"/>
                <a:cs typeface="Tahoma" panose="020B0604030504040204" pitchFamily="34" charset="0"/>
              </a:rPr>
              <a:t>Malin</a:t>
            </a:r>
            <a:r>
              <a:rPr lang="en-US" sz="1600" dirty="0">
                <a:ea typeface="Tahoma" panose="020B0604030504040204" pitchFamily="34" charset="0"/>
                <a:cs typeface="Tahoma" panose="020B0604030504040204" pitchFamily="34" charset="0"/>
              </a:rPr>
              <a:t> Hubs (2016$/</a:t>
            </a:r>
            <a:r>
              <a:rPr lang="en-US" sz="1600" dirty="0" smtClean="0">
                <a:ea typeface="Tahoma" panose="020B0604030504040204" pitchFamily="34" charset="0"/>
                <a:cs typeface="Tahoma" panose="020B0604030504040204" pitchFamily="34" charset="0"/>
              </a:rPr>
              <a:t>MCF)</a:t>
            </a:r>
            <a:endParaRPr lang="en-US" sz="1600" dirty="0" smtClean="0">
              <a:solidFill>
                <a:schemeClr val="accent6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33400" y="4953000"/>
            <a:ext cx="815340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30188" indent="-230188"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cs typeface="Tahoma" pitchFamily="34" charset="0"/>
              </a:rPr>
              <a:t>Topock and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+mn-lt"/>
                <a:cs typeface="Tahoma" pitchFamily="34" charset="0"/>
              </a:rPr>
              <a:t>Malin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cs typeface="Tahoma" pitchFamily="34" charset="0"/>
              </a:rPr>
              <a:t> prices about the same in 2016</a:t>
            </a:r>
          </a:p>
          <a:p>
            <a:pPr marL="514350" lvl="1" indent="-28575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cs typeface="Tahoma" pitchFamily="34" charset="0"/>
              </a:rPr>
              <a:t>Over time, </a:t>
            </a:r>
            <a:r>
              <a:rPr lang="en-US" sz="1400" b="1" dirty="0" err="1" smtClean="0">
                <a:solidFill>
                  <a:schemeClr val="accent2">
                    <a:lumMod val="75000"/>
                  </a:schemeClr>
                </a:solidFill>
                <a:latin typeface="+mn-lt"/>
                <a:cs typeface="Tahoma" pitchFamily="34" charset="0"/>
              </a:rPr>
              <a:t>Topock’s</a:t>
            </a:r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cs typeface="Tahoma" pitchFamily="34" charset="0"/>
              </a:rPr>
              <a:t> prices move higher.</a:t>
            </a:r>
          </a:p>
          <a:p>
            <a:pPr marL="514350" lvl="1" indent="-28575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cs typeface="Tahoma" pitchFamily="34" charset="0"/>
              </a:rPr>
              <a:t>Growth in Canadian production and in turn, growth in shipments to </a:t>
            </a:r>
            <a:r>
              <a:rPr lang="en-US" sz="1400" b="1" dirty="0" err="1" smtClean="0">
                <a:solidFill>
                  <a:schemeClr val="accent2">
                    <a:lumMod val="75000"/>
                  </a:schemeClr>
                </a:solidFill>
                <a:latin typeface="+mn-lt"/>
                <a:cs typeface="Tahoma" pitchFamily="34" charset="0"/>
              </a:rPr>
              <a:t>Malin</a:t>
            </a:r>
            <a:endParaRPr lang="en-US" sz="1400" b="1" dirty="0" smtClean="0">
              <a:solidFill>
                <a:schemeClr val="accent2">
                  <a:lumMod val="75000"/>
                </a:schemeClr>
              </a:solidFill>
              <a:latin typeface="+mn-lt"/>
              <a:cs typeface="Tahoma" pitchFamily="34" charset="0"/>
            </a:endParaRPr>
          </a:p>
          <a:p>
            <a:pPr marL="514350" lvl="1" indent="-28575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cs typeface="Tahoma" pitchFamily="34" charset="0"/>
              </a:rPr>
              <a:t>Lower production in the San Juan basin and in turn, decline in shipments to </a:t>
            </a:r>
            <a:r>
              <a:rPr lang="en-US" sz="1400" b="1" dirty="0" err="1" smtClean="0">
                <a:solidFill>
                  <a:schemeClr val="accent2">
                    <a:lumMod val="75000"/>
                  </a:schemeClr>
                </a:solidFill>
                <a:latin typeface="+mn-lt"/>
                <a:cs typeface="Tahoma" pitchFamily="34" charset="0"/>
              </a:rPr>
              <a:t>Topock</a:t>
            </a:r>
            <a:endParaRPr lang="en-US" sz="1400" b="1" dirty="0" smtClean="0">
              <a:solidFill>
                <a:schemeClr val="accent2">
                  <a:lumMod val="75000"/>
                </a:schemeClr>
              </a:solidFill>
              <a:latin typeface="+mn-lt"/>
              <a:cs typeface="Tahoma" pitchFamily="34" charset="0"/>
            </a:endParaRPr>
          </a:p>
          <a:p>
            <a:pPr marL="514350" lvl="1" indent="-28575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cs typeface="Tahoma" pitchFamily="34" charset="0"/>
              </a:rPr>
              <a:t>Greater demand from Mexico for gas produced in the American southwest</a:t>
            </a:r>
          </a:p>
          <a:p>
            <a:pPr marL="514350" lvl="1" indent="-285750">
              <a:buFont typeface="Wingdings" pitchFamily="2" charset="2"/>
              <a:buChar char="Ø"/>
            </a:pPr>
            <a:endParaRPr lang="en-US" sz="1400" b="1" dirty="0" smtClean="0">
              <a:solidFill>
                <a:schemeClr val="accent2">
                  <a:lumMod val="75000"/>
                </a:schemeClr>
              </a:solidFill>
              <a:latin typeface="+mn-lt"/>
              <a:cs typeface="Tahoma" pitchFamily="34" charset="0"/>
            </a:endParaRPr>
          </a:p>
        </p:txBody>
      </p:sp>
      <p:pic>
        <p:nvPicPr>
          <p:cNvPr id="6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Connector 8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2218240"/>
            <a:ext cx="170688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own Arrow 9"/>
          <p:cNvSpPr/>
          <p:nvPr/>
        </p:nvSpPr>
        <p:spPr bwMode="auto">
          <a:xfrm rot="1163958">
            <a:off x="1283928" y="2112202"/>
            <a:ext cx="118437" cy="266243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11" name="Down Arrow 10"/>
          <p:cNvSpPr/>
          <p:nvPr/>
        </p:nvSpPr>
        <p:spPr bwMode="auto">
          <a:xfrm rot="4578421">
            <a:off x="2408667" y="3989970"/>
            <a:ext cx="111888" cy="277667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24940" y="1828800"/>
            <a:ext cx="533400" cy="230832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Malin</a:t>
            </a:r>
            <a:endParaRPr lang="en-US" sz="9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59811" y="4244864"/>
            <a:ext cx="609600" cy="230832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Topock</a:t>
            </a:r>
            <a:endParaRPr lang="en-US" sz="9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16" name="Char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2093401"/>
              </p:ext>
            </p:extLst>
          </p:nvPr>
        </p:nvGraphicFramePr>
        <p:xfrm>
          <a:off x="2819400" y="1738163"/>
          <a:ext cx="5791200" cy="3062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3820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600" dirty="0" smtClean="0">
                <a:ea typeface="Tahoma" pitchFamily="34" charset="0"/>
                <a:cs typeface="Tahoma" pitchFamily="34" charset="0"/>
              </a:rPr>
              <a:t> </a:t>
            </a:r>
            <a:br>
              <a:rPr lang="en-US" sz="2600" dirty="0" smtClean="0">
                <a:ea typeface="Tahoma" pitchFamily="34" charset="0"/>
                <a:cs typeface="Tahoma" pitchFamily="34" charset="0"/>
              </a:rPr>
            </a:br>
            <a:r>
              <a:rPr lang="en-US" sz="26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Preliminary Results</a:t>
            </a:r>
            <a:r>
              <a:rPr lang="en-US" sz="23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:</a:t>
            </a:r>
            <a:br>
              <a:rPr lang="en-US" sz="23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</a:b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California Natural Gas Demand (Trillion Cubic Feet/Year)</a:t>
            </a:r>
            <a:r>
              <a:rPr lang="en-US" sz="1800" u="sng" dirty="0" smtClean="0">
                <a:ea typeface="Tahoma" pitchFamily="34" charset="0"/>
                <a:cs typeface="Tahoma" pitchFamily="34" charset="0"/>
              </a:rPr>
              <a:t/>
            </a:r>
            <a:br>
              <a:rPr lang="en-US" sz="1800" u="sng" dirty="0" smtClean="0">
                <a:ea typeface="Tahoma" pitchFamily="34" charset="0"/>
                <a:cs typeface="Tahoma" pitchFamily="34" charset="0"/>
              </a:rPr>
            </a:br>
            <a:endParaRPr lang="en-US" sz="1800" u="sng" dirty="0" smtClean="0"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33400" y="4495800"/>
            <a:ext cx="8077200" cy="1384995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28600" lvl="2" indent="-228600">
              <a:buFont typeface="Arial" pitchFamily="34" charset="0"/>
              <a:buChar char="•"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The implementation of renewable generation suppresses California’s natural gas demand.</a:t>
            </a:r>
          </a:p>
          <a:p>
            <a:pPr marL="457200" lvl="2" indent="-228600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Mid demand case (Decline at an annual rate of 0.84% between 2017 and 2028)</a:t>
            </a:r>
          </a:p>
          <a:p>
            <a:pPr marL="457200" lvl="2" indent="-228600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Under mid demand case, CA natural gas demand less in 2030 than 2016</a:t>
            </a:r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7941363"/>
              </p:ext>
            </p:extLst>
          </p:nvPr>
        </p:nvGraphicFramePr>
        <p:xfrm>
          <a:off x="533400" y="1676400"/>
          <a:ext cx="8153400" cy="2819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382000" cy="6858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600" dirty="0" smtClean="0">
                <a:ea typeface="Tahoma" pitchFamily="34" charset="0"/>
                <a:cs typeface="Tahoma" pitchFamily="34" charset="0"/>
              </a:rPr>
              <a:t> </a:t>
            </a:r>
            <a:br>
              <a:rPr lang="en-US" sz="2600" dirty="0" smtClean="0">
                <a:ea typeface="Tahoma" pitchFamily="34" charset="0"/>
                <a:cs typeface="Tahoma" pitchFamily="34" charset="0"/>
              </a:rPr>
            </a:b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Preliminary Results:</a:t>
            </a:r>
            <a:br>
              <a:rPr lang="en-US" sz="20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</a:b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California Power Generation Demand for Natural Gas (Trillion Cubic Feet/Year)</a:t>
            </a:r>
            <a:r>
              <a:rPr lang="en-US" sz="23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/>
            </a:r>
            <a:br>
              <a:rPr lang="en-US" sz="2300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</a:br>
            <a:r>
              <a:rPr lang="en-US" sz="2300" u="sng" dirty="0" smtClean="0">
                <a:ea typeface="Tahoma" pitchFamily="34" charset="0"/>
                <a:cs typeface="Tahoma" pitchFamily="34" charset="0"/>
              </a:rPr>
              <a:t/>
            </a:r>
            <a:br>
              <a:rPr lang="en-US" sz="2300" u="sng" dirty="0" smtClean="0">
                <a:ea typeface="Tahoma" pitchFamily="34" charset="0"/>
                <a:cs typeface="Tahoma" pitchFamily="34" charset="0"/>
              </a:rPr>
            </a:br>
            <a:endParaRPr lang="en-US" sz="2300" u="sng" dirty="0" smtClean="0"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52450" y="4648200"/>
            <a:ext cx="8153400" cy="1323439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28600" indent="-228600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Energy efficiency and renewable generation suppresses demand until around 2025.</a:t>
            </a:r>
          </a:p>
          <a:p>
            <a:pPr marL="228600" indent="-228600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Demand rebounds due to shutdown of Diablo Canyon (assumed to occur in 2025).</a:t>
            </a:r>
          </a:p>
          <a:p>
            <a:pPr marL="228600" indent="-228600">
              <a:buFont typeface="Wingdings" pitchFamily="2" charset="2"/>
              <a:buChar char="Ø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+mn-lt"/>
                <a:ea typeface="Tahoma" pitchFamily="34" charset="0"/>
                <a:cs typeface="Tahoma" pitchFamily="34" charset="0"/>
              </a:rPr>
              <a:t>In the high demand case, less natural gas power gen demand in 2030 than 2015.</a:t>
            </a:r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7294742"/>
              </p:ext>
            </p:extLst>
          </p:nvPr>
        </p:nvGraphicFramePr>
        <p:xfrm>
          <a:off x="381000" y="1700213"/>
          <a:ext cx="8324850" cy="2871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610600" cy="914400"/>
          </a:xfrm>
        </p:spPr>
        <p:txBody>
          <a:bodyPr/>
          <a:lstStyle/>
          <a:p>
            <a:pPr>
              <a:lnSpc>
                <a:spcPts val="30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 California Supply Portfolio</a:t>
            </a:r>
            <a:r>
              <a:rPr lang="en-US" sz="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/>
            </a:r>
            <a:br>
              <a:rPr lang="en-US" sz="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2016 vs 2026</a:t>
            </a:r>
            <a:r>
              <a:rPr lang="en-US" sz="26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5410200"/>
            <a:ext cx="7924800" cy="7386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28600" indent="-22860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rgbClr val="2D2DB9">
                    <a:lumMod val="75000"/>
                  </a:srgbClr>
                </a:solidFill>
                <a:cs typeface="Tahoma" pitchFamily="34" charset="0"/>
              </a:rPr>
              <a:t>In state production projected to decline</a:t>
            </a:r>
          </a:p>
          <a:p>
            <a:pPr marL="228600" indent="-22860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rgbClr val="2D2DB9">
                    <a:lumMod val="75000"/>
                  </a:srgbClr>
                </a:solidFill>
                <a:cs typeface="Tahoma" pitchFamily="34" charset="0"/>
              </a:rPr>
              <a:t>Greater demand by Mexico for natural gas produced in the Southwest</a:t>
            </a:r>
          </a:p>
          <a:p>
            <a:pPr marL="228600" indent="-22860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rgbClr val="2D2DB9">
                    <a:lumMod val="75000"/>
                  </a:srgbClr>
                </a:solidFill>
                <a:cs typeface="Tahoma" pitchFamily="34" charset="0"/>
              </a:rPr>
              <a:t>Increased production in Canada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8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685800" y="1752600"/>
            <a:ext cx="3810001" cy="52322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2016 Estimated California Demand: </a:t>
            </a:r>
          </a:p>
          <a:p>
            <a:pPr algn="ctr"/>
            <a:r>
              <a:rPr lang="en-US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2.11 </a:t>
            </a:r>
            <a:r>
              <a:rPr lang="en-US" sz="1400" b="1" dirty="0" err="1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Tcf</a:t>
            </a:r>
            <a:r>
              <a:rPr lang="en-US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/Year</a:t>
            </a:r>
            <a:endParaRPr lang="en-US" sz="1400" b="1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10100" y="1752600"/>
            <a:ext cx="4076700" cy="52322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2026 Forecasted California Demand (Mid): 1.89 </a:t>
            </a:r>
            <a:r>
              <a:rPr lang="en-US" sz="1400" b="1" dirty="0" err="1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Tcf</a:t>
            </a:r>
            <a:r>
              <a:rPr lang="en-US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/Year</a:t>
            </a:r>
            <a:endParaRPr lang="en-US" sz="1400" b="1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3602861"/>
              </p:ext>
            </p:extLst>
          </p:nvPr>
        </p:nvGraphicFramePr>
        <p:xfrm>
          <a:off x="762001" y="2362200"/>
          <a:ext cx="3733800" cy="29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9" name="Chart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0668225"/>
              </p:ext>
            </p:extLst>
          </p:nvPr>
        </p:nvGraphicFramePr>
        <p:xfrm>
          <a:off x="4624387" y="2362200"/>
          <a:ext cx="4048126" cy="29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45603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610600" cy="914400"/>
          </a:xfrm>
        </p:spPr>
        <p:txBody>
          <a:bodyPr/>
          <a:lstStyle/>
          <a:p>
            <a:pPr>
              <a:lnSpc>
                <a:spcPts val="30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 California Supply Portfolio</a:t>
            </a:r>
            <a:r>
              <a:rPr lang="en-US" sz="800" dirty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 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2026</a:t>
            </a:r>
            <a:r>
              <a:rPr lang="en-US" sz="26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33400" y="4953000"/>
            <a:ext cx="8229600" cy="116955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28600" indent="-228600">
              <a:buFont typeface="Wingdings" pitchFamily="2" charset="2"/>
              <a:buChar char="Ø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Displays the reconfiguration of the supply portfolio under the conditions of each case:</a:t>
            </a:r>
          </a:p>
          <a:p>
            <a:pPr marL="514350" lvl="1" indent="-285750">
              <a:buFont typeface="Wingdings" pitchFamily="2" charset="2"/>
              <a:buChar char="ü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Each wedge represents percent of demand satisfied by the supply region </a:t>
            </a:r>
          </a:p>
          <a:p>
            <a:pPr marL="514350" lvl="1" indent="-285750">
              <a:buFont typeface="Wingdings" pitchFamily="2" charset="2"/>
              <a:buChar char="ü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Flows at Malin composed of flows from Canada and the Rockies (Roughly 80 percent of flows to </a:t>
            </a:r>
            <a:r>
              <a:rPr lang="en-US" sz="1400" b="1" dirty="0" err="1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Malin</a:t>
            </a: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 in 2026 will be from Canada).</a:t>
            </a:r>
          </a:p>
          <a:p>
            <a:pPr marL="514350" lvl="1" indent="-285750">
              <a:buFont typeface="Wingdings" pitchFamily="2" charset="2"/>
              <a:buChar char="ü"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In-state share of the supply portfolio remains constant over the three cases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8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6019800" y="1752600"/>
            <a:ext cx="2667000" cy="46166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Low Demand </a:t>
            </a:r>
          </a:p>
          <a:p>
            <a:pPr algn="ctr"/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Demand: 1.78 </a:t>
            </a:r>
            <a:r>
              <a:rPr lang="en-US" sz="1200" b="1" dirty="0" err="1" smtClean="0">
                <a:latin typeface="Tahoma" pitchFamily="34" charset="0"/>
                <a:cs typeface="Tahoma" pitchFamily="34" charset="0"/>
              </a:rPr>
              <a:t>Tcf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/Year</a:t>
            </a:r>
            <a:endParaRPr lang="en-US" sz="12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3400" y="1752600"/>
            <a:ext cx="2781300" cy="46166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>
                <a:latin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High Demand Case</a:t>
            </a:r>
          </a:p>
          <a:p>
            <a:r>
              <a:rPr lang="en-US" dirty="0"/>
              <a:t>Demand</a:t>
            </a:r>
            <a:r>
              <a:rPr lang="en-US" dirty="0" smtClean="0"/>
              <a:t>: 2.10 </a:t>
            </a:r>
            <a:r>
              <a:rPr lang="en-US" dirty="0" err="1" smtClean="0"/>
              <a:t>Tcf</a:t>
            </a:r>
            <a:r>
              <a:rPr lang="en-US" dirty="0" smtClean="0"/>
              <a:t>/Year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3314700" y="1752600"/>
            <a:ext cx="2705100" cy="46166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Mid Demand Case</a:t>
            </a:r>
          </a:p>
          <a:p>
            <a:pPr algn="ctr"/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Demand: 1.89 </a:t>
            </a:r>
            <a:r>
              <a:rPr lang="en-US" sz="1200" b="1" dirty="0" err="1" smtClean="0">
                <a:latin typeface="Tahoma" pitchFamily="34" charset="0"/>
                <a:cs typeface="Tahoma" pitchFamily="34" charset="0"/>
              </a:rPr>
              <a:t>Tcf</a:t>
            </a:r>
            <a:r>
              <a:rPr lang="en-US" sz="1200" b="1" dirty="0" smtClean="0">
                <a:latin typeface="Tahoma" pitchFamily="34" charset="0"/>
                <a:cs typeface="Tahoma" pitchFamily="34" charset="0"/>
              </a:rPr>
              <a:t>/Year</a:t>
            </a:r>
            <a:endParaRPr lang="en-US" sz="1200" b="1" dirty="0"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3853963"/>
              </p:ext>
            </p:extLst>
          </p:nvPr>
        </p:nvGraphicFramePr>
        <p:xfrm>
          <a:off x="3314700" y="2233315"/>
          <a:ext cx="2667000" cy="2633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6" name="Char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0683424"/>
              </p:ext>
            </p:extLst>
          </p:nvPr>
        </p:nvGraphicFramePr>
        <p:xfrm>
          <a:off x="6019800" y="2252364"/>
          <a:ext cx="2628900" cy="26244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7" name="Chart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0891946"/>
              </p:ext>
            </p:extLst>
          </p:nvPr>
        </p:nvGraphicFramePr>
        <p:xfrm>
          <a:off x="533400" y="2214265"/>
          <a:ext cx="2781300" cy="2662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9067800" cy="9906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Preliminary Results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/>
            </a:r>
            <a:br>
              <a:rPr lang="en-US" sz="32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</a:b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Conclusions 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09600" y="1676400"/>
            <a:ext cx="8077200" cy="3962400"/>
          </a:xfrm>
        </p:spPr>
        <p:txBody>
          <a:bodyPr/>
          <a:lstStyle/>
          <a:p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US natural gas demand grows at an annual rate of 0.7% between 2017 and 2030, reaching 27.77 </a:t>
            </a:r>
            <a:r>
              <a:rPr lang="en-US" sz="1600" b="1" dirty="0" err="1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Tcf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/Year in the Reference case.</a:t>
            </a:r>
          </a:p>
          <a:p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The implementation of renewable generation and energy efficiency suppresses California’s natural gas demand, declining at an annual rate of 0.84% between 2017 and 2028. </a:t>
            </a:r>
            <a:r>
              <a:rPr lang="en-US" sz="1600" b="1" kern="1200" dirty="0">
                <a:solidFill>
                  <a:srgbClr val="2D2DB9">
                    <a:lumMod val="75000"/>
                  </a:srgbClr>
                </a:solidFill>
                <a:ea typeface="Tahoma" pitchFamily="34" charset="0"/>
                <a:cs typeface="Tahoma" pitchFamily="34" charset="0"/>
              </a:rPr>
              <a:t>Demand rebounds due to shutdown of Diablo Canyon (assumed to occur in 2025</a:t>
            </a:r>
            <a:r>
              <a:rPr lang="en-US" sz="1600" b="1" kern="1200" dirty="0" smtClean="0">
                <a:solidFill>
                  <a:srgbClr val="2D2DB9">
                    <a:lumMod val="75000"/>
                  </a:srgbClr>
                </a:solidFill>
                <a:ea typeface="Tahoma" pitchFamily="34" charset="0"/>
                <a:cs typeface="Tahoma" pitchFamily="34" charset="0"/>
              </a:rPr>
              <a:t>).</a:t>
            </a:r>
            <a:endParaRPr lang="en-US" sz="1600" b="1" dirty="0" smtClean="0">
              <a:solidFill>
                <a:schemeClr val="accent6">
                  <a:lumMod val="75000"/>
                </a:schemeClr>
              </a:solidFill>
              <a:ea typeface="Tahoma" pitchFamily="34" charset="0"/>
              <a:cs typeface="Tahoma" pitchFamily="34" charset="0"/>
            </a:endParaRPr>
          </a:p>
          <a:p>
            <a:endParaRPr lang="en-US" sz="500" b="1" dirty="0" smtClean="0">
              <a:solidFill>
                <a:schemeClr val="accent6">
                  <a:lumMod val="75000"/>
                </a:schemeClr>
              </a:solidFill>
              <a:ea typeface="Tahoma" pitchFamily="34" charset="0"/>
              <a:cs typeface="Tahoma" pitchFamily="34" charset="0"/>
            </a:endParaRPr>
          </a:p>
          <a:p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Henry Hub prices reach $5.78 (2016$)/</a:t>
            </a:r>
            <a:r>
              <a:rPr lang="en-US" sz="1600" b="1" dirty="0" err="1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Mcf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 by 2030, representing a median growth rate of 2.6%/year between 2017 and 2030.</a:t>
            </a:r>
          </a:p>
          <a:p>
            <a:endParaRPr lang="en-US" sz="500" b="1" dirty="0" smtClean="0">
              <a:solidFill>
                <a:schemeClr val="accent6">
                  <a:lumMod val="75000"/>
                </a:schemeClr>
              </a:solidFill>
              <a:ea typeface="Tahoma" pitchFamily="34" charset="0"/>
              <a:cs typeface="Tahoma" pitchFamily="34" charset="0"/>
            </a:endParaRPr>
          </a:p>
          <a:p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Median production grows at rate of 0.1%/year between 2017 through 2030, compared to median demand growth rate of 0.7% between 2017 and 2030.  This leads to price growth.</a:t>
            </a:r>
          </a:p>
          <a:p>
            <a:endParaRPr lang="en-US" sz="500" b="1" dirty="0" smtClean="0">
              <a:solidFill>
                <a:schemeClr val="accent6">
                  <a:lumMod val="75000"/>
                </a:schemeClr>
              </a:solidFill>
              <a:ea typeface="Tahoma" pitchFamily="34" charset="0"/>
              <a:cs typeface="Tahoma" pitchFamily="34" charset="0"/>
            </a:endParaRPr>
          </a:p>
          <a:p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California’s share of the supply portfolio remains relatively constant across cases.</a:t>
            </a:r>
          </a:p>
          <a:p>
            <a:pPr lvl="1"/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Greater reliance on natural gas from Canada; the higher the demand, the more likely California will procure gas from the Southwest.</a:t>
            </a:r>
            <a:endParaRPr lang="en-US" sz="800" b="1" dirty="0" smtClean="0">
              <a:solidFill>
                <a:schemeClr val="accent6">
                  <a:lumMod val="75000"/>
                </a:schemeClr>
              </a:solidFill>
              <a:ea typeface="Tahoma" pitchFamily="34" charset="0"/>
              <a:cs typeface="Tahoma" pitchFamily="34" charset="0"/>
            </a:endParaRPr>
          </a:p>
          <a:p>
            <a:endParaRPr lang="en-US" sz="1800" b="1" dirty="0" smtClean="0">
              <a:solidFill>
                <a:srgbClr val="002060"/>
              </a:soli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524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524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6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305800" cy="9906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Preliminary Results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/>
            </a:r>
            <a:br>
              <a:rPr lang="en-US" sz="32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</a:br>
            <a:r>
              <a:rPr lang="en-US" sz="25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Next Steps 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09600" y="1676400"/>
            <a:ext cx="8077200" cy="3962400"/>
          </a:xfrm>
        </p:spPr>
        <p:txBody>
          <a:bodyPr/>
          <a:lstStyle/>
          <a:p>
            <a:r>
              <a:rPr lang="en-US" sz="19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Update information on technically recoverable resources</a:t>
            </a:r>
            <a:endParaRPr lang="en-US" sz="1500" b="1" dirty="0">
              <a:solidFill>
                <a:schemeClr val="accent6">
                  <a:lumMod val="75000"/>
                </a:schemeClr>
              </a:solidFill>
              <a:ea typeface="Tahoma" pitchFamily="34" charset="0"/>
              <a:cs typeface="Tahoma" pitchFamily="34" charset="0"/>
            </a:endParaRPr>
          </a:p>
          <a:p>
            <a:r>
              <a:rPr lang="en-US" sz="19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Better incorporate international market developments</a:t>
            </a:r>
          </a:p>
          <a:p>
            <a:pPr lvl="1"/>
            <a:r>
              <a:rPr lang="en-US" sz="1500" b="1" dirty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International LNG </a:t>
            </a:r>
            <a:r>
              <a:rPr lang="en-US" sz="15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market</a:t>
            </a:r>
          </a:p>
          <a:p>
            <a:pPr lvl="1"/>
            <a:r>
              <a:rPr lang="en-US" sz="15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Infrastructure development in Mexico</a:t>
            </a:r>
            <a:endParaRPr lang="en-US" sz="800" b="1" dirty="0" smtClean="0">
              <a:solidFill>
                <a:schemeClr val="accent6">
                  <a:lumMod val="75000"/>
                </a:schemeClr>
              </a:solidFill>
              <a:ea typeface="Tahoma" pitchFamily="34" charset="0"/>
              <a:cs typeface="Tahoma" pitchFamily="34" charset="0"/>
            </a:endParaRPr>
          </a:p>
          <a:p>
            <a:r>
              <a:rPr lang="en-US" sz="19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Improve the small “m” model used to estimate natural gas demand</a:t>
            </a:r>
          </a:p>
          <a:p>
            <a:pPr lvl="1"/>
            <a:r>
              <a:rPr lang="en-US" sz="15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Revisit model inputs, including coal and fuel oil prices</a:t>
            </a:r>
          </a:p>
          <a:p>
            <a:r>
              <a:rPr lang="en-US" sz="19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Incorporate updated CEC forecasts of natural gas </a:t>
            </a:r>
            <a:r>
              <a:rPr lang="en-US" sz="19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end-</a:t>
            </a:r>
            <a:r>
              <a:rPr lang="en-US" sz="19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use </a:t>
            </a:r>
            <a:r>
              <a:rPr lang="en-US" sz="19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demand</a:t>
            </a:r>
            <a:endParaRPr lang="en-US" sz="800" b="1" dirty="0" smtClean="0">
              <a:solidFill>
                <a:schemeClr val="accent6">
                  <a:lumMod val="75000"/>
                </a:schemeClr>
              </a:solidFill>
              <a:ea typeface="Tahoma" pitchFamily="34" charset="0"/>
              <a:cs typeface="Tahoma" pitchFamily="34" charset="0"/>
            </a:endParaRPr>
          </a:p>
          <a:p>
            <a:r>
              <a:rPr lang="en-US" sz="19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Update the model inputs with the above</a:t>
            </a:r>
          </a:p>
          <a:p>
            <a:pPr lvl="1"/>
            <a:r>
              <a:rPr lang="en-US" sz="15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Second model run results expected for next workshop, scheduled for Wednesday, September </a:t>
            </a:r>
            <a:r>
              <a:rPr lang="en-US" sz="1500" b="1" dirty="0" smtClean="0">
                <a:solidFill>
                  <a:schemeClr val="accent6">
                    <a:lumMod val="75000"/>
                  </a:schemeClr>
                </a:solidFill>
                <a:ea typeface="Tahoma" pitchFamily="34" charset="0"/>
                <a:cs typeface="Tahoma" pitchFamily="34" charset="0"/>
              </a:rPr>
              <a:t>20th</a:t>
            </a:r>
            <a:endParaRPr lang="en-US" sz="1500" b="1" dirty="0" smtClean="0">
              <a:solidFill>
                <a:schemeClr val="accent6">
                  <a:lumMod val="75000"/>
                </a:schemeClr>
              </a:solidFill>
              <a:ea typeface="Tahoma" pitchFamily="34" charset="0"/>
              <a:cs typeface="Tahoma" pitchFamily="34" charset="0"/>
            </a:endParaRPr>
          </a:p>
          <a:p>
            <a:endParaRPr lang="en-US" sz="800" b="1" dirty="0" smtClean="0">
              <a:solidFill>
                <a:schemeClr val="accent6">
                  <a:lumMod val="75000"/>
                </a:schemeClr>
              </a:solidFill>
              <a:ea typeface="Tahoma" pitchFamily="34" charset="0"/>
              <a:cs typeface="Tahoma" pitchFamily="34" charset="0"/>
            </a:endParaRPr>
          </a:p>
          <a:p>
            <a:endParaRPr lang="en-US" sz="1800" b="1" dirty="0" smtClean="0">
              <a:solidFill>
                <a:srgbClr val="002060"/>
              </a:soli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524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524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6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09600" y="914400"/>
            <a:ext cx="8001000" cy="6858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Preliminary Results </a:t>
            </a:r>
            <a:b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Common Cases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    </a:t>
            </a:r>
            <a:r>
              <a:rPr lang="en-US" sz="2400" u="sng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09600" y="1676400"/>
            <a:ext cx="8077200" cy="3962400"/>
          </a:xfrm>
        </p:spPr>
        <p:txBody>
          <a:bodyPr/>
          <a:lstStyle/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ea typeface="Segoe UI" pitchFamily="34" charset="0"/>
                <a:cs typeface="Segoe UI" pitchFamily="34" charset="0"/>
              </a:rPr>
              <a:t>Questions and Comments</a:t>
            </a: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17-IEPR-04</Docket_x0020_Number>
    <TaxCatchAll xmlns="8eef3743-c7b3-4cbe-8837-b6e805be353c">
      <Value>8</Value>
      <Value>6</Value>
      <Value>128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2017-04-25 Workshop</TermName>
          <TermId xmlns="http://schemas.microsoft.com/office/infopath/2007/PartnerControls">dfb48fb7-cbfd-4279-a01a-d6d792bcf6bf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Z5JXHV6S7NA6-3-109056</_dlc_DocId>
    <_dlc_DocIdUrl xmlns="8eef3743-c7b3-4cbe-8837-b6e805be353c">
      <Url>http://efilingspinternal/_layouts/DocIdRedir.aspx?ID=Z5JXHV6S7NA6-3-109056</Url>
      <Description>Z5JXHV6S7NA6-3-109056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67F740E-17CE-41DB-8407-56BAC7BADCA6}"/>
</file>

<file path=customXml/itemProps2.xml><?xml version="1.0" encoding="utf-8"?>
<ds:datastoreItem xmlns:ds="http://schemas.openxmlformats.org/officeDocument/2006/customXml" ds:itemID="{537D6155-5129-4FA7-A1A7-114578C010E5}"/>
</file>

<file path=customXml/itemProps3.xml><?xml version="1.0" encoding="utf-8"?>
<ds:datastoreItem xmlns:ds="http://schemas.openxmlformats.org/officeDocument/2006/customXml" ds:itemID="{E8CFD99E-BABF-4AF4-9D3C-E329867EAC00}"/>
</file>

<file path=customXml/itemProps4.xml><?xml version="1.0" encoding="utf-8"?>
<ds:datastoreItem xmlns:ds="http://schemas.openxmlformats.org/officeDocument/2006/customXml" ds:itemID="{08C051BF-C0BF-4149-B481-8C6AEFE15BBB}"/>
</file>

<file path=docProps/app.xml><?xml version="1.0" encoding="utf-8"?>
<Properties xmlns="http://schemas.openxmlformats.org/officeDocument/2006/extended-properties" xmlns:vt="http://schemas.openxmlformats.org/officeDocument/2006/docPropsVTypes">
  <TotalTime>21242</TotalTime>
  <Words>1536</Words>
  <Application>Microsoft Office PowerPoint</Application>
  <PresentationFormat>On-screen Show (4:3)</PresentationFormat>
  <Paragraphs>346</Paragraphs>
  <Slides>25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Integrated Energy Policy Report Lead Commissioner Workshop: </vt:lpstr>
      <vt:lpstr>Purpose                  </vt:lpstr>
      <vt:lpstr>  Major Model Inputs: Demand </vt:lpstr>
      <vt:lpstr>  Key Drivers Supply Side US Supply Cost Curve </vt:lpstr>
      <vt:lpstr>North American Market Gas-trade (NAMGas) Model               </vt:lpstr>
      <vt:lpstr>IEPR Natural Gas Common Cases                 </vt:lpstr>
      <vt:lpstr>Natural Gas Common Cases: Key Assumptions 2017                  </vt:lpstr>
      <vt:lpstr>Natural Gas Common Cases:  Key Assumptions 2017 (Continued)                   </vt:lpstr>
      <vt:lpstr>Natural Gas Common Cases: 2017 Key Assumptions  (US Initial Demand in Trillion Cubic Feet (Tcf)                   </vt:lpstr>
      <vt:lpstr>Natural Gas Common Cases: 2017 Key Assumptions  (CA Initial Demand in Trillion Cubic Feet (Tcf)                   </vt:lpstr>
      <vt:lpstr>Preliminary Results               </vt:lpstr>
      <vt:lpstr>   Preliminary Results: IEPR Common Cases for Henry Hub Pricing Point (2016$/MCF)  </vt:lpstr>
      <vt:lpstr>  Preliminary Results:  US Natural Gas Demand (Trillion Cubic Feet/Year)  </vt:lpstr>
      <vt:lpstr>  Preliminary Results:  US Power Generation Demand for Natural Gas (Trillion Cubic Feet/Year)   </vt:lpstr>
      <vt:lpstr>  Preliminary Results:  US Natural Gas Production (Trillion Cubic Feet/Year) </vt:lpstr>
      <vt:lpstr>  Comparison of Results:  Energy Commission vs EIA </vt:lpstr>
      <vt:lpstr>Preliminary Results         </vt:lpstr>
      <vt:lpstr>Price Performance Reference Case Prices for Henry, Topock, and Malin Hubs (2016$/MCF)</vt:lpstr>
      <vt:lpstr>  Preliminary Results: California Natural Gas Demand (Trillion Cubic Feet/Year) </vt:lpstr>
      <vt:lpstr>  Preliminary Results: California Power Generation Demand for Natural Gas (Trillion Cubic Feet/Year)  </vt:lpstr>
      <vt:lpstr> California Supply Portfolio 2016 vs 2026             </vt:lpstr>
      <vt:lpstr> California Supply Portfolio 2026              </vt:lpstr>
      <vt:lpstr>Preliminary Results Conclusions                 </vt:lpstr>
      <vt:lpstr>Preliminary Results Next Steps                 </vt:lpstr>
      <vt:lpstr>Preliminary Results  Common Cases                </vt:lpstr>
    </vt:vector>
  </TitlesOfParts>
  <Company>CA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Preliminary Results Natural Gas Common Cases</dc:title>
  <dc:creator>State of California</dc:creator>
  <cp:lastModifiedBy>Orta, Jason@Energy</cp:lastModifiedBy>
  <cp:revision>674</cp:revision>
  <cp:lastPrinted>2003-05-22T21:33:00Z</cp:lastPrinted>
  <dcterms:created xsi:type="dcterms:W3CDTF">2003-05-22T16:57:46Z</dcterms:created>
  <dcterms:modified xsi:type="dcterms:W3CDTF">2017-04-20T16:08:22Z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33d871b0-10d6-445a-8b25-4cf39f3900bf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http://efilingspinternal/PendingDocuments/17-IEPR-04/20170421T090254_Preliminary_Results_Natural_Gas_Common_Cases.pptx</vt:lpwstr>
  </property>
  <property fmtid="{D5CDD505-2E9C-101B-9397-08002B2CF9AE}" pid="6" name="Subject Areas">
    <vt:lpwstr>128;#IEPR 2017-04-25 Workshop|dfb48fb7-cbfd-4279-a01a-d6d792bcf6bf;#61;#IEPR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535900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