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presentation.xml" ContentType="application/vnd.openxmlformats-officedocument.presentationml.presentation.main+xml"/>
  <Override PartName="/ppt/slides/slide6.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5.xml" ContentType="application/vnd.openxmlformats-officedocument.presentationml.slide+xml"/>
  <Override PartName="/ppt/notesSlides/notesSlide6.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2.xml" ContentType="application/vnd.openxmlformats-officedocument.theme+xml"/>
  <Override PartName="/ppt/theme/theme3.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ags/tag1.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customXml/itemProps3.xml" ContentType="application/vnd.openxmlformats-officedocument.customXmlProperties+xml"/>
  <Override PartName="/ppt/tags/tag3.xml" ContentType="application/vnd.openxmlformats-officedocument.presentationml.tags+xml"/>
  <Override PartName="/ppt/tags/tag2.xml" ContentType="application/vnd.openxmlformats-officedocument.presentationml.tags+xml"/>
  <Override PartName="/customXml/itemProps2.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77" r:id="rId4"/>
  </p:sldMasterIdLst>
  <p:notesMasterIdLst>
    <p:notesMasterId r:id="rId13"/>
  </p:notesMasterIdLst>
  <p:handoutMasterIdLst>
    <p:handoutMasterId r:id="rId14"/>
  </p:handoutMasterIdLst>
  <p:sldIdLst>
    <p:sldId id="431" r:id="rId5"/>
    <p:sldId id="457" r:id="rId6"/>
    <p:sldId id="456" r:id="rId7"/>
    <p:sldId id="449" r:id="rId8"/>
    <p:sldId id="458" r:id="rId9"/>
    <p:sldId id="461" r:id="rId10"/>
    <p:sldId id="459" r:id="rId11"/>
    <p:sldId id="446" r:id="rId12"/>
  </p:sldIdLst>
  <p:sldSz cx="9144000" cy="6858000" type="screen4x3"/>
  <p:notesSz cx="7010400" cy="9296400"/>
  <p:custDataLst>
    <p:tags r:id="rId15"/>
  </p:custDataLst>
  <p:defaultTextStyle>
    <a:defPPr>
      <a:defRPr lang="en-US"/>
    </a:defPPr>
    <a:lvl1pPr algn="l" defTabSz="457200" rtl="0" fontAlgn="base">
      <a:spcBef>
        <a:spcPct val="0"/>
      </a:spcBef>
      <a:spcAft>
        <a:spcPct val="0"/>
      </a:spcAft>
      <a:defRPr kern="1200">
        <a:solidFill>
          <a:schemeClr val="tx1"/>
        </a:solidFill>
        <a:latin typeface="Arial" charset="0"/>
        <a:ea typeface="+mn-ea"/>
        <a:cs typeface="+mn-cs"/>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914">
          <p15:clr>
            <a:srgbClr val="A4A3A4"/>
          </p15:clr>
        </p15:guide>
        <p15:guide id="2" orient="horz" pos="3773">
          <p15:clr>
            <a:srgbClr val="A4A3A4"/>
          </p15:clr>
        </p15:guide>
        <p15:guide id="3" orient="horz" pos="912" userDrawn="1">
          <p15:clr>
            <a:srgbClr val="A4A3A4"/>
          </p15:clr>
        </p15:guide>
        <p15:guide id="4" orient="horz" pos="3566">
          <p15:clr>
            <a:srgbClr val="A4A3A4"/>
          </p15:clr>
        </p15:guide>
        <p15:guide id="5" orient="horz" pos="235">
          <p15:clr>
            <a:srgbClr val="A4A3A4"/>
          </p15:clr>
        </p15:guide>
        <p15:guide id="6" pos="5465">
          <p15:clr>
            <a:srgbClr val="A4A3A4"/>
          </p15:clr>
        </p15:guide>
        <p15:guide id="7" pos="2927">
          <p15:clr>
            <a:srgbClr val="A4A3A4"/>
          </p15:clr>
        </p15:guide>
        <p15:guide id="8" pos="287">
          <p15:clr>
            <a:srgbClr val="A4A3A4"/>
          </p15:clr>
        </p15:guide>
        <p15:guide id="9" pos="5616" userDrawn="1">
          <p15:clr>
            <a:srgbClr val="A4A3A4"/>
          </p15:clr>
        </p15:guide>
        <p15:guide id="10" orient="horz" pos="975">
          <p15:clr>
            <a:srgbClr val="A4A3A4"/>
          </p15:clr>
        </p15:guide>
      </p15:sldGuideLst>
    </p:ext>
    <p:ext uri="{2D200454-40CA-4A62-9FC3-DE9A4176ACB9}">
      <p15:notesGuideLst xmlns:p15="http://schemas.microsoft.com/office/powerpoint/2012/main">
        <p15:guide id="1" orient="horz" pos="2933" userDrawn="1">
          <p15:clr>
            <a:srgbClr val="A4A3A4"/>
          </p15:clr>
        </p15:guide>
        <p15:guide id="2" pos="2213" userDrawn="1">
          <p15:clr>
            <a:srgbClr val="A4A3A4"/>
          </p15:clr>
        </p15:guide>
        <p15:guide id="3" orient="horz" pos="2928">
          <p15:clr>
            <a:srgbClr val="A4A3A4"/>
          </p15:clr>
        </p15:guide>
        <p15:guide id="4"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52D56"/>
    <a:srgbClr val="919191"/>
    <a:srgbClr val="8AACBC"/>
    <a:srgbClr val="033464"/>
    <a:srgbClr val="033064"/>
    <a:srgbClr val="03336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466" autoAdjust="0"/>
    <p:restoredTop sz="96187" autoAdjust="0"/>
  </p:normalViewPr>
  <p:slideViewPr>
    <p:cSldViewPr snapToGrid="0">
      <p:cViewPr varScale="1">
        <p:scale>
          <a:sx n="99" d="100"/>
          <a:sy n="99" d="100"/>
        </p:scale>
        <p:origin x="96" y="222"/>
      </p:cViewPr>
      <p:guideLst>
        <p:guide orient="horz" pos="3914"/>
        <p:guide orient="horz" pos="3773"/>
        <p:guide orient="horz" pos="912"/>
        <p:guide orient="horz" pos="3566"/>
        <p:guide orient="horz" pos="235"/>
        <p:guide pos="5465"/>
        <p:guide pos="2927"/>
        <p:guide pos="287"/>
        <p:guide pos="5616"/>
        <p:guide orient="horz" pos="97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48" d="100"/>
          <a:sy n="48" d="100"/>
        </p:scale>
        <p:origin x="2204" y="24"/>
      </p:cViewPr>
      <p:guideLst>
        <p:guide orient="horz" pos="2933"/>
        <p:guide pos="2213"/>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openxmlformats.org/officeDocument/2006/relationships/customXml" Target="../customXml/item4.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gs" Target="tags/tag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2287" tIns="46144" rIns="92287" bIns="46144" rtlCol="0"/>
          <a:lstStyle>
            <a:lvl1pPr algn="l" fontAlgn="auto">
              <a:spcBef>
                <a:spcPts val="0"/>
              </a:spcBef>
              <a:spcAft>
                <a:spcPts val="0"/>
              </a:spcAft>
              <a:defRPr sz="1300">
                <a:latin typeface="+mn-lt"/>
              </a:defRPr>
            </a:lvl1pPr>
          </a:lstStyle>
          <a:p>
            <a:pPr>
              <a:defRPr/>
            </a:pPr>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2287" tIns="46144" rIns="92287" bIns="46144" rtlCol="0"/>
          <a:lstStyle>
            <a:lvl1pPr algn="r" fontAlgn="auto">
              <a:spcBef>
                <a:spcPts val="0"/>
              </a:spcBef>
              <a:spcAft>
                <a:spcPts val="0"/>
              </a:spcAft>
              <a:defRPr sz="1300" smtClean="0">
                <a:latin typeface="+mn-lt"/>
              </a:defRPr>
            </a:lvl1pPr>
          </a:lstStyle>
          <a:p>
            <a:pPr>
              <a:defRPr/>
            </a:pPr>
            <a:fld id="{AEF9E800-7842-4CAC-BBE5-3041F52F8ECA}" type="datetimeFigureOut">
              <a:rPr lang="en-US"/>
              <a:pPr>
                <a:defRPr/>
              </a:pPr>
              <a:t>6/17/2016</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2287" tIns="46144" rIns="92287" bIns="46144" rtlCol="0" anchor="b"/>
          <a:lstStyle>
            <a:lvl1pPr algn="l" fontAlgn="auto">
              <a:spcBef>
                <a:spcPts val="0"/>
              </a:spcBef>
              <a:spcAft>
                <a:spcPts val="0"/>
              </a:spcAft>
              <a:defRPr sz="1300">
                <a:latin typeface="+mn-lt"/>
              </a:defRPr>
            </a:lvl1pPr>
          </a:lstStyle>
          <a:p>
            <a:pPr>
              <a:defRPr/>
            </a:pPr>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2287" tIns="46144" rIns="92287" bIns="46144" rtlCol="0" anchor="b"/>
          <a:lstStyle>
            <a:lvl1pPr algn="r" fontAlgn="auto">
              <a:spcBef>
                <a:spcPts val="0"/>
              </a:spcBef>
              <a:spcAft>
                <a:spcPts val="0"/>
              </a:spcAft>
              <a:defRPr sz="1300" smtClean="0">
                <a:latin typeface="+mn-lt"/>
              </a:defRPr>
            </a:lvl1pPr>
          </a:lstStyle>
          <a:p>
            <a:pPr>
              <a:defRPr/>
            </a:pPr>
            <a:fld id="{43C986CF-72E3-48F7-9BBE-A4A86607D8DD}" type="slidenum">
              <a:rPr lang="en-US"/>
              <a:pPr>
                <a:defRPr/>
              </a:pPr>
              <a:t>‹#›</a:t>
            </a:fld>
            <a:endParaRPr lang="en-US" dirty="0"/>
          </a:p>
        </p:txBody>
      </p:sp>
    </p:spTree>
    <p:extLst>
      <p:ext uri="{BB962C8B-B14F-4D97-AF65-F5344CB8AC3E}">
        <p14:creationId xmlns:p14="http://schemas.microsoft.com/office/powerpoint/2010/main" val="16896545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2287" tIns="46144" rIns="92287" bIns="46144" rtlCol="0"/>
          <a:lstStyle>
            <a:lvl1pPr algn="l" fontAlgn="auto">
              <a:spcBef>
                <a:spcPts val="0"/>
              </a:spcBef>
              <a:spcAft>
                <a:spcPts val="0"/>
              </a:spcAft>
              <a:defRPr sz="1300">
                <a:latin typeface="+mn-lt"/>
              </a:defRPr>
            </a:lvl1pPr>
          </a:lstStyle>
          <a:p>
            <a:pPr>
              <a:defRPr/>
            </a:pPr>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2287" tIns="46144" rIns="92287" bIns="46144" rtlCol="0"/>
          <a:lstStyle>
            <a:lvl1pPr algn="r" fontAlgn="auto">
              <a:spcBef>
                <a:spcPts val="0"/>
              </a:spcBef>
              <a:spcAft>
                <a:spcPts val="0"/>
              </a:spcAft>
              <a:defRPr sz="1300" smtClean="0">
                <a:latin typeface="+mn-lt"/>
              </a:defRPr>
            </a:lvl1pPr>
          </a:lstStyle>
          <a:p>
            <a:pPr>
              <a:defRPr/>
            </a:pPr>
            <a:fld id="{8795C937-821F-47D4-BF0A-2C2319E3A518}" type="datetimeFigureOut">
              <a:rPr lang="en-US"/>
              <a:pPr>
                <a:defRPr/>
              </a:pPr>
              <a:t>6/17/2016</a:t>
            </a:fld>
            <a:endParaRPr lang="en-US" dirty="0"/>
          </a:p>
        </p:txBody>
      </p:sp>
      <p:sp>
        <p:nvSpPr>
          <p:cNvPr id="4" name="Slide Image Placeholder 3"/>
          <p:cNvSpPr>
            <a:spLocks noGrp="1" noRot="1" noChangeAspect="1"/>
          </p:cNvSpPr>
          <p:nvPr>
            <p:ph type="sldImg" idx="2"/>
          </p:nvPr>
        </p:nvSpPr>
        <p:spPr>
          <a:xfrm>
            <a:off x="1181100" y="695325"/>
            <a:ext cx="4648200" cy="3487738"/>
          </a:xfrm>
          <a:prstGeom prst="rect">
            <a:avLst/>
          </a:prstGeom>
          <a:noFill/>
          <a:ln w="12700">
            <a:solidFill>
              <a:prstClr val="black"/>
            </a:solidFill>
          </a:ln>
        </p:spPr>
        <p:txBody>
          <a:bodyPr vert="horz" lIns="92287" tIns="46144" rIns="92287" bIns="46144" rtlCol="0" anchor="ctr"/>
          <a:lstStyle/>
          <a:p>
            <a:pPr lvl="0"/>
            <a:endParaRPr lang="en-US" noProof="0" dirty="0"/>
          </a:p>
        </p:txBody>
      </p:sp>
      <p:sp>
        <p:nvSpPr>
          <p:cNvPr id="5" name="Notes Placeholder 4"/>
          <p:cNvSpPr>
            <a:spLocks noGrp="1"/>
          </p:cNvSpPr>
          <p:nvPr>
            <p:ph type="body" sz="quarter" idx="3"/>
          </p:nvPr>
        </p:nvSpPr>
        <p:spPr>
          <a:xfrm>
            <a:off x="701040" y="4415791"/>
            <a:ext cx="5608320" cy="4183380"/>
          </a:xfrm>
          <a:prstGeom prst="rect">
            <a:avLst/>
          </a:prstGeom>
        </p:spPr>
        <p:txBody>
          <a:bodyPr vert="horz" lIns="92287" tIns="46144" rIns="92287" bIns="46144"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29967"/>
            <a:ext cx="3037840" cy="464820"/>
          </a:xfrm>
          <a:prstGeom prst="rect">
            <a:avLst/>
          </a:prstGeom>
        </p:spPr>
        <p:txBody>
          <a:bodyPr vert="horz" lIns="92287" tIns="46144" rIns="92287" bIns="46144" rtlCol="0" anchor="b"/>
          <a:lstStyle>
            <a:lvl1pPr algn="l" fontAlgn="auto">
              <a:spcBef>
                <a:spcPts val="0"/>
              </a:spcBef>
              <a:spcAft>
                <a:spcPts val="0"/>
              </a:spcAft>
              <a:defRPr sz="1300">
                <a:latin typeface="+mn-lt"/>
              </a:defRPr>
            </a:lvl1pPr>
          </a:lstStyle>
          <a:p>
            <a:pPr>
              <a:defRPr/>
            </a:pPr>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2287" tIns="46144" rIns="92287" bIns="46144" rtlCol="0" anchor="b"/>
          <a:lstStyle>
            <a:lvl1pPr algn="r" fontAlgn="auto">
              <a:spcBef>
                <a:spcPts val="0"/>
              </a:spcBef>
              <a:spcAft>
                <a:spcPts val="0"/>
              </a:spcAft>
              <a:defRPr sz="1300" smtClean="0">
                <a:latin typeface="+mn-lt"/>
              </a:defRPr>
            </a:lvl1pPr>
          </a:lstStyle>
          <a:p>
            <a:pPr>
              <a:defRPr/>
            </a:pPr>
            <a:fld id="{0A8471F0-BB73-4CB0-B23A-8F498F717AA5}" type="slidenum">
              <a:rPr lang="en-US"/>
              <a:pPr>
                <a:defRPr/>
              </a:pPr>
              <a:t>‹#›</a:t>
            </a:fld>
            <a:endParaRPr lang="en-US" dirty="0"/>
          </a:p>
        </p:txBody>
      </p:sp>
    </p:spTree>
    <p:extLst>
      <p:ext uri="{BB962C8B-B14F-4D97-AF65-F5344CB8AC3E}">
        <p14:creationId xmlns:p14="http://schemas.microsoft.com/office/powerpoint/2010/main" val="103629523"/>
      </p:ext>
    </p:extLst>
  </p:cSld>
  <p:clrMap bg1="lt1" tx1="dk1" bg2="lt2" tx2="dk2" accent1="accent1" accent2="accent2" accent3="accent3" accent4="accent4" accent5="accent5" accent6="accent6" hlink="hlink" folHlink="folHlink"/>
  <p:hf hdr="0" ftr="0" dt="0"/>
  <p:notesStyle>
    <a:lvl1pPr algn="l" defTabSz="457200" rtl="0" fontAlgn="base">
      <a:spcBef>
        <a:spcPct val="30000"/>
      </a:spcBef>
      <a:spcAft>
        <a:spcPct val="0"/>
      </a:spcAft>
      <a:defRPr sz="1200" kern="1200">
        <a:solidFill>
          <a:schemeClr val="tx1"/>
        </a:solidFill>
        <a:latin typeface="+mn-lt"/>
        <a:ea typeface="+mn-ea"/>
        <a:cs typeface="+mn-cs"/>
      </a:defRPr>
    </a:lvl1pPr>
    <a:lvl2pPr marL="457200" algn="l" defTabSz="457200" rtl="0" fontAlgn="base">
      <a:spcBef>
        <a:spcPct val="30000"/>
      </a:spcBef>
      <a:spcAft>
        <a:spcPct val="0"/>
      </a:spcAft>
      <a:defRPr sz="1200" kern="1200">
        <a:solidFill>
          <a:schemeClr val="tx1"/>
        </a:solidFill>
        <a:latin typeface="+mn-lt"/>
        <a:ea typeface="+mn-ea"/>
        <a:cs typeface="+mn-cs"/>
      </a:defRPr>
    </a:lvl2pPr>
    <a:lvl3pPr marL="914400" algn="l" defTabSz="457200" rtl="0" fontAlgn="base">
      <a:spcBef>
        <a:spcPct val="30000"/>
      </a:spcBef>
      <a:spcAft>
        <a:spcPct val="0"/>
      </a:spcAft>
      <a:defRPr sz="1200" kern="1200">
        <a:solidFill>
          <a:schemeClr val="tx1"/>
        </a:solidFill>
        <a:latin typeface="+mn-lt"/>
        <a:ea typeface="+mn-ea"/>
        <a:cs typeface="+mn-cs"/>
      </a:defRPr>
    </a:lvl3pPr>
    <a:lvl4pPr marL="1371600" algn="l" defTabSz="457200" rtl="0" fontAlgn="base">
      <a:spcBef>
        <a:spcPct val="30000"/>
      </a:spcBef>
      <a:spcAft>
        <a:spcPct val="0"/>
      </a:spcAft>
      <a:defRPr sz="1200" kern="1200">
        <a:solidFill>
          <a:schemeClr val="tx1"/>
        </a:solidFill>
        <a:latin typeface="+mn-lt"/>
        <a:ea typeface="+mn-ea"/>
        <a:cs typeface="+mn-cs"/>
      </a:defRPr>
    </a:lvl4pPr>
    <a:lvl5pPr marL="1828800" algn="l" defTabSz="457200" rtl="0" fontAlgn="base">
      <a:spcBef>
        <a:spcPct val="30000"/>
      </a:spcBef>
      <a:spcAft>
        <a:spcPct val="0"/>
      </a:spcAft>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DD0AD90-CA7B-4499-83BA-394F99ADBE71}" type="slidenum">
              <a:rPr lang="en-US" smtClean="0"/>
              <a:pPr/>
              <a:t>1</a:t>
            </a:fld>
            <a:endParaRPr lang="en-US" dirty="0"/>
          </a:p>
        </p:txBody>
      </p:sp>
    </p:spTree>
    <p:extLst>
      <p:ext uri="{BB962C8B-B14F-4D97-AF65-F5344CB8AC3E}">
        <p14:creationId xmlns:p14="http://schemas.microsoft.com/office/powerpoint/2010/main" val="2430858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2</a:t>
            </a:fld>
            <a:endParaRPr lang="en-US"/>
          </a:p>
        </p:txBody>
      </p:sp>
    </p:spTree>
    <p:extLst>
      <p:ext uri="{BB962C8B-B14F-4D97-AF65-F5344CB8AC3E}">
        <p14:creationId xmlns:p14="http://schemas.microsoft.com/office/powerpoint/2010/main" val="4226328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A019F3-8596-4028-9847-CBD3A185B07A}" type="slidenum">
              <a:rPr lang="en-US" smtClean="0"/>
              <a:pPr/>
              <a:t>3</a:t>
            </a:fld>
            <a:endParaRPr lang="en-US"/>
          </a:p>
        </p:txBody>
      </p:sp>
    </p:spTree>
    <p:extLst>
      <p:ext uri="{BB962C8B-B14F-4D97-AF65-F5344CB8AC3E}">
        <p14:creationId xmlns:p14="http://schemas.microsoft.com/office/powerpoint/2010/main" val="25110718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9F1140B-5A8D-46A6-8BA4-A3F16151480B}" type="slidenum">
              <a:rPr lang="en-US" smtClean="0"/>
              <a:pPr/>
              <a:t>4</a:t>
            </a:fld>
            <a:endParaRPr lang="en-US" dirty="0"/>
          </a:p>
        </p:txBody>
      </p:sp>
    </p:spTree>
    <p:extLst>
      <p:ext uri="{BB962C8B-B14F-4D97-AF65-F5344CB8AC3E}">
        <p14:creationId xmlns:p14="http://schemas.microsoft.com/office/powerpoint/2010/main" val="15620360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b="0" i="0" u="none" strike="noStrike" kern="1200" baseline="0" dirty="0" smtClean="0">
              <a:solidFill>
                <a:schemeClr val="tx1"/>
              </a:solidFill>
              <a:latin typeface="+mn-lt"/>
              <a:ea typeface="+mn-ea"/>
              <a:cs typeface="+mn-cs"/>
            </a:endParaRPr>
          </a:p>
          <a:p>
            <a:r>
              <a:rPr lang="en-US" sz="1200" b="0" i="0" u="sng" strike="noStrike" kern="1200" baseline="0" dirty="0" smtClean="0">
                <a:solidFill>
                  <a:schemeClr val="tx1"/>
                </a:solidFill>
                <a:latin typeface="+mn-lt"/>
                <a:ea typeface="+mn-ea"/>
                <a:cs typeface="+mn-cs"/>
              </a:rPr>
              <a:t>Develop case studies: </a:t>
            </a:r>
          </a:p>
          <a:p>
            <a:endParaRPr lang="en-US" sz="1200" b="0" i="0" u="none" strike="noStrike" kern="1200" baseline="0" dirty="0" smtClean="0">
              <a:solidFill>
                <a:schemeClr val="tx1"/>
              </a:solidFill>
              <a:latin typeface="+mn-lt"/>
              <a:ea typeface="+mn-ea"/>
              <a:cs typeface="+mn-cs"/>
            </a:endParaRPr>
          </a:p>
          <a:p>
            <a:r>
              <a:rPr lang="en-US" sz="1200" b="0" i="0" u="none" strike="noStrike" kern="1200" baseline="0" dirty="0" smtClean="0">
                <a:solidFill>
                  <a:schemeClr val="tx1"/>
                </a:solidFill>
                <a:latin typeface="+mn-lt"/>
                <a:ea typeface="+mn-ea"/>
                <a:cs typeface="+mn-cs"/>
              </a:rPr>
              <a:t>Sea Level Rise/Storm Surge:</a:t>
            </a:r>
          </a:p>
          <a:p>
            <a:r>
              <a:rPr lang="en-US" sz="1200" b="0" i="0" u="none" strike="noStrike" kern="1200" baseline="0" dirty="0" smtClean="0">
                <a:solidFill>
                  <a:schemeClr val="tx1"/>
                </a:solidFill>
                <a:latin typeface="+mn-lt"/>
                <a:ea typeface="+mn-ea"/>
                <a:cs typeface="+mn-cs"/>
              </a:rPr>
              <a:t>	- Apply the general methodology to flooding impacts and resilience investments in a specific coastal region such as Norfolk/New Port News, VA 	with a current utility Partner, Virginia Dominion Power</a:t>
            </a:r>
          </a:p>
          <a:p>
            <a:endParaRPr lang="en-US" sz="1200" b="0" i="0" u="none" strike="noStrike" kern="1200" baseline="0" dirty="0" smtClean="0">
              <a:solidFill>
                <a:schemeClr val="tx1"/>
              </a:solidFill>
              <a:latin typeface="+mn-lt"/>
              <a:ea typeface="+mn-ea"/>
              <a:cs typeface="+mn-cs"/>
            </a:endParaRPr>
          </a:p>
          <a:p>
            <a:pPr marL="0" indent="0">
              <a:buFontTx/>
              <a:buNone/>
            </a:pPr>
            <a:r>
              <a:rPr lang="en-US" sz="1200" b="0" i="0" u="none" strike="noStrike" kern="1200" baseline="0" dirty="0" smtClean="0">
                <a:solidFill>
                  <a:schemeClr val="tx1"/>
                </a:solidFill>
                <a:latin typeface="+mn-lt"/>
                <a:ea typeface="+mn-ea"/>
                <a:cs typeface="+mn-cs"/>
              </a:rPr>
              <a:t>Drought and Heat Waves:</a:t>
            </a:r>
          </a:p>
          <a:p>
            <a:pPr marL="628650" lvl="1" indent="-171450">
              <a:buFontTx/>
              <a:buChar char="-"/>
            </a:pPr>
            <a:r>
              <a:rPr lang="en-US" sz="1200" b="0" i="0" u="none" strike="noStrike" kern="1200" baseline="0" dirty="0" smtClean="0">
                <a:solidFill>
                  <a:schemeClr val="tx1"/>
                </a:solidFill>
                <a:latin typeface="+mn-lt"/>
                <a:ea typeface="+mn-ea"/>
                <a:cs typeface="+mn-cs"/>
              </a:rPr>
              <a:t>Apply a general methodology and produce an i</a:t>
            </a:r>
            <a:r>
              <a:rPr lang="en-US" sz="1200" kern="1200" dirty="0" smtClean="0">
                <a:solidFill>
                  <a:schemeClr val="tx1"/>
                </a:solidFill>
                <a:effectLst/>
                <a:latin typeface="+mn-lt"/>
                <a:ea typeface="+mn-ea"/>
                <a:cs typeface="+mn-cs"/>
              </a:rPr>
              <a:t>nitial demonstration, using one of the current utility partners, TVA, as a case study, and examine climate risks from drought</a:t>
            </a:r>
            <a:r>
              <a:rPr lang="en-US" sz="1200" kern="1200" baseline="0" dirty="0" smtClean="0">
                <a:solidFill>
                  <a:schemeClr val="tx1"/>
                </a:solidFill>
                <a:effectLst/>
                <a:latin typeface="+mn-lt"/>
                <a:ea typeface="+mn-ea"/>
                <a:cs typeface="+mn-cs"/>
              </a:rPr>
              <a:t> and heat waves</a:t>
            </a:r>
          </a:p>
          <a:p>
            <a:pPr marL="171450" indent="-171450">
              <a:buFontTx/>
              <a:buChar char="-"/>
            </a:pPr>
            <a:endParaRPr lang="en-US" sz="1200" b="0" i="0" u="none" strike="noStrike" kern="1200" baseline="0" dirty="0" smtClean="0">
              <a:solidFill>
                <a:schemeClr val="tx1"/>
              </a:solidFill>
              <a:effectLst/>
              <a:latin typeface="+mn-lt"/>
              <a:ea typeface="+mn-ea"/>
              <a:cs typeface="+mn-cs"/>
            </a:endParaRPr>
          </a:p>
          <a:p>
            <a:pPr marL="0" indent="0">
              <a:buFontTx/>
              <a:buNone/>
            </a:pPr>
            <a:r>
              <a:rPr lang="en-US" sz="1200" b="0" i="0" u="none" strike="noStrike" kern="1200" baseline="0" dirty="0" smtClean="0">
                <a:solidFill>
                  <a:schemeClr val="tx1"/>
                </a:solidFill>
                <a:latin typeface="+mn-lt"/>
                <a:ea typeface="+mn-ea"/>
                <a:cs typeface="+mn-cs"/>
              </a:rPr>
              <a:t>Future plans are to use the results from the case studies to refine and expand the general methodology and analysis beyond considerations of SLR, storm surge, drought and heat waves to other climate change risks. </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29F1140B-5A8D-46A6-8BA4-A3F16151480B}" type="slidenum">
              <a:rPr lang="en-US" smtClean="0"/>
              <a:pPr/>
              <a:t>5</a:t>
            </a:fld>
            <a:endParaRPr lang="en-US" dirty="0"/>
          </a:p>
        </p:txBody>
      </p:sp>
    </p:spTree>
    <p:extLst>
      <p:ext uri="{BB962C8B-B14F-4D97-AF65-F5344CB8AC3E}">
        <p14:creationId xmlns:p14="http://schemas.microsoft.com/office/powerpoint/2010/main" val="15788576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0A8471F0-BB73-4CB0-B23A-8F498F717AA5}" type="slidenum">
              <a:rPr lang="en-US" smtClean="0"/>
              <a:pPr>
                <a:defRPr/>
              </a:pPr>
              <a:t>8</a:t>
            </a:fld>
            <a:endParaRPr lang="en-US" dirty="0"/>
          </a:p>
        </p:txBody>
      </p:sp>
    </p:spTree>
    <p:extLst>
      <p:ext uri="{BB962C8B-B14F-4D97-AF65-F5344CB8AC3E}">
        <p14:creationId xmlns:p14="http://schemas.microsoft.com/office/powerpoint/2010/main" val="1581011903"/>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2.emf"/><Relationship Id="rId3" Type="http://schemas.openxmlformats.org/officeDocument/2006/relationships/tags" Target="../tags/tag3.xml"/><Relationship Id="rId7" Type="http://schemas.openxmlformats.org/officeDocument/2006/relationships/oleObject" Target="../embeddings/oleObject1.bin"/><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image" Target="../media/image3.jpeg"/><Relationship Id="rId5" Type="http://schemas.openxmlformats.org/officeDocument/2006/relationships/slideMaster" Target="../slideMasters/slideMaster1.xml"/><Relationship Id="rId10" Type="http://schemas.openxmlformats.org/officeDocument/2006/relationships/image" Target="../media/image5.png"/><Relationship Id="rId4" Type="http://schemas.openxmlformats.org/officeDocument/2006/relationships/tags" Target="../tags/tag4.xml"/><Relationship Id="rId9"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Master" Target="../slideMasters/slideMaster1.xml"/><Relationship Id="rId7" Type="http://schemas.openxmlformats.org/officeDocument/2006/relationships/image" Target="../media/image8.png"/><Relationship Id="rId2" Type="http://schemas.openxmlformats.org/officeDocument/2006/relationships/tags" Target="../tags/tag5.xml"/><Relationship Id="rId1" Type="http://schemas.openxmlformats.org/officeDocument/2006/relationships/vmlDrawing" Target="../drawings/vmlDrawing2.vml"/><Relationship Id="rId6" Type="http://schemas.openxmlformats.org/officeDocument/2006/relationships/image" Target="../media/image2.emf"/><Relationship Id="rId5" Type="http://schemas.openxmlformats.org/officeDocument/2006/relationships/oleObject" Target="../embeddings/oleObject2.bin"/><Relationship Id="rId4" Type="http://schemas.openxmlformats.org/officeDocument/2006/relationships/image" Target="../media/image7.jpeg"/></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bing.com/images/search?q=department+of+energy+logo&amp;id=94E270120CE171D53872F47817C60E4C8D308FF6&amp;FORM=IQFRBA" TargetMode="External"/><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6"/>
          <a:stretch>
            <a:fillRect/>
          </a:stretch>
        </p:blipFill>
        <p:spPr>
          <a:xfrm>
            <a:off x="1" y="0"/>
            <a:ext cx="9143999" cy="6858000"/>
          </a:xfrm>
          <a:prstGeom prst="rect">
            <a:avLst/>
          </a:prstGeom>
        </p:spPr>
      </p:pic>
      <p:graphicFrame>
        <p:nvGraphicFramePr>
          <p:cNvPr id="22" name="Object 2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1434" name="think-cell Slide" r:id="rId7" imgW="6350000" imgH="6350000" progId="">
                  <p:embed/>
                </p:oleObj>
              </mc:Choice>
              <mc:Fallback>
                <p:oleObj name="think-cell Slide" r:id="rId7" imgW="6350000" imgH="6350000" progId="">
                  <p:embed/>
                  <p:pic>
                    <p:nvPicPr>
                      <p:cNvPr id="0" name="Picture 24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Title 1"/>
          <p:cNvSpPr>
            <a:spLocks noGrp="1"/>
          </p:cNvSpPr>
          <p:nvPr>
            <p:ph type="ctrTitle"/>
            <p:custDataLst>
              <p:tags r:id="rId3"/>
            </p:custDataLst>
          </p:nvPr>
        </p:nvSpPr>
        <p:spPr>
          <a:xfrm>
            <a:off x="2225676" y="2120610"/>
            <a:ext cx="6553200" cy="1035957"/>
          </a:xfrm>
          <a:noFill/>
          <a:ln>
            <a:noFill/>
          </a:ln>
        </p:spPr>
        <p:txBody>
          <a:bodyPr>
            <a:normAutofit/>
          </a:bodyPr>
          <a:lstStyle>
            <a:lvl1pPr algn="r">
              <a:defRPr sz="2400" b="1" i="0">
                <a:solidFill>
                  <a:schemeClr val="bg1"/>
                </a:solidFill>
                <a:latin typeface="Calibri"/>
                <a:cs typeface="Calibri"/>
              </a:defRPr>
            </a:lvl1pPr>
          </a:lstStyle>
          <a:p>
            <a:r>
              <a:rPr lang="en-US" smtClean="0"/>
              <a:t>Click to edit Master title style</a:t>
            </a:r>
            <a:endParaRPr lang="en-US" dirty="0"/>
          </a:p>
        </p:txBody>
      </p:sp>
      <p:sp>
        <p:nvSpPr>
          <p:cNvPr id="3" name="Subtitle 2"/>
          <p:cNvSpPr>
            <a:spLocks noGrp="1"/>
          </p:cNvSpPr>
          <p:nvPr>
            <p:ph type="subTitle" idx="1" hasCustomPrompt="1"/>
            <p:custDataLst>
              <p:tags r:id="rId4"/>
            </p:custDataLst>
          </p:nvPr>
        </p:nvSpPr>
        <p:spPr>
          <a:xfrm>
            <a:off x="3749676" y="3560164"/>
            <a:ext cx="5027612" cy="226745"/>
          </a:xfrm>
          <a:prstGeom prst="rect">
            <a:avLst/>
          </a:prstGeom>
          <a:noFill/>
          <a:ln>
            <a:noFill/>
          </a:ln>
        </p:spPr>
        <p:txBody>
          <a:bodyPr>
            <a:noAutofit/>
          </a:bodyPr>
          <a:lstStyle>
            <a:lvl1pPr marL="0" indent="0" algn="r">
              <a:buNone/>
              <a:defRPr sz="1300" b="0" u="none" cap="none">
                <a:solidFill>
                  <a:schemeClr val="bg1"/>
                </a:solidFill>
                <a:latin typeface="+mn-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Presenter Name</a:t>
            </a:r>
            <a:endParaRPr lang="en-US" dirty="0"/>
          </a:p>
        </p:txBody>
      </p:sp>
      <p:sp>
        <p:nvSpPr>
          <p:cNvPr id="6" name="Text Placeholder 5"/>
          <p:cNvSpPr>
            <a:spLocks noGrp="1"/>
          </p:cNvSpPr>
          <p:nvPr>
            <p:ph type="body" sz="quarter" idx="10" hasCustomPrompt="1"/>
          </p:nvPr>
        </p:nvSpPr>
        <p:spPr>
          <a:xfrm>
            <a:off x="3749677" y="3907704"/>
            <a:ext cx="5029200" cy="231342"/>
          </a:xfrm>
        </p:spPr>
        <p:txBody>
          <a:bodyPr>
            <a:noAutofit/>
          </a:bodyPr>
          <a:lstStyle>
            <a:lvl1pPr marL="0" indent="0" algn="r">
              <a:buFontTx/>
              <a:buNone/>
              <a:defRPr sz="1300" b="0" i="1">
                <a:solidFill>
                  <a:schemeClr val="bg1"/>
                </a:solidFill>
                <a:latin typeface="+mn-lt"/>
                <a:cs typeface="Arial"/>
              </a:defRPr>
            </a:lvl1pPr>
          </a:lstStyle>
          <a:p>
            <a:pPr lvl="0"/>
            <a:r>
              <a:rPr lang="en-US" dirty="0" smtClean="0"/>
              <a:t>Speaking Engagement</a:t>
            </a:r>
            <a:endParaRPr lang="en-US" dirty="0"/>
          </a:p>
        </p:txBody>
      </p:sp>
      <p:sp>
        <p:nvSpPr>
          <p:cNvPr id="7" name="TextBox 6"/>
          <p:cNvSpPr txBox="1"/>
          <p:nvPr userDrawn="1"/>
        </p:nvSpPr>
        <p:spPr>
          <a:xfrm>
            <a:off x="4648200" y="533400"/>
            <a:ext cx="256501" cy="338554"/>
          </a:xfrm>
          <a:prstGeom prst="rect">
            <a:avLst/>
          </a:prstGeom>
        </p:spPr>
        <p:txBody>
          <a:bodyPr wrap="none" rtlCol="0">
            <a:spAutoFit/>
          </a:bodyPr>
          <a:lstStyle/>
          <a:p>
            <a:pPr marL="176213" marR="0" indent="-176213" algn="l" defTabSz="457200" rtl="0" eaLnBrk="1" fontAlgn="base" latinLnBrk="0" hangingPunct="1">
              <a:spcBef>
                <a:spcPts val="0"/>
              </a:spcBef>
              <a:spcAft>
                <a:spcPct val="0"/>
              </a:spcAft>
              <a:buClr>
                <a:srgbClr val="155E98"/>
              </a:buClr>
              <a:buSzPct val="100000"/>
              <a:buFont typeface="Arial" pitchFamily="34" charset="0"/>
              <a:buChar char="•"/>
              <a:tabLst/>
            </a:pPr>
            <a:endParaRPr kumimoji="0" lang="en-US" sz="1600" b="0" i="0" u="none" strike="noStrike" kern="1200" cap="none" spc="0" normalizeH="0" baseline="0" noProof="0" dirty="0" smtClean="0">
              <a:ln>
                <a:noFill/>
              </a:ln>
              <a:solidFill>
                <a:srgbClr val="222222"/>
              </a:solidFill>
              <a:effectLst/>
              <a:uLnTx/>
              <a:uFillTx/>
              <a:latin typeface="+mn-lt"/>
              <a:ea typeface="+mn-ea"/>
              <a:cs typeface="+mn-cs"/>
            </a:endParaRPr>
          </a:p>
        </p:txBody>
      </p:sp>
      <p:sp>
        <p:nvSpPr>
          <p:cNvPr id="28" name="Text Placeholder 27"/>
          <p:cNvSpPr>
            <a:spLocks noGrp="1"/>
          </p:cNvSpPr>
          <p:nvPr>
            <p:ph type="body" sz="quarter" idx="11" hasCustomPrompt="1"/>
          </p:nvPr>
        </p:nvSpPr>
        <p:spPr>
          <a:xfrm>
            <a:off x="6494731" y="304800"/>
            <a:ext cx="2260600" cy="304800"/>
          </a:xfrm>
        </p:spPr>
        <p:txBody>
          <a:bodyPr>
            <a:noAutofit/>
          </a:bodyPr>
          <a:lstStyle>
            <a:lvl1pPr marL="0" indent="0" algn="r">
              <a:buNone/>
              <a:defRPr sz="1000" b="0">
                <a:solidFill>
                  <a:srgbClr val="FFFFFF"/>
                </a:solidFill>
                <a:latin typeface="Calibri"/>
                <a:cs typeface="Calibri"/>
              </a:defRPr>
            </a:lvl1pPr>
            <a:lvl2pPr marL="183578" indent="0" algn="r">
              <a:buNone/>
              <a:defRPr sz="1000">
                <a:latin typeface="Calibri"/>
                <a:cs typeface="Calibri"/>
              </a:defRPr>
            </a:lvl2pPr>
            <a:lvl3pPr marL="374015" indent="0" algn="r">
              <a:buNone/>
              <a:defRPr sz="1000">
                <a:latin typeface="Calibri"/>
                <a:cs typeface="Calibri"/>
              </a:defRPr>
            </a:lvl3pPr>
            <a:lvl4pPr marL="556895" indent="0" algn="r">
              <a:buNone/>
              <a:defRPr sz="1000">
                <a:latin typeface="Calibri"/>
                <a:cs typeface="Calibri"/>
              </a:defRPr>
            </a:lvl4pPr>
            <a:lvl5pPr marL="738187" indent="0" algn="r">
              <a:buNone/>
              <a:defRPr sz="1000">
                <a:latin typeface="Calibri"/>
                <a:cs typeface="Calibri"/>
              </a:defRPr>
            </a:lvl5pPr>
          </a:lstStyle>
          <a:p>
            <a:pPr lvl="0"/>
            <a:r>
              <a:rPr lang="en-US" dirty="0" smtClean="0"/>
              <a:t>Date</a:t>
            </a:r>
          </a:p>
        </p:txBody>
      </p:sp>
      <p:pic>
        <p:nvPicPr>
          <p:cNvPr id="14" name="Picture 13" descr="C2ES_Logo_4C.png"/>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446973" y="5449613"/>
            <a:ext cx="3127248" cy="771018"/>
          </a:xfrm>
          <a:prstGeom prst="rect">
            <a:avLst/>
          </a:prstGeom>
        </p:spPr>
      </p:pic>
      <p:pic>
        <p:nvPicPr>
          <p:cNvPr id="16" name="Picture 15" descr="C2ESdotORG_KO.png"/>
          <p:cNvPicPr>
            <a:picLocks noChangeAspect="1"/>
          </p:cNvPicPr>
          <p:nvPr userDrawn="1"/>
        </p:nvPicPr>
        <p:blipFill>
          <a:blip r:embed="rId10">
            <a:extLst>
              <a:ext uri="{28A0092B-C50C-407E-A947-70E740481C1C}">
                <a14:useLocalDpi xmlns:a14="http://schemas.microsoft.com/office/drawing/2010/main" val="0"/>
              </a:ext>
            </a:extLst>
          </a:blip>
          <a:stretch>
            <a:fillRect/>
          </a:stretch>
        </p:blipFill>
        <p:spPr>
          <a:xfrm>
            <a:off x="7331901" y="5725838"/>
            <a:ext cx="1353312" cy="211985"/>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yp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Footer Placeholder 2"/>
          <p:cNvSpPr>
            <a:spLocks noGrp="1"/>
          </p:cNvSpPr>
          <p:nvPr>
            <p:ph type="ftr" sz="quarter" idx="11"/>
          </p:nvPr>
        </p:nvSpPr>
        <p:spPr/>
        <p:txBody>
          <a:bodyPr/>
          <a:lstStyle/>
          <a:p>
            <a:r>
              <a:rPr lang="en-US" dirty="0" smtClean="0"/>
              <a:t>Presentation Title</a:t>
            </a:r>
            <a:endParaRPr lang="en-US" dirty="0"/>
          </a:p>
        </p:txBody>
      </p:sp>
      <p:sp>
        <p:nvSpPr>
          <p:cNvPr id="4" name="Date Placeholder 3"/>
          <p:cNvSpPr>
            <a:spLocks noGrp="1"/>
          </p:cNvSpPr>
          <p:nvPr>
            <p:ph type="dt" sz="half" idx="12"/>
          </p:nvPr>
        </p:nvSpPr>
        <p:spPr/>
        <p:txBody>
          <a:bodyPr/>
          <a:lstStyle/>
          <a:p>
            <a:fld id="{D2EF5AA9-B0B6-4E89-9F0E-24C978EBD5F1}" type="datetime4">
              <a:rPr lang="en-US" smtClean="0"/>
              <a:t>June 17, 2016</a:t>
            </a:fld>
            <a:endParaRPr lang="en-US" dirty="0"/>
          </a:p>
        </p:txBody>
      </p:sp>
      <p:sp>
        <p:nvSpPr>
          <p:cNvPr id="5" name="Slide Number Placeholder 4"/>
          <p:cNvSpPr>
            <a:spLocks noGrp="1"/>
          </p:cNvSpPr>
          <p:nvPr>
            <p:ph type="sldNum" sz="quarter" idx="13"/>
          </p:nvPr>
        </p:nvSpPr>
        <p:spPr/>
        <p:txBody>
          <a:bodyPr/>
          <a:lstStyle/>
          <a:p>
            <a:fld id="{3675A01C-4065-1549-ACEF-B613474B14E8}" type="slidenum">
              <a:rPr lang="en-US" smtClean="0"/>
              <a:pPr/>
              <a:t>‹#›</a:t>
            </a:fld>
            <a:endParaRPr lang="en-US" dirty="0"/>
          </a:p>
        </p:txBody>
      </p:sp>
      <p:sp>
        <p:nvSpPr>
          <p:cNvPr id="7" name="Text Placeholder 11"/>
          <p:cNvSpPr>
            <a:spLocks noGrp="1"/>
          </p:cNvSpPr>
          <p:nvPr>
            <p:ph type="body" sz="quarter" idx="14"/>
          </p:nvPr>
        </p:nvSpPr>
        <p:spPr>
          <a:xfrm>
            <a:off x="455613" y="1107007"/>
            <a:ext cx="8220074" cy="5106468"/>
          </a:xfrm>
        </p:spPr>
        <p:txBody>
          <a:bodyPr/>
          <a:lstStyle>
            <a:lvl2pPr>
              <a:buClr>
                <a:schemeClr val="tx1"/>
              </a:buClr>
              <a:defRPr/>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80467125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ype_non-bold">
    <p:spTree>
      <p:nvGrpSpPr>
        <p:cNvPr id="1" name=""/>
        <p:cNvGrpSpPr/>
        <p:nvPr/>
      </p:nvGrpSpPr>
      <p:grpSpPr>
        <a:xfrm>
          <a:off x="0" y="0"/>
          <a:ext cx="0" cy="0"/>
          <a:chOff x="0" y="0"/>
          <a:chExt cx="0" cy="0"/>
        </a:xfrm>
      </p:grpSpPr>
      <p:sp>
        <p:nvSpPr>
          <p:cNvPr id="12" name="Text Placeholder 11"/>
          <p:cNvSpPr>
            <a:spLocks noGrp="1"/>
          </p:cNvSpPr>
          <p:nvPr>
            <p:ph type="body" sz="quarter" idx="10"/>
          </p:nvPr>
        </p:nvSpPr>
        <p:spPr>
          <a:xfrm>
            <a:off x="455612" y="1081087"/>
            <a:ext cx="8220075" cy="5132388"/>
          </a:xfrm>
        </p:spPr>
        <p:txBody>
          <a:bodyPr/>
          <a:lstStyle>
            <a:lvl1pPr>
              <a:defRPr sz="2600" b="0">
                <a:latin typeface="+mn-lt"/>
              </a:defRPr>
            </a:lvl1pPr>
            <a:lvl2pPr>
              <a:buClr>
                <a:schemeClr val="tx1"/>
              </a:buClr>
              <a:defRPr/>
            </a:lvl2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1"/>
          </p:nvPr>
        </p:nvSpPr>
        <p:spPr/>
        <p:txBody>
          <a:bodyPr/>
          <a:lstStyle/>
          <a:p>
            <a:r>
              <a:rPr lang="en-US" dirty="0" smtClean="0"/>
              <a:t>Presentation Title</a:t>
            </a:r>
            <a:endParaRPr lang="en-US" dirty="0"/>
          </a:p>
        </p:txBody>
      </p:sp>
      <p:sp>
        <p:nvSpPr>
          <p:cNvPr id="4" name="Date Placeholder 3"/>
          <p:cNvSpPr>
            <a:spLocks noGrp="1"/>
          </p:cNvSpPr>
          <p:nvPr>
            <p:ph type="dt" sz="half" idx="12"/>
          </p:nvPr>
        </p:nvSpPr>
        <p:spPr/>
        <p:txBody>
          <a:bodyPr/>
          <a:lstStyle/>
          <a:p>
            <a:fld id="{3901881D-C3E9-4928-B453-BD87AA8C429A}" type="datetime4">
              <a:rPr lang="en-US" smtClean="0"/>
              <a:t>June 17, 2016</a:t>
            </a:fld>
            <a:endParaRPr lang="en-US" dirty="0"/>
          </a:p>
        </p:txBody>
      </p:sp>
      <p:sp>
        <p:nvSpPr>
          <p:cNvPr id="5" name="Slide Number Placeholder 4"/>
          <p:cNvSpPr>
            <a:spLocks noGrp="1"/>
          </p:cNvSpPr>
          <p:nvPr>
            <p:ph type="sldNum" sz="quarter" idx="13"/>
          </p:nvPr>
        </p:nvSpPr>
        <p:spPr/>
        <p:txBody>
          <a:bodyPr/>
          <a:lstStyle/>
          <a:p>
            <a:fld id="{3675A01C-4065-1549-ACEF-B613474B14E8}" type="slidenum">
              <a:rPr lang="en-US" smtClean="0"/>
              <a:pPr/>
              <a:t>‹#›</a:t>
            </a:fld>
            <a:endParaRPr lang="en-US" dirty="0"/>
          </a:p>
        </p:txBody>
      </p:sp>
    </p:spTree>
    <p:extLst>
      <p:ext uri="{BB962C8B-B14F-4D97-AF65-F5344CB8AC3E}">
        <p14:creationId xmlns:p14="http://schemas.microsoft.com/office/powerpoint/2010/main" val="72075125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resenter Bio Slide">
    <p:spTree>
      <p:nvGrpSpPr>
        <p:cNvPr id="1" name=""/>
        <p:cNvGrpSpPr/>
        <p:nvPr/>
      </p:nvGrpSpPr>
      <p:grpSpPr>
        <a:xfrm>
          <a:off x="0" y="0"/>
          <a:ext cx="0" cy="0"/>
          <a:chOff x="0" y="0"/>
          <a:chExt cx="0" cy="0"/>
        </a:xfrm>
      </p:grpSpPr>
      <p:sp>
        <p:nvSpPr>
          <p:cNvPr id="12" name="Text Placeholder 11"/>
          <p:cNvSpPr>
            <a:spLocks noGrp="1"/>
          </p:cNvSpPr>
          <p:nvPr>
            <p:ph type="body" sz="quarter" idx="10" hasCustomPrompt="1"/>
          </p:nvPr>
        </p:nvSpPr>
        <p:spPr>
          <a:xfrm>
            <a:off x="455613" y="1181521"/>
            <a:ext cx="8231186" cy="381000"/>
          </a:xfrm>
        </p:spPr>
        <p:txBody>
          <a:bodyPr>
            <a:normAutofit/>
          </a:bodyPr>
          <a:lstStyle>
            <a:lvl1pPr marL="0" indent="0" algn="ctr">
              <a:spcBef>
                <a:spcPts val="0"/>
              </a:spcBef>
              <a:buFontTx/>
              <a:buNone/>
              <a:defRPr sz="1800" b="1" i="0" baseline="0">
                <a:latin typeface="Calibri"/>
                <a:cs typeface="Calibri"/>
              </a:defRPr>
            </a:lvl1pPr>
            <a:lvl2pPr marL="183578" indent="0">
              <a:buClr>
                <a:schemeClr val="tx1"/>
              </a:buClr>
              <a:buFontTx/>
              <a:buNone/>
              <a:defRPr/>
            </a:lvl2pPr>
            <a:lvl3pPr marL="374015" indent="0">
              <a:buFontTx/>
              <a:buNone/>
              <a:defRPr/>
            </a:lvl3pPr>
            <a:lvl4pPr marL="556895" indent="0">
              <a:buFontTx/>
              <a:buNone/>
              <a:defRPr/>
            </a:lvl4pPr>
            <a:lvl5pPr marL="738187" indent="0">
              <a:buFontTx/>
              <a:buNone/>
              <a:defRPr/>
            </a:lvl5pPr>
          </a:lstStyle>
          <a:p>
            <a:pPr lvl="0"/>
            <a:r>
              <a:rPr lang="en-US" dirty="0" smtClean="0"/>
              <a:t>Presenter Name</a:t>
            </a:r>
            <a:endParaRPr lang="en-US" dirty="0"/>
          </a:p>
        </p:txBody>
      </p:sp>
      <p:sp>
        <p:nvSpPr>
          <p:cNvPr id="3" name="Footer Placeholder 2"/>
          <p:cNvSpPr>
            <a:spLocks noGrp="1"/>
          </p:cNvSpPr>
          <p:nvPr>
            <p:ph type="ftr" sz="quarter" idx="11"/>
          </p:nvPr>
        </p:nvSpPr>
        <p:spPr/>
        <p:txBody>
          <a:bodyPr/>
          <a:lstStyle/>
          <a:p>
            <a:r>
              <a:rPr lang="en-US" dirty="0" smtClean="0"/>
              <a:t>Presentation Title</a:t>
            </a:r>
            <a:endParaRPr lang="en-US" dirty="0"/>
          </a:p>
        </p:txBody>
      </p:sp>
      <p:sp>
        <p:nvSpPr>
          <p:cNvPr id="5" name="Text Placeholder 4"/>
          <p:cNvSpPr>
            <a:spLocks noGrp="1"/>
          </p:cNvSpPr>
          <p:nvPr>
            <p:ph type="body" sz="quarter" idx="12"/>
          </p:nvPr>
        </p:nvSpPr>
        <p:spPr>
          <a:xfrm>
            <a:off x="363538" y="2476919"/>
            <a:ext cx="8323262" cy="2971801"/>
          </a:xfrm>
        </p:spPr>
        <p:txBody>
          <a:bodyPr>
            <a:normAutofit/>
          </a:bodyPr>
          <a:lstStyle>
            <a:lvl1pPr marL="0" indent="0">
              <a:spcBef>
                <a:spcPts val="900"/>
              </a:spcBef>
              <a:buFontTx/>
              <a:buNone/>
              <a:defRPr sz="1600">
                <a:latin typeface="Calibri"/>
                <a:cs typeface="Calibri"/>
              </a:defRPr>
            </a:lvl1pPr>
            <a:lvl2pPr marL="183578" indent="0">
              <a:buFontTx/>
              <a:buNone/>
              <a:defRPr/>
            </a:lvl2pPr>
            <a:lvl3pPr marL="374015" indent="0">
              <a:buFontTx/>
              <a:buNone/>
              <a:defRPr/>
            </a:lvl3pPr>
            <a:lvl4pPr marL="556895" indent="0">
              <a:buFontTx/>
              <a:buNone/>
              <a:defRPr/>
            </a:lvl4pPr>
            <a:lvl5pPr marL="738187" indent="0">
              <a:buFontTx/>
              <a:buNone/>
              <a:defRPr/>
            </a:lvl5pPr>
          </a:lstStyle>
          <a:p>
            <a:pPr lvl="0"/>
            <a:r>
              <a:rPr lang="en-US" smtClean="0"/>
              <a:t>Click to edit Master text styles</a:t>
            </a:r>
          </a:p>
        </p:txBody>
      </p:sp>
      <p:sp>
        <p:nvSpPr>
          <p:cNvPr id="9" name="Text Placeholder 11"/>
          <p:cNvSpPr>
            <a:spLocks noGrp="1"/>
          </p:cNvSpPr>
          <p:nvPr>
            <p:ph type="body" sz="quarter" idx="13" hasCustomPrompt="1"/>
          </p:nvPr>
        </p:nvSpPr>
        <p:spPr>
          <a:xfrm>
            <a:off x="455613" y="5661024"/>
            <a:ext cx="8231186" cy="328613"/>
          </a:xfrm>
        </p:spPr>
        <p:txBody>
          <a:bodyPr>
            <a:normAutofit/>
          </a:bodyPr>
          <a:lstStyle>
            <a:lvl1pPr marL="0" indent="0" algn="ctr">
              <a:spcBef>
                <a:spcPts val="0"/>
              </a:spcBef>
              <a:buFontTx/>
              <a:buNone/>
              <a:defRPr sz="1400" b="1" i="0" baseline="0">
                <a:latin typeface="Calibri"/>
                <a:cs typeface="Calibri"/>
              </a:defRPr>
            </a:lvl1pPr>
            <a:lvl2pPr marL="183578" indent="0">
              <a:buClr>
                <a:schemeClr val="tx1"/>
              </a:buClr>
              <a:buFontTx/>
              <a:buNone/>
              <a:defRPr/>
            </a:lvl2pPr>
            <a:lvl3pPr marL="374015" indent="0">
              <a:buFontTx/>
              <a:buNone/>
              <a:defRPr/>
            </a:lvl3pPr>
            <a:lvl4pPr marL="556895" indent="0">
              <a:buFontTx/>
              <a:buNone/>
              <a:defRPr/>
            </a:lvl4pPr>
            <a:lvl5pPr marL="738187" indent="0">
              <a:buFontTx/>
              <a:buNone/>
              <a:defRPr/>
            </a:lvl5pPr>
          </a:lstStyle>
          <a:p>
            <a:pPr lvl="0"/>
            <a:r>
              <a:rPr lang="en-US" dirty="0" smtClean="0"/>
              <a:t>Presenter Email</a:t>
            </a:r>
            <a:endParaRPr lang="en-US" dirty="0"/>
          </a:p>
        </p:txBody>
      </p:sp>
      <p:sp>
        <p:nvSpPr>
          <p:cNvPr id="10" name="Text Placeholder 11"/>
          <p:cNvSpPr>
            <a:spLocks noGrp="1"/>
          </p:cNvSpPr>
          <p:nvPr>
            <p:ph type="body" sz="quarter" idx="14" hasCustomPrompt="1"/>
          </p:nvPr>
        </p:nvSpPr>
        <p:spPr>
          <a:xfrm>
            <a:off x="455613" y="1562520"/>
            <a:ext cx="8231186" cy="685799"/>
          </a:xfrm>
        </p:spPr>
        <p:txBody>
          <a:bodyPr>
            <a:normAutofit/>
          </a:bodyPr>
          <a:lstStyle>
            <a:lvl1pPr marL="0" indent="0" algn="ctr">
              <a:spcBef>
                <a:spcPts val="0"/>
              </a:spcBef>
              <a:buFontTx/>
              <a:buNone/>
              <a:defRPr sz="1600" b="0" i="0" baseline="0">
                <a:latin typeface="Calibri"/>
                <a:cs typeface="Calibri"/>
              </a:defRPr>
            </a:lvl1pPr>
            <a:lvl2pPr marL="183578" indent="0">
              <a:buClr>
                <a:schemeClr val="tx1"/>
              </a:buClr>
              <a:buFontTx/>
              <a:buNone/>
              <a:defRPr/>
            </a:lvl2pPr>
            <a:lvl3pPr marL="374015" indent="0">
              <a:buFontTx/>
              <a:buNone/>
              <a:defRPr/>
            </a:lvl3pPr>
            <a:lvl4pPr marL="556895" indent="0">
              <a:buFontTx/>
              <a:buNone/>
              <a:defRPr/>
            </a:lvl4pPr>
            <a:lvl5pPr marL="738187" indent="0">
              <a:buFontTx/>
              <a:buNone/>
              <a:defRPr/>
            </a:lvl5pPr>
          </a:lstStyle>
          <a:p>
            <a:pPr lvl="0"/>
            <a:r>
              <a:rPr lang="en-US" dirty="0" smtClean="0"/>
              <a:t>Presenter Title</a:t>
            </a:r>
            <a:endParaRPr lang="en-US" dirty="0"/>
          </a:p>
        </p:txBody>
      </p:sp>
      <p:sp>
        <p:nvSpPr>
          <p:cNvPr id="8" name="Date Placeholder 7"/>
          <p:cNvSpPr>
            <a:spLocks noGrp="1"/>
          </p:cNvSpPr>
          <p:nvPr>
            <p:ph type="dt" sz="half" idx="15"/>
          </p:nvPr>
        </p:nvSpPr>
        <p:spPr/>
        <p:txBody>
          <a:bodyPr/>
          <a:lstStyle/>
          <a:p>
            <a:fld id="{BD971655-6A8D-41A0-88DC-0E05E69412A6}" type="datetime4">
              <a:rPr lang="en-US" smtClean="0"/>
              <a:t>June 17, 2016</a:t>
            </a:fld>
            <a:endParaRPr lang="en-US" dirty="0"/>
          </a:p>
        </p:txBody>
      </p:sp>
      <p:sp>
        <p:nvSpPr>
          <p:cNvPr id="13" name="Slide Number Placeholder 12"/>
          <p:cNvSpPr>
            <a:spLocks noGrp="1"/>
          </p:cNvSpPr>
          <p:nvPr>
            <p:ph type="sldNum" sz="quarter" idx="16"/>
          </p:nvPr>
        </p:nvSpPr>
        <p:spPr/>
        <p:txBody>
          <a:bodyPr/>
          <a:lstStyle/>
          <a:p>
            <a:fld id="{3675A01C-4065-1549-ACEF-B613474B14E8}" type="slidenum">
              <a:rPr lang="en-US" smtClean="0"/>
              <a:pPr/>
              <a:t>‹#›</a:t>
            </a:fld>
            <a:endParaRPr lang="en-US" dirty="0"/>
          </a:p>
        </p:txBody>
      </p:sp>
      <p:sp>
        <p:nvSpPr>
          <p:cNvPr id="11" name="Title 1"/>
          <p:cNvSpPr>
            <a:spLocks noGrp="1"/>
          </p:cNvSpPr>
          <p:nvPr>
            <p:ph type="title" hasCustomPrompt="1"/>
          </p:nvPr>
        </p:nvSpPr>
        <p:spPr>
          <a:xfrm>
            <a:off x="363531" y="81500"/>
            <a:ext cx="6924850" cy="792785"/>
          </a:xfrm>
        </p:spPr>
        <p:txBody>
          <a:bodyPr/>
          <a:lstStyle/>
          <a:p>
            <a:r>
              <a:rPr lang="en-US" dirty="0" smtClean="0"/>
              <a:t>Bio</a:t>
            </a:r>
            <a:endParaRPr lang="en-US" dirty="0"/>
          </a:p>
        </p:txBody>
      </p:sp>
    </p:spTree>
    <p:extLst>
      <p:ext uri="{BB962C8B-B14F-4D97-AF65-F5344CB8AC3E}">
        <p14:creationId xmlns:p14="http://schemas.microsoft.com/office/powerpoint/2010/main" val="1444362832"/>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LC Members">
    <p:spTree>
      <p:nvGrpSpPr>
        <p:cNvPr id="1" name=""/>
        <p:cNvGrpSpPr/>
        <p:nvPr/>
      </p:nvGrpSpPr>
      <p:grpSpPr>
        <a:xfrm>
          <a:off x="0" y="0"/>
          <a:ext cx="0" cy="0"/>
          <a:chOff x="0" y="0"/>
          <a:chExt cx="0" cy="0"/>
        </a:xfrm>
      </p:grpSpPr>
      <p:sp>
        <p:nvSpPr>
          <p:cNvPr id="48" name="Title 1"/>
          <p:cNvSpPr>
            <a:spLocks noGrp="1"/>
          </p:cNvSpPr>
          <p:nvPr>
            <p:ph type="title" hasCustomPrompt="1"/>
          </p:nvPr>
        </p:nvSpPr>
        <p:spPr>
          <a:xfrm>
            <a:off x="363531" y="81500"/>
            <a:ext cx="6924850" cy="792785"/>
          </a:xfrm>
        </p:spPr>
        <p:txBody>
          <a:bodyPr/>
          <a:lstStyle>
            <a:lvl1pPr>
              <a:defRPr baseline="0"/>
            </a:lvl1pPr>
          </a:lstStyle>
          <a:p>
            <a:r>
              <a:rPr lang="en-US" dirty="0" smtClean="0"/>
              <a:t>Business Environmental Leadership Council (BELC)</a:t>
            </a:r>
            <a:endParaRPr lang="en-US" dirty="0"/>
          </a:p>
        </p:txBody>
      </p:sp>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99334"/>
            <a:ext cx="9144000" cy="6057000"/>
          </a:xfrm>
          <a:prstGeom prst="rect">
            <a:avLst/>
          </a:prstGeom>
        </p:spPr>
      </p:pic>
    </p:spTree>
    <p:extLst>
      <p:ext uri="{BB962C8B-B14F-4D97-AF65-F5344CB8AC3E}">
        <p14:creationId xmlns:p14="http://schemas.microsoft.com/office/powerpoint/2010/main" val="17174430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ngle Box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2"/>
          <p:cNvSpPr>
            <a:spLocks noGrp="1"/>
          </p:cNvSpPr>
          <p:nvPr>
            <p:ph type="ftr" sz="quarter" idx="11"/>
          </p:nvPr>
        </p:nvSpPr>
        <p:spPr/>
        <p:txBody>
          <a:bodyPr/>
          <a:lstStyle/>
          <a:p>
            <a:r>
              <a:rPr lang="en-US" dirty="0" smtClean="0"/>
              <a:t>Presentation Title</a:t>
            </a:r>
            <a:endParaRPr lang="en-US" dirty="0"/>
          </a:p>
        </p:txBody>
      </p:sp>
      <p:sp>
        <p:nvSpPr>
          <p:cNvPr id="5" name="Date Placeholder 4"/>
          <p:cNvSpPr>
            <a:spLocks noGrp="1"/>
          </p:cNvSpPr>
          <p:nvPr>
            <p:ph type="dt" sz="half" idx="12"/>
          </p:nvPr>
        </p:nvSpPr>
        <p:spPr/>
        <p:txBody>
          <a:bodyPr/>
          <a:lstStyle/>
          <a:p>
            <a:fld id="{D7FF461D-BE38-41BC-A3A6-F6DC91BB847A}" type="datetime4">
              <a:rPr lang="en-US" smtClean="0"/>
              <a:t>June 17, 2016</a:t>
            </a:fld>
            <a:endParaRPr lang="en-US" dirty="0"/>
          </a:p>
        </p:txBody>
      </p:sp>
      <p:sp>
        <p:nvSpPr>
          <p:cNvPr id="6" name="Slide Number Placeholder 5"/>
          <p:cNvSpPr>
            <a:spLocks noGrp="1"/>
          </p:cNvSpPr>
          <p:nvPr>
            <p:ph type="sldNum" sz="quarter" idx="13"/>
          </p:nvPr>
        </p:nvSpPr>
        <p:spPr/>
        <p:txBody>
          <a:bodyPr/>
          <a:lstStyle/>
          <a:p>
            <a:fld id="{3675A01C-4065-1549-ACEF-B613474B14E8}" type="slidenum">
              <a:rPr lang="en-US" smtClean="0"/>
              <a:pPr/>
              <a:t>‹#›</a:t>
            </a:fld>
            <a:endParaRPr lang="en-US" dirty="0"/>
          </a:p>
        </p:txBody>
      </p:sp>
      <p:sp>
        <p:nvSpPr>
          <p:cNvPr id="7" name="Content Placeholder 7"/>
          <p:cNvSpPr>
            <a:spLocks noGrp="1"/>
          </p:cNvSpPr>
          <p:nvPr>
            <p:ph sz="quarter" idx="14"/>
          </p:nvPr>
        </p:nvSpPr>
        <p:spPr>
          <a:xfrm>
            <a:off x="455613" y="1157760"/>
            <a:ext cx="8220075" cy="50557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87242191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Footer Placeholder 2"/>
          <p:cNvSpPr>
            <a:spLocks noGrp="1"/>
          </p:cNvSpPr>
          <p:nvPr>
            <p:ph type="ftr" sz="quarter" idx="17"/>
          </p:nvPr>
        </p:nvSpPr>
        <p:spPr/>
        <p:txBody>
          <a:bodyPr/>
          <a:lstStyle/>
          <a:p>
            <a:r>
              <a:rPr lang="en-US" dirty="0" smtClean="0"/>
              <a:t>Presentation Title</a:t>
            </a:r>
            <a:endParaRPr lang="en-US" dirty="0"/>
          </a:p>
        </p:txBody>
      </p:sp>
      <p:sp>
        <p:nvSpPr>
          <p:cNvPr id="4" name="Date Placeholder 3"/>
          <p:cNvSpPr>
            <a:spLocks noGrp="1"/>
          </p:cNvSpPr>
          <p:nvPr>
            <p:ph type="dt" sz="half" idx="18"/>
          </p:nvPr>
        </p:nvSpPr>
        <p:spPr/>
        <p:txBody>
          <a:bodyPr/>
          <a:lstStyle/>
          <a:p>
            <a:fld id="{6D0728C3-E8A3-4757-9DA6-603096BE9B1B}" type="datetime4">
              <a:rPr lang="en-US" smtClean="0"/>
              <a:t>June 17, 2016</a:t>
            </a:fld>
            <a:endParaRPr lang="en-US" dirty="0"/>
          </a:p>
        </p:txBody>
      </p:sp>
      <p:sp>
        <p:nvSpPr>
          <p:cNvPr id="5" name="Slide Number Placeholder 4"/>
          <p:cNvSpPr>
            <a:spLocks noGrp="1"/>
          </p:cNvSpPr>
          <p:nvPr>
            <p:ph type="sldNum" sz="quarter" idx="19"/>
          </p:nvPr>
        </p:nvSpPr>
        <p:spPr/>
        <p:txBody>
          <a:bodyPr/>
          <a:lstStyle/>
          <a:p>
            <a:fld id="{3675A01C-4065-1549-ACEF-B613474B14E8}" type="slidenum">
              <a:rPr lang="en-US" smtClean="0"/>
              <a:pPr/>
              <a:t>‹#›</a:t>
            </a:fld>
            <a:endParaRPr lang="en-US" dirty="0"/>
          </a:p>
        </p:txBody>
      </p:sp>
      <p:sp>
        <p:nvSpPr>
          <p:cNvPr id="10" name="Content Placeholder 7"/>
          <p:cNvSpPr>
            <a:spLocks noGrp="1"/>
          </p:cNvSpPr>
          <p:nvPr>
            <p:ph sz="quarter" idx="14"/>
          </p:nvPr>
        </p:nvSpPr>
        <p:spPr>
          <a:xfrm>
            <a:off x="455612" y="1157760"/>
            <a:ext cx="4017963" cy="50557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7"/>
          <p:cNvSpPr>
            <a:spLocks noGrp="1"/>
          </p:cNvSpPr>
          <p:nvPr>
            <p:ph sz="quarter" idx="20"/>
          </p:nvPr>
        </p:nvSpPr>
        <p:spPr>
          <a:xfrm>
            <a:off x="4657725" y="1157760"/>
            <a:ext cx="4017963" cy="5055715"/>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Footer Placeholder 2"/>
          <p:cNvSpPr>
            <a:spLocks noGrp="1"/>
          </p:cNvSpPr>
          <p:nvPr>
            <p:ph type="ftr" sz="quarter" idx="30"/>
          </p:nvPr>
        </p:nvSpPr>
        <p:spPr/>
        <p:txBody>
          <a:bodyPr/>
          <a:lstStyle/>
          <a:p>
            <a:r>
              <a:rPr lang="en-US" dirty="0" smtClean="0"/>
              <a:t>Presentation Title</a:t>
            </a:r>
            <a:endParaRPr lang="en-US" dirty="0"/>
          </a:p>
        </p:txBody>
      </p:sp>
      <p:sp>
        <p:nvSpPr>
          <p:cNvPr id="4" name="Date Placeholder 3"/>
          <p:cNvSpPr>
            <a:spLocks noGrp="1"/>
          </p:cNvSpPr>
          <p:nvPr>
            <p:ph type="dt" sz="half" idx="31"/>
          </p:nvPr>
        </p:nvSpPr>
        <p:spPr/>
        <p:txBody>
          <a:bodyPr/>
          <a:lstStyle/>
          <a:p>
            <a:fld id="{3FAE1BD3-E4BD-4AD2-B3AE-C83D814AE029}" type="datetime4">
              <a:rPr lang="en-US" smtClean="0"/>
              <a:t>June 17, 2016</a:t>
            </a:fld>
            <a:endParaRPr lang="en-US" dirty="0"/>
          </a:p>
        </p:txBody>
      </p:sp>
      <p:sp>
        <p:nvSpPr>
          <p:cNvPr id="5" name="Slide Number Placeholder 4"/>
          <p:cNvSpPr>
            <a:spLocks noGrp="1"/>
          </p:cNvSpPr>
          <p:nvPr>
            <p:ph type="sldNum" sz="quarter" idx="32"/>
          </p:nvPr>
        </p:nvSpPr>
        <p:spPr/>
        <p:txBody>
          <a:bodyPr/>
          <a:lstStyle/>
          <a:p>
            <a:fld id="{3675A01C-4065-1549-ACEF-B613474B14E8}" type="slidenum">
              <a:rPr lang="en-US" smtClean="0"/>
              <a:pPr/>
              <a:t>‹#›</a:t>
            </a:fld>
            <a:endParaRPr lang="en-US" dirty="0"/>
          </a:p>
        </p:txBody>
      </p:sp>
      <p:sp>
        <p:nvSpPr>
          <p:cNvPr id="7" name="Content Placeholder 6"/>
          <p:cNvSpPr>
            <a:spLocks noGrp="1"/>
          </p:cNvSpPr>
          <p:nvPr>
            <p:ph sz="quarter" idx="33"/>
          </p:nvPr>
        </p:nvSpPr>
        <p:spPr>
          <a:xfrm>
            <a:off x="455613" y="1463675"/>
            <a:ext cx="2178050" cy="1460500"/>
          </a:xfrm>
        </p:spPr>
        <p:txBody>
          <a:bodyPr>
            <a:normAutofit/>
          </a:bodyPr>
          <a:lstStyle>
            <a:lvl1pPr marL="0" indent="0">
              <a:buNone/>
              <a:defRPr sz="1800"/>
            </a:lvl1pPr>
          </a:lstStyle>
          <a:p>
            <a:pPr lvl="0"/>
            <a:r>
              <a:rPr lang="en-US" smtClean="0"/>
              <a:t>Click to edit Master text styles</a:t>
            </a:r>
          </a:p>
        </p:txBody>
      </p:sp>
      <p:sp>
        <p:nvSpPr>
          <p:cNvPr id="18" name="Content Placeholder 6"/>
          <p:cNvSpPr>
            <a:spLocks noGrp="1"/>
          </p:cNvSpPr>
          <p:nvPr>
            <p:ph sz="quarter" idx="34"/>
          </p:nvPr>
        </p:nvSpPr>
        <p:spPr>
          <a:xfrm>
            <a:off x="455613" y="3087995"/>
            <a:ext cx="2178050" cy="1460500"/>
          </a:xfrm>
        </p:spPr>
        <p:txBody>
          <a:bodyPr>
            <a:normAutofit/>
          </a:bodyPr>
          <a:lstStyle>
            <a:lvl1pPr marL="0" indent="0">
              <a:buNone/>
              <a:defRPr sz="1800"/>
            </a:lvl1pPr>
          </a:lstStyle>
          <a:p>
            <a:pPr lvl="0"/>
            <a:r>
              <a:rPr lang="en-US" smtClean="0"/>
              <a:t>Click to edit Master text styles</a:t>
            </a:r>
          </a:p>
        </p:txBody>
      </p:sp>
      <p:sp>
        <p:nvSpPr>
          <p:cNvPr id="19" name="Content Placeholder 6"/>
          <p:cNvSpPr>
            <a:spLocks noGrp="1"/>
          </p:cNvSpPr>
          <p:nvPr>
            <p:ph sz="quarter" idx="35"/>
          </p:nvPr>
        </p:nvSpPr>
        <p:spPr>
          <a:xfrm>
            <a:off x="455613" y="4752975"/>
            <a:ext cx="2178050" cy="1460500"/>
          </a:xfrm>
        </p:spPr>
        <p:txBody>
          <a:bodyPr>
            <a:normAutofit/>
          </a:bodyPr>
          <a:lstStyle>
            <a:lvl1pPr marL="0" indent="0">
              <a:buNone/>
              <a:defRPr sz="1800"/>
            </a:lvl1pPr>
          </a:lstStyle>
          <a:p>
            <a:pPr lvl="0"/>
            <a:r>
              <a:rPr lang="en-US" smtClean="0"/>
              <a:t>Click to edit Master text styles</a:t>
            </a:r>
          </a:p>
        </p:txBody>
      </p:sp>
      <p:sp>
        <p:nvSpPr>
          <p:cNvPr id="20" name="Content Placeholder 19"/>
          <p:cNvSpPr>
            <a:spLocks noGrp="1"/>
          </p:cNvSpPr>
          <p:nvPr>
            <p:ph sz="quarter" idx="36"/>
          </p:nvPr>
        </p:nvSpPr>
        <p:spPr>
          <a:xfrm>
            <a:off x="2833808" y="1454150"/>
            <a:ext cx="5841880" cy="1463040"/>
          </a:xfrm>
        </p:spPr>
        <p:txBody>
          <a:bodyPr>
            <a:noAutofit/>
          </a:bodyPr>
          <a:lstStyle>
            <a:lvl1pPr>
              <a:lnSpc>
                <a:spcPct val="90000"/>
              </a:lnSpc>
              <a:defRPr sz="1400"/>
            </a:lvl1pPr>
            <a:lvl2pPr>
              <a:lnSpc>
                <a:spcPct val="90000"/>
              </a:lnSpc>
              <a:defRPr sz="1200"/>
            </a:lvl2pPr>
            <a:lvl3pPr>
              <a:lnSpc>
                <a:spcPct val="90000"/>
              </a:lnSpc>
              <a:defRPr sz="1100"/>
            </a:lvl3pPr>
            <a:lvl4pPr>
              <a:lnSpc>
                <a:spcPct val="90000"/>
              </a:lnSpc>
              <a:defRPr sz="1050"/>
            </a:lvl4pPr>
            <a:lvl5pPr>
              <a:lnSpc>
                <a:spcPct val="90000"/>
              </a:lnSpc>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19"/>
          <p:cNvSpPr>
            <a:spLocks noGrp="1"/>
          </p:cNvSpPr>
          <p:nvPr>
            <p:ph sz="quarter" idx="37"/>
          </p:nvPr>
        </p:nvSpPr>
        <p:spPr>
          <a:xfrm>
            <a:off x="2833808" y="3087110"/>
            <a:ext cx="5841880" cy="1463040"/>
          </a:xfrm>
        </p:spPr>
        <p:txBody>
          <a:bodyPr>
            <a:noAutofit/>
          </a:bodyPr>
          <a:lstStyle>
            <a:lvl1pPr>
              <a:lnSpc>
                <a:spcPct val="90000"/>
              </a:lnSpc>
              <a:defRPr sz="1400"/>
            </a:lvl1pPr>
            <a:lvl2pPr>
              <a:lnSpc>
                <a:spcPct val="90000"/>
              </a:lnSpc>
              <a:defRPr sz="1200"/>
            </a:lvl2pPr>
            <a:lvl3pPr>
              <a:lnSpc>
                <a:spcPct val="90000"/>
              </a:lnSpc>
              <a:defRPr sz="1100"/>
            </a:lvl3pPr>
            <a:lvl4pPr>
              <a:lnSpc>
                <a:spcPct val="90000"/>
              </a:lnSpc>
              <a:defRPr sz="1050"/>
            </a:lvl4pPr>
            <a:lvl5pPr>
              <a:lnSpc>
                <a:spcPct val="90000"/>
              </a:lnSpc>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19"/>
          <p:cNvSpPr>
            <a:spLocks noGrp="1"/>
          </p:cNvSpPr>
          <p:nvPr>
            <p:ph sz="quarter" idx="38"/>
          </p:nvPr>
        </p:nvSpPr>
        <p:spPr>
          <a:xfrm>
            <a:off x="2833808" y="4750435"/>
            <a:ext cx="5841880" cy="1463040"/>
          </a:xfrm>
        </p:spPr>
        <p:txBody>
          <a:bodyPr>
            <a:noAutofit/>
          </a:bodyPr>
          <a:lstStyle>
            <a:lvl1pPr>
              <a:lnSpc>
                <a:spcPct val="90000"/>
              </a:lnSpc>
              <a:defRPr sz="1400"/>
            </a:lvl1pPr>
            <a:lvl2pPr>
              <a:lnSpc>
                <a:spcPct val="90000"/>
              </a:lnSpc>
              <a:defRPr sz="1200"/>
            </a:lvl2pPr>
            <a:lvl3pPr>
              <a:lnSpc>
                <a:spcPct val="90000"/>
              </a:lnSpc>
              <a:defRPr sz="1100"/>
            </a:lvl3pPr>
            <a:lvl4pPr>
              <a:lnSpc>
                <a:spcPct val="90000"/>
              </a:lnSpc>
              <a:defRPr sz="1050"/>
            </a:lvl4pPr>
            <a:lvl5pPr>
              <a:lnSpc>
                <a:spcPct val="90000"/>
              </a:lnSpc>
              <a:defRPr sz="1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Footer Placeholder 2"/>
          <p:cNvSpPr>
            <a:spLocks noGrp="1"/>
          </p:cNvSpPr>
          <p:nvPr>
            <p:ph type="ftr" sz="quarter" idx="39"/>
          </p:nvPr>
        </p:nvSpPr>
        <p:spPr/>
        <p:txBody>
          <a:bodyPr/>
          <a:lstStyle/>
          <a:p>
            <a:r>
              <a:rPr lang="en-US" dirty="0" smtClean="0"/>
              <a:t>Presentation Title</a:t>
            </a:r>
            <a:endParaRPr lang="en-US" dirty="0"/>
          </a:p>
        </p:txBody>
      </p:sp>
      <p:sp>
        <p:nvSpPr>
          <p:cNvPr id="4" name="Date Placeholder 3"/>
          <p:cNvSpPr>
            <a:spLocks noGrp="1"/>
          </p:cNvSpPr>
          <p:nvPr>
            <p:ph type="dt" sz="half" idx="40"/>
          </p:nvPr>
        </p:nvSpPr>
        <p:spPr/>
        <p:txBody>
          <a:bodyPr/>
          <a:lstStyle/>
          <a:p>
            <a:fld id="{8B7DDD8D-A798-4986-9969-F0107BA50F21}" type="datetime4">
              <a:rPr lang="en-US" smtClean="0"/>
              <a:t>June 17, 2016</a:t>
            </a:fld>
            <a:endParaRPr lang="en-US" dirty="0"/>
          </a:p>
        </p:txBody>
      </p:sp>
      <p:sp>
        <p:nvSpPr>
          <p:cNvPr id="5" name="Slide Number Placeholder 4"/>
          <p:cNvSpPr>
            <a:spLocks noGrp="1"/>
          </p:cNvSpPr>
          <p:nvPr>
            <p:ph type="sldNum" sz="quarter" idx="41"/>
          </p:nvPr>
        </p:nvSpPr>
        <p:spPr/>
        <p:txBody>
          <a:bodyPr/>
          <a:lstStyle/>
          <a:p>
            <a:fld id="{3675A01C-4065-1549-ACEF-B613474B14E8}" type="slidenum">
              <a:rPr lang="en-US" smtClean="0"/>
              <a:pPr/>
              <a:t>‹#›</a:t>
            </a:fld>
            <a:endParaRPr lang="en-US" dirty="0"/>
          </a:p>
        </p:txBody>
      </p:sp>
      <p:sp>
        <p:nvSpPr>
          <p:cNvPr id="18" name="Content Placeholder 7"/>
          <p:cNvSpPr>
            <a:spLocks noGrp="1"/>
          </p:cNvSpPr>
          <p:nvPr>
            <p:ph sz="quarter" idx="14"/>
          </p:nvPr>
        </p:nvSpPr>
        <p:spPr>
          <a:xfrm>
            <a:off x="455612" y="1157761"/>
            <a:ext cx="4017963" cy="2462400"/>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9" name="Content Placeholder 7"/>
          <p:cNvSpPr>
            <a:spLocks noGrp="1"/>
          </p:cNvSpPr>
          <p:nvPr>
            <p:ph sz="quarter" idx="20"/>
          </p:nvPr>
        </p:nvSpPr>
        <p:spPr>
          <a:xfrm>
            <a:off x="4657725" y="1157761"/>
            <a:ext cx="4017963" cy="2462400"/>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1" name="Content Placeholder 7"/>
          <p:cNvSpPr>
            <a:spLocks noGrp="1"/>
          </p:cNvSpPr>
          <p:nvPr>
            <p:ph sz="quarter" idx="42"/>
          </p:nvPr>
        </p:nvSpPr>
        <p:spPr>
          <a:xfrm>
            <a:off x="455613" y="3751075"/>
            <a:ext cx="4017963" cy="2462400"/>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2" name="Content Placeholder 7"/>
          <p:cNvSpPr>
            <a:spLocks noGrp="1"/>
          </p:cNvSpPr>
          <p:nvPr>
            <p:ph sz="quarter" idx="43"/>
          </p:nvPr>
        </p:nvSpPr>
        <p:spPr>
          <a:xfrm>
            <a:off x="4657726" y="3751075"/>
            <a:ext cx="4017963" cy="2462400"/>
          </a:xfrm>
        </p:spPr>
        <p:txBody>
          <a:bodyPr/>
          <a:lstStyle>
            <a:lvl1pPr>
              <a:defRPr sz="2000"/>
            </a:lvl1pPr>
            <a:lvl2pPr>
              <a:defRPr sz="1800"/>
            </a:lvl2pPr>
            <a:lvl3pPr>
              <a:defRPr sz="1600"/>
            </a:lvl3pPr>
            <a:lvl4pPr>
              <a:defRPr sz="1400"/>
            </a:lvl4pPr>
            <a:lvl5pPr>
              <a:defRPr sz="12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losing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4"/>
          <a:stretch>
            <a:fillRect/>
          </a:stretch>
        </p:blipFill>
        <p:spPr>
          <a:xfrm>
            <a:off x="0" y="0"/>
            <a:ext cx="9144000" cy="6858000"/>
          </a:xfrm>
          <a:prstGeom prst="rect">
            <a:avLst/>
          </a:prstGeom>
        </p:spPr>
      </p:pic>
      <p:graphicFrame>
        <p:nvGraphicFramePr>
          <p:cNvPr id="22" name="Object 21" hidden="1"/>
          <p:cNvGraphicFramePr>
            <a:graphicFrameLocks noChangeAspect="1"/>
          </p:cNvGraphicFramePr>
          <p:nvPr>
            <p:custDataLst>
              <p:tags r:id="rId2"/>
            </p:custDataLst>
          </p:nvPr>
        </p:nvGraphicFramePr>
        <p:xfrm>
          <a:off x="0" y="0"/>
          <a:ext cx="158750" cy="158750"/>
        </p:xfrm>
        <a:graphic>
          <a:graphicData uri="http://schemas.openxmlformats.org/presentationml/2006/ole">
            <mc:AlternateContent xmlns:mc="http://schemas.openxmlformats.org/markup-compatibility/2006">
              <mc:Choice xmlns:v="urn:schemas-microsoft-com:vml" Requires="v">
                <p:oleObj spid="_x0000_s3416" name="think-cell Slide" r:id="rId5" imgW="6350000" imgH="6350000" progId="">
                  <p:embed/>
                </p:oleObj>
              </mc:Choice>
              <mc:Fallback>
                <p:oleObj name="think-cell Slide" r:id="rId5" imgW="6350000" imgH="6350000" progId="">
                  <p:embed/>
                  <p:pic>
                    <p:nvPicPr>
                      <p:cNvPr id="0" name="Picture 17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58750" cy="1587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 Placeholder 5"/>
          <p:cNvSpPr>
            <a:spLocks noGrp="1"/>
          </p:cNvSpPr>
          <p:nvPr>
            <p:ph type="body" sz="quarter" idx="10" hasCustomPrompt="1"/>
          </p:nvPr>
        </p:nvSpPr>
        <p:spPr>
          <a:xfrm>
            <a:off x="455613" y="5661025"/>
            <a:ext cx="8220075" cy="552450"/>
          </a:xfrm>
        </p:spPr>
        <p:txBody>
          <a:bodyPr>
            <a:normAutofit/>
          </a:bodyPr>
          <a:lstStyle>
            <a:lvl1pPr marL="0" indent="0" algn="ctr">
              <a:buFontTx/>
              <a:buNone/>
              <a:defRPr sz="1600" b="0">
                <a:solidFill>
                  <a:srgbClr val="FFFFFF"/>
                </a:solidFill>
                <a:latin typeface="Calibri"/>
                <a:cs typeface="Calibri"/>
              </a:defRPr>
            </a:lvl1pPr>
          </a:lstStyle>
          <a:p>
            <a:pPr lvl="0" algn="ctr"/>
            <a:r>
              <a:rPr lang="en-US" sz="1600" dirty="0" smtClean="0"/>
              <a:t>Contact Information</a:t>
            </a:r>
            <a:endParaRPr lang="en-US" sz="1600" dirty="0"/>
          </a:p>
        </p:txBody>
      </p:sp>
      <p:pic>
        <p:nvPicPr>
          <p:cNvPr id="11" name="Picture 10" descr="INFO_C2ESdotORG_KO.png"/>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567846" y="4124040"/>
            <a:ext cx="1990180" cy="869880"/>
          </a:xfrm>
          <a:prstGeom prst="rect">
            <a:avLst/>
          </a:prstGeom>
        </p:spPr>
      </p:pic>
      <p:pic>
        <p:nvPicPr>
          <p:cNvPr id="12" name="Picture 11" descr="C2ES_Logo_4C.png"/>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2119160" y="2203360"/>
            <a:ext cx="4919472" cy="1212888"/>
          </a:xfrm>
          <a:prstGeom prst="rect">
            <a:avLst/>
          </a:prstGeom>
        </p:spPr>
      </p:pic>
    </p:spTree>
    <p:extLst>
      <p:ext uri="{BB962C8B-B14F-4D97-AF65-F5344CB8AC3E}">
        <p14:creationId xmlns:p14="http://schemas.microsoft.com/office/powerpoint/2010/main" val="2778910013"/>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7" name="Rectangle 26"/>
          <p:cNvSpPr/>
          <p:nvPr/>
        </p:nvSpPr>
        <p:spPr>
          <a:xfrm>
            <a:off x="0" y="-1"/>
            <a:ext cx="9144000" cy="923365"/>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pic>
        <p:nvPicPr>
          <p:cNvPr id="28" name="Picture 27" descr="13823.jpg"/>
          <p:cNvPicPr>
            <a:picLocks noChangeAspect="1"/>
          </p:cNvPicPr>
          <p:nvPr/>
        </p:nvPicPr>
        <p:blipFill>
          <a:blip r:embed="rId2" cstate="screen"/>
          <a:stretch>
            <a:fillRect/>
          </a:stretch>
        </p:blipFill>
        <p:spPr>
          <a:xfrm>
            <a:off x="-12299" y="948269"/>
            <a:ext cx="9178000" cy="4189846"/>
          </a:xfrm>
          <a:prstGeom prst="rect">
            <a:avLst/>
          </a:prstGeom>
        </p:spPr>
      </p:pic>
      <p:sp>
        <p:nvSpPr>
          <p:cNvPr id="8" name="Rectangle 7"/>
          <p:cNvSpPr/>
          <p:nvPr/>
        </p:nvSpPr>
        <p:spPr>
          <a:xfrm>
            <a:off x="0" y="6455664"/>
            <a:ext cx="9144000" cy="402336"/>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7" name="Rectangle 6"/>
          <p:cNvSpPr/>
          <p:nvPr/>
        </p:nvSpPr>
        <p:spPr>
          <a:xfrm flipH="1">
            <a:off x="0" y="5093208"/>
            <a:ext cx="4572000" cy="1362456"/>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9" name="Rectangle 8"/>
          <p:cNvSpPr/>
          <p:nvPr/>
        </p:nvSpPr>
        <p:spPr>
          <a:xfrm flipH="1">
            <a:off x="4572000" y="5093208"/>
            <a:ext cx="1261872" cy="1362456"/>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10" name="Rectangle 9"/>
          <p:cNvSpPr/>
          <p:nvPr/>
        </p:nvSpPr>
        <p:spPr>
          <a:xfrm flipH="1">
            <a:off x="5833872" y="5093208"/>
            <a:ext cx="3310128" cy="1362456"/>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3" name="Subtitle 2"/>
          <p:cNvSpPr>
            <a:spLocks noGrp="1"/>
          </p:cNvSpPr>
          <p:nvPr>
            <p:ph type="subTitle" idx="1" hasCustomPrompt="1"/>
          </p:nvPr>
        </p:nvSpPr>
        <p:spPr>
          <a:xfrm>
            <a:off x="163046" y="5253120"/>
            <a:ext cx="4382300" cy="1175040"/>
          </a:xfrm>
          <a:prstGeom prst="rect">
            <a:avLst/>
          </a:prstGeom>
        </p:spPr>
        <p:txBody>
          <a:bodyPr>
            <a:normAutofit/>
          </a:bodyPr>
          <a:lstStyle>
            <a:lvl1pPr marL="0" indent="0" algn="l">
              <a:buNone/>
              <a:defRPr sz="2400" b="1" i="0">
                <a:solidFill>
                  <a:srgbClr val="FFFFFF"/>
                </a:solidFill>
                <a:latin typeface="+mj-lt"/>
                <a:cs typeface="Arial Narrow"/>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Presentation Title</a:t>
            </a:r>
            <a:endParaRPr lang="en-US" dirty="0"/>
          </a:p>
        </p:txBody>
      </p:sp>
      <p:sp>
        <p:nvSpPr>
          <p:cNvPr id="18" name="Text Placeholder 17"/>
          <p:cNvSpPr>
            <a:spLocks noGrp="1"/>
          </p:cNvSpPr>
          <p:nvPr>
            <p:ph type="body" sz="quarter" idx="10" hasCustomPrompt="1"/>
          </p:nvPr>
        </p:nvSpPr>
        <p:spPr>
          <a:xfrm>
            <a:off x="6054500" y="5206075"/>
            <a:ext cx="3082300" cy="331125"/>
          </a:xfrm>
          <a:prstGeom prst="rect">
            <a:avLst/>
          </a:prstGeom>
        </p:spPr>
        <p:txBody>
          <a:bodyPr/>
          <a:lstStyle>
            <a:lvl1pPr marL="0" marR="0" indent="0" algn="l" defTabSz="457200" rtl="0" eaLnBrk="1" fontAlgn="auto" latinLnBrk="0" hangingPunct="1">
              <a:lnSpc>
                <a:spcPct val="100000"/>
              </a:lnSpc>
              <a:spcBef>
                <a:spcPct val="20000"/>
              </a:spcBef>
              <a:spcAft>
                <a:spcPts val="0"/>
              </a:spcAft>
              <a:buClrTx/>
              <a:buSzTx/>
              <a:buFontTx/>
              <a:buNone/>
              <a:tabLst/>
              <a:defRPr kumimoji="0" lang="en-US" sz="1600" b="1" i="0" u="none" strike="noStrike" kern="1200" cap="none" spc="0" normalizeH="0" baseline="0" noProof="0">
                <a:ln>
                  <a:noFill/>
                </a:ln>
                <a:solidFill>
                  <a:schemeClr val="bg1"/>
                </a:solidFill>
                <a:effectLst/>
                <a:uLnTx/>
                <a:uFillTx/>
                <a:latin typeface="+mj-lt"/>
                <a:cs typeface="Arial"/>
              </a:defRPr>
            </a:lvl1pPr>
          </a:lstStyle>
          <a:p>
            <a:pPr lvl="0"/>
            <a:r>
              <a:rPr lang="en-US" noProof="0" dirty="0" smtClean="0"/>
              <a:t>Presenter </a:t>
            </a:r>
            <a:r>
              <a:rPr lang="en-US" noProof="0" dirty="0" err="1" smtClean="0"/>
              <a:t>Name(s</a:t>
            </a:r>
            <a:r>
              <a:rPr lang="en-US" noProof="0" dirty="0" smtClean="0"/>
              <a:t>)</a:t>
            </a:r>
          </a:p>
        </p:txBody>
      </p:sp>
      <p:sp>
        <p:nvSpPr>
          <p:cNvPr id="24" name="Text Placeholder 22"/>
          <p:cNvSpPr>
            <a:spLocks noGrp="1"/>
          </p:cNvSpPr>
          <p:nvPr>
            <p:ph type="body" sz="quarter" idx="12"/>
          </p:nvPr>
        </p:nvSpPr>
        <p:spPr>
          <a:xfrm>
            <a:off x="6054450" y="5543500"/>
            <a:ext cx="3089550" cy="734900"/>
          </a:xfrm>
          <a:prstGeom prst="rect">
            <a:avLst/>
          </a:prstGeom>
        </p:spPr>
        <p:txBody>
          <a:bodyPr/>
          <a:lstStyle>
            <a:lvl1pPr marL="0" marR="0" indent="0" algn="l" defTabSz="457200" rtl="0" eaLnBrk="1" fontAlgn="auto" latinLnBrk="0" hangingPunct="1">
              <a:lnSpc>
                <a:spcPct val="100000"/>
              </a:lnSpc>
              <a:spcBef>
                <a:spcPct val="20000"/>
              </a:spcBef>
              <a:spcAft>
                <a:spcPts val="0"/>
              </a:spcAft>
              <a:buClrTx/>
              <a:buSzTx/>
              <a:buFontTx/>
              <a:buNone/>
              <a:tabLst/>
              <a:defRPr kumimoji="0" lang="en-US" sz="1200" b="0" i="0" u="none" strike="noStrike" kern="1200" cap="none" spc="0" normalizeH="0" baseline="0" noProof="0">
                <a:ln>
                  <a:noFill/>
                </a:ln>
                <a:solidFill>
                  <a:schemeClr val="bg1"/>
                </a:solidFill>
                <a:effectLst/>
                <a:uLnTx/>
                <a:uFillTx/>
                <a:latin typeface="+mn-lt"/>
                <a:cs typeface="Arial Narrow"/>
              </a:defRPr>
            </a:lvl1pPr>
          </a:lstStyle>
          <a:p>
            <a:pPr lvl="0"/>
            <a:r>
              <a:rPr lang="en-US" noProof="0" smtClean="0"/>
              <a:t>Click to edit Master text styles</a:t>
            </a:r>
          </a:p>
        </p:txBody>
      </p:sp>
      <p:sp>
        <p:nvSpPr>
          <p:cNvPr id="19" name="Text Placeholder 18"/>
          <p:cNvSpPr>
            <a:spLocks noGrp="1"/>
          </p:cNvSpPr>
          <p:nvPr>
            <p:ph type="body" sz="quarter" idx="13" hasCustomPrompt="1"/>
          </p:nvPr>
        </p:nvSpPr>
        <p:spPr>
          <a:xfrm>
            <a:off x="168100" y="5672913"/>
            <a:ext cx="1390650" cy="288687"/>
          </a:xfrm>
        </p:spPr>
        <p:txBody>
          <a:bodyPr>
            <a:normAutofit/>
          </a:bodyPr>
          <a:lstStyle>
            <a:lvl1pPr>
              <a:buNone/>
              <a:defRPr sz="1200">
                <a:solidFill>
                  <a:schemeClr val="bg1"/>
                </a:solidFill>
                <a:latin typeface="+mn-lt"/>
              </a:defRPr>
            </a:lvl1pPr>
            <a:lvl5pPr>
              <a:defRPr/>
            </a:lvl5pPr>
          </a:lstStyle>
          <a:p>
            <a:pPr lvl="0"/>
            <a:r>
              <a:rPr lang="en-US" dirty="0" smtClean="0"/>
              <a:t>Date</a:t>
            </a:r>
            <a:endParaRPr lang="en-US" dirty="0"/>
          </a:p>
        </p:txBody>
      </p:sp>
      <p:grpSp>
        <p:nvGrpSpPr>
          <p:cNvPr id="22" name="Group 21"/>
          <p:cNvGrpSpPr/>
          <p:nvPr/>
        </p:nvGrpSpPr>
        <p:grpSpPr>
          <a:xfrm flipH="1" flipV="1">
            <a:off x="0" y="921004"/>
            <a:ext cx="9144000" cy="54864"/>
            <a:chOff x="0" y="832104"/>
            <a:chExt cx="9144000" cy="54864"/>
          </a:xfrm>
        </p:grpSpPr>
        <p:sp>
          <p:nvSpPr>
            <p:cNvPr id="23" name="Rectangle 22"/>
            <p:cNvSpPr/>
            <p:nvPr userDrawn="1"/>
          </p:nvSpPr>
          <p:spPr>
            <a:xfrm>
              <a:off x="4572000" y="832104"/>
              <a:ext cx="4572000" cy="54864"/>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25" name="Rectangle 24"/>
            <p:cNvSpPr/>
            <p:nvPr userDrawn="1"/>
          </p:nvSpPr>
          <p:spPr>
            <a:xfrm>
              <a:off x="3310128" y="832104"/>
              <a:ext cx="1261872" cy="54864"/>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sp>
          <p:nvSpPr>
            <p:cNvPr id="26" name="Rectangle 25"/>
            <p:cNvSpPr/>
            <p:nvPr userDrawn="1"/>
          </p:nvSpPr>
          <p:spPr>
            <a:xfrm>
              <a:off x="0" y="832104"/>
              <a:ext cx="3310128" cy="54864"/>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457200"/>
              <a:endParaRPr lang="en-US" dirty="0">
                <a:solidFill>
                  <a:prstClr val="white"/>
                </a:solidFill>
              </a:endParaRPr>
            </a:p>
          </p:txBody>
        </p:sp>
      </p:grpSp>
      <p:sp>
        <p:nvSpPr>
          <p:cNvPr id="20" name="AutoShape 2" descr="data:image/jpeg;base64,/9j/4AAQSkZJRgABAQEAYABgAAD/4QAuRXhpZgAATU0AKgAAAAgAAUACAAIAAAALAAAAGgAAAABic2Yub3JnLmlsAAD/2wBDAAoHBwkHBgoJCAkLCwoMDxkQDw4ODx4WFxIZJCAmJSMgIyIoLTkwKCo2KyIjMkQyNjs9QEBAJjBGS0U+Sjk/QD3/2wBDAQsLCw8NDx0QEB09KSMpPT09PT09PT09PT09PT09PT09PT09PT09PT09PT09PT09PT09PT09PT09PT09PT09PT3/wAARCADPAM8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aiiigAooooAKKSkJwM0XAdTSwAycD61kah4igtXMNspubgdUj6L9T2ritf8AGUEDMuo3xd/+fSzPT/eauKrjoRfJD3pdkaKGl5OyO6vPEFhZtsaUSSdkjG4n8qy7rxTcBS0dtHAn9+5kC/p1rya98c38oaPTYY7GM9Sg3OfqaqWujapr8Ul3Lcq8SAl3ll3ED/dHNc05YmUeaclBfiZqvTvywjzM9CvvHcCZW41yH3S2i3frWNL4+01T8supS/QKn9K5F9JsDp0k1tqYluI+TE0RQMvfaT1PtW5pnhXT9b0Iy2RlgvyGCpJJuDFevboc/hWM6FJLmqyk9bCjXrSdqaS6lo/ECwz/AMed83uZ6cnxBsAebfUE/wB2YGsNLWzj0cC7sUhnjuxb3EpLFlXGScZ68VsWGmaFq2navex6UYorMZiHnPl+CeeeO1KeGw8VfldvUUa9eTtzK5eg8eaWzA/a76BvWSIPj8RW/YeNROQLbV7OfP8ABL+7b9a8u1eHTGS0n0sPGJIz58Mj7zG4Pr6HtViTwlLa6ZDe6pdQWCT8wpKrNIw9cKOBWqw0IJOE3ElYybbi4p2PZYfE8iKDeWhC/wDPSP5l/TNa1nq9neqPJnUk9jwa8Bb+2/DVzCsF1KomUPA0Ll45lPdfX6Vr2Hjwl9urWYLA4M1v8jj6jvWiniqeuk1+Jca9GTs/df4HuYYZxS1wuieKTPEHsLtL6EfeibiRPqOv5flXU6frdtqAxG22Tujda6aGMp1Xy7PszSUGldao0qKQHIpa6yAooooAKKKKACiiigApKKq6hqEOm2zTXDAKOg7k+gqZzUFzS2BK+iJLq6htIGlnkCIvJJrjNf8AFSi2M1xM1lY/w4/1s30HasnxV4rWyImvgJLlubeyzwn+0/vXAwrd+KtVllvbsKUQyyMf4EHUKteVUqzxN3flprr1ZUpxpPlWsmW9U8W3mp/6JpiGztWOAqH53z3Zv8/Wq9z4S1K00z7c6o4xlkRtzKPU+tbkkK6f4bivdBWOS0cYulmjDu3+8fb0+hqPQNcmtNPYqvmJat+8hH8ULHt/un9DURnKEL0I2Seqe79ezOeSjKSjWk7tadiz/Zdve+DDFp8Sx3CRJNIF6ycc5Pfv+VUvAUgTWpLV/wDV3cJQ+5HP8s1s/wBo2Ona7Y3dpLGmnTWrK6+wJO3HqCelYEd7FBrxudCtJZGBYxrKu7aT3AX6nrSpKU4Tg9paryYVpxhUhNPWOj81oWJ7NNRkj0KwsmhubS5bL7t4Kn7zMe2MCkt7fULHQLa/tVdWtruRxIBwVIHOO6kjFaDaX4p1JXlupFskk5cu6wgj3A5P41Rk0LS7bA1DxPZIRxtjy+P1rSMvdUb3+9+plKEpPmjF+Wy9C94hv9P1rwuL63EcV286efFn5twBGcdxz1qTw/avH4D1ZAUM9zzFEHXcygAZxn61k/ZfCSn5vEUhPqtuaBYeFpT+68ShG/6aQEVXs0qfIlJK9/hZTVZz9pJK9rboydPjiGo2v2jAiE6b8+m4ZroPiLM914oaHkpBEqxr255/rUS+Ekux/wAS3WtNu8/wiTaTUssXiPRzDLdWCTm3GIriSETGMDphv8a1lVhKpGSeq6PT8znjTqQpyhNNJ9d/yNjVtF+0Q+FdDUlbqMb5GU/NGgGW+nNVvFS2114lkS80gDTYtkct6i+W6sxxuDdGHtz0qt4f8UWtre3d3qLztqc8ZjFy53IvoMAZUdPXpXP3GqXU+ljT5pS8SztMSWJyxGPy7/jWFKjU5rPp+pvUxFNRuuv6FK5h/s3WJ0sZ5D5ExSOVThmAPB4rqNI8ZebIsOtArKPlF0gwwP8AtjvWR4d8Pya9qyWyEpCuHmkH8Cg/zPQVu+IE03W/EpsIbdraUEQLegHDSdlcdwemevfmrxMaUmoTV2lut0Rh5VUnUg7K+x32leImjEa3jiWF/wDV3CHIP+fz+tdMkiugZGDKwyCOhrwPS9YuvD91Javtntw5SWHOVJB6qfWvR9B8QJHEk1vIZ7GQ8g/ejPofQ/z+tFOvPDyUKzvF7S/zO2nUjXT5dJLdHb0tRQTJPCskbBkYZBFSV6aaeqAWiiimAUnelprHGSaGBDeXcVnavPM4WNBkmvNvFfik2QF3ON124/0S2bpGP77D1rU8U+IYkSW6nP8AoVqdqJ/z2l7fgP515NcNqGuXVxqEkUszAjeyKSIweg9hXkzl9bqNPSEd/NhVqewjZfE/wL2k6LeeI7uW8umd0BLOxb5pSP4V/l6Ctu0Rb/w7fi30j7Nc2x8pPJU7jnqM9Tx1rltPu7iwu457VyksZ6Z49wR6V3b6kdR0pdVsNQ/s+aAhZ435Qk9sdyex71ni41Itfy9PL/O5hhakJX/m6/15GH4SvX06/ktLlP8AQ5wROsgwEwOvNMgkMOrSxeGY5ZWlUorPGCwU+noPc1cjOp+MX3XMsdtp9tzNNt2oPf3b+VUNS8XQ2EDad4VTyYekt6wzJKfb0Fb06Mq1RqEfee66L1IXwLX3Vs+vyLk+l6ToX77xLfGa6b5hZWxyxP8AtH/9Qqhc+Pb1YzBodnb6Zb9PlUNIfqa5pYmkcyOxZ2OSzHJJ96nWMCvco5TD4q75n+HyRg8QqelJW/P7xtzPe6i++9up7hj3kcn9OlRLaqpxgDParOPwFelaTceGtCkSCK5tRchQHdsFySOeT0PNa4zE08BGKjTbv0SHh6c8Q3eVjg7LwjrOo2Yu7LTLma3P3XVfve4z1rOuLCS2naG4ieKVPvRyKVYfga+gtPisdRu1vLWeYmNNm2NyI/yHGaPEvhaw8Sae8d5F++RSYZ04kjPsfT26VnRx7lq46G08JZe7LU+dzajORWjp+v61pBH2LUJlQf8ALN23qfwNVYixjBf73IP1BxSkV6U6FKtH3o3RwxrTpy0Z0kfi3StXxH4j0xYZTx9ssxgg+pX/APXTr7wvJ9l+36RcpqVied8P30Hutcu0antUmn6he6JdC5064eF+4H3X9iO9eVWyp0/ew7t5PVf8A39rTraVVr3W52Ol6/ENAuNMsYYbG/nIHmlyFl7Hk/dbHrxz2qtrcuspBptleJJE8ACxqJA0kj9m459APpT4JdM8bqVRY9P1zHMfSO5+nvVG31KbRmu7O8t9l4FKRzFf3sLdOCf4SPy7V4vJy1H7vvbtP9H1RpPmjHlk/d6Nf5dzZsdHtYvDOqi+cTTxnzJNp4ikwcAHueee1YOl6jd6HLHchCYLgHcjfdlXoR9a6DTYY0+H0hnmEEdzMWdzydoPQepODWbZrda/MlhbQmLTIj90Afu/9osf4j3rGE/4iqaxvr2+RdSC/duGj6d/md9oGuxwpHNDIZNPnPfrG3cH3H6j6V2iOHAZTkEZBHQ14ZpV9N4b1WSzvQfs7kLMo/R1r1Hw9qflOLKZwysMwuOhB5/I84/EVrhqroTVGTvF/C/0OuFT20XK1pLdHS0UgORS16ggrE8SX7QQJaQNtnuDtz/dXufyrYdwilm6AZNeXeNPEDQ2N1do2Jrtjb2/qqDqf5/kK4cdVkoKnD4paGkLRvOWyON8Uaq2savHY2Ss1rbHyoUXku3c+5rT0aLV/DZaGaFYBd48p3wVEgHCsR0z0qj4T0yCZZne+jtrqRTFbcjcD3bH6fiavavBqem6AllqDNMrXG9ZQSwRQOBnsSfWuObgrYaNrefU5oX1xDvfyNKW+0i+u47PWbGNLsr+9li4ETehPXIrL0/TI9bvJhCzWejWp3yyO3QeuT/Ef0FRSr/bs9lZ2lqBfy4FxMykEsPUdsDknvUPi7VYoYk8OaSxFnbH/SZB1mk759q2w+HlKSpU27vvsl3/AMjOUlUblNLlX3vyf6lXxJ4lOrhdP0xPs2jwnEca8GX/AGm/wrHjiCjpSxxhQDUwGa+twuFp0KfLD/h/M4a1d1GNANSKmafHHk9KspDXUzCzZXWLNPEGB0q2sQqzaWE19dRW1tGZJpTtRR61LlbVmip30R2nwiaWNNWt+fIDRyKOwYgg/ngV6TWH4U8Ox+G9LMG4STytvlcDgnGMD2FbmeK8KrJSm3HY9emmopM+bLm3MGoX8P8Azyu5U/JzUJWul8X6Y2meMtThZNqXEn2qE/3lb72PowNYbxele1QkpU0zya8GpsqEYo61Iy1GRitTFMieNgwdCVdTlWU4IPqK67T7+LxtZrp2oskWtwL/AKNcngXAH8Le/wD+uuVqN1dHWWJ2R0IZWU4II6EV5+OwUcRG60ktn2/4Hc6qFfl92WqZv6YBJqEeka7LcQwxybEXdgRPnoR6H1966GTV7WdLzS7Fv7MtLVOZsYOQcEY68/nWXfFfGHh5tUiVRq9goW8RR/rU7OB/nvUOmb/FFqLbyrP7ZCo3XMhYSFP73HDEdOa+Ur0023U05Xquiffzud0HKD5Y632fVrsQym3n0mKBGaa6W4ZYeMN5fv8AU9K3/COqtcW/2B3YT2w327dyueV/Dgio1ttL8O2zXUatf3EThDIMbUbH5Csa6kl0/ULXVLeMwGb9+iH+E5+YfT/Gs7xxEXTje26fnuTaWHkqkt9LryPcdKvhqFikuRv+64HZv/r9fxq9XHeG9Rj+1xNEf9GvUDJ/snt+uR+VdjXpYOt7akm91ozsnGz02MfxJdNb6WY4jiWdhEn1PevFPF1w2peI0sbX5o7YLbxgdN3GTXqfiu/WK+Z2P7uygeY/72MCvHNEvWg1pbx4XuZyWeONf4pD0/Dk1yczniJ1F9hWXqZ13aEYPqzRk0m3vpJINCtGme1wJXMuWk7Eqp7ZrX0rWNS0zSHmuW+02gLQ7JBl4ZR90NntV0NpssMpv9PutGluF2POEwpGc/eHHX1ArM1DS1hu7LQbO5Nx9olEzSf7wwPyXJrCNRVF7Oa0899tdTKcHTftIP8Aq9loEN23h7wvca1I2dS1JjDak9QP4n/z6CuLgjOMsSSeST3rf8c6gl74j+x25/0XTkFvEB0yOp/kPwrHQYH1r6fKcPy0vay3l+XRfccmJko2prp+Y4Dmpo0yajVcmrkSYAr2DhSuySOPHariWcwMYMMmZOUGw/P3OPWmQrhlO3dg5x616TfeMtEe40oPIpQv0VWElq4HDHH8J5U/WuSvXdO1lc7qNFSWpwH2WSODznikWL++VIX863fD2qW/h+S5ufsN/c3iRH7lswT2QE8gk8lsYwK6fVPF3h57S6iW7t7jEJby2DeW47pnGMnsPepIPGPh1bC1P9obQ6quxtxlXjjdxnI6E1x1MRKpHlaOmnSUHe5UtviRbXr3BNvcRWsaqI5khZmuJAfnWNcZ44AzjvWJB4/1s3eqyz6fNFFKFNtCMebbADAZgeCCeorf0rxb4fSO+U3UNu0dwx77JD1LJx/F3x3zSJ4t8PHXYX+0LtltjiYhhgZ5STI/EZ9/x51yrdGrv0ZyfiTxNdeINFhg1Lw3NFqY5tp4n4D45ADDJB7rz+lc8bS4MBma3lCKPnbYcL65PtXpereL/D5tlc3S3PlXCBtobcOeJI+OSvGce9Xrnxd4fOYxqVuXdGYA52A9w2BwD7+9bUsR7JWjEyqUVU3Z45PbyR7d6Mm4bhuUjI9RVVlr0PxBrXh/V/A8H2eQLeQ7fs9uc+YnOCn+7jPtgCuClXB5/lXpYet7VHn16Ps3pqVSMUlPYU2tzBMsaHq8nh7W4b1MmLOyZP78Z6j+taHiCzbw34gMtg+LS6jMsDDkGNxyv4Z/lWJIoYGujhJ134dujc3eiyZU9zC3+f0rwM1w6hNVuj0f6P7z0MPJ1IOHVao1xNLaRWWmeHYlnCxrNLK4+Vg3dj71T1/T9YumFzcxQssS/cgbO0fTqao6XfX0fhwQaWkjzGcrKyDcyrgbceg600Wt5ba5FBNcOs2VcyM5AC4yc/qK+fp0pU6raaur76t+fkdNaoqlNJp2dttEje8H3xm02a13fvLVxLEc9FPX8iAa9bsroXllDOP+WiAkeh7ivENFuY7Pxcvlvm2uHaLcBgMr9P1xXrPhaYm0mt3PzQyZ/A//AF810YeXs8S49Jq/zNKD5qCXWLscR8QLwppmrOD801wtuuPQdf61yfh621O30aW+0i3Z7iSXyjIqgsiAZOM+pNavxCmP9nWqZ/1t1LIfwJFc3p/iDUrC3ihtLowxR5woAwxJzk1jhoTqUHKKV276k4mpGFa0tkuh0Wn+JNXiuo7PV7dp7eZhG8c0O0kE44NL4bC2usanqEjl4tMgkKMxz0yq/oMUth49vx8l+kM0ZUjeEwynHBH44qpG5tvh3q85+/czpBn24z/M1apSj7jgo81lp1uzKNSM5xtLmtd69LI5CJmmlaWTl3Ys31JyasjrUNuOKsL1r7enFRikjzasrybZLEMmr0Q6VUh61ei7VTYU9jsPD9y1j4VvrlFVnidmAI64UHFYg+JV9tH+g23Pua1dN/5EnU/+B/8AoFcNoumNq+oRWiNgv+Z+nbP1xn1r4utShUxVaVToz1p1alOnTVPqjo/+Fk33/PjbY+po/wCFk33/AD5W35mtPUfh9bQ2srQy/vFXJ7AcAnHvxx6ZrgpYjBO0bFSVOCV6VnQhha9+Tp5v/Mzr1sVRtzPf0/yOsX4i3xH/AB4235mnD4gXrdbO2x9TWPpWkLciNpVlCspZXyoTI7EHBxx1HrVi50aVIw/lpKdrbpYnUqSPQD6iqdHDKXLb8X/mZPE4rl5k/wAF/kaB8d3Z/wCXO2/M00+OLputnbfma5r611Hhjwmb5V1DU1KWQ5SPoZv/AK386K2HwtGHPNaer/zJoYrF1p8kH+C/yNbRb++1WE3FxaQw238LDJZz7D09653xfxr6KMAC1U4HT7xrq9Q1i3iu7a0UqplcRxxqMcfTsK5Xxd/yMK8f8ui/+hGufJG5ZhGSVotOx6eMX+yuLd2jnmXBqM9alfrUTV9+z5xCYzW54EnWPxK1lL/qNQgeBgehOMj+tYgqTTrg2Ou6fcg48u4Rv15rjx9L2uHnDyOrCz5aiZZ0k6jp2sz2unttul3xFT/Ftzxj144rdt9Hv9RlFxr58qCFfmd8B3Gc4+lUfEjtovj+7niXJSYShc9ciqv9v6lK++S7ZgeqMAVI9COhr5KVOrVSnTsrpa9Trc6VO8al3Z7dC1rd7azahDcaeSFiUKBjGNp4P5V6r4cuAdXJBG25h3j36N/7Ma8jur6K7sY4hbRwTJIWJiGFYEdfY8V6J4XutkOj3BPWHafwVh/Ss3F0pUXa1m0bYWopzqa3urnG/EA/u9LHr5rf+PVg6FdWtlqKzX1uLiEKw2kZwexx3roPiCu2HTH7Ayr+TUyxj8MaTZW66rBPeX0sayyKmdqbuQOoHTFPDTj9VUWm732FiIN4hyTSt3MSeRJ7uaSCPy42YlUA4UVq6mfL+GMAH/LTUDn8BWhPrnh2TS7220/S2s5ZoSElYDkgg7euRnFUNSHmfDGP/pjqHP4iuulNynTTi0lJbnPSgo1JNSTunsczAPlqZetQwfdqZetfXx2OCe7LMHWrsRqhE2DVyNqZVPY6zTTnwVqY/wB//wBArhtG1J9Lvo7hFB24zxk/h/k12+lt/wAUZqf/AAP/ANArztOFFfIcqliq6fc9DEycadJrt+p6LefECCWykEIPnkYLAdTnBIB7fXtXByP5sruVxuJO0EnH581GoIAODjsacvWnhsLToXcFucmIxNStbn6G9pl0BCx8jMk5+eXcMKF6AZ6ZP8qt6pqEeoRRyyESec7SOwxGBjAVsdQOPxrnEJRg6nBU5BHXNdz4b8Kn5NT1tMtgGC2YduxYdvpWOIjTo/vZl4d1a37uJX8N+FvtJGq6ym2FjvitzwZPcj+7/OrnibxSljHsQBpCMRxDgAdifQVb8QalKtvK4dI8KSGf7o/KvL5ZZLiVpZnLyMcljXBQhLHz9pU+FdD0a0o4GHs6fxPqaOjXMt54psprhi8jTrkn+Q9q1vGQx4lx6Wo/9Casjw4v/FR6f/13X+dbPjfjxSf+vYf+hGvYwsVHMaaX8rOaEnLCVG+6OdkqFqlc81E1fWM8pCVDMSrIw6hgR+dTVFKu90UfxOB+tZVfgZrS+NHSfEID/hLWbu9vGx+uKp6De2Nk85v7QT702pkZ2n6e9XfH7K3jFkY7VSGJCeuOOavDRdB0/wAkzTXN15pARl5Qk+68fhmvinVhHDxjNPXsek6U515ShbTuc394syA7Qc467R2zXoHh9yvh7TW/uhh+rf41zmp6lp39nz2NlaC3cSryAPn2k5rpfD0ZbQNNT+8GP6t/hUYmo6kINxt7y/IMHTjTqySlfTp6mP8AEGDOlQP0MN5Ih9s5NczFfafcxRf2hbXJnjQR+ZBKFDgdMgg8gcZFegePLIy6frEQHzI63K/nzXB2DaOuiCa8hlkvEnKiOKXZ5iEZy3B4BBHFVg7RpuDvdNrQvGJ+0uno11L2m3GlSTtDb6XctLLE6Rs8+8hipwduAKmtF+2/D/Xbbq0DJcAd8Dr/ACrpNG+yeHdCOtahp9tavIMWsCgtIcjuzHOT+grB8JSKdbnsp08uPUYHjKnoN3K/hVuppKSXw2f3MyhHknBPrfp3ONtmytT96g8l7O6mtpRiSFzGw9wcVNX2tOSlFNHn1IuMncmQ4q3E3FUVqxG+KpkRdmdfpLZ8IamPZ/8A0CuBT7o+ld3oJ83wxqMY6nf/AOgVwa/c/CvkY/73XXmj0sV/Bpen6nRXgUeFrRQFyhVuCM5P61jDrXQXauNB25j2hAB8p3ZG3v8A57VgIpZgqqWYnAAGSTVYd+6792ceIWqS7F7SLe6utTt4rAZui4MZxkKR3PsK9Q1LUV0/TgLu5Erxp+8mIA3H14rN0DQ/+Ea0oyyx5v51/eHH+rHZR/WuR8VS31xcKZyi25J2KsgJY+pFeTXmsdXVKLsl1/yPUoQeCoOpJasiur6TxHevvZktYuVQdWPqahu9BkWRY7WKZ5c4MQG4n3FQ6VlLwDICsp3fQDNXNSvJrWSF7SV4zyQ6MMgjjqDXf7OVJqnS2/A4HVVVOpU3GaLZT2Xi3ToLqJ4pROhKv1APSr3jv/kaT/17D/0I1X0C4udU8Y6dLdStLMZVBZuuAKl8duG8VsPS3X9WNdGE5nj6XNvZm0WvqtTl2ujnmNR04mmV9YzzEFWdHtTe+JNNthz5lwmfoDk/yqtW/wCBY1TWLvVpv9Tpts8mT/eIwP61xZhV9lhpy8jqwsOaqkQa/jV/HV4C2EM+wsP4VUfMfwANQi9Swuf+JPNcrGOvm4Ic+u3pUOiNPLqUt/5JnWPMk6AZLK5wQPfk/lW/F4d0m8Pm2eqrFFjJjkxlPY55r5SVSnSahU2St318zrcJ1U5U9737aFTUpLc6RCyW8aTzuJDLGDhwAQRg/dIPUe9d94XtsjSLcjhYNxH/AAAn/wBmFcHq32Oeex0vS2MsUJ2GU/8ALR3PJr1Lw5ADrErKBsgh2D8SAP0WsmuadKPm3r+B0Yde/OWmiS0/Eb4ntFbUELD93dRtA349P1x+deQaL9h0nxD/AMTmGSWG2ZsRoM7nB+XPtXuniKzN1pchX/WR/Op9MV494ysxFqsWoJGDHdKHZe28H5lNbOPs8TKD2mhYpN0o1F9kk1zxbb6xei4OmiTYNsYuZSyp9EXAz9c1FqcmoH7Dr01qLdtyxrsQoGKDIIHYEcfhWz/avhrw7FDPpumG5vJ4xMplO5Ys9snpj2GagGty+K4prTUtSjt3l+W2tRbkpuH3fn6g54pRtFJxhaKOaXvNqU/ee1jD8d2aDVbfWbUf6LqcQkyO0gHzD/PvWGhygNddpUP9t6LeeGbv93dRsZbQv/BIPvL/AJ9a4xN8MrwzIUkjYqynqCOor38pxF4OjJ6x/LozPEx54qquv59ScVIrEVHQDivZscLR2PgyUSJeW7fxYb8CCDXHTW7Q3Utuw+ZHKc/Wtjw1fiy1mIucRyfu2/Hp+uKm8Z6a1rqYvFX91cD5vZx1r5HFxdDMpJ7VEmvVHppe1wia3g9fmS3scQiZBLA25WQlHDbuAVPX6g1kWMN0dUhhsGY3JcCNkPIPrVBQOuBXXaS0XhbS/wC0LhQ2o3aYt4u6RnufTP8AL61Er0YO2reyOeP76WuiW50Ws60ND0qG0kuHu7kLy7tkyN3PsK8/ubiW8naWZ9zn8h7CrP769nN9fq7JIQN2OCc9B7YrTj0y3vdFMse9naTbE5QLt4yc89Pb2zWFGnDDe9PWT3ZpiKs8T7sdIrZGTYQPI8hAwvlMNxHHTFS39s8dvGchwHckr0AwKovDJGMyRsozgZHemcAV3crcuZM4Oa0eWx0vgC087xMs2PltomkPscYH86yvFNyLrxXqDqcqhWIfgOf1Ndf4bhTw14RutXvBtedfMAPXYPuj8T/OvOfMeUtLN/rJWMj/AFJya1yuHtcZOqtoq3zZ6FReywkYPeTuBOaKKQnAr6W5wIbK+xCSeK6S6U+H/AMFoRtvNXfzpfVYx0H+fWs/wzo413WQJ/lsbUeddP2CjkD8aXVtQ/4SnxOZXdYbZm8uMscCOJe/5c18/mldVKio9I6v9F+p30IezpuXWWiLvh6DWrLTHvNOt4vLc7y0n3pFA6Aener9rr+m6pLHDrGmR5kIXzk7Z4ye4q7aaZKuqrqFhem5sNhHkIf4cYCgdP5VSu73TLK0mNtoc1vcnMaSzLwjEe/fFfNxlDEVG3G7dtVo15M7ZRnRgveslfR6p+g3Q4o7/wAXtPDGqW1uWlRVHAC8L+uK9U8LwbLCSc9Z5CQf9kfKP5E/jXn3hHT3g0cyqP399IFj452g4X9cn8K9WtbZLS2igj+5GoUfhXbhl7TESn0iuX/MdGPJRV95akjrlSCMg9q868UaIZorrTwPnGZ7Y+/cfiP5GvR6yPENgbm1E0XE8B3KR/n/ADzW+NoucOaHxR1RpCzvGWzPFtA0dNb1A2TXS2sxGV3rkMB94fXHNdHJrOheEo2h0SFb6/xhrqTlV/H+grN8TWD2N/Hq1kDEkr5O3/llKOo/GqGi+HNQ1uRBaxgQliGmJG2PHXPv7VipRrxVSUrR7eZ5VpUJunGN5dy5rbyNdW2qW0oa+WGOa9aIDbFIT8p49RjNR+JdPTX9P/4STTUAuIwF1CBeoI/jA9K6G6a28M6O9podgNRaTKXdwy714+8rY6cfl1rA82fwrqltfWJ32t3EsqxschkbqjfTnBpUKslJTp7rbzXZ/oby/dt8+qe/k+/+ZyUMocdc1LW9r3hyG4tm1zw4pksm5uLVfvW7d8D+7/npXOxTK45NfV4TFwxMOaOnl2OOvRcHpqiUE9BXcabcw+J9Dezuj/pEYAYnrx0cf1rhs1YsrybT7pLi3cpInQ9iPQ+1c+aZesZStF2mtU/67l4TEexnrrF7ona0/sbUymoQmTyfmRP4ZT2yfTufyqC5u5766kuLmQvK5yT/AEA7CuzR9P8AF2nbHHl3KDJX+KM+o9VrktR0q50q48u5X5SfkkH3Wr5/D13Kfs6ytUX9aGuLw7hHmp6wf9alywKfYvLleTy2IchFDEEdAOenJqxY6uLOwFsokHzh9/PvkYHbGPyrDUCn5P8AeIH1rplRUr3OL2zjsWLplIjCljwWLMc5ya2vCXho6zdfaboFdPgOXJ/5aN/dH9aXw14Tn1plur0vBp4P3zw0vsvt71f8V+LYrS3/ALG0HbF5Y2O6fdhHoPV/5VjOc6klhsPrJ/h6nZh8Mn++raR/Mz/HniIapejTLUj7LbN+929GYdFHsP51yvXrSBQgwvSlJxX0uCwscJRUI/N92YYiu60+boFJDBPf3kVnZxmSeZtqKO5/oPeiKGe9uo7WziaaeU4RE6n/AAHvXUyyW/gSye3t5EuPEFwmJZl5W2U9h7/zrHHY5UFyR1m9l+r8i6FDm9+ekUQ69cQeHtHHhrT5A8znzNQnX+NsfdHt/SoLa2l0W0t1ms42lvsZlmi3pEpPCgevc1FoGgzapFc3vmBpIifLVjkvJ1yfb+daGl+JrqzkNvq0bzxq3zFgN6H+v+cV8tVlJ80Ie9Jay7v/AIY7VJXU5+6ns+i/4cgt9L1bTdXeG2byrja0i+U3yyAckAf0NTTXl14u1KwtnJXbHtc4wB3dsduKsamljogF9pd28kt7E3kqxyYlP3myec9hn3rV8LaRJZWSyGPN9fYCKeqqeQD9fvH2FTOqlBVWveei0s77fgTGk5VPZJ6bvW6t0+867w5ZLLfeciYt7RdkY7bsYH5L+rV1dVNOsksLGO3jOQo+Zj/E3Un8TVyvRwlD2NJR69fU7Jy5ndBTSAeop1FdJBxniLRo4jKHj3WF0NsigfcPqPcfy+ledA3XhTVJreV5TbXCbHaM4MkZ6Mp/vD/PWvc7mBLmBopV3I3BFcD4h8Po0TWV5xEctb3AHMZ/w9R2+leTXp/VpuaV4PddvMKsHWScdJLbzOIvidO0/wDs/T9UgubW4feyQAiR8jAD/wCFbf2W38P+H5JddU3V3eRrGtqzY2qv3R7EevbpWPYTv4U1wJqNlHKqtuyVyw/20P8ASrbaRdeI9Ue9vL62+yMf9cso+VP7oU8g49aKlrK793e/fyRx0r6tK8trdF6mfHcXPhy8t77TpW8i6j8xBJzuXOCrDvg96sXOi6Z4rDXWhtHY6mfmlsZDhJD6oe38ql1l7fXtb0/StLKrbQDyUk7e5Hr/AFqjcaLC2pz2OmPcLeW2WAnIUSAckqR93jkVdOpy2qRfLP8AT+8EU4txXvR/XyOduobrTbo21/byQTL/AASD+XrSq6t3rpIfFpntVs/EVmmp22PldxiVR6q3emnwvo+rfN4e1lYpD/y63vykewb/APXXtUc35VbERt57r/gGbw8KmtJ69uphQTzW0yTQSMkinKsvUV12m+JLPVoPsWsxRqzcbiPkf/4k1zt74U1/TcmfTppIx/y0h/eD9OayXlMRKzI8Z9HUj+daYmhg8xinzK62aeqClKvhna2nY7DUvCE8B83TA1zCf+WY5kX/AOKHvWnpPhWz0yA6h4hljxH83kFvkT/fPc+wrkdK8W3OlAIkqzQD/lk7cD6HtVPUteuNXnEl9cBwpykS8In0Hr7mvMWXY2UvZTmuX+bq/l3NV9VT9oou/bodP4j8cz6qGtdKLW9pjaZR8rMPRR/CPfrXKhVVQqjAFEEV3euFtbSeZj2jjLf0ratvA+tXCebeCDToB1e5kAI/4CK9Wj9Sy+FlJLu+r9TKoq+Jd2tPwMNpFXqa0dG8O6h4hbfboILNfv3U3yxqPb1/CtNV8K+H+WMmu3q84xthU/Tv+tVrvVtc8XSC3hjItl4W3gG2NB7muSvms5q1FWXd/ohww8IP3tX2RbuNb07wzayWPhn99dONs+ouOT7J7fp9azPD+nWmpXxbUbrG8nCbjvlb69v60vh6NbTxBGl1bhnTcvluOj444NbN14eg1a2/tDQlIzy0B4we+30PtXjVakacnCUmnL7X+ZvFTqrntdL7Jc0/w9LZvM+k3glhkHGfvRuvTPr6H2NR6i+mavpH9o3ZezvIX8qREXmVh/CPX69qp210y28t3Pcz2N5b4HmKvNx2AKnqw9aTStKuPEt/Jd3f7u237pWQbd7dwo6ZPc1jGnKMnVqy1XXr6edyp1VNKnTje/T+trEnhnRvt0ov73mzg4QOeHI5x/ujqa9U8PacwJ1C5U+ZIP3SsOUQ9z6E/oABWfoWjreGKVoglhDgQxgcSYPH/AQefc811oGK6sNSlWn9YqL0Xb/gm0Kaow9mt+rFxxS0UV6YBRRRQAnWoLuzivIDFMuVPQ9wfUVYopOKkrMDz/X/AA8nli0v0Lwc+TOg+aP6f/E/lXnWq6JcaRMFnUSQv/q5k+64/wAfavoCaBJ4mjlQOjdVPeuX1Xw68EUnkxi6tH5kgcZ//X9Rz9a8x0amEfNSXNHt29BVqMMQtdJdzyy0jSPSUvLKTOo28/mMFzuWPGAfcZ6/WtjxBdLc6Vp+sxp9mvXzEy4wWXBB/D0PvSX3hOSOb7Rocrq458hmw4/3T3+lc7dTXEt3t1N596/K3mDLIPYGphyYialGW2/e3axxSlPDxdOS327X73Oj06f+0NFvb3WooJLG3Ty7eARhVUj+6eo7CsCfRYL+TTxpIfzLpWZ4pGBEJBwfm9Pr7VrapcQ3OhWOm6QxnjDfvAo+dm91/Emo7OGDTbiGxedor0zI1wdmQ3ORHkdMd+2fpWcJOClUjo7vTyXdfiby95xg9VZXfm+z/ApRL4l0XUZLKwu7l5IVDssLF1APsatSeNPEUA239tBPjr9otMZ/Gn+Kbm5i1y8htpDGtwsYcrwzccDPpV7xFqs+kanp8cLFo4oMSRk8SDpg/lSjJz5G4JuSv2K0hz2m0osyD443f6zQdHc+vk0o8eTp/wAe+j6TEfUQ1oaa9zceDrk2wBuBMViJC7lXI4yfrVZ7w2ep2dpraxStbusvnKoBXK9Djrg4/KhSptyjybdOZ30BufKm57+RDceLvFM0DMHktoQu4mK32AD6kVkW8N94huys9zJJtUu8kzlgijqcf0rqhol5unm07Vkuo5wwaKY7g4PY8/rVDwmEg1G6sbldjzRmIBvUHkU414KlOdJK6+/+kKdObqRjUbs/MqaRothqLuLOZ5biIbhDcJtSUfgc1s6lZQ3MGn3gcWdnEdtxEpKhOeQAO+cisnSLafT/ABRBAVYSJIUYY6r3P0xWous2Ik1iK7PmWk0n7tE5Zj0JHoOM5rOuqjqpwfMrX+/Rr9R0ZQVNqas9V92v/AMGcvBq+8Tm4dJFMcmdxYdRz9OK1dQvLjRfEPnrcxy7M7YUfCop6KwHHfp7Vl2mnXGp3bJptvKyg8En7g/2m6Cuu0jwtbWMsbXA+33rcrGq5UH1A7/U4FdNedKnZS1drW6v/I5cPTq1W+RWV73vt/mZtjo97r8/9pa3K625GQGOGceij+Ffeu+0fQheRxmSIQaegxHEAR5g+nZf1NX9N8PNvW41IrI4wViByqn1P94/oO1b4FOjhZ1Wp11oto9j0IxjST5dW92NRQEAHAHQDtTqKWvUEFFFFABRRRQAUUUUAFIRmlooAzNQ0O1vwzkeVL/fTv8AUd65jV/DkksZW+tFvYVHEig71H16j9a7mjFcdbBU6vvbPui1NpWeqPGLrwchbzNMvShH8E5xj6OP61mT6frOm3SXNzayTmP7sjDzV46civbrvSrS9bM0CF/74+VvzFZc3hfYc2d28fs4yPzGK55UcTT00mvPR/eYyw1GWsbxflt9x4/cavFeapFeXluwdMb1jfG4jp16UmuajFql/wDaoVkXcgUo4+7j3969Qu/DV2ykz21ndLjkkAn9QD+tc3c6ZoiSmO40+KN+4QsP5E1zqsqElKdNppWXVEzwtWcXFTTv5WOdtbuxXw1Np8lztllbf/q2IXpx+lVppLNI4ZBKb25DKGMiFVVF7c9c11I8O6HIMi3fB9Jm/wAKY+iaBb8vbsfrK5rKOKoRk2ubV36DeFruKj7uit1OaSfS7TURd2j3QSN9yxYAyfTdnp+FUZJJr68eZVdpZHL4jBJBPpivQNO0bTbtwun6ZA7erjP/AKEa6K28OagqhVNrar6Jyf0A/nW1KtJu9Km301Jlg5SVpzS1voecw6T4i1GILO8kMRGN1w+wkfTqRWnYeEbG3dVuXkvZ+0SKVX/vkfMfxxXoUHhaANuubiWc9wPkB/Ln9a1bWyt7OPZbQRxL6KuM1vHDYiekmoLsv8zWNGjF3a5n5nM2Hh25liVHVLG2HSNAN34DoPxya6Kx0620+Mpbx7SfvOTlmPue9W8UYrroYSlR1ite/U0lNyAUtFFdJAUUUUAFFFFAH//Z">
            <a:hlinkClick r:id="rId3"/>
          </p:cNvPr>
          <p:cNvSpPr>
            <a:spLocks noChangeAspect="1" noChangeArrowheads="1"/>
          </p:cNvSpPr>
          <p:nvPr/>
        </p:nvSpPr>
        <p:spPr bwMode="auto">
          <a:xfrm>
            <a:off x="222949" y="12552"/>
            <a:ext cx="3263202" cy="673393"/>
          </a:xfrm>
          <a:prstGeom prst="rect">
            <a:avLst/>
          </a:prstGeom>
          <a:noFill/>
          <a:ln w="9525">
            <a:noFill/>
            <a:miter lim="800000"/>
            <a:headEnd/>
            <a:tailEnd/>
          </a:ln>
        </p:spPr>
        <p:txBody>
          <a:bodyPr/>
          <a:lstStyle/>
          <a:p>
            <a:pPr defTabSz="457200">
              <a:spcAft>
                <a:spcPts val="600"/>
              </a:spcAft>
              <a:defRPr/>
            </a:pPr>
            <a:r>
              <a:rPr lang="en-US" dirty="0">
                <a:solidFill>
                  <a:prstClr val="white"/>
                </a:solidFill>
                <a:latin typeface="Franklin Gothic Demi" pitchFamily="34" charset="0"/>
              </a:rPr>
              <a:t> U.S.   DEPARTMENT   OF</a:t>
            </a:r>
            <a:endParaRPr lang="en-US" sz="2000" dirty="0">
              <a:solidFill>
                <a:prstClr val="white"/>
              </a:solidFill>
              <a:latin typeface="Franklin Gothic Demi" pitchFamily="34" charset="0"/>
            </a:endParaRPr>
          </a:p>
          <a:p>
            <a:pPr defTabSz="457200">
              <a:lnSpc>
                <a:spcPts val="4200"/>
              </a:lnSpc>
              <a:defRPr/>
            </a:pPr>
            <a:r>
              <a:rPr lang="en-US" sz="5400" dirty="0">
                <a:solidFill>
                  <a:prstClr val="white"/>
                </a:solidFill>
                <a:latin typeface="Franklin Gothic Demi" pitchFamily="34" charset="0"/>
              </a:rPr>
              <a:t>ENERGY</a:t>
            </a:r>
            <a:endParaRPr lang="en-US" sz="3600" dirty="0">
              <a:solidFill>
                <a:prstClr val="white"/>
              </a:solidFill>
              <a:latin typeface="Franklin Gothic Demi" pitchFamily="34" charset="0"/>
            </a:endParaRPr>
          </a:p>
        </p:txBody>
      </p:sp>
      <p:pic>
        <p:nvPicPr>
          <p:cNvPr id="1026" name="Picture 2"/>
          <p:cNvPicPr>
            <a:picLocks noChangeAspect="1" noChangeArrowheads="1"/>
          </p:cNvPicPr>
          <p:nvPr/>
        </p:nvPicPr>
        <p:blipFill>
          <a:blip r:embed="rId4" cstate="screen">
            <a:extLst>
              <a:ext uri="{28A0092B-C50C-407E-A947-70E740481C1C}">
                <a14:useLocalDpi xmlns:a14="http://schemas.microsoft.com/office/drawing/2010/main" val="0"/>
              </a:ext>
            </a:extLst>
          </a:blip>
          <a:srcRect/>
          <a:stretch>
            <a:fillRect/>
          </a:stretch>
        </p:blipFill>
        <p:spPr bwMode="auto">
          <a:xfrm>
            <a:off x="8043271" y="46035"/>
            <a:ext cx="846543" cy="835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794282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sp>
        <p:nvSpPr>
          <p:cNvPr id="4" name="Text Placeholder 7"/>
          <p:cNvSpPr>
            <a:spLocks noGrp="1"/>
          </p:cNvSpPr>
          <p:nvPr>
            <p:ph type="body" sz="quarter" idx="11"/>
          </p:nvPr>
        </p:nvSpPr>
        <p:spPr>
          <a:xfrm>
            <a:off x="457200" y="990600"/>
            <a:ext cx="8229600" cy="5105400"/>
          </a:xfrm>
          <a:prstGeom prst="rect">
            <a:avLst/>
          </a:prstGeom>
        </p:spPr>
        <p:txBody>
          <a:bodyPr/>
          <a:lstStyle>
            <a:lvl1pPr>
              <a:buFontTx/>
              <a:buNone/>
              <a:defRPr sz="2400">
                <a:solidFill>
                  <a:schemeClr val="tx1"/>
                </a:solidFill>
                <a:latin typeface="Calibri" pitchFamily="34" charset="0"/>
                <a:cs typeface="Tahoma" pitchFamily="34" charset="0"/>
              </a:defRPr>
            </a:lvl1pPr>
            <a:lvl2pPr marL="640080" indent="-182880">
              <a:buFont typeface="Arial" pitchFamily="34" charset="0"/>
              <a:buChar char="•"/>
              <a:defRPr sz="1800">
                <a:solidFill>
                  <a:schemeClr val="tx1"/>
                </a:solidFill>
                <a:latin typeface="Calibri" pitchFamily="34" charset="0"/>
                <a:cs typeface="Tahoma" pitchFamily="34" charset="0"/>
              </a:defRPr>
            </a:lvl2pPr>
            <a:lvl3pPr>
              <a:defRPr sz="1600">
                <a:solidFill>
                  <a:schemeClr val="tx1"/>
                </a:solidFill>
                <a:latin typeface="Calibri" pitchFamily="34" charset="0"/>
                <a:cs typeface="Tahoma" pitchFamily="34" charset="0"/>
              </a:defRPr>
            </a:lvl3pPr>
            <a:lvl4pPr>
              <a:defRPr sz="1400">
                <a:solidFill>
                  <a:schemeClr val="tx1"/>
                </a:solidFill>
                <a:latin typeface="Calibri" pitchFamily="34" charset="0"/>
                <a:cs typeface="Tahoma" pitchFamily="34" charset="0"/>
              </a:defRPr>
            </a:lvl4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5" name="Title 1"/>
          <p:cNvSpPr>
            <a:spLocks noGrp="1"/>
          </p:cNvSpPr>
          <p:nvPr>
            <p:ph type="title" hasCustomPrompt="1"/>
          </p:nvPr>
        </p:nvSpPr>
        <p:spPr>
          <a:xfrm>
            <a:off x="0" y="274638"/>
            <a:ext cx="9144000" cy="487362"/>
          </a:xfrm>
          <a:prstGeom prst="rect">
            <a:avLst/>
          </a:prstGeom>
        </p:spPr>
        <p:txBody>
          <a:bodyPr/>
          <a:lstStyle>
            <a:lvl1pPr algn="l">
              <a:defRPr sz="2800" b="0">
                <a:solidFill>
                  <a:schemeClr val="tx2">
                    <a:lumMod val="75000"/>
                  </a:schemeClr>
                </a:solidFill>
                <a:latin typeface="+mn-lt"/>
                <a:cs typeface="Tahoma" pitchFamily="34" charset="0"/>
              </a:defRPr>
            </a:lvl1pPr>
          </a:lstStyle>
          <a:p>
            <a:r>
              <a:rPr lang="en-US" dirty="0" smtClean="0"/>
              <a:t>Title</a:t>
            </a:r>
            <a:endParaRPr lang="en-US" dirty="0"/>
          </a:p>
        </p:txBody>
      </p:sp>
      <p:sp>
        <p:nvSpPr>
          <p:cNvPr id="7" name="TextBox 6"/>
          <p:cNvSpPr txBox="1"/>
          <p:nvPr userDrawn="1"/>
        </p:nvSpPr>
        <p:spPr>
          <a:xfrm>
            <a:off x="8229600" y="6553200"/>
            <a:ext cx="457200" cy="307777"/>
          </a:xfrm>
          <a:prstGeom prst="rect">
            <a:avLst/>
          </a:prstGeom>
          <a:noFill/>
        </p:spPr>
        <p:txBody>
          <a:bodyPr wrap="square" rtlCol="0">
            <a:spAutoFit/>
          </a:bodyPr>
          <a:lstStyle/>
          <a:p>
            <a:pPr algn="r"/>
            <a:fld id="{4A850B07-E4DB-4408-AD35-B1F9D64A3CE3}" type="slidenum">
              <a:rPr lang="en-US" sz="1400" smtClean="0">
                <a:solidFill>
                  <a:srgbClr val="005B82"/>
                </a:solidFill>
                <a:latin typeface="+mn-lt"/>
                <a:cs typeface="Arial" pitchFamily="34" charset="0"/>
              </a:rPr>
              <a:pPr algn="r"/>
              <a:t>‹#›</a:t>
            </a:fld>
            <a:endParaRPr lang="en-US" sz="1400" dirty="0">
              <a:solidFill>
                <a:srgbClr val="005B82"/>
              </a:solidFill>
              <a:latin typeface="+mn-lt"/>
              <a:cs typeface="Arial" pitchFamily="34" charset="0"/>
            </a:endParaRPr>
          </a:p>
        </p:txBody>
      </p:sp>
    </p:spTree>
    <p:extLst>
      <p:ext uri="{BB962C8B-B14F-4D97-AF65-F5344CB8AC3E}">
        <p14:creationId xmlns:p14="http://schemas.microsoft.com/office/powerpoint/2010/main" val="1872931535"/>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Heading Only">
    <p:spTree>
      <p:nvGrpSpPr>
        <p:cNvPr id="1" name=""/>
        <p:cNvGrpSpPr/>
        <p:nvPr/>
      </p:nvGrpSpPr>
      <p:grpSpPr>
        <a:xfrm>
          <a:off x="0" y="0"/>
          <a:ext cx="0" cy="0"/>
          <a:chOff x="0" y="0"/>
          <a:chExt cx="0" cy="0"/>
        </a:xfrm>
      </p:grpSpPr>
      <p:sp>
        <p:nvSpPr>
          <p:cNvPr id="29" name="Rectangle 2"/>
          <p:cNvSpPr>
            <a:spLocks noGrp="1"/>
          </p:cNvSpPr>
          <p:nvPr>
            <p:ph type="title"/>
          </p:nvPr>
        </p:nvSpPr>
        <p:spPr/>
        <p:txBody>
          <a:bodyPr/>
          <a:lstStyle/>
          <a:p>
            <a:r>
              <a:rPr lang="en-US" smtClean="0"/>
              <a:t>Click to edit Master title style</a:t>
            </a:r>
            <a:endParaRPr lang="en-US"/>
          </a:p>
        </p:txBody>
      </p:sp>
      <p:sp>
        <p:nvSpPr>
          <p:cNvPr id="19" name="Rectangle 8"/>
          <p:cNvSpPr>
            <a:spLocks noGrp="1"/>
          </p:cNvSpPr>
          <p:nvPr>
            <p:ph type="body" sz="quarter" idx="13" hasCustomPrompt="1"/>
          </p:nvPr>
        </p:nvSpPr>
        <p:spPr>
          <a:xfrm>
            <a:off x="304800" y="381000"/>
            <a:ext cx="8077200" cy="274320"/>
          </a:xfrm>
          <a:solidFill>
            <a:schemeClr val="accent6">
              <a:shade val="75000"/>
            </a:schemeClr>
          </a:solidFill>
        </p:spPr>
        <p:txBody>
          <a:bodyPr anchor="ctr">
            <a:noAutofit/>
          </a:bodyPr>
          <a:lstStyle>
            <a:lvl1pPr marL="0" indent="0">
              <a:buNone/>
              <a:defRPr sz="1600" b="1">
                <a:solidFill>
                  <a:schemeClr val="bg1"/>
                </a:solidFill>
              </a:defRPr>
            </a:lvl1pPr>
            <a:extLst/>
          </a:lstStyle>
          <a:p>
            <a:pPr lvl="0"/>
            <a:r>
              <a:rPr lang="en-US" dirty="0" smtClean="0"/>
              <a:t>Click to add heading</a:t>
            </a:r>
            <a:endParaRPr lang="en-US" dirty="0"/>
          </a:p>
        </p:txBody>
      </p:sp>
      <p:sp>
        <p:nvSpPr>
          <p:cNvPr id="7" name="Rectangle 7"/>
          <p:cNvSpPr>
            <a:spLocks noGrp="1"/>
          </p:cNvSpPr>
          <p:nvPr>
            <p:ph type="dt" sz="half" idx="14"/>
          </p:nvPr>
        </p:nvSpPr>
        <p:spPr/>
        <p:txBody>
          <a:bodyPr/>
          <a:lstStyle/>
          <a:p>
            <a:pPr algn="r"/>
            <a:fld id="{F7F1F872-C5DE-403B-85F0-1024E6CA1886}" type="datetime1">
              <a:rPr lang="en-US" smtClean="0"/>
              <a:pPr algn="r"/>
              <a:t>6/17/2016</a:t>
            </a:fld>
            <a:endParaRPr lang="en-US"/>
          </a:p>
        </p:txBody>
      </p:sp>
      <p:sp>
        <p:nvSpPr>
          <p:cNvPr id="8" name="Rectangle 8"/>
          <p:cNvSpPr>
            <a:spLocks noGrp="1"/>
          </p:cNvSpPr>
          <p:nvPr>
            <p:ph type="sldNum" sz="quarter" idx="15"/>
          </p:nvPr>
        </p:nvSpPr>
        <p:spPr/>
        <p:txBody>
          <a:bodyPr/>
          <a:lstStyle/>
          <a:p>
            <a:pPr algn="r"/>
            <a:fld id="{256D3EEF-DE4E-429D-8EC4-DDC531AFF587}" type="slidenum">
              <a:rPr lang="en-US" sz="1000" smtClean="0"/>
              <a:pPr algn="r"/>
              <a:t>‹#›</a:t>
            </a:fld>
            <a:endParaRPr lang="en-US"/>
          </a:p>
        </p:txBody>
      </p:sp>
      <p:sp>
        <p:nvSpPr>
          <p:cNvPr id="9" name="Rectangle 9"/>
          <p:cNvSpPr>
            <a:spLocks noGrp="1"/>
          </p:cNvSpPr>
          <p:nvPr>
            <p:ph type="ftr" sz="quarter" idx="16"/>
          </p:nvPr>
        </p:nvSpPr>
        <p:spPr/>
        <p:txBody>
          <a:bodyPr/>
          <a:lstStyle/>
          <a:p>
            <a:endParaRPr lang="en-US"/>
          </a:p>
        </p:txBody>
      </p:sp>
    </p:spTree>
    <p:extLst>
      <p:ext uri="{BB962C8B-B14F-4D97-AF65-F5344CB8AC3E}">
        <p14:creationId xmlns:p14="http://schemas.microsoft.com/office/powerpoint/2010/main" val="844764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a:blip r:embed="rId15"/>
          <a:stretch>
            <a:fillRect/>
          </a:stretch>
        </p:blipFill>
        <p:spPr>
          <a:xfrm>
            <a:off x="0" y="0"/>
            <a:ext cx="9144000" cy="914400"/>
          </a:xfrm>
          <a:prstGeom prst="rect">
            <a:avLst/>
          </a:prstGeom>
        </p:spPr>
      </p:pic>
      <p:sp>
        <p:nvSpPr>
          <p:cNvPr id="1029" name="Title Placeholder 1"/>
          <p:cNvSpPr>
            <a:spLocks noGrp="1"/>
          </p:cNvSpPr>
          <p:nvPr>
            <p:ph type="title"/>
          </p:nvPr>
        </p:nvSpPr>
        <p:spPr bwMode="auto">
          <a:xfrm>
            <a:off x="363531" y="81500"/>
            <a:ext cx="6924850" cy="792785"/>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Words</a:t>
            </a:r>
          </a:p>
        </p:txBody>
      </p:sp>
      <p:sp>
        <p:nvSpPr>
          <p:cNvPr id="4" name="Text Placeholder 3"/>
          <p:cNvSpPr>
            <a:spLocks noGrp="1"/>
          </p:cNvSpPr>
          <p:nvPr>
            <p:ph type="body" idx="1"/>
          </p:nvPr>
        </p:nvSpPr>
        <p:spPr>
          <a:xfrm>
            <a:off x="455613" y="1105921"/>
            <a:ext cx="8220075" cy="510755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Footer Placeholder 6"/>
          <p:cNvSpPr>
            <a:spLocks noGrp="1"/>
          </p:cNvSpPr>
          <p:nvPr>
            <p:ph type="ftr" sz="quarter" idx="3"/>
          </p:nvPr>
        </p:nvSpPr>
        <p:spPr>
          <a:xfrm>
            <a:off x="375272" y="6356350"/>
            <a:ext cx="4814566" cy="240711"/>
          </a:xfrm>
          <a:prstGeom prst="rect">
            <a:avLst/>
          </a:prstGeom>
        </p:spPr>
        <p:txBody>
          <a:bodyPr vert="horz" lIns="91440" tIns="45720" rIns="91440" bIns="45720" rtlCol="0" anchor="ctr"/>
          <a:lstStyle>
            <a:lvl1pPr algn="l">
              <a:defRPr sz="1000" b="1" i="0">
                <a:solidFill>
                  <a:schemeClr val="tx1"/>
                </a:solidFill>
                <a:latin typeface="Calibri"/>
                <a:cs typeface="Calibri"/>
              </a:defRPr>
            </a:lvl1pPr>
          </a:lstStyle>
          <a:p>
            <a:r>
              <a:rPr lang="en-US" dirty="0" smtClean="0"/>
              <a:t>Presentation Title</a:t>
            </a:r>
            <a:endParaRPr lang="en-US" dirty="0"/>
          </a:p>
        </p:txBody>
      </p:sp>
      <p:sp>
        <p:nvSpPr>
          <p:cNvPr id="2" name="Date Placeholder 1"/>
          <p:cNvSpPr>
            <a:spLocks noGrp="1"/>
          </p:cNvSpPr>
          <p:nvPr>
            <p:ph type="dt" sz="half" idx="2"/>
          </p:nvPr>
        </p:nvSpPr>
        <p:spPr>
          <a:xfrm>
            <a:off x="7032721" y="6356350"/>
            <a:ext cx="1295400" cy="246888"/>
          </a:xfrm>
          <a:prstGeom prst="rect">
            <a:avLst/>
          </a:prstGeom>
        </p:spPr>
        <p:txBody>
          <a:bodyPr vert="horz" lIns="91440" tIns="45720" rIns="91440" bIns="45720" rtlCol="0" anchor="ctr"/>
          <a:lstStyle>
            <a:lvl1pPr algn="l">
              <a:defRPr sz="1000">
                <a:solidFill>
                  <a:schemeClr val="tx1"/>
                </a:solidFill>
                <a:latin typeface="Calibri"/>
                <a:cs typeface="Calibri"/>
              </a:defRPr>
            </a:lvl1pPr>
          </a:lstStyle>
          <a:p>
            <a:fld id="{304B5C4E-F2AF-478C-8F4B-64378B5DEEFF}" type="datetime4">
              <a:rPr lang="en-US" smtClean="0"/>
              <a:t>June 17, 2016</a:t>
            </a:fld>
            <a:endParaRPr lang="en-US" dirty="0"/>
          </a:p>
        </p:txBody>
      </p:sp>
      <p:sp>
        <p:nvSpPr>
          <p:cNvPr id="3" name="Slide Number Placeholder 2"/>
          <p:cNvSpPr>
            <a:spLocks noGrp="1"/>
          </p:cNvSpPr>
          <p:nvPr>
            <p:ph type="sldNum" sz="quarter" idx="4"/>
          </p:nvPr>
        </p:nvSpPr>
        <p:spPr>
          <a:xfrm>
            <a:off x="8328121" y="6356351"/>
            <a:ext cx="460288" cy="246888"/>
          </a:xfrm>
          <a:prstGeom prst="rect">
            <a:avLst/>
          </a:prstGeom>
        </p:spPr>
        <p:txBody>
          <a:bodyPr vert="horz" lIns="91440" tIns="45720" rIns="91440" bIns="45720" rtlCol="0" anchor="ctr"/>
          <a:lstStyle>
            <a:lvl1pPr algn="r">
              <a:defRPr sz="1000">
                <a:solidFill>
                  <a:schemeClr val="tx1"/>
                </a:solidFill>
                <a:latin typeface="Calibri"/>
                <a:cs typeface="Calibri"/>
              </a:defRPr>
            </a:lvl1pPr>
          </a:lstStyle>
          <a:p>
            <a:fld id="{3675A01C-4065-1549-ACEF-B613474B14E8}"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8" r:id="rId1"/>
    <p:sldLayoutId id="2147483712" r:id="rId2"/>
    <p:sldLayoutId id="2147483708" r:id="rId3"/>
    <p:sldLayoutId id="2147483709" r:id="rId4"/>
    <p:sldLayoutId id="2147483710" r:id="rId5"/>
    <p:sldLayoutId id="2147483703" r:id="rId6"/>
    <p:sldLayoutId id="2147483696" r:id="rId7"/>
    <p:sldLayoutId id="2147483698" r:id="rId8"/>
    <p:sldLayoutId id="2147483697" r:id="rId9"/>
    <p:sldLayoutId id="2147483706" r:id="rId10"/>
    <p:sldLayoutId id="2147483713" r:id="rId11"/>
    <p:sldLayoutId id="2147483714" r:id="rId12"/>
    <p:sldLayoutId id="2147483715" r:id="rId13"/>
  </p:sldLayoutIdLst>
  <p:hf hdr="0" ftr="0" dt="0"/>
  <p:txStyles>
    <p:titleStyle>
      <a:lvl1pPr algn="l" defTabSz="457200" rtl="0" eaLnBrk="1" fontAlgn="base" hangingPunct="1">
        <a:spcBef>
          <a:spcPct val="0"/>
        </a:spcBef>
        <a:spcAft>
          <a:spcPct val="0"/>
        </a:spcAft>
        <a:defRPr sz="2400" b="1" kern="1200">
          <a:solidFill>
            <a:schemeClr val="bg1"/>
          </a:solidFill>
          <a:latin typeface="+mj-lt"/>
          <a:ea typeface="+mj-ea"/>
          <a:cs typeface="+mj-cs"/>
        </a:defRPr>
      </a:lvl1pPr>
      <a:lvl2pPr algn="l" defTabSz="457200" rtl="0" eaLnBrk="1" fontAlgn="base" hangingPunct="1">
        <a:spcBef>
          <a:spcPct val="0"/>
        </a:spcBef>
        <a:spcAft>
          <a:spcPct val="0"/>
        </a:spcAft>
        <a:defRPr sz="3000">
          <a:solidFill>
            <a:schemeClr val="bg1"/>
          </a:solidFill>
          <a:latin typeface="Arial" charset="0"/>
        </a:defRPr>
      </a:lvl2pPr>
      <a:lvl3pPr algn="l" defTabSz="457200" rtl="0" eaLnBrk="1" fontAlgn="base" hangingPunct="1">
        <a:spcBef>
          <a:spcPct val="0"/>
        </a:spcBef>
        <a:spcAft>
          <a:spcPct val="0"/>
        </a:spcAft>
        <a:defRPr sz="3000">
          <a:solidFill>
            <a:schemeClr val="bg1"/>
          </a:solidFill>
          <a:latin typeface="Arial" charset="0"/>
        </a:defRPr>
      </a:lvl3pPr>
      <a:lvl4pPr algn="l" defTabSz="457200" rtl="0" eaLnBrk="1" fontAlgn="base" hangingPunct="1">
        <a:spcBef>
          <a:spcPct val="0"/>
        </a:spcBef>
        <a:spcAft>
          <a:spcPct val="0"/>
        </a:spcAft>
        <a:defRPr sz="3000">
          <a:solidFill>
            <a:schemeClr val="bg1"/>
          </a:solidFill>
          <a:latin typeface="Arial" charset="0"/>
        </a:defRPr>
      </a:lvl4pPr>
      <a:lvl5pPr algn="l" defTabSz="457200" rtl="0" eaLnBrk="1" fontAlgn="base" hangingPunct="1">
        <a:spcBef>
          <a:spcPct val="0"/>
        </a:spcBef>
        <a:spcAft>
          <a:spcPct val="0"/>
        </a:spcAft>
        <a:defRPr sz="3000">
          <a:solidFill>
            <a:schemeClr val="bg1"/>
          </a:solidFill>
          <a:latin typeface="Arial" charset="0"/>
        </a:defRPr>
      </a:lvl5pPr>
      <a:lvl6pPr marL="457200" algn="l" defTabSz="457200" rtl="0" eaLnBrk="1" fontAlgn="base" hangingPunct="1">
        <a:spcBef>
          <a:spcPct val="0"/>
        </a:spcBef>
        <a:spcAft>
          <a:spcPct val="0"/>
        </a:spcAft>
        <a:defRPr sz="3000">
          <a:solidFill>
            <a:schemeClr val="bg1"/>
          </a:solidFill>
          <a:latin typeface="Arial" charset="0"/>
        </a:defRPr>
      </a:lvl6pPr>
      <a:lvl7pPr marL="914400" algn="l" defTabSz="457200" rtl="0" eaLnBrk="1" fontAlgn="base" hangingPunct="1">
        <a:spcBef>
          <a:spcPct val="0"/>
        </a:spcBef>
        <a:spcAft>
          <a:spcPct val="0"/>
        </a:spcAft>
        <a:defRPr sz="3000">
          <a:solidFill>
            <a:schemeClr val="bg1"/>
          </a:solidFill>
          <a:latin typeface="Arial" charset="0"/>
        </a:defRPr>
      </a:lvl7pPr>
      <a:lvl8pPr marL="1371600" algn="l" defTabSz="457200" rtl="0" eaLnBrk="1" fontAlgn="base" hangingPunct="1">
        <a:spcBef>
          <a:spcPct val="0"/>
        </a:spcBef>
        <a:spcAft>
          <a:spcPct val="0"/>
        </a:spcAft>
        <a:defRPr sz="3000">
          <a:solidFill>
            <a:schemeClr val="bg1"/>
          </a:solidFill>
          <a:latin typeface="Arial" charset="0"/>
        </a:defRPr>
      </a:lvl8pPr>
      <a:lvl9pPr marL="1828800" algn="l" defTabSz="457200" rtl="0" eaLnBrk="1" fontAlgn="base" hangingPunct="1">
        <a:spcBef>
          <a:spcPct val="0"/>
        </a:spcBef>
        <a:spcAft>
          <a:spcPct val="0"/>
        </a:spcAft>
        <a:defRPr sz="3000">
          <a:solidFill>
            <a:schemeClr val="bg1"/>
          </a:solidFill>
          <a:latin typeface="Arial" charset="0"/>
        </a:defRPr>
      </a:lvl9pPr>
    </p:titleStyle>
    <p:bodyStyle>
      <a:lvl1pPr marL="176213" indent="-176213" algn="l" defTabSz="457200" rtl="0" eaLnBrk="1" fontAlgn="base" hangingPunct="1">
        <a:spcBef>
          <a:spcPts val="1800"/>
        </a:spcBef>
        <a:spcAft>
          <a:spcPct val="0"/>
        </a:spcAft>
        <a:buClr>
          <a:schemeClr val="accent2"/>
        </a:buClr>
        <a:buSzPct val="125000"/>
        <a:buFont typeface="Arial"/>
        <a:buChar char="•"/>
        <a:defRPr sz="2400" b="1" i="0" kern="1200">
          <a:solidFill>
            <a:schemeClr val="tx1"/>
          </a:solidFill>
          <a:latin typeface="+mj-lt"/>
          <a:ea typeface="+mn-ea"/>
          <a:cs typeface="Arial"/>
        </a:defRPr>
      </a:lvl1pPr>
      <a:lvl2pPr marL="356616" indent="-173038" algn="l" defTabSz="457200" rtl="0" eaLnBrk="1" fontAlgn="base" hangingPunct="1">
        <a:spcBef>
          <a:spcPts val="1500"/>
        </a:spcBef>
        <a:spcAft>
          <a:spcPct val="0"/>
        </a:spcAft>
        <a:buClr>
          <a:schemeClr val="tx1"/>
        </a:buClr>
        <a:buSzPct val="125000"/>
        <a:buFont typeface="Arial" charset="0"/>
        <a:buChar char="•"/>
        <a:defRPr sz="2000" kern="1200">
          <a:solidFill>
            <a:schemeClr val="tx1"/>
          </a:solidFill>
          <a:latin typeface="+mn-lt"/>
          <a:ea typeface="+mn-ea"/>
          <a:cs typeface="+mn-cs"/>
        </a:defRPr>
      </a:lvl2pPr>
      <a:lvl3pPr marL="548640" indent="-174625" algn="l" defTabSz="457200" rtl="0" eaLnBrk="1" fontAlgn="base" hangingPunct="1">
        <a:spcBef>
          <a:spcPts val="200"/>
        </a:spcBef>
        <a:spcAft>
          <a:spcPct val="0"/>
        </a:spcAft>
        <a:buClr>
          <a:schemeClr val="tx1"/>
        </a:buClr>
        <a:buSzPct val="90000"/>
        <a:buFont typeface="Arial" pitchFamily="34" charset="0"/>
        <a:buChar char="–"/>
        <a:defRPr sz="1800" kern="1200">
          <a:solidFill>
            <a:schemeClr val="tx1"/>
          </a:solidFill>
          <a:latin typeface="+mn-lt"/>
          <a:ea typeface="+mn-ea"/>
          <a:cs typeface="+mn-cs"/>
        </a:defRPr>
      </a:lvl3pPr>
      <a:lvl4pPr marL="731520" indent="-174625" algn="l" defTabSz="457200" rtl="0" eaLnBrk="1" fontAlgn="base" hangingPunct="1">
        <a:spcBef>
          <a:spcPts val="200"/>
        </a:spcBef>
        <a:spcAft>
          <a:spcPct val="0"/>
        </a:spcAft>
        <a:buClr>
          <a:schemeClr val="tx1"/>
        </a:buClr>
        <a:buFont typeface="Wingdings" pitchFamily="2" charset="2"/>
        <a:buChar char="§"/>
        <a:defRPr sz="1600" kern="1200">
          <a:solidFill>
            <a:schemeClr val="tx1"/>
          </a:solidFill>
          <a:latin typeface="+mn-lt"/>
          <a:ea typeface="+mn-ea"/>
          <a:cs typeface="+mn-cs"/>
        </a:defRPr>
      </a:lvl4pPr>
      <a:lvl5pPr marL="914400" indent="-176213" algn="l" defTabSz="457200" rtl="0" eaLnBrk="1" fontAlgn="base" hangingPunct="1">
        <a:spcBef>
          <a:spcPts val="200"/>
        </a:spcBef>
        <a:spcAft>
          <a:spcPct val="0"/>
        </a:spcAft>
        <a:buClr>
          <a:schemeClr val="tx1"/>
        </a:buClr>
        <a:buFont typeface="Arial" charset="0"/>
        <a:buChar char="»"/>
        <a:defRPr sz="1400" kern="1200">
          <a:solidFill>
            <a:schemeClr val="tx1"/>
          </a:solidFill>
          <a:latin typeface="+mn-lt"/>
          <a:ea typeface="+mn-ea"/>
          <a:cs typeface="+mn-cs"/>
        </a:defRPr>
      </a:lvl5pPr>
      <a:lvl6pPr marL="1541463" indent="-112713" algn="l" defTabSz="457200" rtl="0" eaLnBrk="1" latinLnBrk="0" hangingPunct="1">
        <a:spcBef>
          <a:spcPts val="200"/>
        </a:spcBef>
        <a:buClr>
          <a:srgbClr val="155E98"/>
        </a:buClr>
        <a:buFont typeface="Arial"/>
        <a:buChar char="•"/>
        <a:tabLst/>
        <a:defRPr sz="1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Craig.Zamuda@hq.doe.gov" TargetMode="External"/><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hyperlink" Target="http://www.energy.gov/epsa/partnership-energy-sector-climate-resilien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p:cNvSpPr>
            <a:spLocks noGrp="1"/>
          </p:cNvSpPr>
          <p:nvPr>
            <p:ph type="subTitle" idx="1"/>
          </p:nvPr>
        </p:nvSpPr>
        <p:spPr>
          <a:xfrm>
            <a:off x="0" y="5090160"/>
            <a:ext cx="4528697" cy="1266480"/>
          </a:xfrm>
        </p:spPr>
        <p:txBody>
          <a:bodyPr>
            <a:noAutofit/>
          </a:bodyPr>
          <a:lstStyle/>
          <a:p>
            <a:pPr algn="ctr">
              <a:spcBef>
                <a:spcPts val="0"/>
              </a:spcBef>
            </a:pPr>
            <a:r>
              <a:rPr lang="en-US" sz="1600" i="1" dirty="0" smtClean="0"/>
              <a:t>Joint IEPR Workshop on Climate Adaptation and Resiliency for the Energy Sector</a:t>
            </a:r>
          </a:p>
          <a:p>
            <a:pPr algn="ctr">
              <a:spcBef>
                <a:spcPts val="0"/>
              </a:spcBef>
            </a:pPr>
            <a:endParaRPr lang="en-US" sz="1600" i="1" dirty="0" smtClean="0"/>
          </a:p>
          <a:p>
            <a:pPr algn="ctr">
              <a:spcBef>
                <a:spcPts val="0"/>
              </a:spcBef>
            </a:pPr>
            <a:r>
              <a:rPr lang="en-US" sz="1600" i="1" dirty="0" smtClean="0"/>
              <a:t>Energy </a:t>
            </a:r>
            <a:r>
              <a:rPr lang="en-US" sz="1600" i="1" dirty="0" smtClean="0"/>
              <a:t>Sector </a:t>
            </a:r>
            <a:r>
              <a:rPr lang="en-US" sz="1600" i="1" dirty="0" smtClean="0"/>
              <a:t>Climate </a:t>
            </a:r>
            <a:r>
              <a:rPr lang="en-US" sz="1600" i="1" dirty="0" smtClean="0"/>
              <a:t>Resilience </a:t>
            </a:r>
          </a:p>
        </p:txBody>
      </p:sp>
      <p:sp>
        <p:nvSpPr>
          <p:cNvPr id="15" name="Text Placeholder 14"/>
          <p:cNvSpPr>
            <a:spLocks noGrp="1"/>
          </p:cNvSpPr>
          <p:nvPr>
            <p:ph type="body" sz="quarter" idx="13"/>
          </p:nvPr>
        </p:nvSpPr>
        <p:spPr>
          <a:xfrm>
            <a:off x="5839691" y="5090160"/>
            <a:ext cx="3304310" cy="1323519"/>
          </a:xfrm>
        </p:spPr>
        <p:txBody>
          <a:bodyPr>
            <a:noAutofit/>
          </a:bodyPr>
          <a:lstStyle/>
          <a:p>
            <a:pPr algn="ctr">
              <a:spcBef>
                <a:spcPts val="0"/>
              </a:spcBef>
            </a:pPr>
            <a:r>
              <a:rPr lang="en-US" sz="1600" dirty="0" smtClean="0"/>
              <a:t>CRAIG ZAMUDA, Ph.D. </a:t>
            </a:r>
          </a:p>
          <a:p>
            <a:pPr algn="ctr">
              <a:spcBef>
                <a:spcPts val="0"/>
              </a:spcBef>
            </a:pPr>
            <a:r>
              <a:rPr lang="en-US" sz="1600" dirty="0" smtClean="0"/>
              <a:t>Senior Policy Advisor</a:t>
            </a:r>
            <a:endParaRPr lang="en-US" sz="1600" dirty="0"/>
          </a:p>
          <a:p>
            <a:pPr algn="ctr">
              <a:spcBef>
                <a:spcPts val="0"/>
              </a:spcBef>
            </a:pPr>
            <a:r>
              <a:rPr lang="en-US" sz="1600" dirty="0"/>
              <a:t>Office of Energy Policy and Systems </a:t>
            </a:r>
            <a:r>
              <a:rPr lang="en-US" sz="1600" dirty="0" smtClean="0"/>
              <a:t>Analysis</a:t>
            </a:r>
          </a:p>
          <a:p>
            <a:pPr algn="ctr">
              <a:spcBef>
                <a:spcPts val="0"/>
              </a:spcBef>
            </a:pPr>
            <a:r>
              <a:rPr lang="en-US" sz="1600" dirty="0" smtClean="0"/>
              <a:t>U.S. Department of Energy</a:t>
            </a:r>
            <a:endParaRPr lang="en-US" sz="1600" dirty="0"/>
          </a:p>
        </p:txBody>
      </p:sp>
    </p:spTree>
    <p:extLst>
      <p:ext uri="{BB962C8B-B14F-4D97-AF65-F5344CB8AC3E}">
        <p14:creationId xmlns:p14="http://schemas.microsoft.com/office/powerpoint/2010/main" val="25804088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0600" y="0"/>
            <a:ext cx="533400" cy="6787896"/>
          </a:xfrm>
        </p:spPr>
        <p:txBody>
          <a:bodyPr>
            <a:normAutofit/>
          </a:bodyPr>
          <a:lstStyle/>
          <a:p>
            <a:r>
              <a:rPr lang="en-US" dirty="0" smtClean="0"/>
              <a:t> </a:t>
            </a:r>
            <a:endParaRPr lang="en-US" sz="2200" dirty="0"/>
          </a:p>
        </p:txBody>
      </p:sp>
      <p:sp>
        <p:nvSpPr>
          <p:cNvPr id="3" name="Text Placeholder 2"/>
          <p:cNvSpPr>
            <a:spLocks noGrp="1"/>
          </p:cNvSpPr>
          <p:nvPr>
            <p:ph type="body" sz="quarter" idx="13"/>
          </p:nvPr>
        </p:nvSpPr>
        <p:spPr>
          <a:xfrm>
            <a:off x="152400" y="130565"/>
            <a:ext cx="8305800" cy="755703"/>
          </a:xfrm>
          <a:solidFill>
            <a:srgbClr val="F7E38D"/>
          </a:solidFill>
        </p:spPr>
        <p:txBody>
          <a:bodyPr/>
          <a:lstStyle/>
          <a:p>
            <a:pPr algn="ctr"/>
            <a:r>
              <a:rPr lang="en-US" sz="2800" dirty="0" smtClean="0">
                <a:solidFill>
                  <a:schemeClr val="tx1"/>
                </a:solidFill>
              </a:rPr>
              <a:t>DOE Framework for Integrating </a:t>
            </a:r>
            <a:r>
              <a:rPr lang="en-US" sz="2800" dirty="0" smtClean="0">
                <a:solidFill>
                  <a:schemeClr val="tx2"/>
                </a:solidFill>
              </a:rPr>
              <a:t>Climate </a:t>
            </a:r>
            <a:r>
              <a:rPr lang="en-US" sz="2800" dirty="0">
                <a:solidFill>
                  <a:schemeClr val="tx2"/>
                </a:solidFill>
              </a:rPr>
              <a:t>Resilience into </a:t>
            </a:r>
            <a:r>
              <a:rPr lang="en-US" sz="2800" dirty="0" smtClean="0">
                <a:solidFill>
                  <a:schemeClr val="tx2"/>
                </a:solidFill>
              </a:rPr>
              <a:t>the Energy Sector</a:t>
            </a:r>
            <a:endParaRPr lang="en-US" sz="2800" dirty="0">
              <a:solidFill>
                <a:schemeClr val="tx2"/>
              </a:solidFill>
            </a:endParaRPr>
          </a:p>
        </p:txBody>
      </p:sp>
      <p:sp>
        <p:nvSpPr>
          <p:cNvPr id="6" name="TextBox 5"/>
          <p:cNvSpPr txBox="1"/>
          <p:nvPr/>
        </p:nvSpPr>
        <p:spPr>
          <a:xfrm>
            <a:off x="152400" y="4125811"/>
            <a:ext cx="8077200" cy="615553"/>
          </a:xfrm>
          <a:prstGeom prst="rect">
            <a:avLst/>
          </a:prstGeom>
          <a:noFill/>
        </p:spPr>
        <p:txBody>
          <a:bodyPr wrap="square" rtlCol="0">
            <a:spAutoFit/>
          </a:bodyPr>
          <a:lstStyle/>
          <a:p>
            <a:pPr marL="1263650" lvl="2" indent="-342900">
              <a:buClr>
                <a:schemeClr val="accent4"/>
              </a:buClr>
              <a:buFont typeface="Wingdings" panose="05000000000000000000" pitchFamily="2" charset="2"/>
              <a:buChar char="ü"/>
            </a:pPr>
            <a:endParaRPr lang="en-US" sz="1600" dirty="0"/>
          </a:p>
          <a:p>
            <a:pPr marL="285750" indent="-285750">
              <a:buFont typeface="Wingdings" panose="05000000000000000000" pitchFamily="2" charset="2"/>
              <a:buChar char="Ø"/>
            </a:pPr>
            <a:endParaRPr lang="en-US" dirty="0"/>
          </a:p>
        </p:txBody>
      </p:sp>
      <p:sp>
        <p:nvSpPr>
          <p:cNvPr id="4" name="Rectangle 3"/>
          <p:cNvSpPr/>
          <p:nvPr/>
        </p:nvSpPr>
        <p:spPr>
          <a:xfrm>
            <a:off x="308007" y="1026781"/>
            <a:ext cx="8615311" cy="5909310"/>
          </a:xfrm>
          <a:prstGeom prst="rect">
            <a:avLst/>
          </a:prstGeom>
        </p:spPr>
        <p:txBody>
          <a:bodyPr wrap="square">
            <a:spAutoFit/>
          </a:bodyPr>
          <a:lstStyle/>
          <a:p>
            <a:pPr marL="509588" lvl="1" indent="-509588">
              <a:buClr>
                <a:schemeClr val="accent4"/>
              </a:buClr>
              <a:buFont typeface="Wingdings" panose="05000000000000000000" pitchFamily="2" charset="2"/>
              <a:buChar char="Ø"/>
            </a:pPr>
            <a:r>
              <a:rPr lang="en-US" sz="2000" b="1" dirty="0" smtClean="0"/>
              <a:t>Enhance </a:t>
            </a:r>
            <a:r>
              <a:rPr lang="en-US" sz="2000" b="1" dirty="0"/>
              <a:t>the understanding of climate change and                                             extreme weather at regional level                                                                                                                 - </a:t>
            </a:r>
            <a:r>
              <a:rPr lang="en-US" sz="2000" dirty="0"/>
              <a:t>Issued report</a:t>
            </a:r>
            <a:r>
              <a:rPr lang="en-US" sz="2000" dirty="0" smtClean="0"/>
              <a:t>:</a:t>
            </a:r>
            <a:r>
              <a:rPr lang="en-US" sz="2000" b="1" dirty="0" smtClean="0"/>
              <a:t> </a:t>
            </a:r>
            <a:r>
              <a:rPr lang="en-US" sz="2000" b="1" dirty="0"/>
              <a:t>“</a:t>
            </a:r>
            <a:r>
              <a:rPr lang="en-US" sz="2000" i="1" dirty="0"/>
              <a:t>Climate Change and the U.S. Energy </a:t>
            </a:r>
            <a:r>
              <a:rPr lang="en-US" sz="2000" i="1" dirty="0" smtClean="0"/>
              <a:t>                                        Sector</a:t>
            </a:r>
            <a:r>
              <a:rPr lang="en-US" sz="2000" i="1" dirty="0"/>
              <a:t>: </a:t>
            </a:r>
            <a:r>
              <a:rPr lang="en-US" sz="2000" i="1" dirty="0" smtClean="0"/>
              <a:t>Regional </a:t>
            </a:r>
            <a:r>
              <a:rPr lang="en-US" sz="2000" i="1" dirty="0"/>
              <a:t>Vulnerabilities and Resilience Solutions” </a:t>
            </a:r>
            <a:r>
              <a:rPr lang="en-US" sz="2000" i="1" dirty="0" smtClean="0"/>
              <a:t>           (October 2015)</a:t>
            </a:r>
            <a:endParaRPr lang="en-US" sz="2000" b="1" dirty="0" smtClean="0"/>
          </a:p>
          <a:p>
            <a:pPr marL="509588" lvl="1" indent="-509588">
              <a:buClr>
                <a:schemeClr val="accent4"/>
              </a:buClr>
              <a:buFont typeface="Wingdings" panose="05000000000000000000" pitchFamily="2" charset="2"/>
              <a:buChar char="Ø"/>
            </a:pPr>
            <a:endParaRPr lang="en-US" sz="2000" b="1" dirty="0" smtClean="0"/>
          </a:p>
          <a:p>
            <a:pPr marL="509588" lvl="1" indent="-509588">
              <a:buClr>
                <a:schemeClr val="accent4"/>
              </a:buClr>
              <a:buFont typeface="Wingdings" panose="05000000000000000000" pitchFamily="2" charset="2"/>
              <a:buChar char="Ø"/>
            </a:pPr>
            <a:r>
              <a:rPr lang="en-US" sz="2000" b="1" dirty="0" smtClean="0"/>
              <a:t>Improve methodologies</a:t>
            </a:r>
            <a:r>
              <a:rPr lang="en-US" sz="2000" b="1" dirty="0"/>
              <a:t>, </a:t>
            </a:r>
            <a:r>
              <a:rPr lang="en-US" sz="2000" b="1" dirty="0" smtClean="0"/>
              <a:t>tools and information for climate resilience planning</a:t>
            </a:r>
          </a:p>
          <a:p>
            <a:pPr marL="509588" lvl="1" indent="-509588">
              <a:buClr>
                <a:schemeClr val="accent4"/>
              </a:buClr>
              <a:buFont typeface="Wingdings" panose="05000000000000000000" pitchFamily="2" charset="2"/>
              <a:buChar char="Ø"/>
            </a:pPr>
            <a:endParaRPr lang="en-US" sz="2000" dirty="0" smtClean="0"/>
          </a:p>
          <a:p>
            <a:pPr marL="509588" lvl="1" indent="-509588">
              <a:buClr>
                <a:schemeClr val="accent4"/>
              </a:buClr>
              <a:buFont typeface="Wingdings" panose="05000000000000000000" pitchFamily="2" charset="2"/>
              <a:buChar char="Ø"/>
            </a:pPr>
            <a:r>
              <a:rPr lang="en-US" sz="2000" b="1" dirty="0" smtClean="0"/>
              <a:t>Collaborate with other agencies and organizations to provide down-scaled climate science information for assessing current and potential future vulnerabilities</a:t>
            </a:r>
          </a:p>
          <a:p>
            <a:pPr marL="509588" lvl="1" indent="-509588">
              <a:buClr>
                <a:schemeClr val="accent4"/>
              </a:buClr>
              <a:buFont typeface="Wingdings" panose="05000000000000000000" pitchFamily="2" charset="2"/>
              <a:buChar char="Ø"/>
            </a:pPr>
            <a:endParaRPr lang="en-US" sz="2000" b="1" dirty="0" smtClean="0"/>
          </a:p>
          <a:p>
            <a:pPr marL="509588" lvl="1" indent="-509588">
              <a:buClr>
                <a:schemeClr val="accent4"/>
              </a:buClr>
              <a:buFont typeface="Wingdings" panose="05000000000000000000" pitchFamily="2" charset="2"/>
              <a:buChar char="Ø"/>
            </a:pPr>
            <a:r>
              <a:rPr lang="en-US" sz="2000" b="1" dirty="0" smtClean="0"/>
              <a:t>Conduct research</a:t>
            </a:r>
            <a:r>
              <a:rPr lang="en-US" sz="2000" b="1" dirty="0"/>
              <a:t>, </a:t>
            </a:r>
            <a:r>
              <a:rPr lang="en-US" sz="2000" b="1" dirty="0" smtClean="0"/>
              <a:t>development</a:t>
            </a:r>
            <a:r>
              <a:rPr lang="en-US" sz="2000" b="1" dirty="0"/>
              <a:t>, </a:t>
            </a:r>
            <a:r>
              <a:rPr lang="en-US" sz="2000" b="1" dirty="0" smtClean="0"/>
              <a:t>demonstration </a:t>
            </a:r>
            <a:r>
              <a:rPr lang="en-US" sz="2000" b="1" dirty="0"/>
              <a:t>and </a:t>
            </a:r>
            <a:r>
              <a:rPr lang="en-US" sz="2000" b="1" dirty="0" smtClean="0"/>
              <a:t>deployment </a:t>
            </a:r>
            <a:r>
              <a:rPr lang="en-US" sz="2000" b="1" dirty="0"/>
              <a:t>of </a:t>
            </a:r>
            <a:r>
              <a:rPr lang="en-US" sz="2000" b="1" dirty="0" smtClean="0"/>
              <a:t>21</a:t>
            </a:r>
            <a:r>
              <a:rPr lang="en-US" sz="2000" b="1" baseline="30000" dirty="0" smtClean="0"/>
              <a:t>st</a:t>
            </a:r>
            <a:r>
              <a:rPr lang="en-US" sz="2000" b="1" dirty="0" smtClean="0"/>
              <a:t> century climate resilient energy technologies</a:t>
            </a:r>
          </a:p>
          <a:p>
            <a:pPr marL="509588" lvl="1" indent="-509588">
              <a:buClr>
                <a:schemeClr val="accent4"/>
              </a:buClr>
              <a:buFont typeface="Wingdings" panose="05000000000000000000" pitchFamily="2" charset="2"/>
              <a:buChar char="Ø"/>
            </a:pPr>
            <a:endParaRPr lang="en-US" sz="2000" b="1" dirty="0" smtClean="0"/>
          </a:p>
          <a:p>
            <a:pPr marL="509588" lvl="1" indent="-509588">
              <a:buClr>
                <a:schemeClr val="accent4"/>
              </a:buClr>
              <a:buFont typeface="Wingdings" panose="05000000000000000000" pitchFamily="2" charset="2"/>
              <a:buChar char="Ø"/>
            </a:pPr>
            <a:r>
              <a:rPr lang="en-US" sz="2000" b="1" dirty="0" smtClean="0"/>
              <a:t>Establish public-private partnerships to accelerate investments in climate resilience </a:t>
            </a:r>
            <a:endParaRPr lang="en-US" sz="2000" b="1" dirty="0"/>
          </a:p>
          <a:p>
            <a:pPr marL="509588" lvl="1" indent="-509588">
              <a:buClr>
                <a:schemeClr val="accent4"/>
              </a:buClr>
              <a:buFont typeface="Wingdings" panose="05000000000000000000" pitchFamily="2" charset="2"/>
              <a:buChar char="Ø"/>
            </a:pPr>
            <a:endParaRPr lang="en-US" dirty="0" smtClean="0"/>
          </a:p>
        </p:txBody>
      </p:sp>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bwMode="auto">
          <a:xfrm>
            <a:off x="7916881" y="1026781"/>
            <a:ext cx="1227119" cy="1654074"/>
          </a:xfrm>
          <a:prstGeom prst="rect">
            <a:avLst/>
          </a:prstGeom>
          <a:noFill/>
          <a:ln>
            <a:noFill/>
          </a:ln>
        </p:spPr>
      </p:pic>
    </p:spTree>
    <p:extLst>
      <p:ext uri="{BB962C8B-B14F-4D97-AF65-F5344CB8AC3E}">
        <p14:creationId xmlns:p14="http://schemas.microsoft.com/office/powerpoint/2010/main" val="365033683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530" y="81500"/>
            <a:ext cx="8312157" cy="792785"/>
          </a:xfrm>
        </p:spPr>
        <p:txBody>
          <a:bodyPr>
            <a:noAutofit/>
          </a:bodyPr>
          <a:lstStyle/>
          <a:p>
            <a:pPr lvl="1" algn="ctr">
              <a:buClr>
                <a:schemeClr val="accent4"/>
              </a:buClr>
            </a:pPr>
            <a:endParaRPr lang="en-US" sz="2800" dirty="0"/>
          </a:p>
        </p:txBody>
      </p:sp>
      <p:sp>
        <p:nvSpPr>
          <p:cNvPr id="6" name="TextBox 5"/>
          <p:cNvSpPr txBox="1"/>
          <p:nvPr/>
        </p:nvSpPr>
        <p:spPr>
          <a:xfrm>
            <a:off x="39680" y="3754727"/>
            <a:ext cx="8636007" cy="3570208"/>
          </a:xfrm>
          <a:prstGeom prst="rect">
            <a:avLst/>
          </a:prstGeom>
          <a:noFill/>
        </p:spPr>
        <p:txBody>
          <a:bodyPr wrap="square" rtlCol="0">
            <a:spAutoFit/>
          </a:bodyPr>
          <a:lstStyle/>
          <a:p>
            <a:pPr marL="457200" indent="-287338">
              <a:buFont typeface="Wingdings" panose="05000000000000000000" pitchFamily="2" charset="2"/>
              <a:buChar char="Ø"/>
            </a:pPr>
            <a:r>
              <a:rPr lang="en-US" sz="1600" b="1" dirty="0"/>
              <a:t>Provides a mechanism for sustained engagement between DOE and </a:t>
            </a:r>
            <a:r>
              <a:rPr lang="en-US" sz="1600" b="1" dirty="0" smtClean="0"/>
              <a:t>electric </a:t>
            </a:r>
            <a:r>
              <a:rPr lang="en-US" sz="1600" b="1" dirty="0"/>
              <a:t>utilities:</a:t>
            </a:r>
          </a:p>
          <a:p>
            <a:pPr marL="1319213" lvl="2" indent="-404813">
              <a:buClr>
                <a:schemeClr val="accent4"/>
              </a:buClr>
              <a:buSzPct val="100000"/>
              <a:buFont typeface="Wingdings" panose="05000000000000000000" pitchFamily="2" charset="2"/>
              <a:buChar char="ü"/>
            </a:pPr>
            <a:r>
              <a:rPr lang="en-US" sz="1600" dirty="0" smtClean="0"/>
              <a:t>Partners </a:t>
            </a:r>
            <a:r>
              <a:rPr lang="en-US" sz="1600" dirty="0"/>
              <a:t>commit to </a:t>
            </a:r>
            <a:r>
              <a:rPr lang="en-US" sz="1600" dirty="0" smtClean="0"/>
              <a:t>identify </a:t>
            </a:r>
            <a:r>
              <a:rPr lang="en-US" sz="1600" dirty="0"/>
              <a:t>priority vulnerabilities to electricity infrastructure, </a:t>
            </a:r>
            <a:r>
              <a:rPr lang="en-US" sz="1600" dirty="0" smtClean="0"/>
              <a:t>and identify </a:t>
            </a:r>
            <a:r>
              <a:rPr lang="en-US" sz="1600" dirty="0"/>
              <a:t>and pursue priority climate resilience </a:t>
            </a:r>
            <a:r>
              <a:rPr lang="en-US" sz="1600" dirty="0" smtClean="0"/>
              <a:t>solutions </a:t>
            </a:r>
            <a:endParaRPr lang="en-US" sz="1600" dirty="0"/>
          </a:p>
          <a:p>
            <a:pPr marL="1319213" lvl="2" indent="-404813">
              <a:buClr>
                <a:schemeClr val="accent4"/>
              </a:buClr>
              <a:buSzPct val="100000"/>
              <a:buFont typeface="Wingdings" panose="05000000000000000000" pitchFamily="2" charset="2"/>
              <a:buChar char="ü"/>
            </a:pPr>
            <a:r>
              <a:rPr lang="en-US" sz="1600" dirty="0"/>
              <a:t>Creates a forum where companies pursuing action on climate resilience can </a:t>
            </a:r>
            <a:r>
              <a:rPr lang="en-US" sz="1600" dirty="0" smtClean="0"/>
              <a:t>exchange best practices and receive </a:t>
            </a:r>
            <a:r>
              <a:rPr lang="en-US" sz="1600" dirty="0"/>
              <a:t>recognition for their </a:t>
            </a:r>
            <a:r>
              <a:rPr lang="en-US" sz="1600" dirty="0" smtClean="0"/>
              <a:t>achievements </a:t>
            </a:r>
          </a:p>
          <a:p>
            <a:pPr marL="1319213" lvl="2" indent="-404813">
              <a:buClr>
                <a:schemeClr val="accent4"/>
              </a:buClr>
              <a:buSzPct val="100000"/>
              <a:buFont typeface="Wingdings" panose="05000000000000000000" pitchFamily="2" charset="2"/>
              <a:buChar char="ü"/>
            </a:pPr>
            <a:endParaRPr lang="en-US" sz="1600" dirty="0"/>
          </a:p>
          <a:p>
            <a:pPr marL="457200" indent="-287338">
              <a:buFont typeface="Wingdings" panose="05000000000000000000" pitchFamily="2" charset="2"/>
              <a:buChar char="Ø"/>
            </a:pPr>
            <a:r>
              <a:rPr lang="en-US" sz="1600" b="1" dirty="0" smtClean="0"/>
              <a:t>19 </a:t>
            </a:r>
            <a:r>
              <a:rPr lang="en-US" sz="1600" b="1" dirty="0"/>
              <a:t>power companies have officially joined the Partnership</a:t>
            </a:r>
          </a:p>
          <a:p>
            <a:pPr marL="1263650" lvl="2" indent="-342900">
              <a:buClr>
                <a:schemeClr val="accent4"/>
              </a:buClr>
              <a:buFont typeface="Wingdings" panose="05000000000000000000" pitchFamily="2" charset="2"/>
              <a:buChar char="ü"/>
            </a:pPr>
            <a:r>
              <a:rPr lang="en-US" sz="1600" dirty="0"/>
              <a:t>Represents approximately 20% of U.S. </a:t>
            </a:r>
            <a:r>
              <a:rPr lang="en-US" sz="1600" dirty="0" smtClean="0"/>
              <a:t>generating capacity</a:t>
            </a:r>
            <a:r>
              <a:rPr lang="en-US" sz="1600" dirty="0"/>
              <a:t>, </a:t>
            </a:r>
            <a:r>
              <a:rPr lang="en-US" sz="1600" dirty="0" smtClean="0"/>
              <a:t>serving </a:t>
            </a:r>
            <a:r>
              <a:rPr lang="en-US" sz="1600" dirty="0"/>
              <a:t>approximately 25% of U.S. customers</a:t>
            </a:r>
          </a:p>
          <a:p>
            <a:pPr marL="1263650" lvl="2" indent="-342900">
              <a:buClr>
                <a:schemeClr val="accent4"/>
              </a:buClr>
              <a:buFont typeface="Wingdings" panose="05000000000000000000" pitchFamily="2" charset="2"/>
              <a:buChar char="ü"/>
            </a:pPr>
            <a:r>
              <a:rPr lang="en-US" sz="1600" dirty="0"/>
              <a:t>Includes broad array of  </a:t>
            </a:r>
            <a:r>
              <a:rPr lang="en-US" sz="1600" dirty="0" smtClean="0"/>
              <a:t>investor-owned, </a:t>
            </a:r>
            <a:r>
              <a:rPr lang="en-US" sz="1600" dirty="0"/>
              <a:t>federal, state, municipal and </a:t>
            </a:r>
            <a:r>
              <a:rPr lang="en-US" sz="1600" dirty="0" smtClean="0"/>
              <a:t>cooperatives geographically </a:t>
            </a:r>
            <a:r>
              <a:rPr lang="en-US" sz="1600" dirty="0"/>
              <a:t>dispersed </a:t>
            </a:r>
            <a:r>
              <a:rPr lang="en-US" sz="1600" dirty="0" smtClean="0"/>
              <a:t>across the U.S.</a:t>
            </a:r>
          </a:p>
          <a:p>
            <a:pPr marL="1263650" lvl="2" indent="-342900">
              <a:buClr>
                <a:schemeClr val="accent4"/>
              </a:buClr>
              <a:buFont typeface="Wingdings" panose="05000000000000000000" pitchFamily="2" charset="2"/>
              <a:buChar char="ü"/>
            </a:pPr>
            <a:endParaRPr lang="en-US" sz="1600" dirty="0"/>
          </a:p>
          <a:p>
            <a:pPr marL="285750" indent="-285750">
              <a:buFont typeface="Wingdings" panose="05000000000000000000" pitchFamily="2" charset="2"/>
              <a:buChar char="Ø"/>
            </a:pPr>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03486" y="1332631"/>
            <a:ext cx="4507376" cy="2362201"/>
          </a:xfrm>
          <a:prstGeom prst="rect">
            <a:avLst/>
          </a:prstGeom>
        </p:spPr>
      </p:pic>
      <p:sp>
        <p:nvSpPr>
          <p:cNvPr id="8" name="Rectangle 7"/>
          <p:cNvSpPr/>
          <p:nvPr/>
        </p:nvSpPr>
        <p:spPr>
          <a:xfrm rot="10800000" flipV="1">
            <a:off x="363530" y="934181"/>
            <a:ext cx="8297774" cy="338554"/>
          </a:xfrm>
          <a:prstGeom prst="rect">
            <a:avLst/>
          </a:prstGeom>
        </p:spPr>
        <p:txBody>
          <a:bodyPr wrap="square">
            <a:spAutoFit/>
          </a:bodyPr>
          <a:lstStyle/>
          <a:p>
            <a:pPr marL="285750" indent="-285750">
              <a:buFont typeface="Wingdings" panose="05000000000000000000" pitchFamily="2" charset="2"/>
              <a:buChar char="Ø"/>
            </a:pPr>
            <a:r>
              <a:rPr lang="en-US" sz="1600" dirty="0"/>
              <a:t>Partnership for Energy Sector Climate Resilience announced on April 21, </a:t>
            </a:r>
            <a:r>
              <a:rPr lang="en-US" sz="1600" dirty="0" smtClean="0"/>
              <a:t>2015</a:t>
            </a:r>
            <a:endParaRPr lang="en-US" sz="1600" dirty="0"/>
          </a:p>
        </p:txBody>
      </p:sp>
      <p:sp>
        <p:nvSpPr>
          <p:cNvPr id="9" name="Text Placeholder 2"/>
          <p:cNvSpPr txBox="1">
            <a:spLocks/>
          </p:cNvSpPr>
          <p:nvPr/>
        </p:nvSpPr>
        <p:spPr>
          <a:xfrm>
            <a:off x="363530" y="81499"/>
            <a:ext cx="8297774" cy="792785"/>
          </a:xfrm>
          <a:prstGeom prst="rect">
            <a:avLst/>
          </a:prstGeom>
          <a:solidFill>
            <a:srgbClr val="F7E38D"/>
          </a:solidFill>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lvl="1" algn="ctr"/>
            <a:endParaRPr lang="en-US" sz="2800" b="1" dirty="0" smtClean="0"/>
          </a:p>
          <a:p>
            <a:pPr marL="0" lvl="1" algn="ctr"/>
            <a:r>
              <a:rPr lang="en-US" sz="2800" b="1" dirty="0" smtClean="0"/>
              <a:t>Establish </a:t>
            </a:r>
            <a:r>
              <a:rPr lang="en-US" sz="2800" b="1" dirty="0"/>
              <a:t>Public- Private Partnerships: </a:t>
            </a:r>
            <a:r>
              <a:rPr lang="en-US" sz="2000" dirty="0"/>
              <a:t/>
            </a:r>
            <a:br>
              <a:rPr lang="en-US" sz="2000" dirty="0"/>
            </a:br>
            <a:r>
              <a:rPr lang="en-US" sz="2800" dirty="0"/>
              <a:t>“Partnership for Energy Sector Climate Resilience”</a:t>
            </a:r>
          </a:p>
          <a:p>
            <a:pPr algn="ctr"/>
            <a:endParaRPr lang="en-US" sz="2800" dirty="0">
              <a:solidFill>
                <a:schemeClr val="tx2"/>
              </a:solidFill>
            </a:endParaRPr>
          </a:p>
        </p:txBody>
      </p:sp>
    </p:spTree>
    <p:extLst>
      <p:ext uri="{BB962C8B-B14F-4D97-AF65-F5344CB8AC3E}">
        <p14:creationId xmlns:p14="http://schemas.microsoft.com/office/powerpoint/2010/main" val="3064065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457200" y="914400"/>
            <a:ext cx="8229600" cy="5791200"/>
          </a:xfrm>
        </p:spPr>
        <p:txBody>
          <a:bodyPr>
            <a:normAutofit/>
          </a:bodyPr>
          <a:lstStyle/>
          <a:p>
            <a:endParaRPr lang="en-US" sz="2800" dirty="0" smtClean="0"/>
          </a:p>
          <a:p>
            <a:pPr lvl="1"/>
            <a:endParaRPr lang="en-US" sz="2000" dirty="0" smtClean="0"/>
          </a:p>
          <a:p>
            <a:r>
              <a:rPr lang="en-US" sz="2500" dirty="0"/>
              <a:t>	</a:t>
            </a:r>
          </a:p>
          <a:p>
            <a:r>
              <a:rPr lang="en-US" sz="2500" dirty="0" smtClean="0"/>
              <a:t> </a:t>
            </a:r>
            <a:endParaRPr lang="en-US" sz="2500" dirty="0"/>
          </a:p>
          <a:p>
            <a:r>
              <a:rPr lang="en-US" sz="2500" dirty="0"/>
              <a:t>	</a:t>
            </a:r>
          </a:p>
        </p:txBody>
      </p:sp>
      <p:sp>
        <p:nvSpPr>
          <p:cNvPr id="3" name="Title 2"/>
          <p:cNvSpPr>
            <a:spLocks noGrp="1"/>
          </p:cNvSpPr>
          <p:nvPr>
            <p:ph type="title"/>
          </p:nvPr>
        </p:nvSpPr>
        <p:spPr/>
        <p:txBody>
          <a:bodyPr/>
          <a:lstStyle/>
          <a:p>
            <a:pPr algn="ctr"/>
            <a:endParaRPr lang="en-US" dirty="0">
              <a:solidFill>
                <a:schemeClr val="tx1"/>
              </a:solidFill>
            </a:endParaRPr>
          </a:p>
        </p:txBody>
      </p:sp>
      <p:sp>
        <p:nvSpPr>
          <p:cNvPr id="5" name="Rounded Rectangle 4"/>
          <p:cNvSpPr/>
          <p:nvPr/>
        </p:nvSpPr>
        <p:spPr>
          <a:xfrm>
            <a:off x="360147" y="1466851"/>
            <a:ext cx="4097977" cy="4746624"/>
          </a:xfrm>
          <a:prstGeom prst="roundRect">
            <a:avLst/>
          </a:prstGeom>
          <a:solidFill>
            <a:schemeClr val="accent3"/>
          </a:solidFill>
          <a:ln w="1905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u="sng" dirty="0" smtClean="0">
                <a:solidFill>
                  <a:schemeClr val="bg1"/>
                </a:solidFill>
              </a:rPr>
              <a:t>Investor-Owned</a:t>
            </a:r>
          </a:p>
          <a:p>
            <a:pPr marL="115888" indent="-115888">
              <a:buFontTx/>
              <a:buChar char="-"/>
            </a:pPr>
            <a:r>
              <a:rPr lang="en-US" sz="2000" dirty="0" smtClean="0"/>
              <a:t>AVANGRID  </a:t>
            </a:r>
            <a:r>
              <a:rPr lang="en-US" sz="1600" dirty="0" smtClean="0"/>
              <a:t>(formerly Iberdrola USA)</a:t>
            </a:r>
          </a:p>
          <a:p>
            <a:pPr marL="115888" indent="-115888">
              <a:buFontTx/>
              <a:buChar char="-"/>
            </a:pPr>
            <a:r>
              <a:rPr lang="en-US" sz="2000" dirty="0" smtClean="0"/>
              <a:t>Consolidated </a:t>
            </a:r>
            <a:r>
              <a:rPr lang="en-US" sz="2000" dirty="0" smtClean="0"/>
              <a:t>Edison of New     York</a:t>
            </a:r>
            <a:endParaRPr lang="en-US" sz="2000" dirty="0"/>
          </a:p>
          <a:p>
            <a:r>
              <a:rPr lang="en-US" sz="2000" dirty="0" smtClean="0"/>
              <a:t>- Dominion/Virginia Power</a:t>
            </a:r>
            <a:endParaRPr lang="en-US" sz="2000" dirty="0"/>
          </a:p>
          <a:p>
            <a:pPr marL="111125" indent="-111125">
              <a:buFontTx/>
              <a:buChar char="-"/>
            </a:pPr>
            <a:r>
              <a:rPr lang="en-US" sz="2000" dirty="0" smtClean="0"/>
              <a:t>Entergy </a:t>
            </a:r>
          </a:p>
          <a:p>
            <a:pPr marL="111125" indent="-111125">
              <a:buFontTx/>
              <a:buChar char="-"/>
            </a:pPr>
            <a:r>
              <a:rPr lang="en-US" sz="2000" dirty="0" smtClean="0"/>
              <a:t>Exelon Corporation </a:t>
            </a:r>
            <a:endParaRPr lang="en-US" sz="2000" dirty="0"/>
          </a:p>
          <a:p>
            <a:pPr marL="111125" indent="-111125">
              <a:buFontTx/>
              <a:buChar char="-"/>
            </a:pPr>
            <a:r>
              <a:rPr lang="en-US" sz="2000" dirty="0" smtClean="0"/>
              <a:t>National </a:t>
            </a:r>
            <a:r>
              <a:rPr lang="en-US" sz="2000" dirty="0"/>
              <a:t>Grid </a:t>
            </a:r>
            <a:endParaRPr lang="en-US" sz="2000" dirty="0" smtClean="0"/>
          </a:p>
          <a:p>
            <a:pPr marL="111125" indent="-111125">
              <a:buFontTx/>
              <a:buChar char="-"/>
            </a:pPr>
            <a:r>
              <a:rPr lang="en-US" sz="2000" b="1" dirty="0">
                <a:solidFill>
                  <a:srgbClr val="FFFF00"/>
                </a:solidFill>
                <a:latin typeface="Aharoni" panose="02010803020104030203" pitchFamily="2" charset="-79"/>
                <a:cs typeface="Aharoni" panose="02010803020104030203" pitchFamily="2" charset="-79"/>
              </a:rPr>
              <a:t>Pacific </a:t>
            </a:r>
            <a:r>
              <a:rPr lang="en-US" sz="2000" b="1" dirty="0" smtClean="0">
                <a:solidFill>
                  <a:srgbClr val="FFFF00"/>
                </a:solidFill>
                <a:latin typeface="Aharoni" panose="02010803020104030203" pitchFamily="2" charset="-79"/>
                <a:cs typeface="Aharoni" panose="02010803020104030203" pitchFamily="2" charset="-79"/>
              </a:rPr>
              <a:t>Gas and Electric</a:t>
            </a:r>
            <a:endParaRPr lang="en-US" sz="2000" b="1" dirty="0">
              <a:solidFill>
                <a:srgbClr val="FFFF00"/>
              </a:solidFill>
              <a:latin typeface="Aharoni" panose="02010803020104030203" pitchFamily="2" charset="-79"/>
              <a:cs typeface="Aharoni" panose="02010803020104030203" pitchFamily="2" charset="-79"/>
            </a:endParaRPr>
          </a:p>
          <a:p>
            <a:r>
              <a:rPr lang="en-US" sz="2000" dirty="0" smtClean="0"/>
              <a:t>- Pepco Holdings Inc.</a:t>
            </a:r>
          </a:p>
          <a:p>
            <a:pPr marL="119063" indent="-119063">
              <a:buFontTx/>
              <a:buChar char="-"/>
            </a:pPr>
            <a:r>
              <a:rPr lang="en-US" sz="2000" dirty="0" smtClean="0"/>
              <a:t>Public Service Electric and Gas </a:t>
            </a:r>
          </a:p>
          <a:p>
            <a:pPr marL="119063" indent="-119063">
              <a:buFontTx/>
              <a:buChar char="-"/>
            </a:pPr>
            <a:r>
              <a:rPr lang="en-US" sz="2000" b="1" dirty="0">
                <a:solidFill>
                  <a:srgbClr val="FFFF00"/>
                </a:solidFill>
                <a:latin typeface="Aharoni" panose="02010803020104030203" pitchFamily="2" charset="-79"/>
                <a:cs typeface="Aharoni" panose="02010803020104030203" pitchFamily="2" charset="-79"/>
              </a:rPr>
              <a:t>San Diego Gas and Electric/ </a:t>
            </a:r>
            <a:r>
              <a:rPr lang="en-US" sz="2000" b="1" dirty="0" smtClean="0">
                <a:solidFill>
                  <a:srgbClr val="FFFF00"/>
                </a:solidFill>
                <a:latin typeface="Aharoni" panose="02010803020104030203" pitchFamily="2" charset="-79"/>
                <a:cs typeface="Aharoni" panose="02010803020104030203" pitchFamily="2" charset="-79"/>
              </a:rPr>
              <a:t>Sempra</a:t>
            </a:r>
          </a:p>
          <a:p>
            <a:pPr marL="119063" indent="-119063">
              <a:buFontTx/>
              <a:buChar char="-"/>
            </a:pPr>
            <a:r>
              <a:rPr lang="en-US" sz="2000" b="1" dirty="0" smtClean="0">
                <a:solidFill>
                  <a:srgbClr val="FFFF00"/>
                </a:solidFill>
                <a:latin typeface="Aharoni" panose="02010803020104030203" pitchFamily="2" charset="-79"/>
                <a:cs typeface="Aharoni" panose="02010803020104030203" pitchFamily="2" charset="-79"/>
              </a:rPr>
              <a:t>Southern California Edison</a:t>
            </a:r>
          </a:p>
          <a:p>
            <a:r>
              <a:rPr lang="en-US" sz="2000" dirty="0" smtClean="0"/>
              <a:t>- Xcel Energy</a:t>
            </a:r>
            <a:endParaRPr lang="en-US" sz="2000" dirty="0" smtClean="0">
              <a:solidFill>
                <a:schemeClr val="tx1"/>
              </a:solidFill>
            </a:endParaRPr>
          </a:p>
        </p:txBody>
      </p:sp>
      <p:sp>
        <p:nvSpPr>
          <p:cNvPr id="6" name="Rounded Rectangle 5"/>
          <p:cNvSpPr/>
          <p:nvPr/>
        </p:nvSpPr>
        <p:spPr>
          <a:xfrm>
            <a:off x="5074920" y="4240848"/>
            <a:ext cx="3311208" cy="866775"/>
          </a:xfrm>
          <a:prstGeom prst="roundRect">
            <a:avLst/>
          </a:prstGeom>
          <a:solidFill>
            <a:schemeClr val="accent2"/>
          </a:solidFill>
          <a:ln w="19050">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u="sng" dirty="0" smtClean="0">
                <a:solidFill>
                  <a:schemeClr val="bg1"/>
                </a:solidFill>
              </a:rPr>
              <a:t>Federal</a:t>
            </a:r>
            <a:r>
              <a:rPr lang="en-US" sz="2000" dirty="0" smtClean="0">
                <a:solidFill>
                  <a:schemeClr val="tx1"/>
                </a:solidFill>
              </a:rPr>
              <a:t> </a:t>
            </a:r>
          </a:p>
          <a:p>
            <a:r>
              <a:rPr lang="en-US" sz="2000" dirty="0" smtClean="0"/>
              <a:t>- TVA</a:t>
            </a:r>
            <a:endParaRPr lang="en-US" sz="2000" dirty="0"/>
          </a:p>
          <a:p>
            <a:pPr algn="ctr"/>
            <a:endParaRPr lang="en-US" sz="1200" dirty="0" smtClean="0">
              <a:solidFill>
                <a:schemeClr val="tx1"/>
              </a:solidFill>
            </a:endParaRPr>
          </a:p>
        </p:txBody>
      </p:sp>
      <p:sp>
        <p:nvSpPr>
          <p:cNvPr id="7" name="Rounded Rectangle 6"/>
          <p:cNvSpPr/>
          <p:nvPr/>
        </p:nvSpPr>
        <p:spPr>
          <a:xfrm>
            <a:off x="5074920" y="1345248"/>
            <a:ext cx="3544888" cy="2464752"/>
          </a:xfrm>
          <a:prstGeom prst="roundRect">
            <a:avLst/>
          </a:prstGeom>
          <a:solidFill>
            <a:schemeClr val="bg2"/>
          </a:solidFill>
          <a:ln w="1905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u="sng" dirty="0" smtClean="0">
              <a:solidFill>
                <a:schemeClr val="bg1"/>
              </a:solidFill>
            </a:endParaRPr>
          </a:p>
          <a:p>
            <a:pPr algn="ctr"/>
            <a:r>
              <a:rPr lang="en-US" sz="2000" u="sng" dirty="0" smtClean="0">
                <a:solidFill>
                  <a:schemeClr val="bg1"/>
                </a:solidFill>
              </a:rPr>
              <a:t>State/Municipal</a:t>
            </a:r>
          </a:p>
          <a:p>
            <a:r>
              <a:rPr lang="en-US" dirty="0" smtClean="0"/>
              <a:t>- Austin Energy</a:t>
            </a:r>
          </a:p>
          <a:p>
            <a:r>
              <a:rPr lang="en-US" sz="2000" dirty="0" smtClean="0">
                <a:solidFill>
                  <a:schemeClr val="bg1"/>
                </a:solidFill>
              </a:rPr>
              <a:t>- New York Power Authority</a:t>
            </a:r>
            <a:endParaRPr lang="en-US" sz="2000" dirty="0">
              <a:solidFill>
                <a:schemeClr val="bg1"/>
              </a:solidFill>
            </a:endParaRPr>
          </a:p>
          <a:p>
            <a:pPr marL="111125" indent="-111125"/>
            <a:r>
              <a:rPr lang="en-US" sz="2000" dirty="0" smtClean="0">
                <a:solidFill>
                  <a:schemeClr val="bg1"/>
                </a:solidFill>
              </a:rPr>
              <a:t>- Seattle </a:t>
            </a:r>
            <a:r>
              <a:rPr lang="en-US" sz="2000" dirty="0">
                <a:solidFill>
                  <a:schemeClr val="bg1"/>
                </a:solidFill>
              </a:rPr>
              <a:t>City </a:t>
            </a:r>
            <a:r>
              <a:rPr lang="en-US" sz="2000" dirty="0" smtClean="0">
                <a:solidFill>
                  <a:schemeClr val="bg1"/>
                </a:solidFill>
              </a:rPr>
              <a:t>Light </a:t>
            </a:r>
            <a:endParaRPr lang="en-US" sz="2000" dirty="0">
              <a:solidFill>
                <a:schemeClr val="bg1"/>
              </a:solidFill>
            </a:endParaRPr>
          </a:p>
          <a:p>
            <a:pPr marL="173038" indent="-173038"/>
            <a:r>
              <a:rPr lang="en-US" sz="2000" dirty="0" smtClean="0">
                <a:solidFill>
                  <a:schemeClr val="bg1"/>
                </a:solidFill>
              </a:rPr>
              <a:t>- </a:t>
            </a:r>
            <a:r>
              <a:rPr lang="en-US" sz="2000" b="1" dirty="0" smtClean="0">
                <a:solidFill>
                  <a:srgbClr val="FFFF00"/>
                </a:solidFill>
                <a:latin typeface="Aharoni" panose="02010803020104030203" pitchFamily="2" charset="-79"/>
                <a:cs typeface="Aharoni" panose="02010803020104030203" pitchFamily="2" charset="-79"/>
              </a:rPr>
              <a:t>Sacramento </a:t>
            </a:r>
            <a:r>
              <a:rPr lang="en-US" sz="2000" b="1" dirty="0">
                <a:solidFill>
                  <a:srgbClr val="FFFF00"/>
                </a:solidFill>
                <a:latin typeface="Aharoni" panose="02010803020104030203" pitchFamily="2" charset="-79"/>
                <a:cs typeface="Aharoni" panose="02010803020104030203" pitchFamily="2" charset="-79"/>
              </a:rPr>
              <a:t>Municipal Utility </a:t>
            </a:r>
            <a:r>
              <a:rPr lang="en-US" sz="2000" b="1" dirty="0" smtClean="0">
                <a:solidFill>
                  <a:srgbClr val="FFFF00"/>
                </a:solidFill>
                <a:latin typeface="Aharoni" panose="02010803020104030203" pitchFamily="2" charset="-79"/>
                <a:cs typeface="Aharoni" panose="02010803020104030203" pitchFamily="2" charset="-79"/>
              </a:rPr>
              <a:t>District</a:t>
            </a:r>
          </a:p>
          <a:p>
            <a:endParaRPr lang="en-US" dirty="0" smtClean="0"/>
          </a:p>
          <a:p>
            <a:endParaRPr lang="en-US" dirty="0" smtClean="0">
              <a:solidFill>
                <a:schemeClr val="tx1"/>
              </a:solidFill>
            </a:endParaRPr>
          </a:p>
        </p:txBody>
      </p:sp>
      <p:sp>
        <p:nvSpPr>
          <p:cNvPr id="9" name="Rounded Rectangle 8"/>
          <p:cNvSpPr/>
          <p:nvPr/>
        </p:nvSpPr>
        <p:spPr>
          <a:xfrm>
            <a:off x="5191760" y="5622290"/>
            <a:ext cx="3311208" cy="1127760"/>
          </a:xfrm>
          <a:prstGeom prst="roundRect">
            <a:avLst/>
          </a:prstGeom>
          <a:solidFill>
            <a:schemeClr val="accent4"/>
          </a:solidFill>
          <a:ln w="19050">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u="sng" dirty="0" smtClean="0">
              <a:solidFill>
                <a:schemeClr val="bg1"/>
              </a:solidFill>
            </a:endParaRPr>
          </a:p>
          <a:p>
            <a:pPr algn="ctr"/>
            <a:r>
              <a:rPr lang="en-US" sz="2000" u="sng" dirty="0" smtClean="0">
                <a:solidFill>
                  <a:schemeClr val="bg1"/>
                </a:solidFill>
              </a:rPr>
              <a:t>Cooperative </a:t>
            </a:r>
          </a:p>
          <a:p>
            <a:r>
              <a:rPr lang="en-US" dirty="0" smtClean="0"/>
              <a:t>- Great </a:t>
            </a:r>
            <a:r>
              <a:rPr lang="en-US" dirty="0"/>
              <a:t>River Energy</a:t>
            </a:r>
          </a:p>
          <a:p>
            <a:r>
              <a:rPr lang="en-US" dirty="0"/>
              <a:t> - Hoosier Energy</a:t>
            </a:r>
          </a:p>
          <a:p>
            <a:pPr algn="ctr"/>
            <a:endParaRPr lang="en-US" sz="1200" dirty="0" smtClean="0">
              <a:solidFill>
                <a:schemeClr val="tx1"/>
              </a:solidFill>
            </a:endParaRPr>
          </a:p>
        </p:txBody>
      </p:sp>
      <p:sp>
        <p:nvSpPr>
          <p:cNvPr id="8" name="Text Placeholder 2"/>
          <p:cNvSpPr txBox="1">
            <a:spLocks/>
          </p:cNvSpPr>
          <p:nvPr/>
        </p:nvSpPr>
        <p:spPr>
          <a:xfrm>
            <a:off x="373487" y="41798"/>
            <a:ext cx="8169275" cy="828771"/>
          </a:xfrm>
          <a:prstGeom prst="rect">
            <a:avLst/>
          </a:prstGeom>
          <a:solidFill>
            <a:srgbClr val="F7E38D"/>
          </a:solidFill>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endParaRPr lang="en-US" sz="2800" dirty="0" smtClean="0"/>
          </a:p>
          <a:p>
            <a:pPr algn="ctr"/>
            <a:r>
              <a:rPr lang="en-US" sz="2800" b="1" i="1" dirty="0" smtClean="0"/>
              <a:t>Partnership </a:t>
            </a:r>
            <a:r>
              <a:rPr lang="en-US" sz="2800" b="1" i="1" dirty="0"/>
              <a:t>for Energy Sector Climate Resilience</a:t>
            </a:r>
            <a:r>
              <a:rPr lang="en-US" sz="2800" b="1" dirty="0"/>
              <a:t>:</a:t>
            </a:r>
            <a:br>
              <a:rPr lang="en-US" sz="2800" b="1" dirty="0"/>
            </a:br>
            <a:r>
              <a:rPr lang="en-US" sz="2800" b="1" dirty="0"/>
              <a:t> Members</a:t>
            </a:r>
          </a:p>
          <a:p>
            <a:pPr algn="ctr"/>
            <a:endParaRPr lang="en-US" sz="2800" dirty="0">
              <a:solidFill>
                <a:schemeClr val="tx2"/>
              </a:solidFill>
            </a:endParaRPr>
          </a:p>
        </p:txBody>
      </p:sp>
    </p:spTree>
    <p:extLst>
      <p:ext uri="{BB962C8B-B14F-4D97-AF65-F5344CB8AC3E}">
        <p14:creationId xmlns:p14="http://schemas.microsoft.com/office/powerpoint/2010/main" val="24390237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96982" y="978508"/>
            <a:ext cx="9047018" cy="5727092"/>
          </a:xfrm>
        </p:spPr>
        <p:txBody>
          <a:bodyPr>
            <a:normAutofit fontScale="25000" lnSpcReduction="20000"/>
          </a:bodyPr>
          <a:lstStyle/>
          <a:p>
            <a:pPr lvl="2">
              <a:buFont typeface="Wingdings" panose="05000000000000000000" pitchFamily="2" charset="2"/>
              <a:buChar char="q"/>
            </a:pPr>
            <a:endParaRPr lang="en-US" sz="3800" dirty="0" smtClean="0"/>
          </a:p>
          <a:p>
            <a:pPr lvl="2">
              <a:buClr>
                <a:schemeClr val="accent4"/>
              </a:buClr>
              <a:buFont typeface="Wingdings" panose="05000000000000000000" pitchFamily="2" charset="2"/>
              <a:buChar char="q"/>
            </a:pPr>
            <a:r>
              <a:rPr lang="en-US" sz="8000" dirty="0" smtClean="0">
                <a:solidFill>
                  <a:schemeClr val="accent2"/>
                </a:solidFill>
                <a:latin typeface="+mn-lt"/>
              </a:rPr>
              <a:t> </a:t>
            </a:r>
            <a:r>
              <a:rPr lang="en-US" sz="8000" dirty="0" smtClean="0">
                <a:latin typeface="+mn-lt"/>
              </a:rPr>
              <a:t>   </a:t>
            </a:r>
            <a:r>
              <a:rPr lang="en-US" sz="8800" b="1" dirty="0" smtClean="0">
                <a:latin typeface="+mn-lt"/>
              </a:rPr>
              <a:t>Assessing </a:t>
            </a:r>
            <a:r>
              <a:rPr lang="en-US" sz="8800" b="1" dirty="0">
                <a:latin typeface="+mn-lt"/>
              </a:rPr>
              <a:t>Vulnerabilities to Extreme Weather and </a:t>
            </a:r>
            <a:r>
              <a:rPr lang="en-US" sz="8800" b="1" dirty="0" smtClean="0">
                <a:latin typeface="+mn-lt"/>
              </a:rPr>
              <a:t>Climate Change: </a:t>
            </a:r>
            <a:r>
              <a:rPr lang="en-US" sz="8000" dirty="0" smtClean="0"/>
              <a:t>Developing and deploying guidance, methodologies, tools, best practices and other relevant information to assist companies 	conducting vulnerability assessments and developing resilience strategies</a:t>
            </a:r>
          </a:p>
          <a:p>
            <a:pPr marL="1376363" lvl="6" indent="-346075">
              <a:buClr>
                <a:schemeClr val="accent4"/>
              </a:buClr>
              <a:buFont typeface="Wingdings" panose="05000000000000000000" pitchFamily="2" charset="2"/>
              <a:buChar char="ü"/>
            </a:pPr>
            <a:r>
              <a:rPr lang="en-US" sz="8000" dirty="0" smtClean="0"/>
              <a:t>Partners conducted vulnerability assessments (VA) (Feb 2016)</a:t>
            </a:r>
          </a:p>
          <a:p>
            <a:pPr marL="1376363" lvl="6" indent="-346075">
              <a:buClr>
                <a:schemeClr val="accent4"/>
              </a:buClr>
              <a:buFont typeface="Wingdings" panose="05000000000000000000" pitchFamily="2" charset="2"/>
              <a:buChar char="ü"/>
            </a:pPr>
            <a:r>
              <a:rPr lang="en-US" sz="8000" dirty="0" smtClean="0"/>
              <a:t>DOE developed lessons learned and best practices of VA’s (June 2016)</a:t>
            </a:r>
          </a:p>
          <a:p>
            <a:pPr marL="1376363" lvl="6" indent="-346075">
              <a:buClr>
                <a:schemeClr val="accent4"/>
              </a:buClr>
              <a:buFont typeface="Wingdings" panose="05000000000000000000" pitchFamily="2" charset="2"/>
              <a:buChar char="ü"/>
            </a:pPr>
            <a:r>
              <a:rPr lang="en-US" sz="8000" i="1" dirty="0" smtClean="0"/>
              <a:t>Guide for Assessing Electricity Sector Vulnerabilities to Sea Level Rise and Resilience Solutions (June 2016)</a:t>
            </a:r>
          </a:p>
          <a:p>
            <a:pPr marL="1376363" lvl="6" indent="-346075">
              <a:buClr>
                <a:schemeClr val="accent4"/>
              </a:buClr>
              <a:buFont typeface="Wingdings" panose="05000000000000000000" pitchFamily="2" charset="2"/>
              <a:buChar char="ü"/>
            </a:pPr>
            <a:r>
              <a:rPr lang="en-US" sz="8000" i="1" dirty="0" smtClean="0"/>
              <a:t>Guide for Climate Resilience Planning in the Electricity Sector (July 2016)</a:t>
            </a:r>
          </a:p>
          <a:p>
            <a:pPr marL="1376363" lvl="6" indent="-346075">
              <a:buClr>
                <a:schemeClr val="accent4"/>
              </a:buClr>
              <a:buFont typeface="Wingdings" panose="05000000000000000000" pitchFamily="2" charset="2"/>
              <a:buChar char="ü"/>
            </a:pPr>
            <a:endParaRPr lang="en-US" sz="8000" i="1" dirty="0"/>
          </a:p>
          <a:p>
            <a:pPr marL="914400" lvl="2" indent="-542925">
              <a:buClr>
                <a:schemeClr val="accent4"/>
              </a:buClr>
              <a:buFont typeface="Wingdings" panose="05000000000000000000" pitchFamily="2" charset="2"/>
              <a:buChar char="q"/>
            </a:pPr>
            <a:r>
              <a:rPr lang="en-US" sz="8800" b="1" dirty="0" smtClean="0">
                <a:latin typeface="+mn-lt"/>
              </a:rPr>
              <a:t>Making the Business Case for </a:t>
            </a:r>
            <a:r>
              <a:rPr lang="en-US" sz="8800" b="1" dirty="0">
                <a:latin typeface="+mn-lt"/>
              </a:rPr>
              <a:t>Resilience </a:t>
            </a:r>
            <a:r>
              <a:rPr lang="en-US" sz="8800" b="1" dirty="0" smtClean="0">
                <a:latin typeface="+mn-lt"/>
              </a:rPr>
              <a:t>Investments: </a:t>
            </a:r>
            <a:r>
              <a:rPr lang="en-US" sz="8000" b="0" dirty="0" smtClean="0">
                <a:latin typeface="+mn-lt"/>
              </a:rPr>
              <a:t>Developing generalized </a:t>
            </a:r>
            <a:r>
              <a:rPr lang="en-US" sz="8000" b="0" dirty="0">
                <a:latin typeface="+mn-lt"/>
              </a:rPr>
              <a:t>methodology </a:t>
            </a:r>
            <a:r>
              <a:rPr lang="en-US" sz="8000" b="0" dirty="0" smtClean="0">
                <a:latin typeface="+mn-lt"/>
              </a:rPr>
              <a:t>and case studies for </a:t>
            </a:r>
            <a:r>
              <a:rPr lang="en-US" sz="8000" b="0" dirty="0">
                <a:latin typeface="+mn-lt"/>
              </a:rPr>
              <a:t>characterizing costs and benefits of resilience investments related to climate change and extreme </a:t>
            </a:r>
            <a:r>
              <a:rPr lang="en-US" sz="8000" b="0" dirty="0" smtClean="0">
                <a:latin typeface="+mn-lt"/>
              </a:rPr>
              <a:t>weather. Case studies include:</a:t>
            </a:r>
          </a:p>
          <a:p>
            <a:pPr marL="914400" lvl="2" indent="-542925">
              <a:buClr>
                <a:schemeClr val="accent4"/>
              </a:buClr>
              <a:buFont typeface="Wingdings" panose="05000000000000000000" pitchFamily="2" charset="2"/>
              <a:buChar char="q"/>
            </a:pPr>
            <a:endParaRPr lang="en-US" sz="8000" b="0" dirty="0" smtClean="0">
              <a:latin typeface="+mn-lt"/>
            </a:endParaRPr>
          </a:p>
          <a:p>
            <a:pPr marL="1376363" lvl="5" indent="-346075">
              <a:buClr>
                <a:schemeClr val="accent4"/>
              </a:buClr>
              <a:buFont typeface="Wingdings" panose="05000000000000000000" pitchFamily="2" charset="2"/>
              <a:buChar char="ü"/>
            </a:pPr>
            <a:r>
              <a:rPr lang="en-US" sz="8000" dirty="0" smtClean="0"/>
              <a:t>Severe drought and extreme heat/inland electricity infrastructure </a:t>
            </a:r>
          </a:p>
          <a:p>
            <a:pPr marL="1376363" lvl="5" indent="-346075">
              <a:buClr>
                <a:schemeClr val="accent4"/>
              </a:buClr>
              <a:buFont typeface="Wingdings" panose="05000000000000000000" pitchFamily="2" charset="2"/>
              <a:buChar char="ü"/>
            </a:pPr>
            <a:endParaRPr lang="en-US" sz="8000" dirty="0" smtClean="0"/>
          </a:p>
          <a:p>
            <a:pPr marL="1376363" lvl="5" indent="-346075">
              <a:buClr>
                <a:schemeClr val="accent4"/>
              </a:buClr>
              <a:buFont typeface="Wingdings" panose="05000000000000000000" pitchFamily="2" charset="2"/>
              <a:buChar char="ü"/>
            </a:pPr>
            <a:r>
              <a:rPr lang="en-US" sz="8000" b="0" dirty="0" smtClean="0"/>
              <a:t>Review of Public Utility Commission decisions on utility </a:t>
            </a:r>
            <a:r>
              <a:rPr lang="en-US" sz="8000" b="0" dirty="0"/>
              <a:t>reliability and resilience applications </a:t>
            </a:r>
            <a:r>
              <a:rPr lang="en-US" sz="8000" b="0" dirty="0" smtClean="0"/>
              <a:t> - focus </a:t>
            </a:r>
            <a:r>
              <a:rPr lang="en-US" sz="8000" b="0" dirty="0"/>
              <a:t>on role of economic evaluations in supporting regulatory </a:t>
            </a:r>
            <a:r>
              <a:rPr lang="en-US" sz="8000" b="0" dirty="0" smtClean="0"/>
              <a:t>decisions (CA, </a:t>
            </a:r>
            <a:r>
              <a:rPr lang="en-US" sz="8000" b="0" dirty="0" err="1" smtClean="0"/>
              <a:t>Fl</a:t>
            </a:r>
            <a:r>
              <a:rPr lang="en-US" sz="8000" dirty="0" smtClean="0"/>
              <a:t>, Washington DC</a:t>
            </a:r>
            <a:r>
              <a:rPr lang="en-US" sz="8000" b="0" dirty="0" smtClean="0"/>
              <a:t>)</a:t>
            </a:r>
            <a:endParaRPr lang="en-US" sz="8000" b="0" dirty="0"/>
          </a:p>
          <a:p>
            <a:pPr marL="1376363" lvl="5" indent="-346075">
              <a:buClr>
                <a:schemeClr val="accent4"/>
              </a:buClr>
              <a:buFont typeface="Wingdings" panose="05000000000000000000" pitchFamily="2" charset="2"/>
              <a:buChar char="ü"/>
            </a:pPr>
            <a:endParaRPr lang="en-US" sz="8000" b="1" dirty="0" smtClean="0"/>
          </a:p>
        </p:txBody>
      </p:sp>
      <p:sp>
        <p:nvSpPr>
          <p:cNvPr id="3" name="Title 2"/>
          <p:cNvSpPr>
            <a:spLocks noGrp="1"/>
          </p:cNvSpPr>
          <p:nvPr>
            <p:ph type="title"/>
          </p:nvPr>
        </p:nvSpPr>
        <p:spPr>
          <a:xfrm>
            <a:off x="1330960" y="0"/>
            <a:ext cx="7813040" cy="904240"/>
          </a:xfrm>
        </p:spPr>
        <p:txBody>
          <a:bodyPr/>
          <a:lstStyle/>
          <a:p>
            <a:pPr algn="ctr"/>
            <a:r>
              <a:rPr lang="en-US" b="1" dirty="0"/>
              <a:t/>
            </a:r>
            <a:br>
              <a:rPr lang="en-US" b="1" dirty="0"/>
            </a:br>
            <a:endParaRPr lang="en-US" dirty="0">
              <a:solidFill>
                <a:schemeClr val="bg1"/>
              </a:solidFill>
            </a:endParaRPr>
          </a:p>
        </p:txBody>
      </p:sp>
      <p:sp>
        <p:nvSpPr>
          <p:cNvPr id="4" name="Text Placeholder 2"/>
          <p:cNvSpPr txBox="1">
            <a:spLocks/>
          </p:cNvSpPr>
          <p:nvPr/>
        </p:nvSpPr>
        <p:spPr>
          <a:xfrm>
            <a:off x="457200" y="74268"/>
            <a:ext cx="8305800" cy="755703"/>
          </a:xfrm>
          <a:prstGeom prst="rect">
            <a:avLst/>
          </a:prstGeom>
          <a:solidFill>
            <a:srgbClr val="F7E38D"/>
          </a:solidFill>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2800" dirty="0" smtClean="0"/>
              <a:t>Current “Partnership” Work </a:t>
            </a:r>
            <a:r>
              <a:rPr lang="en-US" sz="2800" dirty="0"/>
              <a:t>Streams</a:t>
            </a:r>
          </a:p>
        </p:txBody>
      </p:sp>
    </p:spTree>
    <p:extLst>
      <p:ext uri="{BB962C8B-B14F-4D97-AF65-F5344CB8AC3E}">
        <p14:creationId xmlns:p14="http://schemas.microsoft.com/office/powerpoint/2010/main" val="26732515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531" y="81500"/>
            <a:ext cx="8312156" cy="792785"/>
          </a:xfrm>
        </p:spPr>
        <p:txBody>
          <a:bodyPr/>
          <a:lstStyle/>
          <a:p>
            <a:endParaRPr lang="en-US" dirty="0"/>
          </a:p>
        </p:txBody>
      </p:sp>
      <p:sp>
        <p:nvSpPr>
          <p:cNvPr id="3" name="Slide Number Placeholder 2"/>
          <p:cNvSpPr>
            <a:spLocks noGrp="1"/>
          </p:cNvSpPr>
          <p:nvPr>
            <p:ph type="sldNum" sz="quarter" idx="13"/>
          </p:nvPr>
        </p:nvSpPr>
        <p:spPr/>
        <p:txBody>
          <a:bodyPr/>
          <a:lstStyle/>
          <a:p>
            <a:fld id="{3675A01C-4065-1549-ACEF-B613474B14E8}" type="slidenum">
              <a:rPr lang="en-US" smtClean="0"/>
              <a:pPr/>
              <a:t>6</a:t>
            </a:fld>
            <a:endParaRPr lang="en-US" dirty="0"/>
          </a:p>
        </p:txBody>
      </p:sp>
      <p:sp>
        <p:nvSpPr>
          <p:cNvPr id="4" name="Text Placeholder 3"/>
          <p:cNvSpPr>
            <a:spLocks noGrp="1"/>
          </p:cNvSpPr>
          <p:nvPr>
            <p:ph type="body" sz="quarter" idx="14"/>
          </p:nvPr>
        </p:nvSpPr>
        <p:spPr/>
        <p:txBody>
          <a:bodyPr/>
          <a:lstStyle/>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641695678"/>
              </p:ext>
            </p:extLst>
          </p:nvPr>
        </p:nvGraphicFramePr>
        <p:xfrm>
          <a:off x="455614" y="1106486"/>
          <a:ext cx="8072368" cy="5461007"/>
        </p:xfrm>
        <a:graphic>
          <a:graphicData uri="http://schemas.openxmlformats.org/drawingml/2006/table">
            <a:tbl>
              <a:tblPr>
                <a:tableStyleId>{5C22544A-7EE6-4342-B048-85BDC9FD1C3A}</a:tableStyleId>
              </a:tblPr>
              <a:tblGrid>
                <a:gridCol w="552149"/>
                <a:gridCol w="807236"/>
                <a:gridCol w="783020"/>
                <a:gridCol w="833068"/>
                <a:gridCol w="871816"/>
                <a:gridCol w="1501131"/>
                <a:gridCol w="1010652"/>
                <a:gridCol w="1645012"/>
                <a:gridCol w="68284"/>
              </a:tblGrid>
              <a:tr h="276070">
                <a:tc>
                  <a:txBody>
                    <a:bodyPr/>
                    <a:lstStyle/>
                    <a:p>
                      <a:endParaRPr lang="en-US" sz="1200" b="1" dirty="0">
                        <a:effectLst/>
                        <a:latin typeface="Calibri" panose="020F0502020204030204" pitchFamily="34"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Approach</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Scope</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Climate Data</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smtClean="0">
                          <a:solidFill>
                            <a:srgbClr val="FF0000"/>
                          </a:solidFill>
                          <a:effectLst/>
                        </a:rPr>
                        <a:t>Approach</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Other</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Timeframe</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r>
                        <a:rPr lang="en-US" sz="1200" b="1" dirty="0">
                          <a:solidFill>
                            <a:srgbClr val="FF0000"/>
                          </a:solidFill>
                          <a:effectLst/>
                        </a:rPr>
                        <a:t>Sources</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lgn="ctr">
                        <a:spcBef>
                          <a:spcPts val="0"/>
                        </a:spcBef>
                        <a:spcAft>
                          <a:spcPts val="0"/>
                        </a:spcAft>
                      </a:pPr>
                      <a:endParaRPr lang="en-US" sz="1000" b="1"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r>
              <a:tr h="1306474">
                <a:tc>
                  <a:txBody>
                    <a:bodyPr/>
                    <a:lstStyle/>
                    <a:p>
                      <a:pPr marL="0" marR="0">
                        <a:spcBef>
                          <a:spcPts val="0"/>
                        </a:spcBef>
                        <a:spcAft>
                          <a:spcPts val="0"/>
                        </a:spcAft>
                      </a:pPr>
                      <a:r>
                        <a:rPr lang="en-US" sz="1200" b="1" dirty="0">
                          <a:solidFill>
                            <a:srgbClr val="FF0000"/>
                          </a:solidFill>
                          <a:effectLst/>
                        </a:rPr>
                        <a:t>PG&amp;E</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Internal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Assets and operations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Historic and projections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Quantitative risk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Average temps, extreme temps, sea level rise, water availability, flooding and precip, subsidence</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2050 (data for 2020-2100)</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Internal scenarios, FEMA, CA Climate Center, CA Coastal Commission, NOAA, CA Climate Assessment, Cal-Adapt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r>
              <a:tr h="1175825">
                <a:tc>
                  <a:txBody>
                    <a:bodyPr/>
                    <a:lstStyle/>
                    <a:p>
                      <a:pPr marL="0" marR="0">
                        <a:spcBef>
                          <a:spcPts val="0"/>
                        </a:spcBef>
                        <a:spcAft>
                          <a:spcPts val="0"/>
                        </a:spcAft>
                      </a:pPr>
                      <a:r>
                        <a:rPr lang="en-US" sz="1200" b="1" dirty="0">
                          <a:solidFill>
                            <a:srgbClr val="FF0000"/>
                          </a:solidFill>
                          <a:effectLst/>
                        </a:rPr>
                        <a:t>SCE</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Internal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All assets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Projections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Qualitative risk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Average temps, extreme temps, sea level rise, flooding &amp; precip, summer storms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2085</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CEC-provided downscaled models using IPCC scenarios; literature</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r>
              <a:tr h="1306474">
                <a:tc>
                  <a:txBody>
                    <a:bodyPr/>
                    <a:lstStyle/>
                    <a:p>
                      <a:pPr marL="0" marR="0">
                        <a:spcBef>
                          <a:spcPts val="0"/>
                        </a:spcBef>
                        <a:spcAft>
                          <a:spcPts val="0"/>
                        </a:spcAft>
                      </a:pPr>
                      <a:r>
                        <a:rPr lang="en-US" sz="1200" b="1" dirty="0">
                          <a:solidFill>
                            <a:srgbClr val="FF0000"/>
                          </a:solidFill>
                          <a:effectLst/>
                        </a:rPr>
                        <a:t>SDG&amp;E</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Internal assessment and literature review</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Assets and operations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Historic and projections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Qualitative risk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Average temp, extreme temps, sea level rise, water availability, flooding and precip, summer storms </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2050 and 2100</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IPCC, DOE, EPA, NCA, San Diego Foundation/ Scripps, NOAA, and other sources </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r>
              <a:tr h="1306474">
                <a:tc>
                  <a:txBody>
                    <a:bodyPr/>
                    <a:lstStyle/>
                    <a:p>
                      <a:pPr marL="0" marR="0">
                        <a:spcBef>
                          <a:spcPts val="0"/>
                        </a:spcBef>
                        <a:spcAft>
                          <a:spcPts val="0"/>
                        </a:spcAft>
                      </a:pPr>
                      <a:r>
                        <a:rPr lang="en-US" sz="1200" b="1" dirty="0">
                          <a:solidFill>
                            <a:srgbClr val="FF0000"/>
                          </a:solidFill>
                          <a:effectLst/>
                        </a:rPr>
                        <a:t>SMUD</a:t>
                      </a:r>
                      <a:endParaRPr lang="en-US"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Internal assessment and literature review</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Assets and operations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Historic and projections</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Qualitative risk assessment</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Average temps, extreme temps, water avail, flooding and precip, summer storms, regional hydrology</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a:effectLst/>
                        </a:rPr>
                        <a:t>Mid century, end of century, 2030s, 2085</a:t>
                      </a:r>
                      <a:endParaRPr lang="en-US" sz="1200" b="1">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r>
                        <a:rPr lang="en-US" sz="1200" b="1" dirty="0">
                          <a:effectLst/>
                        </a:rPr>
                        <a:t>California Climate Change Center, California Climate Action Team, region-specific academic literature</a:t>
                      </a:r>
                      <a:endParaRPr lang="en-US"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c>
                  <a:txBody>
                    <a:bodyPr/>
                    <a:lstStyle/>
                    <a:p>
                      <a:pPr marL="0" marR="0">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21442" marR="21442" marT="0" marB="0"/>
                </a:tc>
              </a:tr>
            </a:tbl>
          </a:graphicData>
        </a:graphic>
      </p:graphicFrame>
      <p:sp>
        <p:nvSpPr>
          <p:cNvPr id="6" name="Text Placeholder 2"/>
          <p:cNvSpPr txBox="1">
            <a:spLocks/>
          </p:cNvSpPr>
          <p:nvPr/>
        </p:nvSpPr>
        <p:spPr>
          <a:xfrm>
            <a:off x="338898" y="118582"/>
            <a:ext cx="8305800" cy="755703"/>
          </a:xfrm>
          <a:prstGeom prst="rect">
            <a:avLst/>
          </a:prstGeom>
          <a:solidFill>
            <a:srgbClr val="F7E38D"/>
          </a:solidFill>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endParaRPr lang="en-US" sz="2800" dirty="0" smtClean="0"/>
          </a:p>
          <a:p>
            <a:pPr algn="ctr"/>
            <a:r>
              <a:rPr lang="en-US" sz="2800" dirty="0" smtClean="0"/>
              <a:t>Approaches of CA Partner Utilities:</a:t>
            </a:r>
          </a:p>
          <a:p>
            <a:pPr algn="ctr"/>
            <a:r>
              <a:rPr lang="en-US" sz="2800" dirty="0" smtClean="0"/>
              <a:t> Vulnerability </a:t>
            </a:r>
            <a:r>
              <a:rPr lang="en-US" sz="2800" dirty="0"/>
              <a:t>Assessments</a:t>
            </a:r>
          </a:p>
          <a:p>
            <a:pPr algn="ctr"/>
            <a:endParaRPr lang="en-US" sz="2800" dirty="0"/>
          </a:p>
        </p:txBody>
      </p:sp>
    </p:spTree>
    <p:extLst>
      <p:ext uri="{BB962C8B-B14F-4D97-AF65-F5344CB8AC3E}">
        <p14:creationId xmlns:p14="http://schemas.microsoft.com/office/powerpoint/2010/main" val="5249776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3531" y="81500"/>
            <a:ext cx="8164452" cy="792785"/>
          </a:xfrm>
        </p:spPr>
        <p:txBody>
          <a:bodyPr/>
          <a:lstStyle/>
          <a:p>
            <a:r>
              <a:rPr lang="en-US" dirty="0"/>
              <a:t/>
            </a:r>
            <a:br>
              <a:rPr lang="en-US" dirty="0"/>
            </a:br>
            <a:endParaRPr lang="en-US" dirty="0"/>
          </a:p>
        </p:txBody>
      </p:sp>
      <p:sp>
        <p:nvSpPr>
          <p:cNvPr id="4" name="Text Placeholder 3"/>
          <p:cNvSpPr>
            <a:spLocks noGrp="1"/>
          </p:cNvSpPr>
          <p:nvPr>
            <p:ph type="body" sz="quarter" idx="14"/>
          </p:nvPr>
        </p:nvSpPr>
        <p:spPr>
          <a:xfrm>
            <a:off x="455613" y="983562"/>
            <a:ext cx="8180387" cy="5585893"/>
          </a:xfrm>
        </p:spPr>
        <p:txBody>
          <a:bodyPr>
            <a:normAutofit fontScale="25000" lnSpcReduction="20000"/>
          </a:bodyPr>
          <a:lstStyle/>
          <a:p>
            <a:pPr lvl="0"/>
            <a:r>
              <a:rPr lang="en-US" sz="8000" dirty="0"/>
              <a:t>Scenarios for climate change impacts and the vulnerabilities of power systems: </a:t>
            </a:r>
            <a:r>
              <a:rPr lang="en-US" sz="8000" b="0" dirty="0" smtClean="0"/>
              <a:t>Need </a:t>
            </a:r>
            <a:r>
              <a:rPr lang="en-US" sz="8000" b="0" dirty="0"/>
              <a:t>for standardized and accepted scenarios for future conditions to use as the basis for planning and investing</a:t>
            </a:r>
          </a:p>
          <a:p>
            <a:pPr marL="173038" lvl="1">
              <a:buClr>
                <a:srgbClr val="C00000"/>
              </a:buClr>
            </a:pPr>
            <a:r>
              <a:rPr lang="en-US" sz="8000" b="1" dirty="0" smtClean="0"/>
              <a:t>Vulnerability </a:t>
            </a:r>
            <a:r>
              <a:rPr lang="en-US" sz="8000" b="1" dirty="0"/>
              <a:t>Assessment Methods: </a:t>
            </a:r>
            <a:r>
              <a:rPr lang="en-US" sz="8000" dirty="0"/>
              <a:t>Need for Improved information about the ways that electric power systems will be affected by climate change and extreme weather to facilitate planning to avoid impacts </a:t>
            </a:r>
          </a:p>
          <a:p>
            <a:r>
              <a:rPr lang="en-US" sz="8000" dirty="0" smtClean="0"/>
              <a:t>Design </a:t>
            </a:r>
            <a:r>
              <a:rPr lang="en-US" sz="8000" dirty="0"/>
              <a:t>Standards</a:t>
            </a:r>
            <a:r>
              <a:rPr lang="en-US" sz="8000" b="0" dirty="0"/>
              <a:t>: Need for updated equipment and facility design standards to better reflect changes in extreme weather and storm surge. </a:t>
            </a:r>
            <a:endParaRPr lang="en-US" sz="8000" b="0" dirty="0" smtClean="0"/>
          </a:p>
          <a:p>
            <a:r>
              <a:rPr lang="en-US" sz="8000" dirty="0" smtClean="0"/>
              <a:t>Cost-Benefit Tools</a:t>
            </a:r>
            <a:r>
              <a:rPr lang="en-US" sz="8000" b="0" dirty="0" smtClean="0"/>
              <a:t>:  Need for accepted models and tools to make the business case for resilience investments </a:t>
            </a:r>
          </a:p>
          <a:p>
            <a:r>
              <a:rPr lang="en-US" sz="8000" dirty="0" smtClean="0"/>
              <a:t>Educating Regulators and Stakeholders</a:t>
            </a:r>
            <a:r>
              <a:rPr lang="en-US" sz="8000" b="0" dirty="0" smtClean="0"/>
              <a:t>:  Need to educate decision makers and other stakeholders about the efficacy of investments in resilience</a:t>
            </a:r>
          </a:p>
          <a:p>
            <a:r>
              <a:rPr lang="en-US" sz="8000" b="0" dirty="0" smtClean="0"/>
              <a:t> </a:t>
            </a:r>
            <a:r>
              <a:rPr lang="en-US" sz="8000" dirty="0" smtClean="0"/>
              <a:t>Interdependencies</a:t>
            </a:r>
            <a:r>
              <a:rPr lang="en-US" sz="8000" dirty="0"/>
              <a:t>: </a:t>
            </a:r>
            <a:r>
              <a:rPr lang="en-US" sz="8000" b="0" dirty="0" smtClean="0"/>
              <a:t>Interdependencies</a:t>
            </a:r>
            <a:r>
              <a:rPr lang="en-US" sz="8000" dirty="0" smtClean="0"/>
              <a:t> </a:t>
            </a:r>
            <a:r>
              <a:rPr lang="en-US" sz="8000" b="0" dirty="0" smtClean="0"/>
              <a:t>among </a:t>
            </a:r>
            <a:r>
              <a:rPr lang="en-US" sz="8000" b="0" dirty="0"/>
              <a:t>the electricity system and other energy systems, supply chains, communication networks, transportation systems, </a:t>
            </a:r>
            <a:r>
              <a:rPr lang="en-US" sz="8000" b="0" dirty="0" smtClean="0"/>
              <a:t>water and waste water systems, health care and </a:t>
            </a:r>
            <a:r>
              <a:rPr lang="en-US" sz="8000" b="0" dirty="0"/>
              <a:t>other critical community </a:t>
            </a:r>
            <a:r>
              <a:rPr lang="en-US" sz="8000" b="0" dirty="0" smtClean="0"/>
              <a:t>needs must be addressed </a:t>
            </a:r>
          </a:p>
          <a:p>
            <a:r>
              <a:rPr lang="en-US" sz="8000" dirty="0" smtClean="0"/>
              <a:t>Climate Mitigation &amp; Resilience Nexus - </a:t>
            </a:r>
            <a:r>
              <a:rPr lang="en-US" sz="8000" b="0" dirty="0" smtClean="0"/>
              <a:t>Capitalizing </a:t>
            </a:r>
            <a:r>
              <a:rPr lang="en-US" sz="8000" b="0" dirty="0"/>
              <a:t>on the </a:t>
            </a:r>
            <a:r>
              <a:rPr lang="en-US" sz="8000" b="0" dirty="0" smtClean="0"/>
              <a:t>synergy </a:t>
            </a:r>
            <a:r>
              <a:rPr lang="en-US" sz="8000" b="0" dirty="0"/>
              <a:t>between mitigation and  resilience </a:t>
            </a:r>
            <a:r>
              <a:rPr lang="en-US" sz="8000" b="0" dirty="0" smtClean="0"/>
              <a:t>actions</a:t>
            </a:r>
            <a:endParaRPr lang="en-US" sz="8000" b="0" dirty="0"/>
          </a:p>
          <a:p>
            <a:endParaRPr lang="en-US" sz="5000" dirty="0"/>
          </a:p>
          <a:p>
            <a:endParaRPr lang="en-US" dirty="0"/>
          </a:p>
        </p:txBody>
      </p:sp>
      <p:sp>
        <p:nvSpPr>
          <p:cNvPr id="5" name="Text Placeholder 2"/>
          <p:cNvSpPr txBox="1">
            <a:spLocks/>
          </p:cNvSpPr>
          <p:nvPr/>
        </p:nvSpPr>
        <p:spPr>
          <a:xfrm>
            <a:off x="192505" y="81500"/>
            <a:ext cx="8365760" cy="733356"/>
          </a:xfrm>
          <a:prstGeom prst="rect">
            <a:avLst/>
          </a:prstGeom>
          <a:solidFill>
            <a:srgbClr val="F7E38D"/>
          </a:solidFill>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US" sz="2800" dirty="0"/>
              <a:t>Lessons </a:t>
            </a:r>
            <a:r>
              <a:rPr lang="en-US" sz="2800" dirty="0" smtClean="0"/>
              <a:t>Learned/Opportunities</a:t>
            </a:r>
            <a:endParaRPr lang="en-US" sz="2800" dirty="0">
              <a:solidFill>
                <a:schemeClr val="tx2"/>
              </a:solidFill>
            </a:endParaRPr>
          </a:p>
        </p:txBody>
      </p:sp>
      <p:sp>
        <p:nvSpPr>
          <p:cNvPr id="6" name="Slide Number Placeholder 2"/>
          <p:cNvSpPr txBox="1">
            <a:spLocks/>
          </p:cNvSpPr>
          <p:nvPr/>
        </p:nvSpPr>
        <p:spPr>
          <a:xfrm>
            <a:off x="8328121" y="6569455"/>
            <a:ext cx="460288" cy="246888"/>
          </a:xfrm>
          <a:prstGeom prst="rect">
            <a:avLst/>
          </a:prstGeom>
        </p:spPr>
        <p:txBody>
          <a:bodyPr vert="horz" lIns="91440" tIns="45720" rIns="91440" bIns="45720" rtlCol="0" anchor="ctr"/>
          <a:lstStyle>
            <a:defPPr>
              <a:defRPr lang="en-US"/>
            </a:defPPr>
            <a:lvl1pPr algn="r" defTabSz="457200" rtl="0" fontAlgn="base">
              <a:spcBef>
                <a:spcPct val="0"/>
              </a:spcBef>
              <a:spcAft>
                <a:spcPct val="0"/>
              </a:spcAft>
              <a:defRPr sz="1000" kern="1200">
                <a:solidFill>
                  <a:schemeClr val="tx1"/>
                </a:solidFill>
                <a:latin typeface="Calibri"/>
                <a:ea typeface="+mn-ea"/>
                <a:cs typeface="Calibri"/>
              </a:defRPr>
            </a:lvl1pPr>
            <a:lvl2pPr marL="457200" algn="l" defTabSz="457200" rtl="0" fontAlgn="base">
              <a:spcBef>
                <a:spcPct val="0"/>
              </a:spcBef>
              <a:spcAft>
                <a:spcPct val="0"/>
              </a:spcAft>
              <a:defRPr kern="1200">
                <a:solidFill>
                  <a:schemeClr val="tx1"/>
                </a:solidFill>
                <a:latin typeface="Arial" charset="0"/>
                <a:ea typeface="+mn-ea"/>
                <a:cs typeface="+mn-cs"/>
              </a:defRPr>
            </a:lvl2pPr>
            <a:lvl3pPr marL="914400" algn="l" defTabSz="457200" rtl="0" fontAlgn="base">
              <a:spcBef>
                <a:spcPct val="0"/>
              </a:spcBef>
              <a:spcAft>
                <a:spcPct val="0"/>
              </a:spcAft>
              <a:defRPr kern="1200">
                <a:solidFill>
                  <a:schemeClr val="tx1"/>
                </a:solidFill>
                <a:latin typeface="Arial" charset="0"/>
                <a:ea typeface="+mn-ea"/>
                <a:cs typeface="+mn-cs"/>
              </a:defRPr>
            </a:lvl3pPr>
            <a:lvl4pPr marL="1371600" algn="l" defTabSz="457200" rtl="0" fontAlgn="base">
              <a:spcBef>
                <a:spcPct val="0"/>
              </a:spcBef>
              <a:spcAft>
                <a:spcPct val="0"/>
              </a:spcAft>
              <a:defRPr kern="1200">
                <a:solidFill>
                  <a:schemeClr val="tx1"/>
                </a:solidFill>
                <a:latin typeface="Arial" charset="0"/>
                <a:ea typeface="+mn-ea"/>
                <a:cs typeface="+mn-cs"/>
              </a:defRPr>
            </a:lvl4pPr>
            <a:lvl5pPr marL="1828800" algn="l" defTabSz="457200"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r>
              <a:rPr lang="en-US" sz="1200" dirty="0" smtClean="0"/>
              <a:t>9</a:t>
            </a:r>
            <a:endParaRPr lang="en-US" sz="1200" dirty="0"/>
          </a:p>
        </p:txBody>
      </p:sp>
    </p:spTree>
    <p:extLst>
      <p:ext uri="{BB962C8B-B14F-4D97-AF65-F5344CB8AC3E}">
        <p14:creationId xmlns:p14="http://schemas.microsoft.com/office/powerpoint/2010/main" val="16570379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a:xfrm>
            <a:off x="457200" y="990599"/>
            <a:ext cx="8229600" cy="5747657"/>
          </a:xfrm>
        </p:spPr>
        <p:txBody>
          <a:bodyPr>
            <a:normAutofit/>
          </a:bodyPr>
          <a:lstStyle/>
          <a:p>
            <a:pPr marL="0" indent="0" algn="ctr"/>
            <a:r>
              <a:rPr lang="en-US" sz="2600" dirty="0" smtClean="0"/>
              <a:t>Contact</a:t>
            </a:r>
          </a:p>
          <a:p>
            <a:pPr marL="406400" indent="-406400">
              <a:buFont typeface="Wingdings" panose="05000000000000000000" pitchFamily="2" charset="2"/>
              <a:buChar char="v"/>
            </a:pPr>
            <a:r>
              <a:rPr lang="en-US" sz="2600" dirty="0" smtClean="0"/>
              <a:t>Craig </a:t>
            </a:r>
            <a:r>
              <a:rPr lang="en-US" sz="2600" dirty="0"/>
              <a:t>Zamuda, Ph.D., </a:t>
            </a:r>
            <a:r>
              <a:rPr lang="en-US" sz="2200" dirty="0" smtClean="0"/>
              <a:t>Senior </a:t>
            </a:r>
            <a:r>
              <a:rPr lang="en-US" sz="2200" dirty="0"/>
              <a:t>Policy </a:t>
            </a:r>
            <a:r>
              <a:rPr lang="en-US" sz="2200" dirty="0" smtClean="0"/>
              <a:t>Advisor</a:t>
            </a:r>
          </a:p>
          <a:p>
            <a:pPr marL="741363" indent="-344488">
              <a:lnSpc>
                <a:spcPct val="110000"/>
              </a:lnSpc>
              <a:spcBef>
                <a:spcPts val="0"/>
              </a:spcBef>
            </a:pPr>
            <a:r>
              <a:rPr lang="en-US" sz="2200" dirty="0" smtClean="0"/>
              <a:t>Partnership Coordinator</a:t>
            </a:r>
          </a:p>
          <a:p>
            <a:pPr marL="741363" indent="-344488">
              <a:lnSpc>
                <a:spcPct val="110000"/>
              </a:lnSpc>
              <a:spcBef>
                <a:spcPts val="0"/>
              </a:spcBef>
            </a:pPr>
            <a:r>
              <a:rPr lang="en-US" sz="2200" dirty="0" smtClean="0"/>
              <a:t>Office of Climate, Environment and Efficiency</a:t>
            </a:r>
            <a:endParaRPr lang="en-US" sz="2200" dirty="0"/>
          </a:p>
          <a:p>
            <a:pPr marL="741363" indent="-344488">
              <a:lnSpc>
                <a:spcPct val="110000"/>
              </a:lnSpc>
              <a:spcBef>
                <a:spcPts val="0"/>
              </a:spcBef>
            </a:pPr>
            <a:r>
              <a:rPr lang="en-US" sz="2200" dirty="0" smtClean="0"/>
              <a:t>Office </a:t>
            </a:r>
            <a:r>
              <a:rPr lang="en-US" sz="2200" dirty="0"/>
              <a:t>of Energy Policy and Systems Analysis</a:t>
            </a:r>
          </a:p>
          <a:p>
            <a:pPr marL="741363" indent="-344488">
              <a:lnSpc>
                <a:spcPct val="110000"/>
              </a:lnSpc>
              <a:spcBef>
                <a:spcPts val="0"/>
              </a:spcBef>
            </a:pPr>
            <a:r>
              <a:rPr lang="en-US" sz="2200" dirty="0" smtClean="0"/>
              <a:t>U.S</a:t>
            </a:r>
            <a:r>
              <a:rPr lang="en-US" sz="2200" dirty="0"/>
              <a:t>. Department of Energy</a:t>
            </a:r>
          </a:p>
          <a:p>
            <a:pPr marL="741363" indent="-344488">
              <a:lnSpc>
                <a:spcPct val="110000"/>
              </a:lnSpc>
              <a:spcBef>
                <a:spcPts val="0"/>
              </a:spcBef>
            </a:pPr>
            <a:r>
              <a:rPr lang="en-US" sz="2200" dirty="0" smtClean="0">
                <a:hlinkClick r:id="rId3"/>
              </a:rPr>
              <a:t>Craig.Zamuda@hq.doe.gov</a:t>
            </a:r>
            <a:endParaRPr lang="en-US" sz="2200" dirty="0" smtClean="0"/>
          </a:p>
          <a:p>
            <a:pPr marL="741363" indent="-344488">
              <a:lnSpc>
                <a:spcPct val="110000"/>
              </a:lnSpc>
              <a:spcBef>
                <a:spcPts val="0"/>
              </a:spcBef>
            </a:pPr>
            <a:endParaRPr lang="en-US" sz="2200" dirty="0"/>
          </a:p>
          <a:p>
            <a:pPr marL="401638" indent="-401638">
              <a:lnSpc>
                <a:spcPct val="110000"/>
              </a:lnSpc>
              <a:spcBef>
                <a:spcPts val="0"/>
              </a:spcBef>
              <a:buFont typeface="Wingdings" panose="05000000000000000000" pitchFamily="2" charset="2"/>
              <a:buChar char="v"/>
            </a:pPr>
            <a:r>
              <a:rPr lang="en-US" sz="2200" dirty="0"/>
              <a:t>Partnership website</a:t>
            </a:r>
            <a:r>
              <a:rPr lang="en-US" sz="2200" dirty="0" smtClean="0"/>
              <a:t>:</a:t>
            </a:r>
          </a:p>
          <a:p>
            <a:pPr marL="0" indent="0">
              <a:lnSpc>
                <a:spcPct val="110000"/>
              </a:lnSpc>
              <a:spcBef>
                <a:spcPts val="0"/>
              </a:spcBef>
            </a:pPr>
            <a:r>
              <a:rPr lang="en-US" sz="2200" dirty="0" smtClean="0"/>
              <a:t> </a:t>
            </a:r>
            <a:r>
              <a:rPr lang="en-US" sz="2200" dirty="0">
                <a:hlinkClick r:id="rId4"/>
              </a:rPr>
              <a:t>http://</a:t>
            </a:r>
            <a:r>
              <a:rPr lang="en-US" sz="2200" dirty="0" smtClean="0">
                <a:hlinkClick r:id="rId4"/>
              </a:rPr>
              <a:t>www.energy.gov/epsa/partnership-energy-sector-climate-resilience</a:t>
            </a:r>
            <a:endParaRPr lang="en-US" sz="2200" dirty="0" smtClean="0"/>
          </a:p>
          <a:p>
            <a:pPr marL="741363" indent="-741363">
              <a:lnSpc>
                <a:spcPct val="110000"/>
              </a:lnSpc>
              <a:spcBef>
                <a:spcPts val="0"/>
              </a:spcBef>
              <a:buFont typeface="Wingdings" panose="05000000000000000000" pitchFamily="2" charset="2"/>
              <a:buChar char="v"/>
            </a:pPr>
            <a:endParaRPr lang="en-US" sz="2200" dirty="0" smtClean="0"/>
          </a:p>
          <a:p>
            <a:pPr marL="741363" indent="-344488">
              <a:lnSpc>
                <a:spcPct val="110000"/>
              </a:lnSpc>
              <a:spcBef>
                <a:spcPts val="0"/>
              </a:spcBef>
            </a:pPr>
            <a:endParaRPr lang="en-US" sz="2200" dirty="0"/>
          </a:p>
          <a:p>
            <a:pPr marL="741363" indent="-344488">
              <a:lnSpc>
                <a:spcPct val="110000"/>
              </a:lnSpc>
              <a:spcBef>
                <a:spcPts val="0"/>
              </a:spcBef>
            </a:pPr>
            <a:endParaRPr lang="en-US" sz="1700" dirty="0" smtClean="0"/>
          </a:p>
          <a:p>
            <a:pPr marL="741363" indent="0">
              <a:lnSpc>
                <a:spcPct val="110000"/>
              </a:lnSpc>
              <a:spcBef>
                <a:spcPts val="0"/>
              </a:spcBef>
            </a:pPr>
            <a:endParaRPr lang="en-US" sz="8000" dirty="0"/>
          </a:p>
          <a:p>
            <a:pPr marL="406400" indent="1198563">
              <a:lnSpc>
                <a:spcPct val="110000"/>
              </a:lnSpc>
              <a:spcBef>
                <a:spcPts val="0"/>
              </a:spcBef>
            </a:pPr>
            <a:endParaRPr lang="en-US" sz="2000" dirty="0"/>
          </a:p>
          <a:p>
            <a:pPr marL="806767" lvl="1" indent="-342900">
              <a:buFont typeface="Wingdings" panose="05000000000000000000" pitchFamily="2" charset="2"/>
              <a:buChar char="v"/>
            </a:pPr>
            <a:endParaRPr lang="en-US" dirty="0"/>
          </a:p>
        </p:txBody>
      </p:sp>
      <p:sp>
        <p:nvSpPr>
          <p:cNvPr id="3" name="Title 2"/>
          <p:cNvSpPr>
            <a:spLocks noGrp="1"/>
          </p:cNvSpPr>
          <p:nvPr>
            <p:ph type="title"/>
          </p:nvPr>
        </p:nvSpPr>
        <p:spPr/>
        <p:txBody>
          <a:bodyPr/>
          <a:lstStyle/>
          <a:p>
            <a:pPr algn="ctr"/>
            <a:endParaRPr lang="en-US" dirty="0">
              <a:solidFill>
                <a:schemeClr val="tx1"/>
              </a:solidFill>
            </a:endParaRPr>
          </a:p>
        </p:txBody>
      </p:sp>
      <p:sp>
        <p:nvSpPr>
          <p:cNvPr id="4" name="Text Placeholder 2"/>
          <p:cNvSpPr txBox="1">
            <a:spLocks/>
          </p:cNvSpPr>
          <p:nvPr/>
        </p:nvSpPr>
        <p:spPr>
          <a:xfrm>
            <a:off x="191037" y="120596"/>
            <a:ext cx="8305800" cy="755703"/>
          </a:xfrm>
          <a:prstGeom prst="rect">
            <a:avLst/>
          </a:prstGeom>
          <a:solidFill>
            <a:srgbClr val="F7E38D"/>
          </a:solidFill>
        </p:spPr>
        <p:txBody>
          <a:bodyPr/>
          <a:lstStyle>
            <a:lvl1pPr marL="176213" indent="-176213" algn="l" defTabSz="457200" rtl="0" eaLnBrk="1" fontAlgn="base" hangingPunct="1">
              <a:spcBef>
                <a:spcPts val="1800"/>
              </a:spcBef>
              <a:spcAft>
                <a:spcPct val="0"/>
              </a:spcAft>
              <a:buClr>
                <a:schemeClr val="accent2"/>
              </a:buClr>
              <a:buSzPct val="125000"/>
              <a:buFont typeface="Arial"/>
              <a:buChar char="•"/>
              <a:defRPr sz="2400" b="1" i="0" kern="1200">
                <a:solidFill>
                  <a:schemeClr val="tx1"/>
                </a:solidFill>
                <a:latin typeface="+mj-lt"/>
                <a:ea typeface="+mn-ea"/>
                <a:cs typeface="Arial"/>
              </a:defRPr>
            </a:lvl1pPr>
            <a:lvl2pPr marL="356616" indent="-173038" algn="l" defTabSz="457200" rtl="0" eaLnBrk="1" fontAlgn="base" hangingPunct="1">
              <a:spcBef>
                <a:spcPts val="1500"/>
              </a:spcBef>
              <a:spcAft>
                <a:spcPct val="0"/>
              </a:spcAft>
              <a:buClr>
                <a:schemeClr val="tx1"/>
              </a:buClr>
              <a:buSzPct val="125000"/>
              <a:buFont typeface="Arial" charset="0"/>
              <a:buChar char="•"/>
              <a:defRPr sz="2000" kern="1200">
                <a:solidFill>
                  <a:schemeClr val="tx1"/>
                </a:solidFill>
                <a:latin typeface="+mn-lt"/>
                <a:ea typeface="+mn-ea"/>
                <a:cs typeface="+mn-cs"/>
              </a:defRPr>
            </a:lvl2pPr>
            <a:lvl3pPr marL="548640" indent="-174625" algn="l" defTabSz="457200" rtl="0" eaLnBrk="1" fontAlgn="base" hangingPunct="1">
              <a:spcBef>
                <a:spcPts val="200"/>
              </a:spcBef>
              <a:spcAft>
                <a:spcPct val="0"/>
              </a:spcAft>
              <a:buClr>
                <a:schemeClr val="tx1"/>
              </a:buClr>
              <a:buSzPct val="90000"/>
              <a:buFont typeface="Arial" pitchFamily="34" charset="0"/>
              <a:buChar char="–"/>
              <a:defRPr sz="1800" kern="1200">
                <a:solidFill>
                  <a:schemeClr val="tx1"/>
                </a:solidFill>
                <a:latin typeface="+mn-lt"/>
                <a:ea typeface="+mn-ea"/>
                <a:cs typeface="+mn-cs"/>
              </a:defRPr>
            </a:lvl3pPr>
            <a:lvl4pPr marL="731520" indent="-174625" algn="l" defTabSz="457200" rtl="0" eaLnBrk="1" fontAlgn="base" hangingPunct="1">
              <a:spcBef>
                <a:spcPts val="200"/>
              </a:spcBef>
              <a:spcAft>
                <a:spcPct val="0"/>
              </a:spcAft>
              <a:buClr>
                <a:schemeClr val="tx1"/>
              </a:buClr>
              <a:buFont typeface="Wingdings" pitchFamily="2" charset="2"/>
              <a:buChar char="§"/>
              <a:defRPr sz="1600" kern="1200">
                <a:solidFill>
                  <a:schemeClr val="tx1"/>
                </a:solidFill>
                <a:latin typeface="+mn-lt"/>
                <a:ea typeface="+mn-ea"/>
                <a:cs typeface="+mn-cs"/>
              </a:defRPr>
            </a:lvl4pPr>
            <a:lvl5pPr marL="914400" indent="-176213" algn="l" defTabSz="457200" rtl="0" eaLnBrk="1" fontAlgn="base" hangingPunct="1">
              <a:spcBef>
                <a:spcPts val="200"/>
              </a:spcBef>
              <a:spcAft>
                <a:spcPct val="0"/>
              </a:spcAft>
              <a:buClr>
                <a:schemeClr val="tx1"/>
              </a:buClr>
              <a:buFont typeface="Arial" charset="0"/>
              <a:buChar char="»"/>
              <a:defRPr sz="1400" kern="1200">
                <a:solidFill>
                  <a:schemeClr val="tx1"/>
                </a:solidFill>
                <a:latin typeface="+mn-lt"/>
                <a:ea typeface="+mn-ea"/>
                <a:cs typeface="+mn-cs"/>
              </a:defRPr>
            </a:lvl5pPr>
            <a:lvl6pPr marL="1541463" indent="-112713" algn="l" defTabSz="457200" rtl="0" eaLnBrk="1" latinLnBrk="0" hangingPunct="1">
              <a:spcBef>
                <a:spcPts val="200"/>
              </a:spcBef>
              <a:buClr>
                <a:srgbClr val="155E98"/>
              </a:buClr>
              <a:buFont typeface="Arial"/>
              <a:buChar char="•"/>
              <a:tabLst/>
              <a:defRPr sz="1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pPr>
            <a:r>
              <a:rPr lang="en-US" sz="2800" dirty="0"/>
              <a:t>For Additional Information</a:t>
            </a:r>
          </a:p>
          <a:p>
            <a:pPr algn="ctr"/>
            <a:endParaRPr lang="en-US" sz="2800" dirty="0">
              <a:solidFill>
                <a:schemeClr val="tx2"/>
              </a:solidFill>
            </a:endParaRPr>
          </a:p>
        </p:txBody>
      </p:sp>
    </p:spTree>
    <p:extLst>
      <p:ext uri="{BB962C8B-B14F-4D97-AF65-F5344CB8AC3E}">
        <p14:creationId xmlns:p14="http://schemas.microsoft.com/office/powerpoint/2010/main" val="180512298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2"/>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S8bl1bxD5Ei3VshRkl_KM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rr6Do9BdGEGzAluv9EDHbg"/>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C2ES_Template_PNG (1)">
  <a:themeElements>
    <a:clrScheme name="C2ES_1-17-12">
      <a:dk1>
        <a:srgbClr val="031C3C"/>
      </a:dk1>
      <a:lt1>
        <a:srgbClr val="FFFFFF"/>
      </a:lt1>
      <a:dk2>
        <a:srgbClr val="000000"/>
      </a:dk2>
      <a:lt2>
        <a:srgbClr val="6699CC"/>
      </a:lt2>
      <a:accent1>
        <a:srgbClr val="516896"/>
      </a:accent1>
      <a:accent2>
        <a:srgbClr val="D15120"/>
      </a:accent2>
      <a:accent3>
        <a:srgbClr val="2D642C"/>
      </a:accent3>
      <a:accent4>
        <a:srgbClr val="993333"/>
      </a:accent4>
      <a:accent5>
        <a:srgbClr val="989263"/>
      </a:accent5>
      <a:accent6>
        <a:srgbClr val="663366"/>
      </a:accent6>
      <a:hlink>
        <a:srgbClr val="505F82"/>
      </a:hlink>
      <a:folHlink>
        <a:srgbClr val="99CC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w="19050">
          <a:noFill/>
        </a:ln>
        <a:effectLst/>
      </a:spPr>
      <a:bodyPr rtlCol="0" anchor="ctr"/>
      <a:lstStyle>
        <a:defPPr algn="ctr">
          <a:defRPr sz="1200" dirty="0" err="1" smtClean="0">
            <a:solidFill>
              <a:schemeClr val="tx1"/>
            </a:solidFill>
          </a:defRPr>
        </a:defPPr>
      </a:lstStyle>
      <a:style>
        <a:lnRef idx="1">
          <a:schemeClr val="accent1"/>
        </a:lnRef>
        <a:fillRef idx="3">
          <a:schemeClr val="accent1"/>
        </a:fillRef>
        <a:effectRef idx="2">
          <a:schemeClr val="accent1"/>
        </a:effectRef>
        <a:fontRef idx="minor">
          <a:schemeClr val="lt1"/>
        </a:fontRef>
      </a:style>
    </a:spDef>
    <a:lnDef>
      <a:spPr>
        <a:ln w="6350">
          <a:solidFill>
            <a:schemeClr val="tx1"/>
          </a:solidFill>
        </a:ln>
        <a:effectLst/>
      </a:spPr>
      <a:bodyPr/>
      <a:lstStyle/>
      <a:style>
        <a:lnRef idx="2">
          <a:schemeClr val="accent1"/>
        </a:lnRef>
        <a:fillRef idx="0">
          <a:schemeClr val="accent1"/>
        </a:fillRef>
        <a:effectRef idx="1">
          <a:schemeClr val="accent1"/>
        </a:effectRef>
        <a:fontRef idx="minor">
          <a:schemeClr val="tx1"/>
        </a:fontRef>
      </a:style>
    </a:lnDef>
    <a:txDef>
      <a:spPr/>
      <a:bodyPr wrap="square" rtlCol="0">
        <a:spAutoFit/>
      </a:bodyPr>
      <a:lstStyle>
        <a:defPPr marL="176213" marR="0" indent="-176213" algn="l" defTabSz="457200" rtl="0" eaLnBrk="1" fontAlgn="base" latinLnBrk="0" hangingPunct="1">
          <a:spcBef>
            <a:spcPts val="0"/>
          </a:spcBef>
          <a:spcAft>
            <a:spcPct val="0"/>
          </a:spcAft>
          <a:buClr>
            <a:srgbClr val="155E98"/>
          </a:buClr>
          <a:buSzPct val="100000"/>
          <a:buFont typeface="Arial" pitchFamily="34" charset="0"/>
          <a:buChar char="•"/>
          <a:tabLst/>
          <a:defRPr kumimoji="0" sz="1600" b="0" i="0" u="none" strike="noStrike" kern="1200" cap="none" spc="0" normalizeH="0" baseline="0" noProof="0" dirty="0" err="1" smtClean="0">
            <a:ln>
              <a:noFill/>
            </a:ln>
            <a:solidFill>
              <a:srgbClr val="222222"/>
            </a:solidFill>
            <a:effectLst/>
            <a:uLnTx/>
            <a:uFillTx/>
            <a:latin typeface="+mn-lt"/>
            <a:ea typeface="+mn-ea"/>
            <a:cs typeface="+mn-cs"/>
          </a:defRPr>
        </a:defPPr>
      </a:lstStyle>
    </a:txDef>
  </a:objectDefaults>
  <a:extraClrSchemeLst/>
  <a:extLst>
    <a:ext uri="{05A4C25C-085E-4340-85A3-A5531E510DB2}">
      <thm15:themeFamily xmlns:thm15="http://schemas.microsoft.com/office/thememl/2012/main" name="C2ES_Template_PNG" id="{829A0C1A-106B-4D00-8CA4-7E6C98AB89E0}" vid="{B1D86CFB-6D90-4A7B-8834-9BB2BBFCC1B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documentManagement>
    <Received_x0020_From xmlns="8eef3743-c7b3-4cbe-8837-b6e805be353c">U.S. Department of Energy </Received_x0020_From>
    <Docket_x0020_Number xmlns="8eef3743-c7b3-4cbe-8837-b6e805be353c">16-IEPR-04</Docket_x0020_Number>
    <TaxCatchAll xmlns="8eef3743-c7b3-4cbe-8837-b6e805be353c">
      <Value>6</Value>
      <Value>18</Value>
      <Value>61</Value>
      <Value>101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2016-06-21 Workshop</TermName>
          <TermId xmlns="http://schemas.microsoft.com/office/infopath/2007/PartnerControls">8f656605-854d-4286-8810-96cf41a07b01</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Z5JXHV6S7NA6-3-103766</_dlc_DocId>
    <_dlc_DocIdUrl xmlns="8eef3743-c7b3-4cbe-8837-b6e805be353c">
      <Url>http://efilingspinternal/_layouts/DocIdRedir.aspx?ID=Z5JXHV6S7NA6-3-103766</Url>
      <Description>Z5JXHV6S7NA6-3-103766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1C689457-8B5A-45FC-B479-67EA25152651}"/>
</file>

<file path=customXml/itemProps2.xml><?xml version="1.0" encoding="utf-8"?>
<ds:datastoreItem xmlns:ds="http://schemas.openxmlformats.org/officeDocument/2006/customXml" ds:itemID="{86A7C906-78C8-46C4-A30C-7AA845B4AE64}"/>
</file>

<file path=customXml/itemProps3.xml><?xml version="1.0" encoding="utf-8"?>
<ds:datastoreItem xmlns:ds="http://schemas.openxmlformats.org/officeDocument/2006/customXml" ds:itemID="{F5F5E394-5EA3-4ACA-AFEF-8EB9B24092AA}"/>
</file>

<file path=customXml/itemProps4.xml><?xml version="1.0" encoding="utf-8"?>
<ds:datastoreItem xmlns:ds="http://schemas.openxmlformats.org/officeDocument/2006/customXml" ds:itemID="{07F5E43A-37CF-430D-8C33-00DD377445EF}"/>
</file>

<file path=docProps/app.xml><?xml version="1.0" encoding="utf-8"?>
<Properties xmlns="http://schemas.openxmlformats.org/officeDocument/2006/extended-properties" xmlns:vt="http://schemas.openxmlformats.org/officeDocument/2006/docPropsVTypes">
  <Template>C2ES_Template_PNG (1)</Template>
  <TotalTime>13335</TotalTime>
  <Words>817</Words>
  <Application>Microsoft Office PowerPoint</Application>
  <PresentationFormat>On-screen Show (4:3)</PresentationFormat>
  <Paragraphs>158</Paragraphs>
  <Slides>8</Slides>
  <Notes>6</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8</vt:i4>
      </vt:variant>
    </vt:vector>
  </HeadingPairs>
  <TitlesOfParts>
    <vt:vector size="18" baseType="lpstr">
      <vt:lpstr>Aharoni</vt:lpstr>
      <vt:lpstr>Arial</vt:lpstr>
      <vt:lpstr>Arial Narrow</vt:lpstr>
      <vt:lpstr>Calibri</vt:lpstr>
      <vt:lpstr>Franklin Gothic Demi</vt:lpstr>
      <vt:lpstr>Tahoma</vt:lpstr>
      <vt:lpstr>Times New Roman</vt:lpstr>
      <vt:lpstr>Wingdings</vt:lpstr>
      <vt:lpstr>C2ES_Template_PNG (1)</vt:lpstr>
      <vt:lpstr>think-cell Slide</vt:lpstr>
      <vt:lpstr>PowerPoint Presentation</vt:lpstr>
      <vt:lpstr> </vt:lpstr>
      <vt:lpstr>PowerPoint Presentation</vt:lpstr>
      <vt:lpstr>PowerPoint Presentation</vt:lpstr>
      <vt:lpstr> </vt:lpstr>
      <vt:lpstr>PowerPoint Presentation</vt:lpstr>
      <vt:lpstr> </vt:lpstr>
      <vt:lpstr>PowerPoint Presentation</vt:lpstr>
    </vt:vector>
  </TitlesOfParts>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Energy Sector Climate Resilience </dc:title>
  <dc:creator>Joe Casola</dc:creator>
  <cp:lastModifiedBy>Zamuda, Craig</cp:lastModifiedBy>
  <cp:revision>426</cp:revision>
  <cp:lastPrinted>2016-06-17T18:54:16Z</cp:lastPrinted>
  <dcterms:created xsi:type="dcterms:W3CDTF">2014-05-20T22:23:50Z</dcterms:created>
  <dcterms:modified xsi:type="dcterms:W3CDTF">2016-06-17T19:18:49Z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b209a99a-99e6-4cc1-87c0-df3e5eda6c0e</vt:lpwstr>
  </property>
  <property fmtid="{D5CDD505-2E9C-101B-9397-08002B2CF9AE}" pid="4" name="Subject_x0020_Areas">
    <vt:lpwstr>101;#IEPR 2016-06-21 Workshop|8f656605-854d-4286-8810-96cf41a07b01;#61;#IEPR Presentation|51277923-a549-4352-9cc5-bcce892adf24</vt:lpwstr>
  </property>
  <property fmtid="{D5CDD505-2E9C-101B-9397-08002B2CF9AE}" pid="5" name="_CopySource">
    <vt:lpwstr>http://efilingspinternal/PendingDocuments/16-IEPR-04/20160620T133244_Energy_Sector_Climate_Resilience.pptx</vt:lpwstr>
  </property>
  <property fmtid="{D5CDD505-2E9C-101B-9397-08002B2CF9AE}" pid="6" name="Subject Areas">
    <vt:lpwstr>101;#IEPR 2016-06-21 Workshop|8f656605-854d-4286-8810-96cf41a07b01;#61;#IEPR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1368200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