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slides/slide12.xml" ContentType="application/vnd.openxmlformats-officedocument.presentationml.slide+xml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Masters/slideMaster4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37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theme/theme5.xml" ContentType="application/vnd.openxmlformats-officedocument.theme+xml"/>
  <Override PartName="/ppt/theme/theme4.xml" ContentType="application/vnd.openxmlformats-officedocument.theme+xml"/>
  <Override PartName="/ppt/theme/theme6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51" r:id="rId3"/>
    <p:sldMasterId id="2147483652" r:id="rId4"/>
  </p:sldMasterIdLst>
  <p:notesMasterIdLst>
    <p:notesMasterId r:id="rId17"/>
  </p:notesMasterIdLst>
  <p:handoutMasterIdLst>
    <p:handoutMasterId r:id="rId18"/>
  </p:handoutMasterIdLst>
  <p:sldIdLst>
    <p:sldId id="256" r:id="rId5"/>
    <p:sldId id="257" r:id="rId6"/>
    <p:sldId id="258" r:id="rId7"/>
    <p:sldId id="267" r:id="rId8"/>
    <p:sldId id="261" r:id="rId9"/>
    <p:sldId id="265" r:id="rId10"/>
    <p:sldId id="266" r:id="rId11"/>
    <p:sldId id="259" r:id="rId12"/>
    <p:sldId id="260" r:id="rId13"/>
    <p:sldId id="268" r:id="rId14"/>
    <p:sldId id="269" r:id="rId15"/>
    <p:sldId id="264" r:id="rId16"/>
  </p:sldIdLst>
  <p:sldSz cx="9144000" cy="6858000" type="screen4x3"/>
  <p:notesSz cx="68580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AF3B"/>
    <a:srgbClr val="00447C"/>
    <a:srgbClr val="0047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12" autoAdjust="0"/>
  </p:normalViewPr>
  <p:slideViewPr>
    <p:cSldViewPr snapToGrid="0">
      <p:cViewPr varScale="1">
        <p:scale>
          <a:sx n="86" d="100"/>
          <a:sy n="86" d="100"/>
        </p:scale>
        <p:origin x="-909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customXml" Target="../customXml/item4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ustomXml" Target="../customXml/item2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customXml" Target="../customXml/item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F20E0C8-32FF-0149-B568-32632748E725}" type="datetimeFigureOut">
              <a:rPr lang="en-US"/>
              <a:pPr>
                <a:defRPr/>
              </a:pPr>
              <a:t>4/18/2016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8DDB589-0A1D-D540-88A6-02BF095E06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7977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C74056E-068C-9842-95FE-8ABCF5BC91A4}" type="datetimeFigureOut">
              <a:rPr lang="en-US"/>
              <a:pPr>
                <a:defRPr/>
              </a:pPr>
              <a:t>4/18/2016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382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73575"/>
            <a:ext cx="548640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F2F2505-0880-B34F-BE8D-69C234E75E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1456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Need name and title of presenter here</a:t>
            </a: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ABF90B1-8094-3441-A036-B3616B26E981}" type="slidenum">
              <a:rPr lang="en-US" altLang="en-US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20318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F2F2505-0880-B34F-BE8D-69C234E75EBD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925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smtClean="0"/>
              <a:t>We could mention more here about what Roseville Electric does (specific programs such as low-income weatherization, upcoming AMI/street lighting), for example, but these are the basics</a:t>
            </a:r>
          </a:p>
          <a:p>
            <a:pPr eaLnBrk="1" hangingPunct="1"/>
            <a:endParaRPr lang="en-US" altLang="en-US" dirty="0" smtClean="0"/>
          </a:p>
          <a:p>
            <a:r>
              <a:rPr lang="en-US" altLang="en-US" dirty="0" smtClean="0"/>
              <a:t>From the IRP: “Roseville Electric has one of the highest solar photovoltaic (PV) penetration levels in the United States at about 2.5% of all residential customers.” An article recently mentioned we were #6 (in terms of watts/customer) in the nation. We may also want to mention our upcoming solar park. Note: Palo Alto is</a:t>
            </a:r>
            <a:r>
              <a:rPr lang="en-US" altLang="en-US" baseline="0" dirty="0" smtClean="0"/>
              <a:t> #2, ahead of us. I didn’t see it emphasized too much in the most recent draft of their presentation, but we probably shouldn’t overly brag about it in ours.</a:t>
            </a:r>
            <a:endParaRPr lang="en-US" altLang="en-US" dirty="0" smtClean="0"/>
          </a:p>
          <a:p>
            <a:pPr eaLnBrk="1" hangingPunct="1"/>
            <a:endParaRPr lang="en-US" altLang="en-US" dirty="0" smtClean="0"/>
          </a:p>
          <a:p>
            <a:pPr eaLnBrk="1" hangingPunct="1"/>
            <a:r>
              <a:rPr lang="en-US" altLang="en-US" dirty="0" smtClean="0"/>
              <a:t>Resources mix has not been completely vetted; these numbers are estimates</a:t>
            </a:r>
            <a:r>
              <a:rPr lang="en-US" altLang="en-US" baseline="0" dirty="0" smtClean="0"/>
              <a:t> and may vary from the final numbers submitted in our power content label.</a:t>
            </a:r>
            <a:endParaRPr lang="en-US" altLang="en-US" dirty="0" smtClean="0"/>
          </a:p>
          <a:p>
            <a:pPr eaLnBrk="1" hangingPunct="1"/>
            <a:r>
              <a:rPr lang="en-US" altLang="en-US" dirty="0" smtClean="0"/>
              <a:t>Unspecified imports are generally assumed to be gas fired.</a:t>
            </a:r>
          </a:p>
          <a:p>
            <a:pPr eaLnBrk="1" hangingPunct="1"/>
            <a:r>
              <a:rPr lang="en-US" altLang="en-US" dirty="0" smtClean="0"/>
              <a:t>Roseville Electric Utility is projected to meet its RPS obligations through 2024</a:t>
            </a:r>
          </a:p>
          <a:p>
            <a:pPr eaLnBrk="1" hangingPunct="1"/>
            <a:endParaRPr lang="en-US" altLang="en-US" dirty="0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890719D9-BDE6-AB4F-B6C0-074A6A6FF45E}" type="slidenum">
              <a:rPr lang="en-US" altLang="en-US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29990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smtClean="0"/>
              <a:t>Can be skipped if previously covered in workshop (likely); included for the sake of completeness</a:t>
            </a:r>
          </a:p>
          <a:p>
            <a:pPr eaLnBrk="1" hangingPunct="1"/>
            <a:endParaRPr lang="en-US" altLang="en-US" dirty="0" smtClean="0"/>
          </a:p>
          <a:p>
            <a:pPr eaLnBrk="1" hangingPunct="1">
              <a:spcBef>
                <a:spcPct val="0"/>
              </a:spcBef>
            </a:pPr>
            <a:r>
              <a:rPr lang="en-US" altLang="en-US" i="0" dirty="0" smtClean="0"/>
              <a:t>PU Code 454.52: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reasonable rates, grid reliability, DSM, and minimizing pollution</a:t>
            </a:r>
            <a:endParaRPr lang="en-US" altLang="en-US" i="0" dirty="0" smtClean="0"/>
          </a:p>
          <a:p>
            <a:pPr eaLnBrk="1" hangingPunct="1">
              <a:spcBef>
                <a:spcPct val="0"/>
              </a:spcBef>
            </a:pPr>
            <a:r>
              <a:rPr lang="en-US" altLang="en-US" i="0" dirty="0" smtClean="0"/>
              <a:t>   (C) Enable each electrical corporation to fulfill its </a:t>
            </a:r>
            <a:r>
              <a:rPr lang="en-US" altLang="en-US" b="0" i="0" dirty="0" smtClean="0"/>
              <a:t>obligation to serve its customers at just and reasonable </a:t>
            </a:r>
            <a:r>
              <a:rPr lang="en-US" altLang="en-US" b="0" i="0" dirty="0" smtClean="0">
                <a:solidFill>
                  <a:srgbClr val="FF0000"/>
                </a:solidFill>
              </a:rPr>
              <a:t>rates</a:t>
            </a:r>
            <a:r>
              <a:rPr lang="en-US" altLang="en-US" b="0" i="0" dirty="0" smtClean="0"/>
              <a:t>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b="0" i="0" dirty="0" smtClean="0"/>
              <a:t>   (D) Minimize impacts on ratepayers' bills.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b="0" i="0" dirty="0" smtClean="0"/>
              <a:t>   (E) Ensure system and local reliability.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b="0" i="0" baseline="0" smtClean="0"/>
              <a:t>   </a:t>
            </a:r>
            <a:r>
              <a:rPr lang="en-US" altLang="en-US" b="0" i="0" smtClean="0"/>
              <a:t>(</a:t>
            </a:r>
            <a:r>
              <a:rPr lang="en-US" altLang="en-US" b="0" i="0" dirty="0" smtClean="0"/>
              <a:t>F) Strengthen the diversity, sustainability, and resilience of the bulk transmission and distribution systems, and local communities.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b="0" i="0" dirty="0" smtClean="0"/>
              <a:t>   (G) Enhance distribution systems and demand-side energy management.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b="0" i="0" dirty="0" smtClean="0"/>
              <a:t>   (H) Minimize localized air pollutants and other greenhouse gas emissions, with early priority on disadvantaged  communities identified pursuant to Section 39711 of the Health and Safety Code.</a:t>
            </a:r>
          </a:p>
          <a:p>
            <a:pPr eaLnBrk="1" hangingPunct="1"/>
            <a:endParaRPr lang="en-US" altLang="en-US" b="0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28A93725-5294-A048-9B12-410FF85B6C50}" type="slidenum">
              <a:rPr lang="en-US" altLang="en-US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35785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i="0" dirty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F2680814-6866-C741-9C1F-C0AA972D0F6F}" type="slidenum">
              <a:rPr lang="en-US" altLang="en-US"/>
              <a:pPr/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2934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From page 5 of our IRP</a:t>
            </a:r>
          </a:p>
          <a:p>
            <a:endParaRPr lang="en-US" altLang="en-US" dirty="0" smtClean="0"/>
          </a:p>
          <a:p>
            <a:r>
              <a:rPr lang="en-US" altLang="en-US" dirty="0" smtClean="0"/>
              <a:t>We expect our next IRP to follow a similar process</a:t>
            </a:r>
          </a:p>
          <a:p>
            <a:endParaRPr lang="en-US" altLang="en-US" dirty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D94AACA6-E034-A844-ABE3-E70FABEC6F9D}" type="slidenum">
              <a:rPr lang="en-US" altLang="en-US"/>
              <a:pPr/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8003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Section 3.4 discusses all regulatory requirements- </a:t>
            </a:r>
            <a:r>
              <a:rPr lang="en-US" dirty="0" smtClean="0"/>
              <a:t>thus it pops up a lot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Note: GHG reductions are </a:t>
            </a:r>
            <a:r>
              <a:rPr lang="en-US" dirty="0" err="1" smtClean="0"/>
              <a:t>economywide</a:t>
            </a:r>
            <a:r>
              <a:rPr lang="en-US" dirty="0" smtClean="0"/>
              <a:t>; no specific POU target, only electricity sector target.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  <a:p>
            <a:pPr eaLnBrk="1" hangingPunct="1">
              <a:defRPr/>
            </a:pPr>
            <a:r>
              <a:rPr lang="en-US" dirty="0" smtClean="0"/>
              <a:t>* = related reports filed with the CEC (does not include reports filed with other agencies); </a:t>
            </a:r>
            <a:r>
              <a:rPr lang="en-US" i="1" dirty="0" smtClean="0"/>
              <a:t>reports are explained below</a:t>
            </a:r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GHG Reduction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N/A (related reports would be with CARB)</a:t>
            </a:r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RPS Procurement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Power content label/SB 1305 power source disclosure (MWh)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RPS report and notice- per SB X1-2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SB 1 solar program annual status report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RPS Compliance Report- For annual retail sales determining REC obligation and REC retirement, every July. </a:t>
            </a:r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PU Code 454.52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N/A</a:t>
            </a:r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EE and DR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CEC 1311- ANNUAL expenditures, actual savings, and expected savings for each public owned utility's electricity efficiency and demand reduction programs. The form includes information about energy and peak demand savings. 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SB 1037- ANNUAL report of public benefit programs and results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AB 2021- TRIANNUAL Summary of EE programs and power partners; next due in 2017.	</a:t>
            </a:r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Energy Storage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AB 2514 (storage not cost effective); one-off report</a:t>
            </a:r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Transportation Electrification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N/A</a:t>
            </a:r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Diversified Portfolio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Power content label/power source disclosure (MWh)</a:t>
            </a:r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Resource Adequacy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N/A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C6E6362C-4D65-0740-8FC7-1F975053B454}" type="slidenum">
              <a:rPr lang="en-US" altLang="en-US"/>
              <a:pPr/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0696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altLang="en-US" dirty="0" smtClean="0"/>
              <a:t>Commissioner Scott’s questions</a:t>
            </a:r>
          </a:p>
          <a:p>
            <a:pPr>
              <a:defRPr/>
            </a:pPr>
            <a:r>
              <a:rPr lang="en-US" i="1" dirty="0" smtClean="0"/>
              <a:t>Please provide an overview of how you are incorporating transportation electrification into your upcoming IRP.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EVs are considered a distributed energy resource (DER), alongside Demand Response and Energy Storage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Will consider impact of DER on net load, distribution circuits- will affect procurement planning, as well as potential transformer overloads, voltage issues</a:t>
            </a:r>
          </a:p>
          <a:p>
            <a:pPr>
              <a:defRPr/>
            </a:pPr>
            <a:r>
              <a:rPr lang="en-US" i="1" dirty="0" smtClean="0"/>
              <a:t>How is this different from or similar to the way you have incorporated transportation electrification into previous IRPs?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In the 2012 IRP EVs are mentioned a few times qualitatively (essentially, they may supply energy when plugged in and could increase load volatility) but I don’t think that qualifies as “incorporation.”</a:t>
            </a:r>
          </a:p>
          <a:p>
            <a:pPr>
              <a:defRPr/>
            </a:pPr>
            <a:r>
              <a:rPr lang="en-US" i="1" dirty="0" smtClean="0"/>
              <a:t>If you haven’t already incorporated transportation electrification into your upcoming IRP, what is your schedule and plan for doing so?</a:t>
            </a:r>
            <a:endParaRPr lang="en-US" dirty="0" smtClean="0"/>
          </a:p>
          <a:p>
            <a:pPr marL="171450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 smtClean="0"/>
              <a:t>N/A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  <a:defRPr/>
            </a:pPr>
            <a:endParaRPr lang="en-US" altLang="en-US" dirty="0" smtClean="0"/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en-US" i="0" dirty="0" smtClean="0"/>
              <a:t>May point out submitting IRP in 2019 with updates is similar with what the CEC does with IEPR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  <a:defRPr/>
            </a:pPr>
            <a:endParaRPr lang="en-US" altLang="en-US" i="0" dirty="0" smtClean="0"/>
          </a:p>
          <a:p>
            <a:pPr eaLnBrk="1" hangingPunct="1"/>
            <a:endParaRPr lang="en-US" altLang="en-US" dirty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D07674B0-6E49-904F-B769-3DD967DA3B7C}" type="slidenum">
              <a:rPr lang="en-US" altLang="en-US"/>
              <a:pPr/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62124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Add contact info of presenter</a:t>
            </a: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C0F7AFCE-5200-DC44-8F96-101F004C6D1A}" type="slidenum">
              <a:rPr lang="en-US" altLang="en-US"/>
              <a:pPr/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1714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_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1768475"/>
            <a:ext cx="9144000" cy="1666875"/>
          </a:xfrm>
          <a:prstGeom prst="rect">
            <a:avLst/>
          </a:prstGeom>
          <a:solidFill>
            <a:srgbClr val="7DAF3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  <p:pic>
        <p:nvPicPr>
          <p:cNvPr id="6" name="Picture 10" descr="amazing_logo copy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75"/>
          <a:stretch>
            <a:fillRect/>
          </a:stretch>
        </p:blipFill>
        <p:spPr bwMode="auto">
          <a:xfrm>
            <a:off x="6577013" y="490538"/>
            <a:ext cx="1698625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6" name="Rectangle 4"/>
          <p:cNvSpPr>
            <a:spLocks noGrp="1" noChangeAspect="1" noChangeArrowheads="1"/>
          </p:cNvSpPr>
          <p:nvPr>
            <p:ph type="ctrTitle"/>
          </p:nvPr>
        </p:nvSpPr>
        <p:spPr>
          <a:xfrm>
            <a:off x="685800" y="184467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7475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911225" y="3886200"/>
            <a:ext cx="7307263" cy="1762125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9019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866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789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1225" y="2400300"/>
            <a:ext cx="3576638" cy="3790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263" y="2400300"/>
            <a:ext cx="3578225" cy="3790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193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9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64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575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508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59521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066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92863" y="642938"/>
            <a:ext cx="1825625" cy="55483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1225" y="642938"/>
            <a:ext cx="5329238" cy="55483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9670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9959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5732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20537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1225" y="1468438"/>
            <a:ext cx="3576638" cy="47593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263" y="1468438"/>
            <a:ext cx="3578225" cy="47593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0309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7112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454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44526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63316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92340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3375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78575" y="642938"/>
            <a:ext cx="1839913" cy="55848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5663" y="642938"/>
            <a:ext cx="5370512" cy="55848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2504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679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5330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103400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4025" y="7046913"/>
            <a:ext cx="131763" cy="341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8188" y="7046913"/>
            <a:ext cx="131762" cy="341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2653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8281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8530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92742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832713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338550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5721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78563" y="5635625"/>
            <a:ext cx="1939925" cy="175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4025" y="5635625"/>
            <a:ext cx="5672138" cy="175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84619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0023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633515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1225" y="7029450"/>
            <a:ext cx="3576638" cy="5254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263" y="7029450"/>
            <a:ext cx="3578225" cy="5254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13404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50836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81828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71050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7641634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687965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77134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718978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71897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6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 descr="pp_background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12"/>
          <p:cNvSpPr>
            <a:spLocks noChangeArrowheads="1"/>
          </p:cNvSpPr>
          <p:nvPr/>
        </p:nvSpPr>
        <p:spPr bwMode="auto">
          <a:xfrm>
            <a:off x="0" y="673100"/>
            <a:ext cx="9144000" cy="1666875"/>
          </a:xfrm>
          <a:prstGeom prst="rect">
            <a:avLst/>
          </a:prstGeom>
          <a:solidFill>
            <a:srgbClr val="7DAF3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mtClean="0"/>
          </a:p>
        </p:txBody>
      </p:sp>
      <p:sp>
        <p:nvSpPr>
          <p:cNvPr id="1028" name="Rectangle 2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3032125" y="642938"/>
            <a:ext cx="5186363" cy="168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1225" y="2400300"/>
            <a:ext cx="7307263" cy="379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pic>
        <p:nvPicPr>
          <p:cNvPr id="1030" name="Picture 24" descr="Picture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813" y="676275"/>
            <a:ext cx="2120900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235" r:id="rId1"/>
    <p:sldLayoutId id="2147484192" r:id="rId2"/>
    <p:sldLayoutId id="2147484193" r:id="rId3"/>
    <p:sldLayoutId id="2147484194" r:id="rId4"/>
    <p:sldLayoutId id="2147484195" r:id="rId5"/>
    <p:sldLayoutId id="2147484196" r:id="rId6"/>
    <p:sldLayoutId id="2147484197" r:id="rId7"/>
    <p:sldLayoutId id="2147484198" r:id="rId8"/>
    <p:sldLayoutId id="2147484199" r:id="rId9"/>
    <p:sldLayoutId id="2147484200" r:id="rId10"/>
    <p:sldLayoutId id="2147484201" r:id="rId11"/>
  </p:sldLayoutIdLst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eorgia" panose="02040502050405020303" pitchFamily="18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eorgia" panose="02040502050405020303" pitchFamily="18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eorgia" panose="02040502050405020303" pitchFamily="18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eorgia" panose="02040502050405020303" pitchFamily="18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eorgia" panose="02040502050405020303" pitchFamily="18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eorgia" panose="02040502050405020303" pitchFamily="18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eorgia" panose="02040502050405020303" pitchFamily="18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eorgia" panose="02040502050405020303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p_background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673100"/>
            <a:ext cx="9144000" cy="579438"/>
          </a:xfrm>
          <a:prstGeom prst="rect">
            <a:avLst/>
          </a:prstGeom>
          <a:solidFill>
            <a:srgbClr val="7DAF3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mtClean="0"/>
          </a:p>
        </p:txBody>
      </p:sp>
      <p:sp>
        <p:nvSpPr>
          <p:cNvPr id="2052" name="Rectangle 4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855663" y="642938"/>
            <a:ext cx="7362825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1225" y="1468438"/>
            <a:ext cx="7307263" cy="475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2" r:id="rId1"/>
    <p:sldLayoutId id="2147484203" r:id="rId2"/>
    <p:sldLayoutId id="2147484204" r:id="rId3"/>
    <p:sldLayoutId id="2147484205" r:id="rId4"/>
    <p:sldLayoutId id="2147484206" r:id="rId5"/>
    <p:sldLayoutId id="2147484207" r:id="rId6"/>
    <p:sldLayoutId id="2147484208" r:id="rId7"/>
    <p:sldLayoutId id="2147484209" r:id="rId8"/>
    <p:sldLayoutId id="2147484210" r:id="rId9"/>
    <p:sldLayoutId id="2147484211" r:id="rId10"/>
    <p:sldLayoutId id="2147484212" r:id="rId11"/>
  </p:sldLayoutIdLst>
  <p:txStyles>
    <p:titleStyle>
      <a:lvl1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2pPr>
      <a:lvl3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3pPr>
      <a:lvl4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4pPr>
      <a:lvl5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5pPr>
      <a:lvl6pPr marL="4572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6pPr>
      <a:lvl7pPr marL="9144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7pPr>
      <a:lvl8pPr marL="13716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8pPr>
      <a:lvl9pPr marL="18288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p_background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5638800"/>
            <a:ext cx="9144000" cy="579438"/>
          </a:xfrm>
          <a:prstGeom prst="rect">
            <a:avLst/>
          </a:prstGeom>
          <a:solidFill>
            <a:srgbClr val="7DAF3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mtClean="0"/>
          </a:p>
        </p:txBody>
      </p:sp>
      <p:sp>
        <p:nvSpPr>
          <p:cNvPr id="3076" name="Rectangle 4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855663" y="5635625"/>
            <a:ext cx="7362825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4025" y="7046913"/>
            <a:ext cx="415925" cy="34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p:txStyles>
    <p:titleStyle>
      <a:lvl1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2pPr>
      <a:lvl3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3pPr>
      <a:lvl4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4pPr>
      <a:lvl5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5pPr>
      <a:lvl6pPr marL="4572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6pPr>
      <a:lvl7pPr marL="9144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7pPr>
      <a:lvl8pPr marL="13716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8pPr>
      <a:lvl9pPr marL="18288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p_background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1225" y="7029450"/>
            <a:ext cx="7307263" cy="525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8278813" y="7056438"/>
            <a:ext cx="184150" cy="888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mtClean="0">
                <a:solidFill>
                  <a:schemeClr val="bg1"/>
                </a:solidFill>
              </a:rPr>
              <a:t>Click to edit Master title style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2008188" y="7632700"/>
            <a:ext cx="3079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mtClean="0">
                <a:solidFill>
                  <a:schemeClr val="bg1"/>
                </a:solidFill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4" r:id="rId1"/>
    <p:sldLayoutId id="2147484225" r:id="rId2"/>
    <p:sldLayoutId id="2147484226" r:id="rId3"/>
    <p:sldLayoutId id="2147484227" r:id="rId4"/>
    <p:sldLayoutId id="2147484228" r:id="rId5"/>
    <p:sldLayoutId id="2147484229" r:id="rId6"/>
    <p:sldLayoutId id="2147484230" r:id="rId7"/>
    <p:sldLayoutId id="2147484231" r:id="rId8"/>
    <p:sldLayoutId id="2147484232" r:id="rId9"/>
    <p:sldLayoutId id="2147484233" r:id="rId10"/>
    <p:sldLayoutId id="2147484234" r:id="rId11"/>
  </p:sldLayoutIdLst>
  <p:txStyles>
    <p:titleStyle>
      <a:lvl1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2pPr>
      <a:lvl3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3pPr>
      <a:lvl4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4pPr>
      <a:lvl5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5pPr>
      <a:lvl6pPr marL="4572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6pPr>
      <a:lvl7pPr marL="9144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7pPr>
      <a:lvl8pPr marL="13716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8pPr>
      <a:lvl9pPr marL="18288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spect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z="3600"/>
              <a:t>Workshop on Publicly Owned Utility Integrated Resource Plans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1225" y="3886200"/>
            <a:ext cx="7307263" cy="1173163"/>
          </a:xfrm>
        </p:spPr>
        <p:txBody>
          <a:bodyPr/>
          <a:lstStyle/>
          <a:p>
            <a:pPr eaLnBrk="1" hangingPunct="1">
              <a:buFont typeface="Wingdings" charset="2"/>
              <a:buNone/>
            </a:pPr>
            <a:r>
              <a:rPr lang="en-US" altLang="en-US" dirty="0"/>
              <a:t>April 18, </a:t>
            </a:r>
            <a:r>
              <a:rPr lang="en-US" altLang="en-US" dirty="0" smtClean="0"/>
              <a:t>2016</a:t>
            </a:r>
          </a:p>
          <a:p>
            <a:pPr eaLnBrk="1" hangingPunct="1">
              <a:buFont typeface="Wingdings" charset="2"/>
              <a:buNone/>
            </a:pPr>
            <a:r>
              <a:rPr lang="en-US" altLang="en-US" dirty="0" smtClean="0"/>
              <a:t>Todd White</a:t>
            </a:r>
          </a:p>
          <a:p>
            <a:pPr eaLnBrk="1" hangingPunct="1">
              <a:buFont typeface="Wingdings" charset="2"/>
              <a:buNone/>
            </a:pPr>
            <a:r>
              <a:rPr lang="en-US" altLang="en-US" dirty="0" smtClean="0"/>
              <a:t>Senior Manager, Energy Portfolio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spec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Outline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Introduction to Roseville Electric Utility</a:t>
            </a:r>
            <a:endParaRPr lang="en-US" altLang="en-US" dirty="0"/>
          </a:p>
          <a:p>
            <a:pPr eaLnBrk="1" hangingPunct="1"/>
            <a:r>
              <a:rPr lang="en-US" altLang="en-US" dirty="0" smtClean="0"/>
              <a:t>Roseville </a:t>
            </a:r>
            <a:r>
              <a:rPr lang="en-US" altLang="en-US" dirty="0"/>
              <a:t>Electric Utility’s </a:t>
            </a:r>
            <a:r>
              <a:rPr lang="en-US" altLang="en-US" dirty="0" smtClean="0"/>
              <a:t>resource planning process</a:t>
            </a:r>
            <a:endParaRPr lang="en-US" altLang="en-US" dirty="0"/>
          </a:p>
          <a:p>
            <a:pPr eaLnBrk="1" hangingPunct="1"/>
            <a:r>
              <a:rPr lang="en-US" altLang="en-US" dirty="0"/>
              <a:t>Roseville Electric </a:t>
            </a:r>
            <a:r>
              <a:rPr lang="en-US" altLang="en-US" dirty="0" smtClean="0"/>
              <a:t>Utility’s recent and  upcoming IRPs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spec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600" dirty="0" smtClean="0"/>
              <a:t>Roseville Electric Utility</a:t>
            </a:r>
            <a:endParaRPr lang="en-US" altLang="en-US" sz="3600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endParaRPr lang="en-US" altLang="en-US" sz="2000" dirty="0" smtClean="0"/>
          </a:p>
          <a:p>
            <a:pPr eaLnBrk="1" hangingPunct="1">
              <a:buFont typeface="Arial" charset="0"/>
              <a:buChar char="•"/>
            </a:pPr>
            <a:r>
              <a:rPr lang="en-US" altLang="en-US" sz="2000" dirty="0" smtClean="0"/>
              <a:t>Located </a:t>
            </a:r>
            <a:r>
              <a:rPr lang="en-US" altLang="en-US" sz="2000" dirty="0"/>
              <a:t>in Northern California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000" dirty="0"/>
              <a:t>Population: approximately 130,000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000" dirty="0"/>
              <a:t>Over 57,000 customers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000" dirty="0" smtClean="0"/>
              <a:t>High residential rooftop </a:t>
            </a:r>
            <a:r>
              <a:rPr lang="en-US" altLang="en-US" sz="2000" dirty="0"/>
              <a:t>PV </a:t>
            </a:r>
            <a:r>
              <a:rPr lang="en-US" altLang="en-US" sz="2000" dirty="0" smtClean="0"/>
              <a:t>penetration</a:t>
            </a:r>
            <a:endParaRPr lang="en-US" altLang="en-US" sz="2000" dirty="0"/>
          </a:p>
          <a:p>
            <a:pPr eaLnBrk="1" hangingPunct="1">
              <a:buFont typeface="Arial" charset="0"/>
              <a:buChar char="•"/>
            </a:pPr>
            <a:r>
              <a:rPr lang="en-US" altLang="en-US" sz="2000" dirty="0"/>
              <a:t>Peak load: 330 MW in 2015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000" dirty="0"/>
              <a:t>Annual load: over 1.1 million MWh</a:t>
            </a:r>
          </a:p>
          <a:p>
            <a:pPr lvl="1" eaLnBrk="1" hangingPunct="1">
              <a:buFont typeface="Arial" charset="0"/>
              <a:buChar char="•"/>
            </a:pPr>
            <a:endParaRPr lang="en-US" altLang="en-US" sz="2800" dirty="0"/>
          </a:p>
          <a:p>
            <a:pPr lvl="1" eaLnBrk="1" hangingPunct="1">
              <a:buFont typeface="Arial" charset="0"/>
              <a:buChar char="•"/>
            </a:pPr>
            <a:endParaRPr lang="en-US" alt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4869885" y="2029480"/>
            <a:ext cx="31189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en-US" sz="140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</a:rPr>
              <a:t>Roseville Electric </a:t>
            </a:r>
            <a:r>
              <a:rPr lang="en-US" sz="140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</a:rPr>
              <a:t>Utility</a:t>
            </a:r>
          </a:p>
          <a:p>
            <a:pPr algn="ctr">
              <a:defRPr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en-US" sz="140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</a:rPr>
              <a:t>Resources </a:t>
            </a:r>
            <a:r>
              <a:rPr lang="en-US" sz="140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</a:rPr>
              <a:t>Mix, </a:t>
            </a:r>
            <a:r>
              <a:rPr lang="en-US" sz="140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</a:rPr>
              <a:t>2015 (estimated)</a:t>
            </a:r>
            <a:endParaRPr lang="en-US" sz="1400" dirty="0">
              <a:solidFill>
                <a:sysClr val="windowText" lastClr="000000">
                  <a:lumMod val="65000"/>
                  <a:lumOff val="35000"/>
                </a:sysClr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0263" y="2590532"/>
            <a:ext cx="3578225" cy="3066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Full Service Utility; Full Service City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828800"/>
            <a:ext cx="3576638" cy="2682478"/>
          </a:xfrm>
        </p:spPr>
      </p:pic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63" y="2926080"/>
            <a:ext cx="3578225" cy="2698661"/>
          </a:xfrm>
        </p:spPr>
      </p:pic>
    </p:spTree>
    <p:extLst>
      <p:ext uri="{BB962C8B-B14F-4D97-AF65-F5344CB8AC3E}">
        <p14:creationId xmlns:p14="http://schemas.microsoft.com/office/powerpoint/2010/main" val="2596876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/>
              <a:t>Requirements of SB 350 for POU IRPs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en-US" altLang="en-US" sz="3200"/>
              <a:t>PU Code Section 9621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en-US" sz="2400"/>
              <a:t>By 2019, adopt an IRP and update every 5 years, addressing the following: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sz="2000"/>
              <a:t>Reach 2030 GHG emissions reduction target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sz="2000"/>
              <a:t>Reach 2030 RPS target (50% or more)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sz="2000"/>
              <a:t>Meet goals of Section 454.52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sz="2000"/>
              <a:t>EE and DR, per Section 9615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sz="2000"/>
              <a:t>Energy storage, per Section 2835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sz="2000"/>
              <a:t>Transportation electrification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sz="2000"/>
              <a:t>Diversified procurement portfolio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sz="2000"/>
              <a:t>Resource Adequacy, per Section 9620</a:t>
            </a:r>
          </a:p>
          <a:p>
            <a:pPr lvl="2" eaLnBrk="1" hangingPunct="1">
              <a:buFont typeface="Arial" charset="0"/>
              <a:buChar char="•"/>
            </a:pPr>
            <a:endParaRPr lang="en-US" altLang="en-US" sz="2400"/>
          </a:p>
          <a:p>
            <a:pPr lvl="2" eaLnBrk="1" hangingPunct="1">
              <a:buFont typeface="Arial" charset="0"/>
              <a:buChar char="•"/>
            </a:pPr>
            <a:endParaRPr lang="en-US" altLang="en-US" sz="24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855663" y="642938"/>
            <a:ext cx="7329487" cy="59690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Resource Planning Process</a:t>
            </a:r>
            <a:endParaRPr lang="en-US" altLang="en-US" dirty="0"/>
          </a:p>
        </p:txBody>
      </p:sp>
      <p:sp>
        <p:nvSpPr>
          <p:cNvPr id="1536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000" dirty="0" smtClean="0"/>
              <a:t>Regular </a:t>
            </a:r>
            <a:r>
              <a:rPr lang="en-US" altLang="en-US" sz="2000" dirty="0"/>
              <a:t>resource planning is integral to Roseville Electric Utility’s business practices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000" dirty="0" smtClean="0"/>
              <a:t>Recent </a:t>
            </a:r>
            <a:r>
              <a:rPr lang="en-US" altLang="en-US" sz="2000" dirty="0"/>
              <a:t>IRPs have been on a 4 year cycle (2008, 2012, 2016)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000" dirty="0" smtClean="0"/>
              <a:t>20 </a:t>
            </a:r>
            <a:r>
              <a:rPr lang="en-US" altLang="en-US" sz="2000" dirty="0"/>
              <a:t>year planning horizon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000" dirty="0" smtClean="0"/>
              <a:t>Regulatory compliance </a:t>
            </a:r>
            <a:r>
              <a:rPr lang="en-US" altLang="en-US" sz="2000" dirty="0"/>
              <a:t>(RPS, GHG</a:t>
            </a:r>
            <a:r>
              <a:rPr lang="en-US" altLang="en-US" sz="2000" dirty="0" smtClean="0"/>
              <a:t>) integral to resource planning</a:t>
            </a:r>
            <a:endParaRPr lang="en-US" altLang="en-US" sz="2000" dirty="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000" dirty="0" smtClean="0"/>
              <a:t>IRP </a:t>
            </a:r>
            <a:r>
              <a:rPr lang="en-US" altLang="en-US" sz="2000" dirty="0"/>
              <a:t>is approved by </a:t>
            </a:r>
            <a:r>
              <a:rPr lang="en-US" altLang="en-US" sz="2000" dirty="0" smtClean="0"/>
              <a:t>local RPUC and City </a:t>
            </a:r>
            <a:r>
              <a:rPr lang="en-US" altLang="en-US" sz="2000" dirty="0"/>
              <a:t>Council via a public process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US" altLang="en-US" sz="2000" dirty="0"/>
          </a:p>
        </p:txBody>
      </p:sp>
      <p:pic>
        <p:nvPicPr>
          <p:cNvPr id="15364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0263" y="1543050"/>
            <a:ext cx="3578225" cy="4610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2012 IRP </a:t>
            </a:r>
            <a:r>
              <a:rPr lang="en-US" altLang="en-US" dirty="0" smtClean="0"/>
              <a:t>Process</a:t>
            </a:r>
            <a:endParaRPr lang="en-US" altLang="en-US" dirty="0"/>
          </a:p>
        </p:txBody>
      </p:sp>
      <p:sp>
        <p:nvSpPr>
          <p:cNvPr id="17411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•"/>
            </a:pPr>
            <a:r>
              <a:rPr lang="en-US" altLang="en-US" dirty="0"/>
              <a:t>Long term demand forecast through 2031</a:t>
            </a:r>
          </a:p>
          <a:p>
            <a:pPr>
              <a:buFont typeface="Arial" charset="0"/>
              <a:buChar char="•"/>
            </a:pPr>
            <a:r>
              <a:rPr lang="en-US" altLang="en-US" dirty="0"/>
              <a:t>Evaluation of current and potential regulatory requirements (RPS, GHG) and steps to </a:t>
            </a:r>
            <a:r>
              <a:rPr lang="en-US" altLang="en-US" dirty="0" smtClean="0"/>
              <a:t>fulfill them</a:t>
            </a:r>
            <a:endParaRPr lang="en-US" altLang="en-US" dirty="0"/>
          </a:p>
          <a:p>
            <a:pPr lvl="1">
              <a:buFont typeface="Arial" charset="0"/>
              <a:buChar char="•"/>
            </a:pPr>
            <a:r>
              <a:rPr lang="en-US" altLang="en-US" sz="2000" dirty="0"/>
              <a:t>Assessment of current generation resources</a:t>
            </a:r>
          </a:p>
          <a:p>
            <a:pPr lvl="1">
              <a:buFont typeface="Arial" charset="0"/>
              <a:buChar char="•"/>
            </a:pPr>
            <a:r>
              <a:rPr lang="en-US" altLang="en-US" sz="2000" dirty="0"/>
              <a:t>Research pricing and availability of renewable resources</a:t>
            </a:r>
          </a:p>
          <a:p>
            <a:pPr lvl="1">
              <a:buFont typeface="Arial" charset="0"/>
              <a:buChar char="•"/>
            </a:pPr>
            <a:r>
              <a:rPr lang="en-US" altLang="en-US" sz="2000" dirty="0"/>
              <a:t>Develop several resource portfolios and evaluate on cost, risk, diversity, and fit with current resources</a:t>
            </a:r>
          </a:p>
          <a:p>
            <a:pPr>
              <a:buFont typeface="Arial" charset="0"/>
              <a:buChar char="•"/>
            </a:pPr>
            <a:r>
              <a:rPr lang="en-US" altLang="en-US" dirty="0"/>
              <a:t>Workshops to present preliminary results and receive public input</a:t>
            </a:r>
          </a:p>
          <a:p>
            <a:pPr>
              <a:buFont typeface="Arial" charset="0"/>
              <a:buChar char="•"/>
            </a:pPr>
            <a:r>
              <a:rPr lang="en-US" altLang="en-US" dirty="0"/>
              <a:t>Action plan incorporating public input to meet current and anticipated regulatory </a:t>
            </a:r>
            <a:r>
              <a:rPr lang="en-US" altLang="en-US" dirty="0" smtClean="0"/>
              <a:t>requirements</a:t>
            </a:r>
          </a:p>
          <a:p>
            <a:pPr marL="0" indent="0"/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2012 IRP 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2012 IRP contains most elements required by SB 350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en-US" sz="1200" dirty="0" smtClean="0"/>
              <a:t>* = related reports filed with the CEC (does not include reports filed with other agencies)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933450" y="2281238"/>
          <a:ext cx="7307263" cy="33353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12135"/>
                <a:gridCol w="4195128"/>
              </a:tblGrid>
              <a:tr h="36917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Reporting Requirement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Where Covered in IRP</a:t>
                      </a:r>
                      <a:endParaRPr lang="en-US" sz="1800" dirty="0"/>
                    </a:p>
                  </a:txBody>
                  <a:tcPr marT="45711" marB="45711"/>
                </a:tc>
              </a:tr>
              <a:tr h="37077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GHG Reduction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3.4,</a:t>
                      </a:r>
                      <a:r>
                        <a:rPr lang="en-US" sz="1800" baseline="0" dirty="0" smtClean="0"/>
                        <a:t> 6.4; Appendices C, D, H</a:t>
                      </a:r>
                      <a:endParaRPr lang="en-US" sz="1800" dirty="0"/>
                    </a:p>
                  </a:txBody>
                  <a:tcPr marT="45711" marB="45711"/>
                </a:tc>
              </a:tr>
              <a:tr h="37077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RPS Procurement****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3.4, 5.1, 6.2-6.4, 7; Appendices B, E, G</a:t>
                      </a:r>
                      <a:endParaRPr lang="en-US" sz="1800" dirty="0"/>
                    </a:p>
                  </a:txBody>
                  <a:tcPr marT="45711" marB="45711"/>
                </a:tc>
              </a:tr>
              <a:tr h="37077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Section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454.52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3.3, 4.2,</a:t>
                      </a:r>
                      <a:r>
                        <a:rPr lang="en-US" sz="1800" baseline="0" dirty="0" smtClean="0"/>
                        <a:t> 4.5, </a:t>
                      </a:r>
                      <a:r>
                        <a:rPr lang="en-US" sz="1800" dirty="0" smtClean="0"/>
                        <a:t>6.4; Appendix F</a:t>
                      </a:r>
                      <a:endParaRPr lang="en-US" sz="1800" dirty="0"/>
                    </a:p>
                  </a:txBody>
                  <a:tcPr marT="45711" marB="45711"/>
                </a:tc>
              </a:tr>
              <a:tr h="37077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EE and DR***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3.4, 4.2; Appendix D</a:t>
                      </a:r>
                      <a:endParaRPr lang="en-US" sz="1800" dirty="0"/>
                    </a:p>
                  </a:txBody>
                  <a:tcPr marT="45711" marB="45711"/>
                </a:tc>
              </a:tr>
              <a:tr h="37077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Energy Storage*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N/A</a:t>
                      </a:r>
                      <a:endParaRPr lang="en-US" sz="1800" dirty="0"/>
                    </a:p>
                  </a:txBody>
                  <a:tcPr marT="45711" marB="45711"/>
                </a:tc>
              </a:tr>
              <a:tr h="37077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Transportation Electrification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N/A</a:t>
                      </a:r>
                      <a:endParaRPr lang="en-US" sz="1800" dirty="0"/>
                    </a:p>
                  </a:txBody>
                  <a:tcPr marT="45711" marB="45711"/>
                </a:tc>
              </a:tr>
              <a:tr h="37077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Diversified Portfolio*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4.3, 6.3, 6.4, 7.1; Appendices G, H</a:t>
                      </a:r>
                      <a:endParaRPr lang="en-US" sz="1800" dirty="0"/>
                    </a:p>
                  </a:txBody>
                  <a:tcPr marT="45711" marB="45711"/>
                </a:tc>
              </a:tr>
              <a:tr h="37077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Resource Adequacy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3.4, 6.4, 6.5</a:t>
                      </a:r>
                      <a:endParaRPr lang="en-US" sz="1800" dirty="0"/>
                    </a:p>
                  </a:txBody>
                  <a:tcPr marT="45711" marB="45711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Future Reporting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en-US" altLang="en-US" sz="2800" dirty="0"/>
              <a:t>Roseville Electric Utility </a:t>
            </a:r>
            <a:r>
              <a:rPr lang="en-US" altLang="en-US" sz="2800" dirty="0" smtClean="0"/>
              <a:t>just kicked off its 2016 Integrated Resource Planning process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800" dirty="0"/>
              <a:t>W</a:t>
            </a:r>
            <a:r>
              <a:rPr lang="en-US" altLang="en-US" sz="2800" dirty="0" smtClean="0"/>
              <a:t>ill </a:t>
            </a:r>
            <a:r>
              <a:rPr lang="en-US" altLang="en-US" sz="2800" dirty="0"/>
              <a:t>release </a:t>
            </a:r>
            <a:r>
              <a:rPr lang="en-US" altLang="en-US" sz="2800" dirty="0" smtClean="0"/>
              <a:t>next </a:t>
            </a:r>
            <a:r>
              <a:rPr lang="en-US" altLang="en-US" sz="2800" dirty="0"/>
              <a:t>IRP </a:t>
            </a:r>
            <a:r>
              <a:rPr lang="en-US" altLang="en-US" sz="2800" dirty="0" smtClean="0"/>
              <a:t>by early 2017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800" dirty="0" smtClean="0"/>
              <a:t>IRP </a:t>
            </a:r>
            <a:r>
              <a:rPr lang="en-US" altLang="en-US" sz="2800" dirty="0"/>
              <a:t>is expected to address all areas required by SB </a:t>
            </a:r>
            <a:r>
              <a:rPr lang="en-US" altLang="en-US" sz="2800" dirty="0" smtClean="0"/>
              <a:t>350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800" dirty="0" smtClean="0"/>
              <a:t>Focus on regulatory compliance, adapting to industry change</a:t>
            </a:r>
            <a:endParaRPr lang="en-US" altLang="en-US" sz="2800" dirty="0"/>
          </a:p>
          <a:p>
            <a:pPr lvl="1" eaLnBrk="1" hangingPunct="1">
              <a:buFont typeface="Arial" charset="0"/>
              <a:buChar char="•"/>
            </a:pPr>
            <a:endParaRPr lang="en-US" altLang="en-US" sz="2000" dirty="0"/>
          </a:p>
          <a:p>
            <a:pPr eaLnBrk="1" hangingPunct="1">
              <a:buFont typeface="Arial" charset="0"/>
              <a:buChar char="•"/>
            </a:pP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Transportation Electrification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en-US" altLang="en-US" sz="2800" dirty="0"/>
              <a:t>First time incorporating quantitatively into </a:t>
            </a:r>
            <a:r>
              <a:rPr lang="en-US" altLang="en-US" sz="2800" dirty="0" smtClean="0"/>
              <a:t>IRP; part of overall DER analysis</a:t>
            </a:r>
            <a:endParaRPr lang="en-US" altLang="en-US" sz="2800" dirty="0"/>
          </a:p>
          <a:p>
            <a:pPr eaLnBrk="1" hangingPunct="1">
              <a:buFont typeface="Arial" charset="0"/>
              <a:buChar char="•"/>
            </a:pPr>
            <a:r>
              <a:rPr lang="en-US" altLang="en-US" sz="2800" dirty="0"/>
              <a:t>Will review EV ownership, rates, targets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800" dirty="0" smtClean="0"/>
              <a:t>Analysis will look at a range of potential penetration rates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800" dirty="0" smtClean="0"/>
              <a:t>Will </a:t>
            </a:r>
            <a:r>
              <a:rPr lang="en-US" altLang="en-US" sz="2800" dirty="0"/>
              <a:t>consider impact on net load, distribution </a:t>
            </a:r>
            <a:r>
              <a:rPr lang="en-US" altLang="en-US" sz="2800" dirty="0" smtClean="0"/>
              <a:t>circuits</a:t>
            </a:r>
          </a:p>
          <a:p>
            <a:pPr eaLnBrk="1" hangingPunct="1">
              <a:buFont typeface="Arial" charset="0"/>
              <a:buChar char="•"/>
            </a:pPr>
            <a:endParaRPr lang="en-US" altLang="en-US" sz="2800" dirty="0" smtClean="0"/>
          </a:p>
          <a:p>
            <a:pPr eaLnBrk="1" hangingPunct="1">
              <a:buFont typeface="Arial" charset="0"/>
              <a:buChar char="•"/>
            </a:pPr>
            <a:r>
              <a:rPr lang="en-US" altLang="en-US" sz="2800" dirty="0" smtClean="0"/>
              <a:t>Independent of IRP process, utility developing EV business plan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649104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Closing Thoughts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 smtClean="0"/>
              <a:t>Integrated Resource Planning is a key business activity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 smtClean="0"/>
              <a:t>Prudent for proactive regulatory compliance and sound fiscal stewardship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 smtClean="0"/>
              <a:t>We do this very well</a:t>
            </a:r>
            <a:endParaRPr lang="en-US" sz="20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smtClean="0"/>
              <a:t>Low rates, high reliability</a:t>
            </a:r>
            <a:endParaRPr lang="en-US" sz="2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 smtClean="0"/>
              <a:t>Need to focus on making sound decisions</a:t>
            </a:r>
          </a:p>
          <a:p>
            <a:pPr marL="0" indent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2860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Thank you!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ectricV2">
  <a:themeElements>
    <a:clrScheme name="ElectricV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lectricV2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lectricV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ectricV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ectricV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ectricV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ectricV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ectricV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ectricV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ectricV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ectricV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ectricV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ectricV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ectricV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Bus">
  <a:themeElements>
    <a:clrScheme name="1_Bu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Bus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Bu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Bus">
  <a:themeElements>
    <a:clrScheme name="2_Bu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Bus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2_Bu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u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u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u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u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u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u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u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u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u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u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u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Bus">
  <a:themeElements>
    <a:clrScheme name="3_Bu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Bus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3_Bu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u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u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u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u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u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u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u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u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u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u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u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City of Roseville</Received_x0020_From>
    <Docket_x0020_Number xmlns="8eef3743-c7b3-4cbe-8837-b6e805be353c">16-OIR-01</Docket_x0020_Number>
    <TaxCatchAll xmlns="8eef3743-c7b3-4cbe-8837-b6e805be353c">
      <Value>18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Z5JXHV6S7NA6-3-103021</_dlc_DocId>
    <_dlc_DocIdUrl xmlns="8eef3743-c7b3-4cbe-8837-b6e805be353c">
      <Url>http://efilingspinternal/_layouts/DocIdRedir.aspx?ID=Z5JXHV6S7NA6-3-103021</Url>
      <Description>Z5JXHV6S7NA6-3-103021</Description>
    </_dlc_DocIdUrl>
  </documentManagement>
</p:properties>
</file>

<file path=customXml/itemProps1.xml><?xml version="1.0" encoding="utf-8"?>
<ds:datastoreItem xmlns:ds="http://schemas.openxmlformats.org/officeDocument/2006/customXml" ds:itemID="{B360C84F-AC7F-4534-A34B-EDE2C7679A5E}"/>
</file>

<file path=customXml/itemProps2.xml><?xml version="1.0" encoding="utf-8"?>
<ds:datastoreItem xmlns:ds="http://schemas.openxmlformats.org/officeDocument/2006/customXml" ds:itemID="{969CA75B-BEAD-4AF9-A648-9C1B8A90C4ED}"/>
</file>

<file path=customXml/itemProps3.xml><?xml version="1.0" encoding="utf-8"?>
<ds:datastoreItem xmlns:ds="http://schemas.openxmlformats.org/officeDocument/2006/customXml" ds:itemID="{4962D3EF-2196-4BA3-B20D-3FAF50B33066}"/>
</file>

<file path=customXml/itemProps4.xml><?xml version="1.0" encoding="utf-8"?>
<ds:datastoreItem xmlns:ds="http://schemas.openxmlformats.org/officeDocument/2006/customXml" ds:itemID="{07BB420A-7A1B-4184-9601-34E0631D7796}"/>
</file>

<file path=docProps/app.xml><?xml version="1.0" encoding="utf-8"?>
<Properties xmlns="http://schemas.openxmlformats.org/officeDocument/2006/extended-properties" xmlns:vt="http://schemas.openxmlformats.org/officeDocument/2006/docPropsVTypes">
  <Template>ElectricV2</Template>
  <TotalTime>1175</TotalTime>
  <Words>1228</Words>
  <Application>Microsoft Office PowerPoint</Application>
  <PresentationFormat>On-screen Show (4:3)</PresentationFormat>
  <Paragraphs>161</Paragraphs>
  <Slides>12</Slides>
  <Notes>9</Notes>
  <HiddenSlides>1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ElectricV2</vt:lpstr>
      <vt:lpstr>1_Bus</vt:lpstr>
      <vt:lpstr>2_Bus</vt:lpstr>
      <vt:lpstr>3_Bus</vt:lpstr>
      <vt:lpstr>Workshop on Publicly Owned Utility Integrated Resource Plans</vt:lpstr>
      <vt:lpstr>Outline</vt:lpstr>
      <vt:lpstr>Roseville Electric Utility</vt:lpstr>
      <vt:lpstr>Full Service Utility; Full Service City</vt:lpstr>
      <vt:lpstr>Requirements of SB 350 for POU IRPs</vt:lpstr>
      <vt:lpstr>Resource Planning Process</vt:lpstr>
      <vt:lpstr>2012 IRP Process</vt:lpstr>
      <vt:lpstr>2012 IRP </vt:lpstr>
      <vt:lpstr>Future Reporting</vt:lpstr>
      <vt:lpstr>Transportation Electrification</vt:lpstr>
      <vt:lpstr>Closing Thoughts</vt:lpstr>
      <vt:lpstr>Thank you!</vt:lpstr>
    </vt:vector>
  </TitlesOfParts>
  <Company>City Of Roseville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City of Roseville - Workshop on Publicly Owned Utility Integrated Resource Plans</dc:title>
  <dc:creator>Meredith Payette</dc:creator>
  <cp:lastModifiedBy>Scott Tomashefsky</cp:lastModifiedBy>
  <cp:revision>71</cp:revision>
  <cp:lastPrinted>2016-04-11T20:57:54Z</cp:lastPrinted>
  <dcterms:created xsi:type="dcterms:W3CDTF">2008-01-09T23:31:04Z</dcterms:created>
  <dcterms:modified xsi:type="dcterms:W3CDTF">2016-04-18T13:22:07Z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2f082178-2a36-40c6-8aad-c52e2a00894f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http://efilingspinternal/PendingDocuments/16-OIR-01/20160418T085051_Roseville's_presentation_of_its_Integrated_Resource_Planning_at.pptx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1273600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