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drawings/drawing1.xml" ContentType="application/vnd.openxmlformats-officedocument.drawingml.chartshapes+xml"/>
  <Override PartName="/ppt/presentation.xml" ContentType="application/vnd.openxmlformats-officedocument.presentationml.presentation.main+xml"/>
  <Override PartName="/ppt/slides/slide7.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6.xml" ContentType="application/vnd.openxmlformats-officedocument.presentationml.slide+xml"/>
  <Override PartName="/ppt/slides/slide21.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8.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s/slide27.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24.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Masters/slideMaster2.xml" ContentType="application/vnd.openxmlformats-officedocument.presentationml.slideMaster+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slideMasters/slideMaster1.xml" ContentType="application/vnd.openxmlformats-officedocument.presentationml.slideMaster+xml"/>
  <Override PartName="/ppt/notesSlides/notesSlide27.xml" ContentType="application/vnd.openxmlformats-officedocument.presentationml.notesSlide+xml"/>
  <Override PartName="/ppt/slideMasters/slideMaster3.xml" ContentType="application/vnd.openxmlformats-officedocument.presentationml.slideMaster+xml"/>
  <Override PartName="/ppt/notesSlides/notesSlide23.xml" ContentType="application/vnd.openxmlformats-officedocument.presentationml.notesSlide+xml"/>
  <Override PartName="/ppt/notesSlides/notesSlide26.xml" ContentType="application/vnd.openxmlformats-officedocument.presentationml.notesSlide+xml"/>
  <Override PartName="/ppt/slideLayouts/slideLayout36.xml" ContentType="application/vnd.openxmlformats-officedocument.presentationml.slideLayout+xml"/>
  <Override PartName="/ppt/slideLayouts/slideLayout18.xml" ContentType="application/vnd.openxmlformats-officedocument.presentationml.slideLayout+xml"/>
  <Override PartName="/ppt/notesSlides/notesSlide5.xml" ContentType="application/vnd.openxmlformats-officedocument.presentationml.notesSlid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slideLayouts/slideLayout35.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9.xml" ContentType="application/vnd.openxmlformats-officedocument.presentationml.notesSlide+xml"/>
  <Override PartName="/ppt/notesSlides/notesSlide4.xml" ContentType="application/vnd.openxmlformats-officedocument.presentationml.notesSlid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14.xml" ContentType="application/vnd.openxmlformats-officedocument.presentationml.slideLayout+xml"/>
  <Override PartName="/ppt/notesSlides/notesSlide10.xml" ContentType="application/vnd.openxmlformats-officedocument.presentationml.notesSlide+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notesSlides/notesSlide19.xml" ContentType="application/vnd.openxmlformats-officedocument.presentationml.notesSlide+xml"/>
  <Override PartName="/ppt/slideLayouts/slideLayout13.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8.xml" ContentType="application/vnd.openxmlformats-officedocument.presentationml.notesSlide+xml"/>
  <Override PartName="/ppt/slideLayouts/slideLayout8.xml" ContentType="application/vnd.openxmlformats-officedocument.presentationml.slideLayout+xml"/>
  <Override PartName="/ppt/notesSlides/notesSlide16.xml" ContentType="application/vnd.openxmlformats-officedocument.presentationml.notesSlide+xml"/>
  <Override PartName="/ppt/notesSlides/notesSlide11.xml" ContentType="application/vnd.openxmlformats-officedocument.presentationml.notesSlide+xml"/>
  <Override PartName="/ppt/slideLayouts/slideLayout12.xml" ContentType="application/vnd.openxmlformats-officedocument.presentationml.slideLayout+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slideLayouts/slideLayout11.xml" ContentType="application/vnd.openxmlformats-officedocument.presentationml.slideLayout+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theme/theme1.xml" ContentType="application/vnd.openxmlformats-officedocument.theme+xml"/>
  <Override PartName="/ppt/charts/chart8.xml" ContentType="application/vnd.openxmlformats-officedocument.drawingml.chart+xml"/>
  <Override PartName="/ppt/handoutMasters/handoutMaster1.xml" ContentType="application/vnd.openxmlformats-officedocument.presentationml.handoutMaster+xml"/>
  <Override PartName="/ppt/theme/theme2.xml" ContentType="application/vnd.openxmlformats-officedocument.theme+xml"/>
  <Override PartName="/ppt/theme/theme4.xml" ContentType="application/vnd.openxmlformats-officedocument.theme+xml"/>
  <Override PartName="/ppt/theme/themeOverride6.xml" ContentType="application/vnd.openxmlformats-officedocument.themeOverride+xml"/>
  <Override PartName="/ppt/charts/chart6.xml" ContentType="application/vnd.openxmlformats-officedocument.drawingml.chart+xml"/>
  <Override PartName="/ppt/theme/themeOverride5.xml" ContentType="application/vnd.openxmlformats-officedocument.themeOverride+xml"/>
  <Override PartName="/ppt/charts/chart5.xml" ContentType="application/vnd.openxmlformats-officedocument.drawingml.chart+xml"/>
  <Override PartName="/ppt/theme/theme3.xml" ContentType="application/vnd.openxmlformats-officedocument.theme+xml"/>
  <Override PartName="/ppt/theme/themeOverride4.xml" ContentType="application/vnd.openxmlformats-officedocument.themeOverride+xml"/>
  <Override PartName="/ppt/theme/themeOverride7.xml" ContentType="application/vnd.openxmlformats-officedocument.themeOverride+xml"/>
  <Override PartName="/ppt/charts/chart7.xml" ContentType="application/vnd.openxmlformats-officedocument.drawingml.chart+xml"/>
  <Override PartName="/ppt/charts/chart4.xml" ContentType="application/vnd.openxmlformats-officedocument.drawingml.chart+xml"/>
  <Override PartName="/ppt/theme/themeOverride3.xml" ContentType="application/vnd.openxmlformats-officedocument.themeOverride+xml"/>
  <Override PartName="/ppt/theme/theme5.xml" ContentType="application/vnd.openxmlformats-officedocument.theme+xml"/>
  <Override PartName="/ppt/charts/chart1.xml" ContentType="application/vnd.openxmlformats-officedocument.drawingml.chart+xml"/>
  <Override PartName="/ppt/charts/chart3.xml" ContentType="application/vnd.openxmlformats-officedocument.drawingml.chart+xml"/>
  <Override PartName="/ppt/theme/themeOverride1.xml" ContentType="application/vnd.openxmlformats-officedocument.themeOverride+xml"/>
  <Override PartName="/ppt/theme/themeOverride2.xml" ContentType="application/vnd.openxmlformats-officedocument.themeOverride+xml"/>
  <Override PartName="/ppt/notesMasters/notesMaster1.xml" ContentType="application/vnd.openxmlformats-officedocument.presentationml.notesMaster+xml"/>
  <Override PartName="/ppt/charts/chart2.xml" ContentType="application/vnd.openxmlformats-officedocument.drawingml.chart+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748" r:id="rId1"/>
    <p:sldMasterId id="2147483813" r:id="rId2"/>
    <p:sldMasterId id="2147483826" r:id="rId3"/>
  </p:sldMasterIdLst>
  <p:notesMasterIdLst>
    <p:notesMasterId r:id="rId32"/>
  </p:notesMasterIdLst>
  <p:handoutMasterIdLst>
    <p:handoutMasterId r:id="rId33"/>
  </p:handoutMasterIdLst>
  <p:sldIdLst>
    <p:sldId id="377" r:id="rId4"/>
    <p:sldId id="397" r:id="rId5"/>
    <p:sldId id="372" r:id="rId6"/>
    <p:sldId id="381" r:id="rId7"/>
    <p:sldId id="342" r:id="rId8"/>
    <p:sldId id="344" r:id="rId9"/>
    <p:sldId id="378" r:id="rId10"/>
    <p:sldId id="346" r:id="rId11"/>
    <p:sldId id="339" r:id="rId12"/>
    <p:sldId id="348" r:id="rId13"/>
    <p:sldId id="351" r:id="rId14"/>
    <p:sldId id="352" r:id="rId15"/>
    <p:sldId id="367" r:id="rId16"/>
    <p:sldId id="390" r:id="rId17"/>
    <p:sldId id="395" r:id="rId18"/>
    <p:sldId id="392" r:id="rId19"/>
    <p:sldId id="355" r:id="rId20"/>
    <p:sldId id="396" r:id="rId21"/>
    <p:sldId id="366" r:id="rId22"/>
    <p:sldId id="360" r:id="rId23"/>
    <p:sldId id="376" r:id="rId24"/>
    <p:sldId id="364" r:id="rId25"/>
    <p:sldId id="371" r:id="rId26"/>
    <p:sldId id="398" r:id="rId27"/>
    <p:sldId id="387" r:id="rId28"/>
    <p:sldId id="399" r:id="rId29"/>
    <p:sldId id="400" r:id="rId30"/>
    <p:sldId id="384" r:id="rId31"/>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3366CC"/>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38" autoAdjust="0"/>
    <p:restoredTop sz="94803" autoAdjust="0"/>
  </p:normalViewPr>
  <p:slideViewPr>
    <p:cSldViewPr>
      <p:cViewPr>
        <p:scale>
          <a:sx n="100" d="100"/>
          <a:sy n="100" d="100"/>
        </p:scale>
        <p:origin x="140" y="528"/>
      </p:cViewPr>
      <p:guideLst>
        <p:guide orient="horz" pos="2160"/>
        <p:guide pos="2880"/>
      </p:guideLst>
    </p:cSldViewPr>
  </p:slideViewPr>
  <p:outlineViewPr>
    <p:cViewPr>
      <p:scale>
        <a:sx n="33" d="100"/>
        <a:sy n="33" d="100"/>
      </p:scale>
      <p:origin x="0" y="558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66" d="100"/>
          <a:sy n="66" d="100"/>
        </p:scale>
        <p:origin x="-2334" y="-55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customXml" Target="../customXml/item2.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customXml" Target="../customXml/item4.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37" Type="http://schemas.openxmlformats.org/officeDocument/2006/relationships/tableStyles" Target="tableStyles.xml"/><Relationship Id="rId40" Type="http://schemas.openxmlformats.org/officeDocument/2006/relationships/customXml" Target="../customXml/item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handoutMaster" Target="handoutMasters/handoutMaster1.xml"/><Relationship Id="rId38" Type="http://schemas.openxmlformats.org/officeDocument/2006/relationships/customXml" Target="../customXml/item1.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C:\Users\tp3sxw\Documents\CGR%202016\Housing%20Starts%20F1602.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1" Type="http://schemas.openxmlformats.org/officeDocument/2006/relationships/oleObject" Target="../embeddings/oleObject3.bin"/></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9.507372659817763E-2"/>
          <c:y val="5.7239365585647302E-2"/>
          <c:w val="0.86830015313935682"/>
          <c:h val="0.74545601613008228"/>
        </c:manualLayout>
      </c:layout>
      <c:barChart>
        <c:barDir val="col"/>
        <c:grouping val="stacked"/>
        <c:varyColors val="0"/>
        <c:ser>
          <c:idx val="2"/>
          <c:order val="0"/>
          <c:tx>
            <c:v>Single-family</c:v>
          </c:tx>
          <c:spPr>
            <a:solidFill>
              <a:srgbClr val="008080"/>
            </a:solidFill>
            <a:ln w="12700">
              <a:solidFill>
                <a:srgbClr val="000000"/>
              </a:solidFill>
              <a:prstDash val="solid"/>
            </a:ln>
          </c:spPr>
          <c:invertIfNegative val="0"/>
          <c:cat>
            <c:numRef>
              <c:f>Sheet1!$T$48:$T$98</c:f>
              <c:numCache>
                <c:formatCode>General</c:formatCode>
                <c:ptCount val="51"/>
                <c:pt idx="0">
                  <c:v>1985</c:v>
                </c:pt>
                <c:pt idx="1">
                  <c:v>1986</c:v>
                </c:pt>
                <c:pt idx="2">
                  <c:v>1987</c:v>
                </c:pt>
                <c:pt idx="3">
                  <c:v>1988</c:v>
                </c:pt>
                <c:pt idx="4">
                  <c:v>1989</c:v>
                </c:pt>
                <c:pt idx="5">
                  <c:v>1990</c:v>
                </c:pt>
                <c:pt idx="6">
                  <c:v>1991</c:v>
                </c:pt>
                <c:pt idx="7">
                  <c:v>1992</c:v>
                </c:pt>
                <c:pt idx="8">
                  <c:v>1993</c:v>
                </c:pt>
                <c:pt idx="9">
                  <c:v>1994</c:v>
                </c:pt>
                <c:pt idx="10">
                  <c:v>1995</c:v>
                </c:pt>
                <c:pt idx="11">
                  <c:v>1996</c:v>
                </c:pt>
                <c:pt idx="12">
                  <c:v>1997</c:v>
                </c:pt>
                <c:pt idx="13">
                  <c:v>1998</c:v>
                </c:pt>
                <c:pt idx="14">
                  <c:v>1999</c:v>
                </c:pt>
                <c:pt idx="15">
                  <c:v>2000</c:v>
                </c:pt>
                <c:pt idx="16">
                  <c:v>2001</c:v>
                </c:pt>
                <c:pt idx="17">
                  <c:v>2002</c:v>
                </c:pt>
                <c:pt idx="18">
                  <c:v>2003</c:v>
                </c:pt>
                <c:pt idx="19">
                  <c:v>2004</c:v>
                </c:pt>
                <c:pt idx="20">
                  <c:v>2005</c:v>
                </c:pt>
                <c:pt idx="21">
                  <c:v>2006</c:v>
                </c:pt>
                <c:pt idx="22">
                  <c:v>2007</c:v>
                </c:pt>
                <c:pt idx="23">
                  <c:v>2008</c:v>
                </c:pt>
                <c:pt idx="24">
                  <c:v>2009</c:v>
                </c:pt>
                <c:pt idx="25">
                  <c:v>2010</c:v>
                </c:pt>
                <c:pt idx="26">
                  <c:v>2011</c:v>
                </c:pt>
                <c:pt idx="27">
                  <c:v>2012</c:v>
                </c:pt>
                <c:pt idx="28">
                  <c:v>2013</c:v>
                </c:pt>
                <c:pt idx="29">
                  <c:v>2014</c:v>
                </c:pt>
                <c:pt idx="30">
                  <c:v>2015</c:v>
                </c:pt>
                <c:pt idx="31">
                  <c:v>2016</c:v>
                </c:pt>
                <c:pt idx="32">
                  <c:v>2017</c:v>
                </c:pt>
                <c:pt idx="33">
                  <c:v>2018</c:v>
                </c:pt>
                <c:pt idx="34">
                  <c:v>2019</c:v>
                </c:pt>
                <c:pt idx="35">
                  <c:v>2020</c:v>
                </c:pt>
                <c:pt idx="36">
                  <c:v>2021</c:v>
                </c:pt>
                <c:pt idx="37">
                  <c:v>2022</c:v>
                </c:pt>
                <c:pt idx="38">
                  <c:v>2023</c:v>
                </c:pt>
                <c:pt idx="39">
                  <c:v>2024</c:v>
                </c:pt>
                <c:pt idx="40">
                  <c:v>2025</c:v>
                </c:pt>
                <c:pt idx="41">
                  <c:v>2026</c:v>
                </c:pt>
                <c:pt idx="42">
                  <c:v>2027</c:v>
                </c:pt>
                <c:pt idx="43">
                  <c:v>2028</c:v>
                </c:pt>
                <c:pt idx="44">
                  <c:v>2029</c:v>
                </c:pt>
                <c:pt idx="45">
                  <c:v>2030</c:v>
                </c:pt>
                <c:pt idx="46">
                  <c:v>2031</c:v>
                </c:pt>
                <c:pt idx="47">
                  <c:v>2032</c:v>
                </c:pt>
                <c:pt idx="48">
                  <c:v>2033</c:v>
                </c:pt>
                <c:pt idx="49">
                  <c:v>2034</c:v>
                </c:pt>
                <c:pt idx="50">
                  <c:v>2035</c:v>
                </c:pt>
              </c:numCache>
            </c:numRef>
          </c:cat>
          <c:val>
            <c:numRef>
              <c:f>Sheet1!$M$48:$M$98</c:f>
              <c:numCache>
                <c:formatCode>#,##0</c:formatCode>
                <c:ptCount val="51"/>
                <c:pt idx="0">
                  <c:v>62140.99860490307</c:v>
                </c:pt>
                <c:pt idx="1">
                  <c:v>75412.137837495509</c:v>
                </c:pt>
                <c:pt idx="2">
                  <c:v>77662.382255048695</c:v>
                </c:pt>
                <c:pt idx="3">
                  <c:v>89987.403207543088</c:v>
                </c:pt>
                <c:pt idx="4">
                  <c:v>90502.829400827075</c:v>
                </c:pt>
                <c:pt idx="5">
                  <c:v>56469.749573401998</c:v>
                </c:pt>
                <c:pt idx="6">
                  <c:v>38987.927167908922</c:v>
                </c:pt>
                <c:pt idx="7">
                  <c:v>42061.305742870165</c:v>
                </c:pt>
                <c:pt idx="8">
                  <c:v>37710.969893312133</c:v>
                </c:pt>
                <c:pt idx="9">
                  <c:v>40886.731369165667</c:v>
                </c:pt>
                <c:pt idx="10">
                  <c:v>35003.223858504454</c:v>
                </c:pt>
                <c:pt idx="11">
                  <c:v>36977.602027247071</c:v>
                </c:pt>
                <c:pt idx="12">
                  <c:v>41237.428151409724</c:v>
                </c:pt>
                <c:pt idx="13">
                  <c:v>44646.25054761269</c:v>
                </c:pt>
                <c:pt idx="14">
                  <c:v>47842.370937913416</c:v>
                </c:pt>
                <c:pt idx="15">
                  <c:v>45641.791236436184</c:v>
                </c:pt>
                <c:pt idx="16">
                  <c:v>52371.049920966136</c:v>
                </c:pt>
                <c:pt idx="17">
                  <c:v>61924.704944425735</c:v>
                </c:pt>
                <c:pt idx="18">
                  <c:v>73801.061953301556</c:v>
                </c:pt>
                <c:pt idx="19">
                  <c:v>81123.062525720816</c:v>
                </c:pt>
                <c:pt idx="20">
                  <c:v>85243.885857223897</c:v>
                </c:pt>
                <c:pt idx="21">
                  <c:v>69275.653959577467</c:v>
                </c:pt>
                <c:pt idx="22">
                  <c:v>39200.936126230416</c:v>
                </c:pt>
                <c:pt idx="23">
                  <c:v>19348.675406452545</c:v>
                </c:pt>
                <c:pt idx="24">
                  <c:v>14854.515006261045</c:v>
                </c:pt>
                <c:pt idx="25">
                  <c:v>15122.950209264531</c:v>
                </c:pt>
                <c:pt idx="26">
                  <c:v>12571.708694097715</c:v>
                </c:pt>
                <c:pt idx="27">
                  <c:v>14911.292010554907</c:v>
                </c:pt>
                <c:pt idx="28">
                  <c:v>20603.854748101359</c:v>
                </c:pt>
                <c:pt idx="29">
                  <c:v>23570.867897372551</c:v>
                </c:pt>
                <c:pt idx="30">
                  <c:v>24495.160732812281</c:v>
                </c:pt>
                <c:pt idx="31">
                  <c:v>36720.667462782367</c:v>
                </c:pt>
                <c:pt idx="32">
                  <c:v>47842.712309618808</c:v>
                </c:pt>
                <c:pt idx="33">
                  <c:v>50783.108650231989</c:v>
                </c:pt>
                <c:pt idx="34">
                  <c:v>50425.032115574009</c:v>
                </c:pt>
                <c:pt idx="35">
                  <c:v>51462.723567019479</c:v>
                </c:pt>
                <c:pt idx="36">
                  <c:v>50908.200349971856</c:v>
                </c:pt>
                <c:pt idx="37">
                  <c:v>50562.908590445186</c:v>
                </c:pt>
                <c:pt idx="38">
                  <c:v>50813.03632571068</c:v>
                </c:pt>
                <c:pt idx="39">
                  <c:v>50530.92803525817</c:v>
                </c:pt>
                <c:pt idx="40">
                  <c:v>50260.412226515895</c:v>
                </c:pt>
                <c:pt idx="41">
                  <c:v>50069.373929127782</c:v>
                </c:pt>
                <c:pt idx="42">
                  <c:v>48241.805094067706</c:v>
                </c:pt>
                <c:pt idx="43">
                  <c:v>44416.834684055837</c:v>
                </c:pt>
                <c:pt idx="44">
                  <c:v>43156.328831842948</c:v>
                </c:pt>
                <c:pt idx="45">
                  <c:v>43646.483566669238</c:v>
                </c:pt>
                <c:pt idx="46">
                  <c:v>43098.807448354084</c:v>
                </c:pt>
                <c:pt idx="47">
                  <c:v>41540.19871134431</c:v>
                </c:pt>
                <c:pt idx="48">
                  <c:v>41633.373583006287</c:v>
                </c:pt>
                <c:pt idx="49">
                  <c:v>42221.862092678552</c:v>
                </c:pt>
                <c:pt idx="50">
                  <c:v>43259.547156605768</c:v>
                </c:pt>
              </c:numCache>
            </c:numRef>
          </c:val>
        </c:ser>
        <c:ser>
          <c:idx val="1"/>
          <c:order val="1"/>
          <c:tx>
            <c:v>Multi-family</c:v>
          </c:tx>
          <c:spPr>
            <a:solidFill>
              <a:srgbClr val="CCCCFF"/>
            </a:solidFill>
            <a:ln w="12700">
              <a:solidFill>
                <a:srgbClr val="000000"/>
              </a:solidFill>
              <a:prstDash val="solid"/>
            </a:ln>
          </c:spPr>
          <c:invertIfNegative val="0"/>
          <c:cat>
            <c:numRef>
              <c:f>Sheet1!$T$48:$T$98</c:f>
              <c:numCache>
                <c:formatCode>General</c:formatCode>
                <c:ptCount val="51"/>
                <c:pt idx="0">
                  <c:v>1985</c:v>
                </c:pt>
                <c:pt idx="1">
                  <c:v>1986</c:v>
                </c:pt>
                <c:pt idx="2">
                  <c:v>1987</c:v>
                </c:pt>
                <c:pt idx="3">
                  <c:v>1988</c:v>
                </c:pt>
                <c:pt idx="4">
                  <c:v>1989</c:v>
                </c:pt>
                <c:pt idx="5">
                  <c:v>1990</c:v>
                </c:pt>
                <c:pt idx="6">
                  <c:v>1991</c:v>
                </c:pt>
                <c:pt idx="7">
                  <c:v>1992</c:v>
                </c:pt>
                <c:pt idx="8">
                  <c:v>1993</c:v>
                </c:pt>
                <c:pt idx="9">
                  <c:v>1994</c:v>
                </c:pt>
                <c:pt idx="10">
                  <c:v>1995</c:v>
                </c:pt>
                <c:pt idx="11">
                  <c:v>1996</c:v>
                </c:pt>
                <c:pt idx="12">
                  <c:v>1997</c:v>
                </c:pt>
                <c:pt idx="13">
                  <c:v>1998</c:v>
                </c:pt>
                <c:pt idx="14">
                  <c:v>1999</c:v>
                </c:pt>
                <c:pt idx="15">
                  <c:v>2000</c:v>
                </c:pt>
                <c:pt idx="16">
                  <c:v>2001</c:v>
                </c:pt>
                <c:pt idx="17">
                  <c:v>2002</c:v>
                </c:pt>
                <c:pt idx="18">
                  <c:v>2003</c:v>
                </c:pt>
                <c:pt idx="19">
                  <c:v>2004</c:v>
                </c:pt>
                <c:pt idx="20">
                  <c:v>2005</c:v>
                </c:pt>
                <c:pt idx="21">
                  <c:v>2006</c:v>
                </c:pt>
                <c:pt idx="22">
                  <c:v>2007</c:v>
                </c:pt>
                <c:pt idx="23">
                  <c:v>2008</c:v>
                </c:pt>
                <c:pt idx="24">
                  <c:v>2009</c:v>
                </c:pt>
                <c:pt idx="25">
                  <c:v>2010</c:v>
                </c:pt>
                <c:pt idx="26">
                  <c:v>2011</c:v>
                </c:pt>
                <c:pt idx="27">
                  <c:v>2012</c:v>
                </c:pt>
                <c:pt idx="28">
                  <c:v>2013</c:v>
                </c:pt>
                <c:pt idx="29">
                  <c:v>2014</c:v>
                </c:pt>
                <c:pt idx="30">
                  <c:v>2015</c:v>
                </c:pt>
                <c:pt idx="31">
                  <c:v>2016</c:v>
                </c:pt>
                <c:pt idx="32">
                  <c:v>2017</c:v>
                </c:pt>
                <c:pt idx="33">
                  <c:v>2018</c:v>
                </c:pt>
                <c:pt idx="34">
                  <c:v>2019</c:v>
                </c:pt>
                <c:pt idx="35">
                  <c:v>2020</c:v>
                </c:pt>
                <c:pt idx="36">
                  <c:v>2021</c:v>
                </c:pt>
                <c:pt idx="37">
                  <c:v>2022</c:v>
                </c:pt>
                <c:pt idx="38">
                  <c:v>2023</c:v>
                </c:pt>
                <c:pt idx="39">
                  <c:v>2024</c:v>
                </c:pt>
                <c:pt idx="40">
                  <c:v>2025</c:v>
                </c:pt>
                <c:pt idx="41">
                  <c:v>2026</c:v>
                </c:pt>
                <c:pt idx="42">
                  <c:v>2027</c:v>
                </c:pt>
                <c:pt idx="43">
                  <c:v>2028</c:v>
                </c:pt>
                <c:pt idx="44">
                  <c:v>2029</c:v>
                </c:pt>
                <c:pt idx="45">
                  <c:v>2030</c:v>
                </c:pt>
                <c:pt idx="46">
                  <c:v>2031</c:v>
                </c:pt>
                <c:pt idx="47">
                  <c:v>2032</c:v>
                </c:pt>
                <c:pt idx="48">
                  <c:v>2033</c:v>
                </c:pt>
                <c:pt idx="49">
                  <c:v>2034</c:v>
                </c:pt>
                <c:pt idx="50">
                  <c:v>2035</c:v>
                </c:pt>
              </c:numCache>
            </c:numRef>
          </c:cat>
          <c:val>
            <c:numRef>
              <c:f>Sheet1!$L$48:$L$98</c:f>
              <c:numCache>
                <c:formatCode>#,##0</c:formatCode>
                <c:ptCount val="51"/>
                <c:pt idx="0">
                  <c:v>75650.736593042573</c:v>
                </c:pt>
                <c:pt idx="1">
                  <c:v>90796.190496226554</c:v>
                </c:pt>
                <c:pt idx="2">
                  <c:v>71785.127454905785</c:v>
                </c:pt>
                <c:pt idx="3">
                  <c:v>52427.165519330389</c:v>
                </c:pt>
                <c:pt idx="4">
                  <c:v>42472.115921744517</c:v>
                </c:pt>
                <c:pt idx="5">
                  <c:v>33245.901859114638</c:v>
                </c:pt>
                <c:pt idx="6">
                  <c:v>15695.063566903746</c:v>
                </c:pt>
                <c:pt idx="7">
                  <c:v>9955.7522575713319</c:v>
                </c:pt>
                <c:pt idx="8">
                  <c:v>5919.4740772227715</c:v>
                </c:pt>
                <c:pt idx="9">
                  <c:v>8836.9577445273153</c:v>
                </c:pt>
                <c:pt idx="10">
                  <c:v>7331.9097784067799</c:v>
                </c:pt>
                <c:pt idx="11">
                  <c:v>8129.728775343222</c:v>
                </c:pt>
                <c:pt idx="12">
                  <c:v>9082.6130750471384</c:v>
                </c:pt>
                <c:pt idx="13">
                  <c:v>9662.3393672222246</c:v>
                </c:pt>
                <c:pt idx="14">
                  <c:v>12224.795213387652</c:v>
                </c:pt>
                <c:pt idx="15">
                  <c:v>16069.691776249407</c:v>
                </c:pt>
                <c:pt idx="16">
                  <c:v>15014.230873144756</c:v>
                </c:pt>
                <c:pt idx="17">
                  <c:v>15366.555708002768</c:v>
                </c:pt>
                <c:pt idx="18">
                  <c:v>19626.278413339838</c:v>
                </c:pt>
                <c:pt idx="19">
                  <c:v>22545.363891426696</c:v>
                </c:pt>
                <c:pt idx="20">
                  <c:v>21437.05087357388</c:v>
                </c:pt>
                <c:pt idx="21">
                  <c:v>22079.045302681116</c:v>
                </c:pt>
                <c:pt idx="22">
                  <c:v>19511.846622276342</c:v>
                </c:pt>
                <c:pt idx="23">
                  <c:v>13644.370351128595</c:v>
                </c:pt>
                <c:pt idx="24">
                  <c:v>5675.6487336960872</c:v>
                </c:pt>
                <c:pt idx="25">
                  <c:v>6835.9597611920635</c:v>
                </c:pt>
                <c:pt idx="26">
                  <c:v>11564.008391293282</c:v>
                </c:pt>
                <c:pt idx="27">
                  <c:v>14422.647069903076</c:v>
                </c:pt>
                <c:pt idx="28">
                  <c:v>18430.886133268217</c:v>
                </c:pt>
                <c:pt idx="29">
                  <c:v>19650.06751883588</c:v>
                </c:pt>
                <c:pt idx="30">
                  <c:v>25892.593338394068</c:v>
                </c:pt>
                <c:pt idx="31">
                  <c:v>25745.076138998716</c:v>
                </c:pt>
                <c:pt idx="32">
                  <c:v>27180.7925404015</c:v>
                </c:pt>
                <c:pt idx="33">
                  <c:v>29886.844682668758</c:v>
                </c:pt>
                <c:pt idx="34">
                  <c:v>33020.753345908422</c:v>
                </c:pt>
                <c:pt idx="35">
                  <c:v>34767.216867886957</c:v>
                </c:pt>
                <c:pt idx="36">
                  <c:v>35908.859389837606</c:v>
                </c:pt>
                <c:pt idx="37">
                  <c:v>36701.744126703918</c:v>
                </c:pt>
                <c:pt idx="38">
                  <c:v>37242.601364754606</c:v>
                </c:pt>
                <c:pt idx="39">
                  <c:v>37906.770977736218</c:v>
                </c:pt>
                <c:pt idx="40">
                  <c:v>38658.012195700489</c:v>
                </c:pt>
                <c:pt idx="41">
                  <c:v>39185.503080124719</c:v>
                </c:pt>
                <c:pt idx="42">
                  <c:v>38518.206592699113</c:v>
                </c:pt>
                <c:pt idx="43">
                  <c:v>37664.92593226958</c:v>
                </c:pt>
                <c:pt idx="44">
                  <c:v>37607.575822693951</c:v>
                </c:pt>
                <c:pt idx="45">
                  <c:v>37787.780733370651</c:v>
                </c:pt>
                <c:pt idx="46">
                  <c:v>37736.992824117013</c:v>
                </c:pt>
                <c:pt idx="47">
                  <c:v>37830.291667851372</c:v>
                </c:pt>
                <c:pt idx="48">
                  <c:v>38080.614864001946</c:v>
                </c:pt>
                <c:pt idx="49">
                  <c:v>38348.652778660668</c:v>
                </c:pt>
                <c:pt idx="50">
                  <c:v>38592.432866306081</c:v>
                </c:pt>
              </c:numCache>
            </c:numRef>
          </c:val>
        </c:ser>
        <c:dLbls>
          <c:showLegendKey val="0"/>
          <c:showVal val="0"/>
          <c:showCatName val="0"/>
          <c:showSerName val="0"/>
          <c:showPercent val="0"/>
          <c:showBubbleSize val="0"/>
        </c:dLbls>
        <c:gapWidth val="40"/>
        <c:overlap val="100"/>
        <c:axId val="116835072"/>
        <c:axId val="116836608"/>
      </c:barChart>
      <c:catAx>
        <c:axId val="116835072"/>
        <c:scaling>
          <c:orientation val="minMax"/>
        </c:scaling>
        <c:delete val="0"/>
        <c:axPos val="b"/>
        <c:numFmt formatCode="General" sourceLinked="1"/>
        <c:majorTickMark val="out"/>
        <c:minorTickMark val="none"/>
        <c:tickLblPos val="nextTo"/>
        <c:spPr>
          <a:ln w="3175">
            <a:solidFill>
              <a:srgbClr val="000000"/>
            </a:solidFill>
            <a:prstDash val="solid"/>
          </a:ln>
        </c:spPr>
        <c:txPr>
          <a:bodyPr rot="-5400000" vert="horz"/>
          <a:lstStyle/>
          <a:p>
            <a:pPr>
              <a:defRPr sz="1050" b="0" i="0" u="none" strike="noStrike" baseline="0">
                <a:solidFill>
                  <a:srgbClr val="000000"/>
                </a:solidFill>
                <a:latin typeface="Arial"/>
                <a:ea typeface="Arial"/>
                <a:cs typeface="Arial"/>
              </a:defRPr>
            </a:pPr>
            <a:endParaRPr lang="en-US"/>
          </a:p>
        </c:txPr>
        <c:crossAx val="116836608"/>
        <c:crosses val="autoZero"/>
        <c:auto val="1"/>
        <c:lblAlgn val="ctr"/>
        <c:lblOffset val="100"/>
        <c:tickLblSkip val="5"/>
        <c:tickMarkSkip val="1"/>
        <c:noMultiLvlLbl val="0"/>
      </c:catAx>
      <c:valAx>
        <c:axId val="116836608"/>
        <c:scaling>
          <c:orientation val="minMax"/>
          <c:max val="175000"/>
        </c:scaling>
        <c:delete val="0"/>
        <c:axPos val="l"/>
        <c:majorGridlines>
          <c:spPr>
            <a:ln w="3175">
              <a:solidFill>
                <a:srgbClr val="000000"/>
              </a:solidFill>
              <a:prstDash val="solid"/>
            </a:ln>
          </c:spPr>
        </c:majorGridlines>
        <c:numFmt formatCode="#,##0" sourceLinked="1"/>
        <c:majorTickMark val="out"/>
        <c:minorTickMark val="none"/>
        <c:tickLblPos val="nextTo"/>
        <c:spPr>
          <a:ln w="3175">
            <a:solidFill>
              <a:srgbClr val="000000"/>
            </a:solidFill>
            <a:prstDash val="solid"/>
          </a:ln>
        </c:spPr>
        <c:txPr>
          <a:bodyPr rot="0" vert="horz"/>
          <a:lstStyle/>
          <a:p>
            <a:pPr>
              <a:defRPr sz="1050" b="0" i="0" u="none" strike="noStrike" baseline="0">
                <a:solidFill>
                  <a:srgbClr val="000000"/>
                </a:solidFill>
                <a:latin typeface="Arial"/>
                <a:ea typeface="Arial"/>
                <a:cs typeface="Arial"/>
              </a:defRPr>
            </a:pPr>
            <a:endParaRPr lang="en-US"/>
          </a:p>
        </c:txPr>
        <c:crossAx val="116835072"/>
        <c:crosses val="autoZero"/>
        <c:crossBetween val="between"/>
        <c:majorUnit val="25000"/>
      </c:valAx>
      <c:spPr>
        <a:noFill/>
        <a:ln w="12700">
          <a:solidFill>
            <a:srgbClr val="808080"/>
          </a:solidFill>
          <a:prstDash val="solid"/>
        </a:ln>
      </c:spPr>
    </c:plotArea>
    <c:legend>
      <c:legendPos val="r"/>
      <c:layout>
        <c:manualLayout>
          <c:xMode val="edge"/>
          <c:yMode val="edge"/>
          <c:x val="0.42069527276391377"/>
          <c:y val="0.17731579605117695"/>
          <c:w val="0.15620214395099541"/>
          <c:h val="9.0909303003791186E-2"/>
        </c:manualLayout>
      </c:layout>
      <c:overlay val="0"/>
      <c:spPr>
        <a:noFill/>
        <a:ln w="25400">
          <a:noFill/>
        </a:ln>
      </c:spPr>
      <c:txPr>
        <a:bodyPr/>
        <a:lstStyle/>
        <a:p>
          <a:pPr>
            <a:defRPr sz="965"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3175">
      <a:solidFill>
        <a:srgbClr val="000000"/>
      </a:solidFill>
      <a:prstDash val="solid"/>
    </a:ln>
  </c:spPr>
  <c:txPr>
    <a:bodyPr/>
    <a:lstStyle/>
    <a:p>
      <a:pPr>
        <a:defRPr sz="105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t>SoCalGas Active Meters</a:t>
            </a:r>
          </a:p>
        </c:rich>
      </c:tx>
      <c:layout>
        <c:manualLayout>
          <c:xMode val="edge"/>
          <c:yMode val="edge"/>
          <c:x val="0.29229594672001508"/>
          <c:y val="1.0540220933921721E-2"/>
        </c:manualLayout>
      </c:layout>
      <c:overlay val="0"/>
    </c:title>
    <c:autoTitleDeleted val="0"/>
    <c:plotArea>
      <c:layout>
        <c:manualLayout>
          <c:layoutTarget val="inner"/>
          <c:xMode val="edge"/>
          <c:yMode val="edge"/>
          <c:x val="0.1079639926525772"/>
          <c:y val="0.10576202203313213"/>
          <c:w val="0.81846894138232718"/>
          <c:h val="0.70327005719363345"/>
        </c:manualLayout>
      </c:layout>
      <c:barChart>
        <c:barDir val="col"/>
        <c:grouping val="clustered"/>
        <c:varyColors val="0"/>
        <c:ser>
          <c:idx val="1"/>
          <c:order val="0"/>
          <c:tx>
            <c:strRef>
              <c:f>'Active meter chart'!$A$5</c:f>
              <c:strCache>
                <c:ptCount val="1"/>
                <c:pt idx="0">
                  <c:v>Average annual growth (%)</c:v>
                </c:pt>
              </c:strCache>
            </c:strRef>
          </c:tx>
          <c:invertIfNegative val="0"/>
          <c:cat>
            <c:numRef>
              <c:f>'Active meter chart'!$B$3:$J$3</c:f>
              <c:numCache>
                <c:formatCode>General</c:formatCode>
                <c:ptCount val="9"/>
                <c:pt idx="0">
                  <c:v>2015</c:v>
                </c:pt>
                <c:pt idx="1">
                  <c:v>2016</c:v>
                </c:pt>
                <c:pt idx="2">
                  <c:v>2017</c:v>
                </c:pt>
                <c:pt idx="3">
                  <c:v>2018</c:v>
                </c:pt>
                <c:pt idx="4">
                  <c:v>2019</c:v>
                </c:pt>
                <c:pt idx="5">
                  <c:v>2020</c:v>
                </c:pt>
                <c:pt idx="6">
                  <c:v>2025</c:v>
                </c:pt>
                <c:pt idx="7">
                  <c:v>2030</c:v>
                </c:pt>
                <c:pt idx="8">
                  <c:v>2035</c:v>
                </c:pt>
              </c:numCache>
            </c:numRef>
          </c:cat>
          <c:val>
            <c:numRef>
              <c:f>'Active meter chart'!$B$5:$J$5</c:f>
              <c:numCache>
                <c:formatCode>0.00%</c:formatCode>
                <c:ptCount val="9"/>
                <c:pt idx="0">
                  <c:v>5.1999999999999998E-3</c:v>
                </c:pt>
                <c:pt idx="1">
                  <c:v>6.1069433966947084E-3</c:v>
                </c:pt>
                <c:pt idx="2">
                  <c:v>5.001624104803204E-3</c:v>
                </c:pt>
                <c:pt idx="3">
                  <c:v>5.3038280797059745E-3</c:v>
                </c:pt>
                <c:pt idx="4">
                  <c:v>5.2851822203554555E-3</c:v>
                </c:pt>
                <c:pt idx="5">
                  <c:v>5.2312223241961497E-3</c:v>
                </c:pt>
                <c:pt idx="6">
                  <c:v>5.1940589445829133E-3</c:v>
                </c:pt>
                <c:pt idx="7">
                  <c:v>5.1450039904512579E-3</c:v>
                </c:pt>
                <c:pt idx="8">
                  <c:v>5.0654594540546771E-3</c:v>
                </c:pt>
              </c:numCache>
            </c:numRef>
          </c:val>
        </c:ser>
        <c:dLbls>
          <c:showLegendKey val="0"/>
          <c:showVal val="0"/>
          <c:showCatName val="0"/>
          <c:showSerName val="0"/>
          <c:showPercent val="0"/>
          <c:showBubbleSize val="0"/>
        </c:dLbls>
        <c:gapWidth val="30"/>
        <c:axId val="50338816"/>
        <c:axId val="50340992"/>
      </c:barChart>
      <c:lineChart>
        <c:grouping val="standard"/>
        <c:varyColors val="0"/>
        <c:ser>
          <c:idx val="0"/>
          <c:order val="1"/>
          <c:tx>
            <c:strRef>
              <c:f>'Active meter chart'!$A$4</c:f>
              <c:strCache>
                <c:ptCount val="1"/>
                <c:pt idx="0">
                  <c:v>Active meters</c:v>
                </c:pt>
              </c:strCache>
            </c:strRef>
          </c:tx>
          <c:spPr>
            <a:ln>
              <a:solidFill>
                <a:schemeClr val="tx1"/>
              </a:solidFill>
            </a:ln>
          </c:spPr>
          <c:marker>
            <c:symbol val="circle"/>
            <c:size val="9"/>
            <c:spPr>
              <a:solidFill>
                <a:schemeClr val="tx1"/>
              </a:solidFill>
              <a:ln>
                <a:solidFill>
                  <a:schemeClr val="tx1"/>
                </a:solidFill>
              </a:ln>
            </c:spPr>
          </c:marker>
          <c:val>
            <c:numRef>
              <c:f>'Active meter chart'!$B$4:$J$4</c:f>
              <c:numCache>
                <c:formatCode>#,##0</c:formatCode>
                <c:ptCount val="9"/>
                <c:pt idx="0">
                  <c:v>5668266.8350000009</c:v>
                </c:pt>
                <c:pt idx="1">
                  <c:v>5702882.6197187081</c:v>
                </c:pt>
                <c:pt idx="2">
                  <c:v>5731406.2948963558</c:v>
                </c:pt>
                <c:pt idx="3">
                  <c:v>5761804.6885394305</c:v>
                </c:pt>
                <c:pt idx="4">
                  <c:v>5792256.8762364592</c:v>
                </c:pt>
                <c:pt idx="5">
                  <c:v>5822557.4597149063</c:v>
                </c:pt>
                <c:pt idx="6">
                  <c:v>5975349.9971584026</c:v>
                </c:pt>
                <c:pt idx="7">
                  <c:v>6130655.8929115562</c:v>
                </c:pt>
                <c:pt idx="8">
                  <c:v>6287509.8832414392</c:v>
                </c:pt>
              </c:numCache>
            </c:numRef>
          </c:val>
          <c:smooth val="0"/>
        </c:ser>
        <c:dLbls>
          <c:showLegendKey val="0"/>
          <c:showVal val="0"/>
          <c:showCatName val="0"/>
          <c:showSerName val="0"/>
          <c:showPercent val="0"/>
          <c:showBubbleSize val="0"/>
        </c:dLbls>
        <c:marker val="1"/>
        <c:smooth val="0"/>
        <c:axId val="50342528"/>
        <c:axId val="50352512"/>
      </c:lineChart>
      <c:catAx>
        <c:axId val="50338816"/>
        <c:scaling>
          <c:orientation val="minMax"/>
        </c:scaling>
        <c:delete val="0"/>
        <c:axPos val="b"/>
        <c:numFmt formatCode="General" sourceLinked="1"/>
        <c:majorTickMark val="none"/>
        <c:minorTickMark val="none"/>
        <c:tickLblPos val="nextTo"/>
        <c:txPr>
          <a:bodyPr/>
          <a:lstStyle/>
          <a:p>
            <a:pPr>
              <a:defRPr sz="1199" baseline="0"/>
            </a:pPr>
            <a:endParaRPr lang="en-US"/>
          </a:p>
        </c:txPr>
        <c:crossAx val="50340992"/>
        <c:crosses val="autoZero"/>
        <c:auto val="1"/>
        <c:lblAlgn val="ctr"/>
        <c:lblOffset val="100"/>
        <c:noMultiLvlLbl val="0"/>
      </c:catAx>
      <c:valAx>
        <c:axId val="50340992"/>
        <c:scaling>
          <c:orientation val="minMax"/>
          <c:min val="0"/>
        </c:scaling>
        <c:delete val="0"/>
        <c:axPos val="l"/>
        <c:majorGridlines/>
        <c:numFmt formatCode="0.0%" sourceLinked="0"/>
        <c:majorTickMark val="out"/>
        <c:minorTickMark val="none"/>
        <c:tickLblPos val="nextTo"/>
        <c:txPr>
          <a:bodyPr/>
          <a:lstStyle/>
          <a:p>
            <a:pPr>
              <a:defRPr sz="1199" baseline="0"/>
            </a:pPr>
            <a:endParaRPr lang="en-US"/>
          </a:p>
        </c:txPr>
        <c:crossAx val="50338816"/>
        <c:crosses val="autoZero"/>
        <c:crossBetween val="between"/>
      </c:valAx>
      <c:catAx>
        <c:axId val="50342528"/>
        <c:scaling>
          <c:orientation val="minMax"/>
        </c:scaling>
        <c:delete val="1"/>
        <c:axPos val="b"/>
        <c:majorTickMark val="out"/>
        <c:minorTickMark val="none"/>
        <c:tickLblPos val="nextTo"/>
        <c:crossAx val="50352512"/>
        <c:crosses val="autoZero"/>
        <c:auto val="1"/>
        <c:lblAlgn val="ctr"/>
        <c:lblOffset val="100"/>
        <c:noMultiLvlLbl val="0"/>
      </c:catAx>
      <c:valAx>
        <c:axId val="50352512"/>
        <c:scaling>
          <c:orientation val="minMax"/>
          <c:min val="0"/>
        </c:scaling>
        <c:delete val="0"/>
        <c:axPos val="r"/>
        <c:numFmt formatCode="#,##0" sourceLinked="1"/>
        <c:majorTickMark val="out"/>
        <c:minorTickMark val="none"/>
        <c:tickLblPos val="nextTo"/>
        <c:txPr>
          <a:bodyPr/>
          <a:lstStyle/>
          <a:p>
            <a:pPr>
              <a:defRPr sz="1199" baseline="0"/>
            </a:pPr>
            <a:endParaRPr lang="en-US"/>
          </a:p>
        </c:txPr>
        <c:crossAx val="50342528"/>
        <c:crosses val="max"/>
        <c:crossBetween val="between"/>
      </c:valAx>
      <c:spPr>
        <a:ln w="3173">
          <a:solidFill>
            <a:schemeClr val="tx1"/>
          </a:solidFill>
        </a:ln>
      </c:spPr>
    </c:plotArea>
    <c:legend>
      <c:legendPos val="r"/>
      <c:legendEntry>
        <c:idx val="0"/>
        <c:txPr>
          <a:bodyPr/>
          <a:lstStyle/>
          <a:p>
            <a:pPr>
              <a:defRPr sz="1199" baseline="0"/>
            </a:pPr>
            <a:endParaRPr lang="en-US"/>
          </a:p>
        </c:txPr>
      </c:legendEntry>
      <c:legendEntry>
        <c:idx val="1"/>
        <c:txPr>
          <a:bodyPr/>
          <a:lstStyle/>
          <a:p>
            <a:pPr>
              <a:defRPr sz="1199" baseline="0"/>
            </a:pPr>
            <a:endParaRPr lang="en-US"/>
          </a:p>
        </c:txPr>
      </c:legendEntry>
      <c:layout>
        <c:manualLayout>
          <c:xMode val="edge"/>
          <c:yMode val="edge"/>
          <c:x val="0.14021739130434782"/>
          <c:y val="0.90825688073394495"/>
          <c:w val="0.67391304347826086"/>
          <c:h val="6.4220183486238536E-2"/>
        </c:manualLayout>
      </c:layout>
      <c:overlay val="0"/>
    </c:legend>
    <c:plotVisOnly val="1"/>
    <c:dispBlanksAs val="gap"/>
    <c:showDLblsOverMax val="0"/>
  </c:chart>
  <c:spPr>
    <a:solidFill>
      <a:srgbClr val="E3E3E3"/>
    </a:solidFill>
  </c:sp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sz="1200"/>
              <a:t>Composition of SoCalGas' Residential Demand Forecast</a:t>
            </a:r>
          </a:p>
          <a:p>
            <a:pPr>
              <a:defRPr/>
            </a:pPr>
            <a:r>
              <a:rPr lang="en-US" sz="1200"/>
              <a:t>(2015-2035)</a:t>
            </a:r>
          </a:p>
        </c:rich>
      </c:tx>
      <c:layout/>
      <c:overlay val="0"/>
    </c:title>
    <c:autoTitleDeleted val="0"/>
    <c:plotArea>
      <c:layout/>
      <c:barChart>
        <c:barDir val="col"/>
        <c:grouping val="stacked"/>
        <c:varyColors val="0"/>
        <c:ser>
          <c:idx val="0"/>
          <c:order val="0"/>
          <c:tx>
            <c:strRef>
              <c:f>Sheet1!$B$104</c:f>
              <c:strCache>
                <c:ptCount val="1"/>
                <c:pt idx="0">
                  <c:v>Single Family</c:v>
                </c:pt>
              </c:strCache>
            </c:strRef>
          </c:tx>
          <c:spPr>
            <a:solidFill>
              <a:srgbClr val="0000FF"/>
            </a:solidFill>
            <a:ln>
              <a:noFill/>
            </a:ln>
          </c:spPr>
          <c:invertIfNegative val="0"/>
          <c:cat>
            <c:numRef>
              <c:f>Sheet1!$A$105:$A$110</c:f>
              <c:numCache>
                <c:formatCode>General</c:formatCode>
                <c:ptCount val="6"/>
                <c:pt idx="0">
                  <c:v>2015</c:v>
                </c:pt>
                <c:pt idx="1">
                  <c:v>2016</c:v>
                </c:pt>
                <c:pt idx="2">
                  <c:v>2020</c:v>
                </c:pt>
                <c:pt idx="3">
                  <c:v>2025</c:v>
                </c:pt>
                <c:pt idx="4">
                  <c:v>2030</c:v>
                </c:pt>
                <c:pt idx="5">
                  <c:v>2035</c:v>
                </c:pt>
              </c:numCache>
            </c:numRef>
          </c:cat>
          <c:val>
            <c:numRef>
              <c:f>Sheet1!$B$105:$B$110</c:f>
              <c:numCache>
                <c:formatCode>#,##0.0</c:formatCode>
                <c:ptCount val="6"/>
                <c:pt idx="0">
                  <c:v>167.06798124545139</c:v>
                </c:pt>
                <c:pt idx="1">
                  <c:v>167.528028073717</c:v>
                </c:pt>
                <c:pt idx="2">
                  <c:v>167.41218865252236</c:v>
                </c:pt>
                <c:pt idx="3">
                  <c:v>164.30666939014799</c:v>
                </c:pt>
                <c:pt idx="4">
                  <c:v>162.78433525255866</c:v>
                </c:pt>
                <c:pt idx="5">
                  <c:v>161.76322396109455</c:v>
                </c:pt>
              </c:numCache>
            </c:numRef>
          </c:val>
        </c:ser>
        <c:ser>
          <c:idx val="1"/>
          <c:order val="1"/>
          <c:tx>
            <c:strRef>
              <c:f>Sheet1!$C$104</c:f>
              <c:strCache>
                <c:ptCount val="1"/>
                <c:pt idx="0">
                  <c:v>MF &lt;= 4 Units</c:v>
                </c:pt>
              </c:strCache>
            </c:strRef>
          </c:tx>
          <c:spPr>
            <a:solidFill>
              <a:srgbClr val="FF00FF"/>
            </a:solidFill>
            <a:ln>
              <a:noFill/>
            </a:ln>
          </c:spPr>
          <c:invertIfNegative val="0"/>
          <c:cat>
            <c:numRef>
              <c:f>Sheet1!$A$105:$A$110</c:f>
              <c:numCache>
                <c:formatCode>General</c:formatCode>
                <c:ptCount val="6"/>
                <c:pt idx="0">
                  <c:v>2015</c:v>
                </c:pt>
                <c:pt idx="1">
                  <c:v>2016</c:v>
                </c:pt>
                <c:pt idx="2">
                  <c:v>2020</c:v>
                </c:pt>
                <c:pt idx="3">
                  <c:v>2025</c:v>
                </c:pt>
                <c:pt idx="4">
                  <c:v>2030</c:v>
                </c:pt>
                <c:pt idx="5">
                  <c:v>2035</c:v>
                </c:pt>
              </c:numCache>
            </c:numRef>
          </c:cat>
          <c:val>
            <c:numRef>
              <c:f>Sheet1!$C$105:$C$110</c:f>
              <c:numCache>
                <c:formatCode>#,##0.0</c:formatCode>
                <c:ptCount val="6"/>
                <c:pt idx="0">
                  <c:v>17.892076812589895</c:v>
                </c:pt>
                <c:pt idx="1">
                  <c:v>17.88367335489249</c:v>
                </c:pt>
                <c:pt idx="2">
                  <c:v>17.940769999207589</c:v>
                </c:pt>
                <c:pt idx="3">
                  <c:v>17.639965257169095</c:v>
                </c:pt>
                <c:pt idx="4">
                  <c:v>17.524890010703533</c:v>
                </c:pt>
                <c:pt idx="5">
                  <c:v>17.478887337078799</c:v>
                </c:pt>
              </c:numCache>
            </c:numRef>
          </c:val>
        </c:ser>
        <c:ser>
          <c:idx val="2"/>
          <c:order val="2"/>
          <c:tx>
            <c:strRef>
              <c:f>Sheet1!$D$104</c:f>
              <c:strCache>
                <c:ptCount val="1"/>
                <c:pt idx="0">
                  <c:v>MF &gt; 4 Units</c:v>
                </c:pt>
              </c:strCache>
            </c:strRef>
          </c:tx>
          <c:spPr>
            <a:solidFill>
              <a:srgbClr val="FFFF00"/>
            </a:solidFill>
            <a:ln>
              <a:noFill/>
            </a:ln>
          </c:spPr>
          <c:invertIfNegative val="0"/>
          <c:cat>
            <c:numRef>
              <c:f>Sheet1!$A$105:$A$110</c:f>
              <c:numCache>
                <c:formatCode>General</c:formatCode>
                <c:ptCount val="6"/>
                <c:pt idx="0">
                  <c:v>2015</c:v>
                </c:pt>
                <c:pt idx="1">
                  <c:v>2016</c:v>
                </c:pt>
                <c:pt idx="2">
                  <c:v>2020</c:v>
                </c:pt>
                <c:pt idx="3">
                  <c:v>2025</c:v>
                </c:pt>
                <c:pt idx="4">
                  <c:v>2030</c:v>
                </c:pt>
                <c:pt idx="5">
                  <c:v>2035</c:v>
                </c:pt>
              </c:numCache>
            </c:numRef>
          </c:cat>
          <c:val>
            <c:numRef>
              <c:f>Sheet1!$D$105:$D$110</c:f>
              <c:numCache>
                <c:formatCode>#,##0.0</c:formatCode>
                <c:ptCount val="6"/>
                <c:pt idx="0">
                  <c:v>35.624846236729603</c:v>
                </c:pt>
                <c:pt idx="1">
                  <c:v>35.574228229286234</c:v>
                </c:pt>
                <c:pt idx="2">
                  <c:v>35.551846351986839</c:v>
                </c:pt>
                <c:pt idx="3">
                  <c:v>35.02372134564218</c:v>
                </c:pt>
                <c:pt idx="4">
                  <c:v>34.746560556337137</c:v>
                </c:pt>
                <c:pt idx="5">
                  <c:v>34.569289483405051</c:v>
                </c:pt>
              </c:numCache>
            </c:numRef>
          </c:val>
        </c:ser>
        <c:ser>
          <c:idx val="3"/>
          <c:order val="3"/>
          <c:tx>
            <c:strRef>
              <c:f>Sheet1!$E$104</c:f>
              <c:strCache>
                <c:ptCount val="1"/>
                <c:pt idx="0">
                  <c:v>Master Meter</c:v>
                </c:pt>
              </c:strCache>
            </c:strRef>
          </c:tx>
          <c:spPr>
            <a:solidFill>
              <a:srgbClr val="CC66FF"/>
            </a:solidFill>
            <a:ln>
              <a:noFill/>
            </a:ln>
          </c:spPr>
          <c:invertIfNegative val="0"/>
          <c:cat>
            <c:numRef>
              <c:f>Sheet1!$A$105:$A$110</c:f>
              <c:numCache>
                <c:formatCode>General</c:formatCode>
                <c:ptCount val="6"/>
                <c:pt idx="0">
                  <c:v>2015</c:v>
                </c:pt>
                <c:pt idx="1">
                  <c:v>2016</c:v>
                </c:pt>
                <c:pt idx="2">
                  <c:v>2020</c:v>
                </c:pt>
                <c:pt idx="3">
                  <c:v>2025</c:v>
                </c:pt>
                <c:pt idx="4">
                  <c:v>2030</c:v>
                </c:pt>
                <c:pt idx="5">
                  <c:v>2035</c:v>
                </c:pt>
              </c:numCache>
            </c:numRef>
          </c:cat>
          <c:val>
            <c:numRef>
              <c:f>Sheet1!$E$105:$E$110</c:f>
              <c:numCache>
                <c:formatCode>#,##0.0</c:formatCode>
                <c:ptCount val="6"/>
                <c:pt idx="0">
                  <c:v>13.990277003880813</c:v>
                </c:pt>
                <c:pt idx="1">
                  <c:v>13.901456862831509</c:v>
                </c:pt>
                <c:pt idx="2">
                  <c:v>13.513223404525851</c:v>
                </c:pt>
                <c:pt idx="3">
                  <c:v>12.869501046103682</c:v>
                </c:pt>
                <c:pt idx="4">
                  <c:v>12.313062976791738</c:v>
                </c:pt>
                <c:pt idx="5">
                  <c:v>11.793233092434811</c:v>
                </c:pt>
              </c:numCache>
            </c:numRef>
          </c:val>
        </c:ser>
        <c:ser>
          <c:idx val="4"/>
          <c:order val="4"/>
          <c:tx>
            <c:strRef>
              <c:f>Sheet1!$F$104</c:f>
              <c:strCache>
                <c:ptCount val="1"/>
                <c:pt idx="0">
                  <c:v>Sub-Metered</c:v>
                </c:pt>
              </c:strCache>
            </c:strRef>
          </c:tx>
          <c:spPr>
            <a:solidFill>
              <a:srgbClr val="660066"/>
            </a:solidFill>
            <a:ln>
              <a:noFill/>
            </a:ln>
          </c:spPr>
          <c:invertIfNegative val="0"/>
          <c:cat>
            <c:numRef>
              <c:f>Sheet1!$A$105:$A$110</c:f>
              <c:numCache>
                <c:formatCode>General</c:formatCode>
                <c:ptCount val="6"/>
                <c:pt idx="0">
                  <c:v>2015</c:v>
                </c:pt>
                <c:pt idx="1">
                  <c:v>2016</c:v>
                </c:pt>
                <c:pt idx="2">
                  <c:v>2020</c:v>
                </c:pt>
                <c:pt idx="3">
                  <c:v>2025</c:v>
                </c:pt>
                <c:pt idx="4">
                  <c:v>2030</c:v>
                </c:pt>
                <c:pt idx="5">
                  <c:v>2035</c:v>
                </c:pt>
              </c:numCache>
            </c:numRef>
          </c:cat>
          <c:val>
            <c:numRef>
              <c:f>Sheet1!$F$105:$F$110</c:f>
              <c:numCache>
                <c:formatCode>#,##0.0</c:formatCode>
                <c:ptCount val="6"/>
                <c:pt idx="0">
                  <c:v>4.8871415428535663</c:v>
                </c:pt>
                <c:pt idx="1">
                  <c:v>4.8648027822079944</c:v>
                </c:pt>
                <c:pt idx="2">
                  <c:v>4.7522704601622818</c:v>
                </c:pt>
                <c:pt idx="3">
                  <c:v>4.5133679486878515</c:v>
                </c:pt>
                <c:pt idx="4">
                  <c:v>4.3149771326407098</c:v>
                </c:pt>
                <c:pt idx="5">
                  <c:v>4.1302350955458893</c:v>
                </c:pt>
              </c:numCache>
            </c:numRef>
          </c:val>
        </c:ser>
        <c:dLbls>
          <c:showLegendKey val="0"/>
          <c:showVal val="0"/>
          <c:showCatName val="0"/>
          <c:showSerName val="0"/>
          <c:showPercent val="0"/>
          <c:showBubbleSize val="0"/>
        </c:dLbls>
        <c:gapWidth val="150"/>
        <c:overlap val="100"/>
        <c:axId val="118228864"/>
        <c:axId val="118230400"/>
      </c:barChart>
      <c:catAx>
        <c:axId val="118228864"/>
        <c:scaling>
          <c:orientation val="minMax"/>
        </c:scaling>
        <c:delete val="0"/>
        <c:axPos val="b"/>
        <c:numFmt formatCode="General" sourceLinked="1"/>
        <c:majorTickMark val="out"/>
        <c:minorTickMark val="none"/>
        <c:tickLblPos val="nextTo"/>
        <c:crossAx val="118230400"/>
        <c:crosses val="autoZero"/>
        <c:auto val="1"/>
        <c:lblAlgn val="ctr"/>
        <c:lblOffset val="100"/>
        <c:noMultiLvlLbl val="0"/>
      </c:catAx>
      <c:valAx>
        <c:axId val="118230400"/>
        <c:scaling>
          <c:orientation val="minMax"/>
        </c:scaling>
        <c:delete val="0"/>
        <c:axPos val="l"/>
        <c:majorGridlines>
          <c:spPr>
            <a:ln>
              <a:solidFill>
                <a:schemeClr val="bg1"/>
              </a:solidFill>
            </a:ln>
          </c:spPr>
        </c:majorGridlines>
        <c:title>
          <c:tx>
            <c:rich>
              <a:bodyPr rot="-5400000" vert="horz"/>
              <a:lstStyle/>
              <a:p>
                <a:pPr>
                  <a:defRPr/>
                </a:pPr>
                <a:r>
                  <a:rPr lang="en-US" sz="1200"/>
                  <a:t>Bcf</a:t>
                </a:r>
              </a:p>
            </c:rich>
          </c:tx>
          <c:layout/>
          <c:overlay val="0"/>
        </c:title>
        <c:numFmt formatCode="#,##0" sourceLinked="0"/>
        <c:majorTickMark val="out"/>
        <c:minorTickMark val="none"/>
        <c:tickLblPos val="nextTo"/>
        <c:crossAx val="118228864"/>
        <c:crosses val="autoZero"/>
        <c:crossBetween val="between"/>
      </c:valAx>
      <c:spPr>
        <a:solidFill>
          <a:schemeClr val="bg1">
            <a:lumMod val="75000"/>
          </a:schemeClr>
        </a:solidFill>
      </c:spPr>
    </c:plotArea>
    <c:legend>
      <c:legendPos val="b"/>
      <c:layout/>
      <c:overlay val="0"/>
    </c:legend>
    <c:plotVisOnly val="1"/>
    <c:dispBlanksAs val="gap"/>
    <c:showDLblsOverMax val="0"/>
  </c:chart>
  <c:spPr>
    <a:solidFill>
      <a:schemeClr val="bg1">
        <a:lumMod val="75000"/>
      </a:schemeClr>
    </a:solidFill>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093510961574328"/>
          <c:y val="7.8880603134450389E-2"/>
          <c:w val="0.82696218528239529"/>
          <c:h val="0.78626149575952153"/>
        </c:manualLayout>
      </c:layout>
      <c:barChart>
        <c:barDir val="col"/>
        <c:grouping val="stacked"/>
        <c:varyColors val="0"/>
        <c:ser>
          <c:idx val="0"/>
          <c:order val="0"/>
          <c:tx>
            <c:strRef>
              <c:f>'SCG COMMERCIAL'!$A$10</c:f>
              <c:strCache>
                <c:ptCount val="1"/>
                <c:pt idx="0">
                  <c:v>Core Commercial</c:v>
                </c:pt>
              </c:strCache>
            </c:strRef>
          </c:tx>
          <c:spPr>
            <a:solidFill>
              <a:srgbClr val="0000FF"/>
            </a:solidFill>
            <a:ln w="25400">
              <a:noFill/>
            </a:ln>
          </c:spPr>
          <c:invertIfNegative val="0"/>
          <c:cat>
            <c:numRef>
              <c:f>'SCG COMMERCIAL'!$D$4:$I$4</c:f>
              <c:numCache>
                <c:formatCode>General</c:formatCode>
                <c:ptCount val="6"/>
                <c:pt idx="0">
                  <c:v>2015</c:v>
                </c:pt>
                <c:pt idx="1">
                  <c:v>2016</c:v>
                </c:pt>
                <c:pt idx="2">
                  <c:v>2020</c:v>
                </c:pt>
                <c:pt idx="3">
                  <c:v>2025</c:v>
                </c:pt>
                <c:pt idx="4">
                  <c:v>2030</c:v>
                </c:pt>
                <c:pt idx="5">
                  <c:v>2035</c:v>
                </c:pt>
              </c:numCache>
            </c:numRef>
          </c:cat>
          <c:val>
            <c:numRef>
              <c:f>'SCG COMMERCIAL'!$D$10:$I$10</c:f>
              <c:numCache>
                <c:formatCode>0.00</c:formatCode>
                <c:ptCount val="6"/>
                <c:pt idx="0">
                  <c:v>80.824750217328287</c:v>
                </c:pt>
                <c:pt idx="1">
                  <c:v>79.272893267651881</c:v>
                </c:pt>
                <c:pt idx="2">
                  <c:v>75.833311407321531</c:v>
                </c:pt>
                <c:pt idx="3">
                  <c:v>68.914085289288124</c:v>
                </c:pt>
                <c:pt idx="4">
                  <c:v>63.856461218970345</c:v>
                </c:pt>
                <c:pt idx="5">
                  <c:v>64.670278759779762</c:v>
                </c:pt>
              </c:numCache>
            </c:numRef>
          </c:val>
        </c:ser>
        <c:ser>
          <c:idx val="1"/>
          <c:order val="1"/>
          <c:tx>
            <c:strRef>
              <c:f>'SCG COMMERCIAL'!$A$11</c:f>
              <c:strCache>
                <c:ptCount val="1"/>
                <c:pt idx="0">
                  <c:v>Noncore Commercial</c:v>
                </c:pt>
              </c:strCache>
            </c:strRef>
          </c:tx>
          <c:spPr>
            <a:solidFill>
              <a:srgbClr val="FFFF00"/>
            </a:solidFill>
            <a:ln w="25400">
              <a:noFill/>
            </a:ln>
          </c:spPr>
          <c:invertIfNegative val="0"/>
          <c:cat>
            <c:numRef>
              <c:f>'SCG COMMERCIAL'!$D$4:$I$4</c:f>
              <c:numCache>
                <c:formatCode>General</c:formatCode>
                <c:ptCount val="6"/>
                <c:pt idx="0">
                  <c:v>2015</c:v>
                </c:pt>
                <c:pt idx="1">
                  <c:v>2016</c:v>
                </c:pt>
                <c:pt idx="2">
                  <c:v>2020</c:v>
                </c:pt>
                <c:pt idx="3">
                  <c:v>2025</c:v>
                </c:pt>
                <c:pt idx="4">
                  <c:v>2030</c:v>
                </c:pt>
                <c:pt idx="5">
                  <c:v>2035</c:v>
                </c:pt>
              </c:numCache>
            </c:numRef>
          </c:cat>
          <c:val>
            <c:numRef>
              <c:f>'SCG COMMERCIAL'!$D$11:$I$11</c:f>
              <c:numCache>
                <c:formatCode>0.00</c:formatCode>
                <c:ptCount val="6"/>
                <c:pt idx="0">
                  <c:v>16.44167932000386</c:v>
                </c:pt>
                <c:pt idx="1">
                  <c:v>16.793383077368876</c:v>
                </c:pt>
                <c:pt idx="2">
                  <c:v>16.157652081522262</c:v>
                </c:pt>
                <c:pt idx="3">
                  <c:v>15.209443542934414</c:v>
                </c:pt>
                <c:pt idx="4">
                  <c:v>14.423297401719308</c:v>
                </c:pt>
                <c:pt idx="5">
                  <c:v>14.710274026852119</c:v>
                </c:pt>
              </c:numCache>
            </c:numRef>
          </c:val>
        </c:ser>
        <c:dLbls>
          <c:showLegendKey val="0"/>
          <c:showVal val="0"/>
          <c:showCatName val="0"/>
          <c:showSerName val="0"/>
          <c:showPercent val="0"/>
          <c:showBubbleSize val="0"/>
        </c:dLbls>
        <c:gapWidth val="100"/>
        <c:overlap val="100"/>
        <c:axId val="117837184"/>
        <c:axId val="117843072"/>
      </c:barChart>
      <c:catAx>
        <c:axId val="117837184"/>
        <c:scaling>
          <c:orientation val="minMax"/>
        </c:scaling>
        <c:delete val="0"/>
        <c:axPos val="b"/>
        <c:numFmt formatCode="General" sourceLinked="1"/>
        <c:majorTickMark val="out"/>
        <c:minorTickMark val="none"/>
        <c:tickLblPos val="nextTo"/>
        <c:spPr>
          <a:ln w="9525">
            <a:noFill/>
          </a:ln>
        </c:spPr>
        <c:txPr>
          <a:bodyPr rot="0" vert="horz"/>
          <a:lstStyle/>
          <a:p>
            <a:pPr>
              <a:defRPr sz="875" b="0" i="0" u="none" strike="noStrike" baseline="0">
                <a:solidFill>
                  <a:srgbClr val="000000"/>
                </a:solidFill>
                <a:latin typeface="Arial"/>
                <a:ea typeface="Arial"/>
                <a:cs typeface="Arial"/>
              </a:defRPr>
            </a:pPr>
            <a:endParaRPr lang="en-US"/>
          </a:p>
        </c:txPr>
        <c:crossAx val="117843072"/>
        <c:crosses val="autoZero"/>
        <c:auto val="1"/>
        <c:lblAlgn val="ctr"/>
        <c:lblOffset val="100"/>
        <c:tickLblSkip val="1"/>
        <c:tickMarkSkip val="1"/>
        <c:noMultiLvlLbl val="0"/>
      </c:catAx>
      <c:valAx>
        <c:axId val="117843072"/>
        <c:scaling>
          <c:orientation val="minMax"/>
        </c:scaling>
        <c:delete val="0"/>
        <c:axPos val="l"/>
        <c:majorGridlines>
          <c:spPr>
            <a:ln w="3175">
              <a:solidFill>
                <a:srgbClr val="FFFFFF"/>
              </a:solidFill>
              <a:prstDash val="solid"/>
            </a:ln>
          </c:spPr>
        </c:majorGridlines>
        <c:numFmt formatCode="#,##0" sourceLinked="0"/>
        <c:majorTickMark val="out"/>
        <c:minorTickMark val="none"/>
        <c:tickLblPos val="nextTo"/>
        <c:spPr>
          <a:ln w="9525">
            <a:noFill/>
          </a:ln>
        </c:spPr>
        <c:txPr>
          <a:bodyPr rot="0" vert="horz"/>
          <a:lstStyle/>
          <a:p>
            <a:pPr>
              <a:defRPr sz="875" b="0" i="0" u="none" strike="noStrike" baseline="0">
                <a:solidFill>
                  <a:srgbClr val="000000"/>
                </a:solidFill>
                <a:latin typeface="Arial"/>
                <a:ea typeface="Arial"/>
                <a:cs typeface="Arial"/>
              </a:defRPr>
            </a:pPr>
            <a:endParaRPr lang="en-US"/>
          </a:p>
        </c:txPr>
        <c:crossAx val="117837184"/>
        <c:crosses val="autoZero"/>
        <c:crossBetween val="between"/>
      </c:valAx>
      <c:spPr>
        <a:solidFill>
          <a:srgbClr val="C0C0C0"/>
        </a:solidFill>
        <a:ln w="25400">
          <a:noFill/>
        </a:ln>
      </c:spPr>
    </c:plotArea>
    <c:legend>
      <c:legendPos val="r"/>
      <c:layout>
        <c:manualLayout>
          <c:xMode val="edge"/>
          <c:yMode val="edge"/>
          <c:x val="0.36683257185444412"/>
          <c:y val="8.7577533543858679E-2"/>
          <c:w val="0.29090964433399263"/>
          <c:h val="0.10678737399506323"/>
        </c:manualLayout>
      </c:layout>
      <c:overlay val="0"/>
      <c:spPr>
        <a:solidFill>
          <a:srgbClr val="C0C0C0"/>
        </a:solidFill>
        <a:ln w="25400">
          <a:noFill/>
        </a:ln>
      </c:spPr>
      <c:txPr>
        <a:bodyPr/>
        <a:lstStyle/>
        <a:p>
          <a:pPr>
            <a:defRPr sz="740"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C0C0C0"/>
    </a:solidFill>
    <a:ln w="9525">
      <a:noFill/>
    </a:ln>
  </c:spPr>
  <c:txPr>
    <a:bodyPr/>
    <a:lstStyle/>
    <a:p>
      <a:pPr>
        <a:defRPr sz="875" b="0" i="0" u="none" strike="noStrike" baseline="0">
          <a:solidFill>
            <a:srgbClr val="000000"/>
          </a:solidFill>
          <a:latin typeface="Arial"/>
          <a:ea typeface="Arial"/>
          <a:cs typeface="Arial"/>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100" b="0" i="0" u="none" strike="noStrike" baseline="0">
                <a:solidFill>
                  <a:srgbClr val="000000"/>
                </a:solidFill>
                <a:latin typeface="Arial"/>
                <a:ea typeface="Arial"/>
                <a:cs typeface="Arial"/>
              </a:defRPr>
            </a:pPr>
            <a:r>
              <a:rPr lang="en-US" sz="1200" b="1" i="0" u="none" strike="noStrike" baseline="0">
                <a:solidFill>
                  <a:srgbClr val="000000"/>
                </a:solidFill>
                <a:latin typeface="Arial"/>
                <a:cs typeface="Arial"/>
              </a:rPr>
              <a:t>A</a:t>
            </a:r>
            <a:r>
              <a:rPr lang="en-US" sz="1425" b="1" i="0" u="none" strike="noStrike" baseline="0">
                <a:solidFill>
                  <a:srgbClr val="000000"/>
                </a:solidFill>
                <a:latin typeface="Arial"/>
                <a:cs typeface="Arial"/>
              </a:rPr>
              <a:t>nnual Industrial Demand Forecast (Bcf) 2015-2035</a:t>
            </a:r>
          </a:p>
        </c:rich>
      </c:tx>
      <c:layout>
        <c:manualLayout>
          <c:xMode val="edge"/>
          <c:yMode val="edge"/>
          <c:x val="0.12144715847916045"/>
          <c:y val="3.4764821064033662E-2"/>
        </c:manualLayout>
      </c:layout>
      <c:overlay val="0"/>
      <c:spPr>
        <a:noFill/>
        <a:ln w="25400">
          <a:noFill/>
        </a:ln>
      </c:spPr>
    </c:title>
    <c:autoTitleDeleted val="0"/>
    <c:plotArea>
      <c:layout>
        <c:manualLayout>
          <c:layoutTarget val="inner"/>
          <c:xMode val="edge"/>
          <c:yMode val="edge"/>
          <c:x val="0.12532309624179278"/>
          <c:y val="0.20245424042589366"/>
          <c:w val="0.65503927623287561"/>
          <c:h val="0.60531772895014668"/>
        </c:manualLayout>
      </c:layout>
      <c:barChart>
        <c:barDir val="col"/>
        <c:grouping val="stacked"/>
        <c:varyColors val="0"/>
        <c:ser>
          <c:idx val="3"/>
          <c:order val="0"/>
          <c:tx>
            <c:strRef>
              <c:f>BarChart!$C$1</c:f>
              <c:strCache>
                <c:ptCount val="1"/>
                <c:pt idx="0">
                  <c:v>Core Industrial</c:v>
                </c:pt>
              </c:strCache>
            </c:strRef>
          </c:tx>
          <c:spPr>
            <a:solidFill>
              <a:srgbClr val="0000FF"/>
            </a:solidFill>
            <a:ln w="25400">
              <a:noFill/>
            </a:ln>
          </c:spPr>
          <c:invertIfNegative val="0"/>
          <c:cat>
            <c:numRef>
              <c:f>BarChart!$B$3:$B$8</c:f>
              <c:numCache>
                <c:formatCode>General</c:formatCode>
                <c:ptCount val="6"/>
                <c:pt idx="0">
                  <c:v>2015</c:v>
                </c:pt>
                <c:pt idx="1">
                  <c:v>2016</c:v>
                </c:pt>
                <c:pt idx="2">
                  <c:v>2020</c:v>
                </c:pt>
                <c:pt idx="3">
                  <c:v>2025</c:v>
                </c:pt>
                <c:pt idx="4">
                  <c:v>2030</c:v>
                </c:pt>
                <c:pt idx="5">
                  <c:v>2035</c:v>
                </c:pt>
              </c:numCache>
            </c:numRef>
          </c:cat>
          <c:val>
            <c:numRef>
              <c:f>BarChart!$C$3:$C$8</c:f>
              <c:numCache>
                <c:formatCode>_(* #,##0_);_(* \(#,##0\);_(* "-"??_);_(@_)</c:formatCode>
                <c:ptCount val="6"/>
                <c:pt idx="0">
                  <c:v>21.617407765864964</c:v>
                </c:pt>
                <c:pt idx="1">
                  <c:v>20.477107985914852</c:v>
                </c:pt>
                <c:pt idx="2">
                  <c:v>20.042921811509572</c:v>
                </c:pt>
                <c:pt idx="3">
                  <c:v>18.176493853249745</c:v>
                </c:pt>
                <c:pt idx="4">
                  <c:v>16.147250473887713</c:v>
                </c:pt>
                <c:pt idx="5">
                  <c:v>15.264261653137764</c:v>
                </c:pt>
              </c:numCache>
            </c:numRef>
          </c:val>
        </c:ser>
        <c:ser>
          <c:idx val="4"/>
          <c:order val="1"/>
          <c:tx>
            <c:strRef>
              <c:f>BarChart!$D$1</c:f>
              <c:strCache>
                <c:ptCount val="1"/>
                <c:pt idx="0">
                  <c:v>Noncore Industrial (non refinery)</c:v>
                </c:pt>
              </c:strCache>
            </c:strRef>
          </c:tx>
          <c:spPr>
            <a:solidFill>
              <a:srgbClr val="00FF00"/>
            </a:solidFill>
            <a:ln w="25400">
              <a:noFill/>
            </a:ln>
          </c:spPr>
          <c:invertIfNegative val="0"/>
          <c:cat>
            <c:numRef>
              <c:f>BarChart!$B$3:$B$8</c:f>
              <c:numCache>
                <c:formatCode>General</c:formatCode>
                <c:ptCount val="6"/>
                <c:pt idx="0">
                  <c:v>2015</c:v>
                </c:pt>
                <c:pt idx="1">
                  <c:v>2016</c:v>
                </c:pt>
                <c:pt idx="2">
                  <c:v>2020</c:v>
                </c:pt>
                <c:pt idx="3">
                  <c:v>2025</c:v>
                </c:pt>
                <c:pt idx="4">
                  <c:v>2030</c:v>
                </c:pt>
                <c:pt idx="5">
                  <c:v>2035</c:v>
                </c:pt>
              </c:numCache>
            </c:numRef>
          </c:cat>
          <c:val>
            <c:numRef>
              <c:f>BarChart!$D$3:$D$8</c:f>
              <c:numCache>
                <c:formatCode>_(* #,##0_);_(* \(#,##0\);_(* "-"??_);_(@_)</c:formatCode>
                <c:ptCount val="6"/>
                <c:pt idx="0">
                  <c:v>49.93040384429635</c:v>
                </c:pt>
                <c:pt idx="1">
                  <c:v>50.422715786694241</c:v>
                </c:pt>
                <c:pt idx="2">
                  <c:v>48.937570944047266</c:v>
                </c:pt>
                <c:pt idx="3">
                  <c:v>46.064224238288894</c:v>
                </c:pt>
                <c:pt idx="4">
                  <c:v>43.300520319486438</c:v>
                </c:pt>
                <c:pt idx="5">
                  <c:v>42.240372694607117</c:v>
                </c:pt>
              </c:numCache>
            </c:numRef>
          </c:val>
        </c:ser>
        <c:ser>
          <c:idx val="0"/>
          <c:order val="2"/>
          <c:tx>
            <c:strRef>
              <c:f>BarChart!$E$1</c:f>
              <c:strCache>
                <c:ptCount val="1"/>
                <c:pt idx="0">
                  <c:v>Noncore Industrial Refinery</c:v>
                </c:pt>
              </c:strCache>
            </c:strRef>
          </c:tx>
          <c:spPr>
            <a:solidFill>
              <a:srgbClr val="FF6600"/>
            </a:solidFill>
            <a:ln w="25400">
              <a:noFill/>
            </a:ln>
          </c:spPr>
          <c:invertIfNegative val="0"/>
          <c:cat>
            <c:numRef>
              <c:f>BarChart!$B$3:$B$8</c:f>
              <c:numCache>
                <c:formatCode>General</c:formatCode>
                <c:ptCount val="6"/>
                <c:pt idx="0">
                  <c:v>2015</c:v>
                </c:pt>
                <c:pt idx="1">
                  <c:v>2016</c:v>
                </c:pt>
                <c:pt idx="2">
                  <c:v>2020</c:v>
                </c:pt>
                <c:pt idx="3">
                  <c:v>2025</c:v>
                </c:pt>
                <c:pt idx="4">
                  <c:v>2030</c:v>
                </c:pt>
                <c:pt idx="5">
                  <c:v>2035</c:v>
                </c:pt>
              </c:numCache>
            </c:numRef>
          </c:cat>
          <c:val>
            <c:numRef>
              <c:f>BarChart!$E$3:$E$8</c:f>
              <c:numCache>
                <c:formatCode>_(* #,##0_);_(* \(#,##0\);_(* "-"??_);_(@_)</c:formatCode>
                <c:ptCount val="6"/>
                <c:pt idx="0">
                  <c:v>84.032734666280277</c:v>
                </c:pt>
                <c:pt idx="1">
                  <c:v>85.139237813338724</c:v>
                </c:pt>
                <c:pt idx="2">
                  <c:v>82.825762338092531</c:v>
                </c:pt>
                <c:pt idx="3">
                  <c:v>79.560475389736851</c:v>
                </c:pt>
                <c:pt idx="4">
                  <c:v>78.020823677617827</c:v>
                </c:pt>
                <c:pt idx="5">
                  <c:v>78.538627418381623</c:v>
                </c:pt>
              </c:numCache>
            </c:numRef>
          </c:val>
        </c:ser>
        <c:dLbls>
          <c:showLegendKey val="0"/>
          <c:showVal val="0"/>
          <c:showCatName val="0"/>
          <c:showSerName val="0"/>
          <c:showPercent val="0"/>
          <c:showBubbleSize val="0"/>
        </c:dLbls>
        <c:gapWidth val="100"/>
        <c:overlap val="100"/>
        <c:axId val="119420416"/>
        <c:axId val="119421952"/>
      </c:barChart>
      <c:catAx>
        <c:axId val="119420416"/>
        <c:scaling>
          <c:orientation val="minMax"/>
        </c:scaling>
        <c:delete val="0"/>
        <c:axPos val="b"/>
        <c:numFmt formatCode="General" sourceLinked="1"/>
        <c:majorTickMark val="out"/>
        <c:minorTickMark val="none"/>
        <c:tickLblPos val="nextTo"/>
        <c:spPr>
          <a:ln w="9525">
            <a:noFill/>
          </a:ln>
        </c:spPr>
        <c:txPr>
          <a:bodyPr rot="0" vert="horz"/>
          <a:lstStyle/>
          <a:p>
            <a:pPr>
              <a:defRPr sz="1100" b="0" i="0" u="none" strike="noStrike" baseline="0">
                <a:solidFill>
                  <a:srgbClr val="000000"/>
                </a:solidFill>
                <a:latin typeface="Arial"/>
                <a:ea typeface="Arial"/>
                <a:cs typeface="Arial"/>
              </a:defRPr>
            </a:pPr>
            <a:endParaRPr lang="en-US"/>
          </a:p>
        </c:txPr>
        <c:crossAx val="119421952"/>
        <c:crosses val="autoZero"/>
        <c:auto val="1"/>
        <c:lblAlgn val="ctr"/>
        <c:lblOffset val="100"/>
        <c:tickLblSkip val="1"/>
        <c:tickMarkSkip val="1"/>
        <c:noMultiLvlLbl val="0"/>
      </c:catAx>
      <c:valAx>
        <c:axId val="119421952"/>
        <c:scaling>
          <c:orientation val="minMax"/>
        </c:scaling>
        <c:delete val="0"/>
        <c:axPos val="l"/>
        <c:majorGridlines>
          <c:spPr>
            <a:ln w="3175">
              <a:solidFill>
                <a:srgbClr val="000000"/>
              </a:solidFill>
              <a:prstDash val="sysDash"/>
            </a:ln>
          </c:spPr>
        </c:majorGridlines>
        <c:title>
          <c:tx>
            <c:rich>
              <a:bodyPr/>
              <a:lstStyle/>
              <a:p>
                <a:pPr>
                  <a:defRPr sz="1100" b="1" i="0" u="none" strike="noStrike" baseline="0">
                    <a:solidFill>
                      <a:srgbClr val="000000"/>
                    </a:solidFill>
                    <a:latin typeface="Arial"/>
                    <a:ea typeface="Arial"/>
                    <a:cs typeface="Arial"/>
                  </a:defRPr>
                </a:pPr>
                <a:r>
                  <a:rPr lang="en-US"/>
                  <a:t>Bcf</a:t>
                </a:r>
              </a:p>
            </c:rich>
          </c:tx>
          <c:layout>
            <c:manualLayout>
              <c:xMode val="edge"/>
              <c:yMode val="edge"/>
              <c:x val="2.3255890377788444E-2"/>
              <c:y val="0.4703481509255788"/>
            </c:manualLayout>
          </c:layout>
          <c:overlay val="0"/>
          <c:spPr>
            <a:noFill/>
            <a:ln w="25400">
              <a:noFill/>
            </a:ln>
          </c:spPr>
        </c:title>
        <c:numFmt formatCode="_(* #,##0_);_(* \(#,##0\);_(* &quot;-&quot;??_);_(@_)" sourceLinked="1"/>
        <c:majorTickMark val="out"/>
        <c:minorTickMark val="none"/>
        <c:tickLblPos val="nextTo"/>
        <c:spPr>
          <a:ln w="9525">
            <a:noFill/>
          </a:ln>
        </c:spPr>
        <c:txPr>
          <a:bodyPr rot="0" vert="horz"/>
          <a:lstStyle/>
          <a:p>
            <a:pPr>
              <a:defRPr sz="1100" b="0" i="0" u="none" strike="noStrike" baseline="0">
                <a:solidFill>
                  <a:srgbClr val="000000"/>
                </a:solidFill>
                <a:latin typeface="Arial"/>
                <a:ea typeface="Arial"/>
                <a:cs typeface="Arial"/>
              </a:defRPr>
            </a:pPr>
            <a:endParaRPr lang="en-US"/>
          </a:p>
        </c:txPr>
        <c:crossAx val="119420416"/>
        <c:crosses val="autoZero"/>
        <c:crossBetween val="between"/>
      </c:valAx>
      <c:spPr>
        <a:solidFill>
          <a:srgbClr val="FFFFFF"/>
        </a:solidFill>
        <a:ln w="25400">
          <a:noFill/>
        </a:ln>
      </c:spPr>
    </c:plotArea>
    <c:legend>
      <c:legendPos val="b"/>
      <c:layout>
        <c:manualLayout>
          <c:xMode val="edge"/>
          <c:yMode val="edge"/>
          <c:x val="5.9308072487644151E-2"/>
          <c:y val="0.92857392825896767"/>
          <c:w val="0.88467943978172414"/>
          <c:h val="5.8201335944118138E-2"/>
        </c:manualLayout>
      </c:layout>
      <c:overlay val="0"/>
      <c:spPr>
        <a:solidFill>
          <a:srgbClr val="C0C0C0"/>
        </a:solidFill>
        <a:ln w="25400">
          <a:noFill/>
        </a:ln>
      </c:spPr>
      <c:txPr>
        <a:bodyPr/>
        <a:lstStyle/>
        <a:p>
          <a:pPr>
            <a:defRPr sz="1010"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C0C0C0"/>
    </a:solidFill>
    <a:ln w="9525">
      <a:noFill/>
    </a:ln>
  </c:spPr>
  <c:txPr>
    <a:bodyPr/>
    <a:lstStyle/>
    <a:p>
      <a:pPr>
        <a:defRPr sz="1100" b="0" i="0" u="none" strike="noStrike" baseline="0">
          <a:solidFill>
            <a:srgbClr val="000000"/>
          </a:solidFill>
          <a:latin typeface="Arial"/>
          <a:ea typeface="Arial"/>
          <a:cs typeface="Arial"/>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dirty="0"/>
              <a:t>SDG&amp;E Gas Meters</a:t>
            </a:r>
          </a:p>
        </c:rich>
      </c:tx>
      <c:layout>
        <c:manualLayout>
          <c:xMode val="edge"/>
          <c:yMode val="edge"/>
          <c:x val="0.34004913969087197"/>
          <c:y val="1.6829594413905809E-2"/>
        </c:manualLayout>
      </c:layout>
      <c:overlay val="0"/>
    </c:title>
    <c:autoTitleDeleted val="0"/>
    <c:plotArea>
      <c:layout>
        <c:manualLayout>
          <c:layoutTarget val="inner"/>
          <c:xMode val="edge"/>
          <c:yMode val="edge"/>
          <c:x val="0.1079639926525772"/>
          <c:y val="0.10576202203313213"/>
          <c:w val="0.81846894138232718"/>
          <c:h val="0.70327005719363345"/>
        </c:manualLayout>
      </c:layout>
      <c:barChart>
        <c:barDir val="col"/>
        <c:grouping val="clustered"/>
        <c:varyColors val="0"/>
        <c:ser>
          <c:idx val="1"/>
          <c:order val="0"/>
          <c:tx>
            <c:strRef>
              <c:f>'Meters chart'!$A$5</c:f>
              <c:strCache>
                <c:ptCount val="1"/>
                <c:pt idx="0">
                  <c:v>Average annual growth (%)</c:v>
                </c:pt>
              </c:strCache>
            </c:strRef>
          </c:tx>
          <c:spPr>
            <a:solidFill>
              <a:schemeClr val="accent1">
                <a:lumMod val="60000"/>
                <a:lumOff val="40000"/>
              </a:schemeClr>
            </a:solidFill>
          </c:spPr>
          <c:invertIfNegative val="0"/>
          <c:cat>
            <c:numRef>
              <c:f>'C:\Users\tp3sxw\Documents\CGR 2016\[2016 CGR_SoCalGas_ FINAL Meter Forecast 3 29 16_PAYAN.xlsx]Active meter chart'!$B$3:$J$3</c:f>
              <c:numCache>
                <c:formatCode>General</c:formatCode>
                <c:ptCount val="9"/>
                <c:pt idx="0">
                  <c:v>2015</c:v>
                </c:pt>
                <c:pt idx="1">
                  <c:v>2016</c:v>
                </c:pt>
                <c:pt idx="2">
                  <c:v>2017</c:v>
                </c:pt>
                <c:pt idx="3">
                  <c:v>2018</c:v>
                </c:pt>
                <c:pt idx="4">
                  <c:v>2019</c:v>
                </c:pt>
                <c:pt idx="5">
                  <c:v>2020</c:v>
                </c:pt>
                <c:pt idx="6">
                  <c:v>2025</c:v>
                </c:pt>
                <c:pt idx="7">
                  <c:v>2030</c:v>
                </c:pt>
                <c:pt idx="8">
                  <c:v>2035</c:v>
                </c:pt>
              </c:numCache>
            </c:numRef>
          </c:cat>
          <c:val>
            <c:numRef>
              <c:f>'Meters chart'!$B$5:$J$5</c:f>
              <c:numCache>
                <c:formatCode>0.00%</c:formatCode>
                <c:ptCount val="9"/>
                <c:pt idx="0">
                  <c:v>4.8999999999999998E-3</c:v>
                </c:pt>
                <c:pt idx="1">
                  <c:v>8.5307548902431307E-3</c:v>
                </c:pt>
                <c:pt idx="2">
                  <c:v>1.1476591706881312E-2</c:v>
                </c:pt>
                <c:pt idx="3">
                  <c:v>1.2075467579007126E-2</c:v>
                </c:pt>
                <c:pt idx="4">
                  <c:v>1.2612123902722594E-2</c:v>
                </c:pt>
                <c:pt idx="5">
                  <c:v>1.2953678826568948E-2</c:v>
                </c:pt>
                <c:pt idx="6">
                  <c:v>1.2936694042455121E-2</c:v>
                </c:pt>
                <c:pt idx="7">
                  <c:v>1.2268811964010862E-2</c:v>
                </c:pt>
                <c:pt idx="8">
                  <c:v>1.1682179736524745E-2</c:v>
                </c:pt>
              </c:numCache>
            </c:numRef>
          </c:val>
        </c:ser>
        <c:dLbls>
          <c:showLegendKey val="0"/>
          <c:showVal val="0"/>
          <c:showCatName val="0"/>
          <c:showSerName val="0"/>
          <c:showPercent val="0"/>
          <c:showBubbleSize val="0"/>
        </c:dLbls>
        <c:gapWidth val="30"/>
        <c:axId val="94349184"/>
        <c:axId val="117334016"/>
      </c:barChart>
      <c:lineChart>
        <c:grouping val="standard"/>
        <c:varyColors val="0"/>
        <c:ser>
          <c:idx val="0"/>
          <c:order val="1"/>
          <c:tx>
            <c:strRef>
              <c:f>'Meters chart'!$A$4</c:f>
              <c:strCache>
                <c:ptCount val="1"/>
                <c:pt idx="0">
                  <c:v>Gas Meters</c:v>
                </c:pt>
              </c:strCache>
            </c:strRef>
          </c:tx>
          <c:spPr>
            <a:ln>
              <a:solidFill>
                <a:schemeClr val="tx1"/>
              </a:solidFill>
            </a:ln>
          </c:spPr>
          <c:marker>
            <c:symbol val="circle"/>
            <c:size val="10"/>
            <c:spPr>
              <a:solidFill>
                <a:schemeClr val="tx1"/>
              </a:solidFill>
              <a:ln>
                <a:solidFill>
                  <a:schemeClr val="tx1"/>
                </a:solidFill>
              </a:ln>
            </c:spPr>
          </c:marker>
          <c:val>
            <c:numRef>
              <c:f>'Meters chart'!$B$4:$J$4</c:f>
              <c:numCache>
                <c:formatCode>#,##0</c:formatCode>
                <c:ptCount val="9"/>
                <c:pt idx="0">
                  <c:v>870124.7064532215</c:v>
                </c:pt>
                <c:pt idx="1">
                  <c:v>877547.52704791864</c:v>
                </c:pt>
                <c:pt idx="2">
                  <c:v>887618.78171923093</c:v>
                </c:pt>
                <c:pt idx="3">
                  <c:v>898337.19354039931</c:v>
                </c:pt>
                <c:pt idx="4">
                  <c:v>909667.13353175484</c:v>
                </c:pt>
                <c:pt idx="5">
                  <c:v>921450.66941861087</c:v>
                </c:pt>
                <c:pt idx="6">
                  <c:v>982615.49757970462</c:v>
                </c:pt>
                <c:pt idx="7">
                  <c:v>1044390.4491272981</c:v>
                </c:pt>
                <c:pt idx="8">
                  <c:v>1106836.2964559426</c:v>
                </c:pt>
              </c:numCache>
            </c:numRef>
          </c:val>
          <c:smooth val="0"/>
        </c:ser>
        <c:dLbls>
          <c:showLegendKey val="0"/>
          <c:showVal val="0"/>
          <c:showCatName val="0"/>
          <c:showSerName val="0"/>
          <c:showPercent val="0"/>
          <c:showBubbleSize val="0"/>
        </c:dLbls>
        <c:marker val="1"/>
        <c:smooth val="0"/>
        <c:axId val="117337088"/>
        <c:axId val="117335552"/>
      </c:lineChart>
      <c:catAx>
        <c:axId val="94349184"/>
        <c:scaling>
          <c:orientation val="minMax"/>
        </c:scaling>
        <c:delete val="0"/>
        <c:axPos val="b"/>
        <c:numFmt formatCode="General" sourceLinked="1"/>
        <c:majorTickMark val="none"/>
        <c:minorTickMark val="none"/>
        <c:tickLblPos val="nextTo"/>
        <c:txPr>
          <a:bodyPr/>
          <a:lstStyle/>
          <a:p>
            <a:pPr>
              <a:defRPr sz="1200" baseline="0"/>
            </a:pPr>
            <a:endParaRPr lang="en-US"/>
          </a:p>
        </c:txPr>
        <c:crossAx val="117334016"/>
        <c:crosses val="autoZero"/>
        <c:auto val="1"/>
        <c:lblAlgn val="ctr"/>
        <c:lblOffset val="100"/>
        <c:noMultiLvlLbl val="0"/>
      </c:catAx>
      <c:valAx>
        <c:axId val="117334016"/>
        <c:scaling>
          <c:orientation val="minMax"/>
          <c:min val="0"/>
        </c:scaling>
        <c:delete val="0"/>
        <c:axPos val="l"/>
        <c:majorGridlines/>
        <c:numFmt formatCode="0.0%" sourceLinked="0"/>
        <c:majorTickMark val="out"/>
        <c:minorTickMark val="none"/>
        <c:tickLblPos val="nextTo"/>
        <c:txPr>
          <a:bodyPr/>
          <a:lstStyle/>
          <a:p>
            <a:pPr>
              <a:defRPr sz="1200" baseline="0"/>
            </a:pPr>
            <a:endParaRPr lang="en-US"/>
          </a:p>
        </c:txPr>
        <c:crossAx val="94349184"/>
        <c:crosses val="autoZero"/>
        <c:crossBetween val="between"/>
      </c:valAx>
      <c:valAx>
        <c:axId val="117335552"/>
        <c:scaling>
          <c:orientation val="minMax"/>
          <c:max val="1400000"/>
          <c:min val="0"/>
        </c:scaling>
        <c:delete val="0"/>
        <c:axPos val="r"/>
        <c:numFmt formatCode="#,##0" sourceLinked="1"/>
        <c:majorTickMark val="out"/>
        <c:minorTickMark val="none"/>
        <c:tickLblPos val="nextTo"/>
        <c:txPr>
          <a:bodyPr/>
          <a:lstStyle/>
          <a:p>
            <a:pPr>
              <a:defRPr sz="1200" baseline="0"/>
            </a:pPr>
            <a:endParaRPr lang="en-US"/>
          </a:p>
        </c:txPr>
        <c:crossAx val="117337088"/>
        <c:crosses val="max"/>
        <c:crossBetween val="between"/>
      </c:valAx>
      <c:catAx>
        <c:axId val="117337088"/>
        <c:scaling>
          <c:orientation val="minMax"/>
        </c:scaling>
        <c:delete val="1"/>
        <c:axPos val="b"/>
        <c:majorTickMark val="out"/>
        <c:minorTickMark val="none"/>
        <c:tickLblPos val="nextTo"/>
        <c:crossAx val="117335552"/>
        <c:crosses val="autoZero"/>
        <c:auto val="1"/>
        <c:lblAlgn val="ctr"/>
        <c:lblOffset val="100"/>
        <c:noMultiLvlLbl val="0"/>
      </c:catAx>
      <c:spPr>
        <a:ln w="3175">
          <a:solidFill>
            <a:schemeClr val="tx1"/>
          </a:solidFill>
        </a:ln>
      </c:spPr>
    </c:plotArea>
    <c:legend>
      <c:legendPos val="r"/>
      <c:legendEntry>
        <c:idx val="0"/>
        <c:txPr>
          <a:bodyPr/>
          <a:lstStyle/>
          <a:p>
            <a:pPr>
              <a:defRPr sz="1200" baseline="0"/>
            </a:pPr>
            <a:endParaRPr lang="en-US"/>
          </a:p>
        </c:txPr>
      </c:legendEntry>
      <c:legendEntry>
        <c:idx val="1"/>
        <c:txPr>
          <a:bodyPr/>
          <a:lstStyle/>
          <a:p>
            <a:pPr>
              <a:defRPr sz="1200" baseline="0"/>
            </a:pPr>
            <a:endParaRPr lang="en-US"/>
          </a:p>
        </c:txPr>
      </c:legendEntry>
      <c:layout>
        <c:manualLayout>
          <c:xMode val="edge"/>
          <c:yMode val="edge"/>
          <c:x val="0.14253701699609825"/>
          <c:y val="0.90897514563987758"/>
          <c:w val="0.67420863861211666"/>
          <c:h val="6.3823712811274275E-2"/>
        </c:manualLayout>
      </c:layout>
      <c:overlay val="0"/>
    </c:legend>
    <c:plotVisOnly val="1"/>
    <c:dispBlanksAs val="gap"/>
    <c:showDLblsOverMax val="0"/>
  </c:chart>
  <c:spPr>
    <a:solidFill>
      <a:srgbClr val="E3E3E3"/>
    </a:solidFill>
  </c:sp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1200"/>
              <a:t>Composition of</a:t>
            </a:r>
            <a:r>
              <a:rPr lang="en-US" sz="1200" baseline="0"/>
              <a:t> SDG&amp;E's Residential Demand Forecast</a:t>
            </a:r>
          </a:p>
          <a:p>
            <a:pPr>
              <a:defRPr/>
            </a:pPr>
            <a:r>
              <a:rPr lang="en-US" sz="1200" baseline="0"/>
              <a:t>(2015-2035)</a:t>
            </a:r>
            <a:endParaRPr lang="en-US" sz="1200"/>
          </a:p>
        </c:rich>
      </c:tx>
      <c:layout/>
      <c:overlay val="0"/>
    </c:title>
    <c:autoTitleDeleted val="0"/>
    <c:plotArea>
      <c:layout/>
      <c:barChart>
        <c:barDir val="col"/>
        <c:grouping val="stacked"/>
        <c:varyColors val="0"/>
        <c:ser>
          <c:idx val="0"/>
          <c:order val="0"/>
          <c:tx>
            <c:strRef>
              <c:f>Sheet1!$B$104</c:f>
              <c:strCache>
                <c:ptCount val="1"/>
                <c:pt idx="0">
                  <c:v>Single Family</c:v>
                </c:pt>
              </c:strCache>
            </c:strRef>
          </c:tx>
          <c:spPr>
            <a:solidFill>
              <a:srgbClr val="0000CC"/>
            </a:solidFill>
          </c:spPr>
          <c:invertIfNegative val="0"/>
          <c:cat>
            <c:numRef>
              <c:f>Sheet1!$A$105:$A$110</c:f>
              <c:numCache>
                <c:formatCode>General</c:formatCode>
                <c:ptCount val="6"/>
                <c:pt idx="0">
                  <c:v>2015</c:v>
                </c:pt>
                <c:pt idx="1">
                  <c:v>2016</c:v>
                </c:pt>
                <c:pt idx="2">
                  <c:v>2020</c:v>
                </c:pt>
                <c:pt idx="3">
                  <c:v>2025</c:v>
                </c:pt>
                <c:pt idx="4">
                  <c:v>2030</c:v>
                </c:pt>
                <c:pt idx="5">
                  <c:v>2035</c:v>
                </c:pt>
              </c:numCache>
            </c:numRef>
          </c:cat>
          <c:val>
            <c:numRef>
              <c:f>Sheet1!$B$105:$B$110</c:f>
              <c:numCache>
                <c:formatCode>0.0</c:formatCode>
                <c:ptCount val="6"/>
                <c:pt idx="0">
                  <c:v>21.761319468473481</c:v>
                </c:pt>
                <c:pt idx="1">
                  <c:v>21.806669276727138</c:v>
                </c:pt>
                <c:pt idx="2">
                  <c:v>22.647579808702606</c:v>
                </c:pt>
                <c:pt idx="3">
                  <c:v>23.240618033329252</c:v>
                </c:pt>
                <c:pt idx="4">
                  <c:v>24.015225479792278</c:v>
                </c:pt>
                <c:pt idx="5">
                  <c:v>24.854805922542209</c:v>
                </c:pt>
              </c:numCache>
            </c:numRef>
          </c:val>
        </c:ser>
        <c:ser>
          <c:idx val="1"/>
          <c:order val="1"/>
          <c:tx>
            <c:strRef>
              <c:f>Sheet1!$C$104</c:f>
              <c:strCache>
                <c:ptCount val="1"/>
                <c:pt idx="0">
                  <c:v>Multi-Family</c:v>
                </c:pt>
              </c:strCache>
            </c:strRef>
          </c:tx>
          <c:spPr>
            <a:solidFill>
              <a:srgbClr val="FFFF00"/>
            </a:solidFill>
          </c:spPr>
          <c:invertIfNegative val="0"/>
          <c:cat>
            <c:numRef>
              <c:f>Sheet1!$A$105:$A$110</c:f>
              <c:numCache>
                <c:formatCode>General</c:formatCode>
                <c:ptCount val="6"/>
                <c:pt idx="0">
                  <c:v>2015</c:v>
                </c:pt>
                <c:pt idx="1">
                  <c:v>2016</c:v>
                </c:pt>
                <c:pt idx="2">
                  <c:v>2020</c:v>
                </c:pt>
                <c:pt idx="3">
                  <c:v>2025</c:v>
                </c:pt>
                <c:pt idx="4">
                  <c:v>2030</c:v>
                </c:pt>
                <c:pt idx="5">
                  <c:v>2035</c:v>
                </c:pt>
              </c:numCache>
            </c:numRef>
          </c:cat>
          <c:val>
            <c:numRef>
              <c:f>Sheet1!$C$105:$C$110</c:f>
              <c:numCache>
                <c:formatCode>0.0</c:formatCode>
                <c:ptCount val="6"/>
                <c:pt idx="0">
                  <c:v>4.8759506292158834</c:v>
                </c:pt>
                <c:pt idx="1">
                  <c:v>4.868754000798253</c:v>
                </c:pt>
                <c:pt idx="2">
                  <c:v>4.942062512938187</c:v>
                </c:pt>
                <c:pt idx="3">
                  <c:v>4.965409089250679</c:v>
                </c:pt>
                <c:pt idx="4">
                  <c:v>5.0167372826596388</c:v>
                </c:pt>
                <c:pt idx="5">
                  <c:v>5.0799214238396999</c:v>
                </c:pt>
              </c:numCache>
            </c:numRef>
          </c:val>
        </c:ser>
        <c:ser>
          <c:idx val="2"/>
          <c:order val="2"/>
          <c:tx>
            <c:strRef>
              <c:f>Sheet1!$D$104</c:f>
              <c:strCache>
                <c:ptCount val="1"/>
                <c:pt idx="0">
                  <c:v>Master Metered</c:v>
                </c:pt>
              </c:strCache>
            </c:strRef>
          </c:tx>
          <c:spPr>
            <a:solidFill>
              <a:srgbClr val="CC99FF"/>
            </a:solidFill>
          </c:spPr>
          <c:invertIfNegative val="0"/>
          <c:cat>
            <c:numRef>
              <c:f>Sheet1!$A$105:$A$110</c:f>
              <c:numCache>
                <c:formatCode>General</c:formatCode>
                <c:ptCount val="6"/>
                <c:pt idx="0">
                  <c:v>2015</c:v>
                </c:pt>
                <c:pt idx="1">
                  <c:v>2016</c:v>
                </c:pt>
                <c:pt idx="2">
                  <c:v>2020</c:v>
                </c:pt>
                <c:pt idx="3">
                  <c:v>2025</c:v>
                </c:pt>
                <c:pt idx="4">
                  <c:v>2030</c:v>
                </c:pt>
                <c:pt idx="5">
                  <c:v>2035</c:v>
                </c:pt>
              </c:numCache>
            </c:numRef>
          </c:cat>
          <c:val>
            <c:numRef>
              <c:f>Sheet1!$D$105:$D$110</c:f>
              <c:numCache>
                <c:formatCode>0.0</c:formatCode>
                <c:ptCount val="6"/>
                <c:pt idx="0">
                  <c:v>3.0823938849967214</c:v>
                </c:pt>
                <c:pt idx="1">
                  <c:v>3.0576962105930696</c:v>
                </c:pt>
                <c:pt idx="2">
                  <c:v>2.9866095855449508</c:v>
                </c:pt>
                <c:pt idx="3">
                  <c:v>2.8473364596576007</c:v>
                </c:pt>
                <c:pt idx="4">
                  <c:v>2.7254034082965384</c:v>
                </c:pt>
                <c:pt idx="5">
                  <c:v>2.6115637492930173</c:v>
                </c:pt>
              </c:numCache>
            </c:numRef>
          </c:val>
        </c:ser>
        <c:ser>
          <c:idx val="3"/>
          <c:order val="3"/>
          <c:tx>
            <c:strRef>
              <c:f>Sheet1!$E$104</c:f>
              <c:strCache>
                <c:ptCount val="1"/>
                <c:pt idx="0">
                  <c:v>Sub-Metered</c:v>
                </c:pt>
              </c:strCache>
            </c:strRef>
          </c:tx>
          <c:spPr>
            <a:solidFill>
              <a:srgbClr val="660066"/>
            </a:solidFill>
          </c:spPr>
          <c:invertIfNegative val="0"/>
          <c:cat>
            <c:numRef>
              <c:f>Sheet1!$A$105:$A$110</c:f>
              <c:numCache>
                <c:formatCode>General</c:formatCode>
                <c:ptCount val="6"/>
                <c:pt idx="0">
                  <c:v>2015</c:v>
                </c:pt>
                <c:pt idx="1">
                  <c:v>2016</c:v>
                </c:pt>
                <c:pt idx="2">
                  <c:v>2020</c:v>
                </c:pt>
                <c:pt idx="3">
                  <c:v>2025</c:v>
                </c:pt>
                <c:pt idx="4">
                  <c:v>2030</c:v>
                </c:pt>
                <c:pt idx="5">
                  <c:v>2035</c:v>
                </c:pt>
              </c:numCache>
            </c:numRef>
          </c:cat>
          <c:val>
            <c:numRef>
              <c:f>Sheet1!$E$105:$E$110</c:f>
              <c:numCache>
                <c:formatCode>0.0</c:formatCode>
                <c:ptCount val="6"/>
                <c:pt idx="0">
                  <c:v>0.96495246833934256</c:v>
                </c:pt>
                <c:pt idx="1">
                  <c:v>0.9579530010486772</c:v>
                </c:pt>
                <c:pt idx="2">
                  <c:v>0.94260051494176134</c:v>
                </c:pt>
                <c:pt idx="3">
                  <c:v>0.89700120374497383</c:v>
                </c:pt>
                <c:pt idx="4">
                  <c:v>0.85829870853656332</c:v>
                </c:pt>
                <c:pt idx="5">
                  <c:v>0.82226632988555259</c:v>
                </c:pt>
              </c:numCache>
            </c:numRef>
          </c:val>
        </c:ser>
        <c:dLbls>
          <c:showLegendKey val="0"/>
          <c:showVal val="0"/>
          <c:showCatName val="0"/>
          <c:showSerName val="0"/>
          <c:showPercent val="0"/>
          <c:showBubbleSize val="0"/>
        </c:dLbls>
        <c:gapWidth val="150"/>
        <c:overlap val="100"/>
        <c:axId val="120672640"/>
        <c:axId val="120674176"/>
      </c:barChart>
      <c:catAx>
        <c:axId val="120672640"/>
        <c:scaling>
          <c:orientation val="minMax"/>
        </c:scaling>
        <c:delete val="0"/>
        <c:axPos val="b"/>
        <c:numFmt formatCode="General" sourceLinked="1"/>
        <c:majorTickMark val="out"/>
        <c:minorTickMark val="none"/>
        <c:tickLblPos val="nextTo"/>
        <c:crossAx val="120674176"/>
        <c:crosses val="autoZero"/>
        <c:auto val="1"/>
        <c:lblAlgn val="ctr"/>
        <c:lblOffset val="100"/>
        <c:noMultiLvlLbl val="0"/>
      </c:catAx>
      <c:valAx>
        <c:axId val="120674176"/>
        <c:scaling>
          <c:orientation val="minMax"/>
        </c:scaling>
        <c:delete val="0"/>
        <c:axPos val="l"/>
        <c:majorGridlines>
          <c:spPr>
            <a:ln>
              <a:solidFill>
                <a:schemeClr val="bg1"/>
              </a:solidFill>
            </a:ln>
          </c:spPr>
        </c:majorGridlines>
        <c:title>
          <c:tx>
            <c:rich>
              <a:bodyPr rot="-5400000" vert="horz"/>
              <a:lstStyle/>
              <a:p>
                <a:pPr>
                  <a:defRPr/>
                </a:pPr>
                <a:r>
                  <a:rPr lang="en-US" sz="1400"/>
                  <a:t>Bcf</a:t>
                </a:r>
                <a:endParaRPr lang="en-US"/>
              </a:p>
            </c:rich>
          </c:tx>
          <c:layout/>
          <c:overlay val="0"/>
        </c:title>
        <c:numFmt formatCode="0" sourceLinked="0"/>
        <c:majorTickMark val="out"/>
        <c:minorTickMark val="none"/>
        <c:tickLblPos val="nextTo"/>
        <c:crossAx val="120672640"/>
        <c:crosses val="autoZero"/>
        <c:crossBetween val="between"/>
      </c:valAx>
      <c:spPr>
        <a:solidFill>
          <a:schemeClr val="bg1">
            <a:lumMod val="75000"/>
          </a:schemeClr>
        </a:solidFill>
        <a:ln>
          <a:noFill/>
        </a:ln>
      </c:spPr>
    </c:plotArea>
    <c:legend>
      <c:legendPos val="b"/>
      <c:layout/>
      <c:overlay val="0"/>
    </c:legend>
    <c:plotVisOnly val="1"/>
    <c:dispBlanksAs val="gap"/>
    <c:showDLblsOverMax val="0"/>
  </c:chart>
  <c:spPr>
    <a:solidFill>
      <a:schemeClr val="bg1">
        <a:lumMod val="75000"/>
      </a:schemeClr>
    </a:solidFill>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093510961574328"/>
          <c:y val="7.8880603134450389E-2"/>
          <c:w val="0.71790863794188142"/>
          <c:h val="0.78626149575952153"/>
        </c:manualLayout>
      </c:layout>
      <c:barChart>
        <c:barDir val="col"/>
        <c:grouping val="stacked"/>
        <c:varyColors val="0"/>
        <c:ser>
          <c:idx val="0"/>
          <c:order val="0"/>
          <c:tx>
            <c:strRef>
              <c:f>SDGE_INDUSTRIAL!$A$10</c:f>
              <c:strCache>
                <c:ptCount val="1"/>
                <c:pt idx="0">
                  <c:v>CORE INDUSTRIAL</c:v>
                </c:pt>
              </c:strCache>
            </c:strRef>
          </c:tx>
          <c:spPr>
            <a:solidFill>
              <a:srgbClr val="0000FF"/>
            </a:solidFill>
            <a:ln w="25400">
              <a:noFill/>
            </a:ln>
          </c:spPr>
          <c:invertIfNegative val="0"/>
          <c:cat>
            <c:numRef>
              <c:f>SDGE_INDUSTRIAL!$D$4:$I$4</c:f>
              <c:numCache>
                <c:formatCode>General</c:formatCode>
                <c:ptCount val="6"/>
                <c:pt idx="0">
                  <c:v>2015</c:v>
                </c:pt>
                <c:pt idx="1">
                  <c:v>2016</c:v>
                </c:pt>
                <c:pt idx="2">
                  <c:v>2020</c:v>
                </c:pt>
                <c:pt idx="3">
                  <c:v>2025</c:v>
                </c:pt>
                <c:pt idx="4">
                  <c:v>2030</c:v>
                </c:pt>
                <c:pt idx="5">
                  <c:v>2035</c:v>
                </c:pt>
              </c:numCache>
            </c:numRef>
          </c:cat>
          <c:val>
            <c:numRef>
              <c:f>SDGE_INDUSTRIAL!$D$10:$I$10</c:f>
              <c:numCache>
                <c:formatCode>0.00</c:formatCode>
                <c:ptCount val="6"/>
                <c:pt idx="0">
                  <c:v>1.483345997364599</c:v>
                </c:pt>
                <c:pt idx="1">
                  <c:v>1.4685531264126808</c:v>
                </c:pt>
                <c:pt idx="2">
                  <c:v>1.4989852744568093</c:v>
                </c:pt>
                <c:pt idx="3">
                  <c:v>1.3895391895661207</c:v>
                </c:pt>
                <c:pt idx="4">
                  <c:v>1.2996951014244631</c:v>
                </c:pt>
                <c:pt idx="5">
                  <c:v>1.216285623599342</c:v>
                </c:pt>
              </c:numCache>
            </c:numRef>
          </c:val>
        </c:ser>
        <c:ser>
          <c:idx val="1"/>
          <c:order val="1"/>
          <c:tx>
            <c:strRef>
              <c:f>SDGE_INDUSTRIAL!$A$11</c:f>
              <c:strCache>
                <c:ptCount val="1"/>
                <c:pt idx="0">
                  <c:v>NONCORE INDUSTRIAL</c:v>
                </c:pt>
              </c:strCache>
            </c:strRef>
          </c:tx>
          <c:spPr>
            <a:solidFill>
              <a:srgbClr val="FFFF00"/>
            </a:solidFill>
            <a:ln w="25400">
              <a:noFill/>
            </a:ln>
          </c:spPr>
          <c:invertIfNegative val="0"/>
          <c:cat>
            <c:numRef>
              <c:f>SDGE_INDUSTRIAL!$D$4:$I$4</c:f>
              <c:numCache>
                <c:formatCode>General</c:formatCode>
                <c:ptCount val="6"/>
                <c:pt idx="0">
                  <c:v>2015</c:v>
                </c:pt>
                <c:pt idx="1">
                  <c:v>2016</c:v>
                </c:pt>
                <c:pt idx="2">
                  <c:v>2020</c:v>
                </c:pt>
                <c:pt idx="3">
                  <c:v>2025</c:v>
                </c:pt>
                <c:pt idx="4">
                  <c:v>2030</c:v>
                </c:pt>
                <c:pt idx="5">
                  <c:v>2035</c:v>
                </c:pt>
              </c:numCache>
            </c:numRef>
          </c:cat>
          <c:val>
            <c:numRef>
              <c:f>SDGE_INDUSTRIAL!$D$11:$I$11</c:f>
              <c:numCache>
                <c:formatCode>0.00</c:formatCode>
                <c:ptCount val="6"/>
                <c:pt idx="0">
                  <c:v>2.2012330598543799</c:v>
                </c:pt>
                <c:pt idx="1">
                  <c:v>2.0087718454539334</c:v>
                </c:pt>
                <c:pt idx="2">
                  <c:v>1.8384326097202051</c:v>
                </c:pt>
                <c:pt idx="3">
                  <c:v>1.670497936885033</c:v>
                </c:pt>
                <c:pt idx="4">
                  <c:v>1.5950908443863074</c:v>
                </c:pt>
                <c:pt idx="5">
                  <c:v>1.5013128913426117</c:v>
                </c:pt>
              </c:numCache>
            </c:numRef>
          </c:val>
        </c:ser>
        <c:dLbls>
          <c:showLegendKey val="0"/>
          <c:showVal val="0"/>
          <c:showCatName val="0"/>
          <c:showSerName val="0"/>
          <c:showPercent val="0"/>
          <c:showBubbleSize val="0"/>
        </c:dLbls>
        <c:gapWidth val="100"/>
        <c:overlap val="100"/>
        <c:axId val="120743040"/>
        <c:axId val="120744576"/>
      </c:barChart>
      <c:catAx>
        <c:axId val="120743040"/>
        <c:scaling>
          <c:orientation val="minMax"/>
        </c:scaling>
        <c:delete val="0"/>
        <c:axPos val="b"/>
        <c:numFmt formatCode="General" sourceLinked="1"/>
        <c:majorTickMark val="out"/>
        <c:minorTickMark val="none"/>
        <c:tickLblPos val="nextTo"/>
        <c:spPr>
          <a:ln w="9525">
            <a:noFill/>
          </a:ln>
        </c:spPr>
        <c:txPr>
          <a:bodyPr rot="0" vert="horz"/>
          <a:lstStyle/>
          <a:p>
            <a:pPr>
              <a:defRPr sz="875" b="0" i="0" u="none" strike="noStrike" baseline="0">
                <a:solidFill>
                  <a:srgbClr val="000000"/>
                </a:solidFill>
                <a:latin typeface="Arial"/>
                <a:ea typeface="Arial"/>
                <a:cs typeface="Arial"/>
              </a:defRPr>
            </a:pPr>
            <a:endParaRPr lang="en-US"/>
          </a:p>
        </c:txPr>
        <c:crossAx val="120744576"/>
        <c:crosses val="autoZero"/>
        <c:auto val="1"/>
        <c:lblAlgn val="ctr"/>
        <c:lblOffset val="100"/>
        <c:tickLblSkip val="1"/>
        <c:tickMarkSkip val="1"/>
        <c:noMultiLvlLbl val="0"/>
      </c:catAx>
      <c:valAx>
        <c:axId val="120744576"/>
        <c:scaling>
          <c:orientation val="minMax"/>
        </c:scaling>
        <c:delete val="0"/>
        <c:axPos val="l"/>
        <c:majorGridlines>
          <c:spPr>
            <a:ln w="3175">
              <a:solidFill>
                <a:srgbClr val="FFFFFF"/>
              </a:solidFill>
              <a:prstDash val="solid"/>
            </a:ln>
          </c:spPr>
        </c:majorGridlines>
        <c:numFmt formatCode="#,##0.0" sourceLinked="0"/>
        <c:majorTickMark val="out"/>
        <c:minorTickMark val="none"/>
        <c:tickLblPos val="nextTo"/>
        <c:spPr>
          <a:ln w="9525">
            <a:noFill/>
          </a:ln>
        </c:spPr>
        <c:txPr>
          <a:bodyPr rot="0" vert="horz"/>
          <a:lstStyle/>
          <a:p>
            <a:pPr>
              <a:defRPr sz="875" b="0" i="0" u="none" strike="noStrike" baseline="0">
                <a:solidFill>
                  <a:srgbClr val="000000"/>
                </a:solidFill>
                <a:latin typeface="Arial"/>
                <a:ea typeface="Arial"/>
                <a:cs typeface="Arial"/>
              </a:defRPr>
            </a:pPr>
            <a:endParaRPr lang="en-US"/>
          </a:p>
        </c:txPr>
        <c:crossAx val="120743040"/>
        <c:crosses val="autoZero"/>
        <c:crossBetween val="between"/>
      </c:valAx>
      <c:spPr>
        <a:solidFill>
          <a:srgbClr val="C0C0C0"/>
        </a:solidFill>
        <a:ln w="25400">
          <a:noFill/>
        </a:ln>
      </c:spPr>
    </c:plotArea>
    <c:legend>
      <c:legendPos val="r"/>
      <c:layout>
        <c:manualLayout>
          <c:xMode val="edge"/>
          <c:yMode val="edge"/>
          <c:x val="0.49932270661289291"/>
          <c:y val="0.10197368421052631"/>
          <c:w val="0.30284616861916647"/>
          <c:h val="0.1250003453515679"/>
        </c:manualLayout>
      </c:layout>
      <c:overlay val="0"/>
      <c:spPr>
        <a:solidFill>
          <a:srgbClr val="C0C0C0"/>
        </a:solidFill>
        <a:ln w="25400">
          <a:noFill/>
        </a:ln>
      </c:spPr>
      <c:txPr>
        <a:bodyPr/>
        <a:lstStyle/>
        <a:p>
          <a:pPr>
            <a:defRPr sz="805"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C0C0C0"/>
    </a:solidFill>
    <a:ln w="9525">
      <a:noFill/>
    </a:ln>
  </c:spPr>
  <c:txPr>
    <a:bodyPr/>
    <a:lstStyle/>
    <a:p>
      <a:pPr>
        <a:defRPr sz="875" b="0" i="0" u="none" strike="noStrike" baseline="0">
          <a:solidFill>
            <a:srgbClr val="000000"/>
          </a:solidFill>
          <a:latin typeface="Arial"/>
          <a:ea typeface="Arial"/>
          <a:cs typeface="Arial"/>
        </a:defRPr>
      </a:pPr>
      <a:endParaRPr lang="en-US"/>
    </a:p>
  </c:txPr>
  <c:externalData r:id="rId2">
    <c:autoUpdate val="0"/>
  </c:externalData>
</c:chartSpace>
</file>

<file path=ppt/drawings/drawing1.xml><?xml version="1.0" encoding="utf-8"?>
<c:userShapes xmlns:c="http://schemas.openxmlformats.org/drawingml/2006/chart">
  <cdr:relSizeAnchor xmlns:cdr="http://schemas.openxmlformats.org/drawingml/2006/chartDrawing">
    <cdr:from>
      <cdr:x>0.19568</cdr:x>
      <cdr:y>0.06265</cdr:y>
    </cdr:from>
    <cdr:to>
      <cdr:x>0.83304</cdr:x>
      <cdr:y>0.14593</cdr:y>
    </cdr:to>
    <cdr:sp macro="" textlink="">
      <cdr:nvSpPr>
        <cdr:cNvPr id="9217" name="Text Box 1"/>
        <cdr:cNvSpPr txBox="1">
          <a:spLocks xmlns:a="http://schemas.openxmlformats.org/drawingml/2006/main" noChangeArrowheads="1"/>
        </cdr:cNvSpPr>
      </cdr:nvSpPr>
      <cdr:spPr bwMode="auto">
        <a:xfrm xmlns:a="http://schemas.openxmlformats.org/drawingml/2006/main">
          <a:off x="1273969" y="247649"/>
          <a:ext cx="4149428" cy="329195"/>
        </a:xfrm>
        <a:prstGeom xmlns:a="http://schemas.openxmlformats.org/drawingml/2006/main" prst="rect">
          <a:avLst/>
        </a:prstGeom>
        <a:noFill xmlns:a="http://schemas.openxmlformats.org/drawingml/2006/main"/>
        <a:ln xmlns:a="http://schemas.openxmlformats.org/drawingml/2006/main">
          <a:noFill/>
        </a:ln>
        <a:effectLst xmlns:a="http://schemas.openxmlformats.org/drawingml/2006/main"/>
        <a:extLst xmlns:a="http://schemas.openxmlformats.org/drawingml/2006/main">
          <a:ext uri="{909E8E84-426E-40DD-AFC4-6F175D3DCCD1}">
            <a14:hiddenFill xmlns:a14="http://schemas.microsoft.com/office/drawing/2010/main">
              <a:solidFill>
                <a:srgbClr xmlns:mc="http://schemas.openxmlformats.org/markup-compatibility/2006" val="000000" mc:Ignorable="a14" a14:legacySpreadsheetColorIndex="64"/>
              </a:solidFill>
            </a14:hiddenFill>
          </a:ext>
          <a:ext uri="{91240B29-F687-4F45-9708-019B960494DF}">
            <a14:hiddenLine xmlns:a14="http://schemas.microsoft.com/office/drawing/2010/main" w="1">
              <a:solidFill>
                <a:srgbClr xmlns:mc="http://schemas.openxmlformats.org/markup-compatibility/2006" val="FFFFFF" mc:Ignorable="a14" a14:legacySpreadsheetColorIndex="65"/>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cdr:spPr>
      <cdr:txBody>
        <a:bodyPr xmlns:a="http://schemas.openxmlformats.org/drawingml/2006/main" vertOverflow="clip" wrap="square" lIns="36576" tIns="27432" rIns="36576" bIns="27432" anchor="ctr" upright="1"/>
        <a:lstStyle xmlns:a="http://schemas.openxmlformats.org/drawingml/2006/main"/>
        <a:p xmlns:a="http://schemas.openxmlformats.org/drawingml/2006/main">
          <a:pPr algn="ctr" rtl="0">
            <a:defRPr sz="1000"/>
          </a:pPr>
          <a:r>
            <a:rPr lang="en-US" sz="1200" b="1" i="0" u="none" strike="noStrike" baseline="0" dirty="0" err="1">
              <a:solidFill>
                <a:srgbClr val="000000"/>
              </a:solidFill>
              <a:latin typeface="Arial"/>
              <a:cs typeface="Arial"/>
            </a:rPr>
            <a:t>SoCalGas</a:t>
          </a:r>
          <a:r>
            <a:rPr lang="en-US" sz="1200" b="1" i="0" u="none" strike="noStrike" baseline="0" dirty="0">
              <a:solidFill>
                <a:srgbClr val="000000"/>
              </a:solidFill>
              <a:latin typeface="Arial"/>
              <a:cs typeface="Arial"/>
            </a:rPr>
            <a:t> 12-County Area--Housing Starts</a:t>
          </a:r>
        </a:p>
      </cdr:txBody>
    </cdr:sp>
  </cdr:relSizeAnchor>
  <cdr:relSizeAnchor xmlns:cdr="http://schemas.openxmlformats.org/drawingml/2006/chartDrawing">
    <cdr:from>
      <cdr:x>0.01306</cdr:x>
      <cdr:y>0.90688</cdr:y>
    </cdr:from>
    <cdr:to>
      <cdr:x>0.99186</cdr:x>
      <cdr:y>0.98355</cdr:y>
    </cdr:to>
    <cdr:sp macro="" textlink="">
      <cdr:nvSpPr>
        <cdr:cNvPr id="9218" name="Text Box 2"/>
        <cdr:cNvSpPr txBox="1">
          <a:spLocks xmlns:a="http://schemas.openxmlformats.org/drawingml/2006/main" noChangeArrowheads="1"/>
        </cdr:cNvSpPr>
      </cdr:nvSpPr>
      <cdr:spPr bwMode="auto">
        <a:xfrm xmlns:a="http://schemas.openxmlformats.org/drawingml/2006/main">
          <a:off x="84538" y="4287630"/>
          <a:ext cx="6097295" cy="362231"/>
        </a:xfrm>
        <a:prstGeom xmlns:a="http://schemas.openxmlformats.org/drawingml/2006/main" prst="rect">
          <a:avLst/>
        </a:prstGeom>
        <a:noFill xmlns:a="http://schemas.openxmlformats.org/drawingml/2006/main"/>
        <a:ln xmlns:a="http://schemas.openxmlformats.org/drawingml/2006/main">
          <a:noFill/>
        </a:ln>
        <a:effectLst xmlns:a="http://schemas.openxmlformats.org/drawingml/2006/main"/>
        <a:extLst xmlns:a="http://schemas.openxmlformats.org/drawingml/2006/main">
          <a:ext uri="{909E8E84-426E-40DD-AFC4-6F175D3DCCD1}">
            <a14:hiddenFill xmlns:a14="http://schemas.microsoft.com/office/drawing/2010/main">
              <a:solidFill>
                <a:srgbClr xmlns:mc="http://schemas.openxmlformats.org/markup-compatibility/2006" val="000000" mc:Ignorable="a14" a14:legacySpreadsheetColorIndex="64"/>
              </a:solidFill>
            </a14:hiddenFill>
          </a:ext>
          <a:ext uri="{91240B29-F687-4F45-9708-019B960494DF}">
            <a14:hiddenLine xmlns:a14="http://schemas.microsoft.com/office/drawing/2010/main" w="1">
              <a:solidFill>
                <a:srgbClr xmlns:mc="http://schemas.openxmlformats.org/markup-compatibility/2006" val="FFFFFF" mc:Ignorable="a14" a14:legacySpreadsheetColorIndex="65"/>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cdr:spPr>
      <cdr:txBody>
        <a:bodyPr xmlns:a="http://schemas.openxmlformats.org/drawingml/2006/main" vertOverflow="clip" wrap="square" lIns="27432" tIns="22860" rIns="0" bIns="22860" anchor="ctr" upright="1"/>
        <a:lstStyle xmlns:a="http://schemas.openxmlformats.org/drawingml/2006/main"/>
        <a:p xmlns:a="http://schemas.openxmlformats.org/drawingml/2006/main">
          <a:pPr algn="l" rtl="0">
            <a:defRPr sz="1000"/>
          </a:pPr>
          <a:r>
            <a:rPr lang="en-US" sz="950" b="0" i="0" u="none" strike="noStrike" baseline="0">
              <a:solidFill>
                <a:srgbClr val="000000"/>
              </a:solidFill>
              <a:latin typeface="Arial"/>
              <a:cs typeface="Arial"/>
            </a:rPr>
            <a:t>Source: IHS Global Insight February 2016 Regional forecast.</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ltLang="en-US"/>
          </a:p>
        </p:txBody>
      </p:sp>
      <p:sp>
        <p:nvSpPr>
          <p:cNvPr id="4099" name="Rectangle 3"/>
          <p:cNvSpPr>
            <a:spLocks noGrp="1" noChangeArrowheads="1"/>
          </p:cNvSpPr>
          <p:nvPr>
            <p:ph type="dt" sz="quarter"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ltLang="en-US"/>
          </a:p>
        </p:txBody>
      </p:sp>
      <p:sp>
        <p:nvSpPr>
          <p:cNvPr id="4100" name="Rectangle 4"/>
          <p:cNvSpPr>
            <a:spLocks noGrp="1" noChangeArrowheads="1"/>
          </p:cNvSpPr>
          <p:nvPr>
            <p:ph type="ftr" sz="quarter" idx="2"/>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ltLang="en-US"/>
          </a:p>
        </p:txBody>
      </p:sp>
      <p:sp>
        <p:nvSpPr>
          <p:cNvPr id="4101" name="Rectangle 5"/>
          <p:cNvSpPr>
            <a:spLocks noGrp="1" noChangeArrowheads="1"/>
          </p:cNvSpPr>
          <p:nvPr>
            <p:ph type="sldNum" sz="quarter" idx="3"/>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AEE4CF56-4C77-4421-B7CC-AC8892AAA695}" type="slidenum">
              <a:rPr lang="en-US" altLang="en-US"/>
              <a:pPr>
                <a:defRPr/>
              </a:pPr>
              <a:t>‹#›</a:t>
            </a:fld>
            <a:endParaRPr lang="en-US" altLang="en-US"/>
          </a:p>
        </p:txBody>
      </p:sp>
    </p:spTree>
    <p:extLst>
      <p:ext uri="{BB962C8B-B14F-4D97-AF65-F5344CB8AC3E}">
        <p14:creationId xmlns:p14="http://schemas.microsoft.com/office/powerpoint/2010/main" val="15558422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ltLang="en-US"/>
          </a:p>
        </p:txBody>
      </p:sp>
      <p:sp>
        <p:nvSpPr>
          <p:cNvPr id="7171" name="Rectangle 3"/>
          <p:cNvSpPr>
            <a:spLocks noGrp="1" noChangeArrowheads="1"/>
          </p:cNvSpPr>
          <p:nvPr>
            <p:ph type="dt"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ltLang="en-US"/>
          </a:p>
        </p:txBody>
      </p:sp>
      <p:sp>
        <p:nvSpPr>
          <p:cNvPr id="37892"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p:cNvSpPr>
            <a:spLocks noGrp="1" noChangeArrowheads="1"/>
          </p:cNvSpPr>
          <p:nvPr>
            <p:ph type="body" sz="quarter" idx="3"/>
          </p:nvPr>
        </p:nvSpPr>
        <p:spPr bwMode="auto">
          <a:xfrm>
            <a:off x="935038" y="4416425"/>
            <a:ext cx="5140325" cy="418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7174" name="Rectangle 6"/>
          <p:cNvSpPr>
            <a:spLocks noGrp="1" noChangeArrowheads="1"/>
          </p:cNvSpPr>
          <p:nvPr>
            <p:ph type="ftr" sz="quarter" idx="4"/>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ltLang="en-US"/>
          </a:p>
        </p:txBody>
      </p:sp>
      <p:sp>
        <p:nvSpPr>
          <p:cNvPr id="7175" name="Rectangle 7"/>
          <p:cNvSpPr>
            <a:spLocks noGrp="1" noChangeArrowheads="1"/>
          </p:cNvSpPr>
          <p:nvPr>
            <p:ph type="sldNum" sz="quarter" idx="5"/>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E327E0BC-6651-4016-9C55-A8D938816E3B}" type="slidenum">
              <a:rPr lang="en-US" altLang="en-US"/>
              <a:pPr>
                <a:defRPr/>
              </a:pPr>
              <a:t>‹#›</a:t>
            </a:fld>
            <a:endParaRPr lang="en-US" altLang="en-US"/>
          </a:p>
        </p:txBody>
      </p:sp>
    </p:spTree>
    <p:extLst>
      <p:ext uri="{BB962C8B-B14F-4D97-AF65-F5344CB8AC3E}">
        <p14:creationId xmlns:p14="http://schemas.microsoft.com/office/powerpoint/2010/main" val="14685963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p:spPr>
        <p:txBody>
          <a:bodyPr/>
          <a:lstStyle/>
          <a:p>
            <a:endParaRPr lang="en-US" altLang="en-US" smtClean="0"/>
          </a:p>
        </p:txBody>
      </p:sp>
      <p:sp>
        <p:nvSpPr>
          <p:cNvPr id="38916" name="Slide Number Placeholder 3"/>
          <p:cNvSpPr>
            <a:spLocks noGrp="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A7659EB3-ABB8-475B-A8F1-C21B94CC2F46}" type="slidenum">
              <a:rPr lang="en-US" altLang="en-US" smtClean="0">
                <a:latin typeface="Times New Roman" pitchFamily="18" charset="0"/>
              </a:rPr>
              <a:pPr/>
              <a:t>1</a:t>
            </a:fld>
            <a:endParaRPr lang="en-US" altLang="en-US"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3F4E8088-7503-4BCE-BD13-4805D13DF4C4}" type="slidenum">
              <a:rPr lang="en-US" altLang="en-US" smtClean="0">
                <a:latin typeface="Times New Roman" pitchFamily="18" charset="0"/>
              </a:rPr>
              <a:pPr/>
              <a:t>3</a:t>
            </a:fld>
            <a:endParaRPr lang="en-US" altLang="en-US" smtClean="0">
              <a:latin typeface="Times New Roman" pitchFamily="18"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r>
              <a:rPr lang="en-US" altLang="en-US" dirty="0" smtClean="0"/>
              <a:t>US jobs (total nonfarm payroll employment) forecasted to grow an average of 0.78% per year from 2016 to 2035 –from  Global Insight Feb 2016 Long Term Forecast of the US Economy (consistent with the Feb 0216 Regional forecast used in CGR).</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A266FA45-E950-41C0-8D9B-FF79B9BEBFF5}" type="slidenum">
              <a:rPr lang="en-US" altLang="en-US" smtClean="0">
                <a:latin typeface="Times New Roman" pitchFamily="18" charset="0"/>
              </a:rPr>
              <a:pPr/>
              <a:t>4</a:t>
            </a:fld>
            <a:endParaRPr lang="en-US" altLang="en-US" smtClean="0">
              <a:latin typeface="Times New Roman" pitchFamily="18"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r>
              <a:rPr lang="en-US" altLang="en-US" smtClean="0"/>
              <a:t>The 12 counties are: Fresno, Imperial, Kern, Kings, Los Angeles, Orange, Riverside, San Bernardino, San Luis Obispo, Santa Barbara, Tulare, and Ventura.  Since portions of some of these counties are  not served by SoCalGas, the exact  SoCalGas territory is somewhat smaller than the 12-county total.</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C1E41595-7BA9-429F-9B76-4864A868F735}" type="slidenum">
              <a:rPr lang="en-US" altLang="en-US" smtClean="0">
                <a:latin typeface="Times New Roman" pitchFamily="18" charset="0"/>
              </a:rPr>
              <a:pPr/>
              <a:t>5</a:t>
            </a:fld>
            <a:endParaRPr lang="en-US" altLang="en-US" smtClean="0">
              <a:latin typeface="Times New Roman" pitchFamily="18"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A8FF8EF6-8C3B-4AF0-8669-21C452AC2827}" type="slidenum">
              <a:rPr lang="en-US" altLang="en-US" smtClean="0">
                <a:latin typeface="Times New Roman" pitchFamily="18" charset="0"/>
              </a:rPr>
              <a:pPr/>
              <a:t>6</a:t>
            </a:fld>
            <a:endParaRPr lang="en-US" altLang="en-US" smtClean="0">
              <a:latin typeface="Times New Roman" pitchFamily="18"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r>
              <a:rPr lang="en-US" altLang="en-US" dirty="0" smtClean="0"/>
              <a:t>Rose Marie </a:t>
            </a:r>
            <a:r>
              <a:rPr lang="en-US" altLang="en-US" dirty="0" err="1" smtClean="0"/>
              <a:t>Payan’s</a:t>
            </a:r>
            <a:r>
              <a:rPr lang="en-US" altLang="en-US" dirty="0" smtClean="0"/>
              <a:t> nominal-price forecast, deflated by “JPGDP “ (US GDP deflator from Global Insight’s Feb 2016 forecast).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DEA38320-4A6B-4203-8321-D9471BF1C574}" type="slidenum">
              <a:rPr lang="en-US" altLang="en-US" smtClean="0">
                <a:latin typeface="Times New Roman" pitchFamily="18" charset="0"/>
              </a:rPr>
              <a:pPr/>
              <a:t>7</a:t>
            </a:fld>
            <a:endParaRPr lang="en-US" altLang="en-US" smtClean="0">
              <a:latin typeface="Times New Roman" pitchFamily="18"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85196BF6-6AC9-4694-A59C-CB0EF4A0523E}" type="slidenum">
              <a:rPr lang="en-US" altLang="en-US" smtClean="0">
                <a:latin typeface="Times New Roman" pitchFamily="18" charset="0"/>
              </a:rPr>
              <a:pPr/>
              <a:t>8</a:t>
            </a:fld>
            <a:endParaRPr lang="en-US" altLang="en-US" smtClean="0">
              <a:latin typeface="Times New Roman" pitchFamily="1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718ACB24-3394-47C7-B3D0-DBABF3207F35}" type="slidenum">
              <a:rPr lang="en-US" altLang="en-US" smtClean="0">
                <a:latin typeface="Times New Roman" pitchFamily="18" charset="0"/>
              </a:rPr>
              <a:pPr/>
              <a:t>9</a:t>
            </a:fld>
            <a:endParaRPr lang="en-US" altLang="en-US" smtClean="0">
              <a:latin typeface="Times New Roman"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59B02BEE-6C34-46C7-9E3E-9FEBD22B2691}" type="slidenum">
              <a:rPr lang="en-US" altLang="en-US" smtClean="0">
                <a:latin typeface="Times New Roman" pitchFamily="18" charset="0"/>
              </a:rPr>
              <a:pPr/>
              <a:t>10</a:t>
            </a:fld>
            <a:endParaRPr lang="en-US" altLang="en-US" smtClean="0">
              <a:latin typeface="Times New Roman"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9D09CE36-7E41-4F84-B761-803F3ABEB675}" type="slidenum">
              <a:rPr lang="en-US" altLang="en-US" smtClean="0">
                <a:latin typeface="Times New Roman" pitchFamily="18" charset="0"/>
              </a:rPr>
              <a:pPr/>
              <a:t>11</a:t>
            </a:fld>
            <a:endParaRPr lang="en-US" altLang="en-US" smtClean="0">
              <a:latin typeface="Times New Roman" pitchFamily="18"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6BC39C05-EA79-40CD-9822-9FAEA3684BF9}" type="slidenum">
              <a:rPr lang="en-US" altLang="en-US" smtClean="0">
                <a:latin typeface="Times New Roman" pitchFamily="18" charset="0"/>
              </a:rPr>
              <a:pPr/>
              <a:t>12</a:t>
            </a:fld>
            <a:endParaRPr lang="en-US" altLang="en-US" smtClean="0">
              <a:latin typeface="Times New Roman" pitchFamily="18"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92B74E2F-4CA3-484C-BDBB-99FA07C349C3}" type="slidenum">
              <a:rPr lang="en-US" altLang="en-US" smtClean="0">
                <a:latin typeface="Times New Roman" pitchFamily="18" charset="0"/>
              </a:rPr>
              <a:pPr/>
              <a:t>13</a:t>
            </a:fld>
            <a:endParaRPr lang="en-US" altLang="en-US" smtClean="0">
              <a:latin typeface="Times New Roman" pitchFamily="18"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p:spPr>
        <p:txBody>
          <a:bodyPr/>
          <a:lstStyle/>
          <a:p>
            <a:r>
              <a:rPr lang="en-US" altLang="en-US" dirty="0" smtClean="0"/>
              <a:t>Goals are from CPUC Decision D. 15-10-028 “Energy Efficiency Goals for 2016 and Beyond”.</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Tahoma" pitchFamily="34" charset="0"/>
              </a:defRPr>
            </a:lvl1pPr>
            <a:lvl2pPr marL="742508" indent="-284709" eaLnBrk="0" hangingPunct="0">
              <a:defRPr>
                <a:solidFill>
                  <a:schemeClr val="tx1"/>
                </a:solidFill>
                <a:latin typeface="Tahoma" pitchFamily="34" charset="0"/>
              </a:defRPr>
            </a:lvl2pPr>
            <a:lvl3pPr marL="1142070" indent="-228091" eaLnBrk="0" hangingPunct="0">
              <a:defRPr>
                <a:solidFill>
                  <a:schemeClr val="tx1"/>
                </a:solidFill>
                <a:latin typeface="Tahoma" pitchFamily="34" charset="0"/>
              </a:defRPr>
            </a:lvl3pPr>
            <a:lvl4pPr marL="1599869" indent="-228091" eaLnBrk="0" hangingPunct="0">
              <a:defRPr>
                <a:solidFill>
                  <a:schemeClr val="tx1"/>
                </a:solidFill>
                <a:latin typeface="Tahoma" pitchFamily="34" charset="0"/>
              </a:defRPr>
            </a:lvl4pPr>
            <a:lvl5pPr marL="2056050" indent="-228091" eaLnBrk="0" hangingPunct="0">
              <a:defRPr>
                <a:solidFill>
                  <a:schemeClr val="tx1"/>
                </a:solidFill>
                <a:latin typeface="Tahoma" pitchFamily="34" charset="0"/>
              </a:defRPr>
            </a:lvl5pPr>
            <a:lvl6pPr marL="2521936" indent="-228091" eaLnBrk="0" fontAlgn="base" hangingPunct="0">
              <a:spcBef>
                <a:spcPct val="0"/>
              </a:spcBef>
              <a:spcAft>
                <a:spcPct val="0"/>
              </a:spcAft>
              <a:defRPr>
                <a:solidFill>
                  <a:schemeClr val="tx1"/>
                </a:solidFill>
                <a:latin typeface="Tahoma" pitchFamily="34" charset="0"/>
              </a:defRPr>
            </a:lvl6pPr>
            <a:lvl7pPr marL="2987823" indent="-228091" eaLnBrk="0" fontAlgn="base" hangingPunct="0">
              <a:spcBef>
                <a:spcPct val="0"/>
              </a:spcBef>
              <a:spcAft>
                <a:spcPct val="0"/>
              </a:spcAft>
              <a:defRPr>
                <a:solidFill>
                  <a:schemeClr val="tx1"/>
                </a:solidFill>
                <a:latin typeface="Tahoma" pitchFamily="34" charset="0"/>
              </a:defRPr>
            </a:lvl7pPr>
            <a:lvl8pPr marL="3453710" indent="-228091" eaLnBrk="0" fontAlgn="base" hangingPunct="0">
              <a:spcBef>
                <a:spcPct val="0"/>
              </a:spcBef>
              <a:spcAft>
                <a:spcPct val="0"/>
              </a:spcAft>
              <a:defRPr>
                <a:solidFill>
                  <a:schemeClr val="tx1"/>
                </a:solidFill>
                <a:latin typeface="Tahoma" pitchFamily="34" charset="0"/>
              </a:defRPr>
            </a:lvl8pPr>
            <a:lvl9pPr marL="3919597" indent="-228091" eaLnBrk="0" fontAlgn="base" hangingPunct="0">
              <a:spcBef>
                <a:spcPct val="0"/>
              </a:spcBef>
              <a:spcAft>
                <a:spcPct val="0"/>
              </a:spcAft>
              <a:defRPr>
                <a:solidFill>
                  <a:schemeClr val="tx1"/>
                </a:solidFill>
                <a:latin typeface="Tahoma" pitchFamily="34" charset="0"/>
              </a:defRPr>
            </a:lvl9pPr>
          </a:lstStyle>
          <a:p>
            <a:pPr eaLnBrk="1" hangingPunct="1"/>
            <a:fld id="{02A8351C-C465-46E2-A3B4-4A0596E1D230}" type="slidenum">
              <a:rPr lang="en-US" altLang="en-US" smtClean="0">
                <a:solidFill>
                  <a:srgbClr val="000000"/>
                </a:solidFill>
                <a:latin typeface="Times New Roman" pitchFamily="18" charset="0"/>
              </a:rPr>
              <a:pPr eaLnBrk="1" hangingPunct="1"/>
              <a:t>14</a:t>
            </a:fld>
            <a:endParaRPr lang="en-US" altLang="en-US" smtClean="0">
              <a:solidFill>
                <a:srgbClr val="000000"/>
              </a:solidFill>
              <a:latin typeface="Times New Roman" pitchFamily="18" charset="0"/>
            </a:endParaRPr>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718ACB24-3394-47C7-B3D0-DBABF3207F35}" type="slidenum">
              <a:rPr lang="en-US" altLang="en-US" smtClean="0">
                <a:latin typeface="Times New Roman" pitchFamily="18" charset="0"/>
              </a:rPr>
              <a:pPr/>
              <a:t>15</a:t>
            </a:fld>
            <a:endParaRPr lang="en-US" altLang="en-US" smtClean="0">
              <a:latin typeface="Times New Roman"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Tahoma" pitchFamily="34" charset="0"/>
              </a:defRPr>
            </a:lvl1pPr>
            <a:lvl2pPr marL="742508" indent="-284709" eaLnBrk="0" hangingPunct="0">
              <a:defRPr>
                <a:solidFill>
                  <a:schemeClr val="tx1"/>
                </a:solidFill>
                <a:latin typeface="Tahoma" pitchFamily="34" charset="0"/>
              </a:defRPr>
            </a:lvl2pPr>
            <a:lvl3pPr marL="1142070" indent="-228091" eaLnBrk="0" hangingPunct="0">
              <a:defRPr>
                <a:solidFill>
                  <a:schemeClr val="tx1"/>
                </a:solidFill>
                <a:latin typeface="Tahoma" pitchFamily="34" charset="0"/>
              </a:defRPr>
            </a:lvl3pPr>
            <a:lvl4pPr marL="1599869" indent="-228091" eaLnBrk="0" hangingPunct="0">
              <a:defRPr>
                <a:solidFill>
                  <a:schemeClr val="tx1"/>
                </a:solidFill>
                <a:latin typeface="Tahoma" pitchFamily="34" charset="0"/>
              </a:defRPr>
            </a:lvl4pPr>
            <a:lvl5pPr marL="2056050" indent="-228091" eaLnBrk="0" hangingPunct="0">
              <a:defRPr>
                <a:solidFill>
                  <a:schemeClr val="tx1"/>
                </a:solidFill>
                <a:latin typeface="Tahoma" pitchFamily="34" charset="0"/>
              </a:defRPr>
            </a:lvl5pPr>
            <a:lvl6pPr marL="2521936" indent="-228091" eaLnBrk="0" fontAlgn="base" hangingPunct="0">
              <a:spcBef>
                <a:spcPct val="0"/>
              </a:spcBef>
              <a:spcAft>
                <a:spcPct val="0"/>
              </a:spcAft>
              <a:defRPr>
                <a:solidFill>
                  <a:schemeClr val="tx1"/>
                </a:solidFill>
                <a:latin typeface="Tahoma" pitchFamily="34" charset="0"/>
              </a:defRPr>
            </a:lvl6pPr>
            <a:lvl7pPr marL="2987823" indent="-228091" eaLnBrk="0" fontAlgn="base" hangingPunct="0">
              <a:spcBef>
                <a:spcPct val="0"/>
              </a:spcBef>
              <a:spcAft>
                <a:spcPct val="0"/>
              </a:spcAft>
              <a:defRPr>
                <a:solidFill>
                  <a:schemeClr val="tx1"/>
                </a:solidFill>
                <a:latin typeface="Tahoma" pitchFamily="34" charset="0"/>
              </a:defRPr>
            </a:lvl7pPr>
            <a:lvl8pPr marL="3453710" indent="-228091" eaLnBrk="0" fontAlgn="base" hangingPunct="0">
              <a:spcBef>
                <a:spcPct val="0"/>
              </a:spcBef>
              <a:spcAft>
                <a:spcPct val="0"/>
              </a:spcAft>
              <a:defRPr>
                <a:solidFill>
                  <a:schemeClr val="tx1"/>
                </a:solidFill>
                <a:latin typeface="Tahoma" pitchFamily="34" charset="0"/>
              </a:defRPr>
            </a:lvl8pPr>
            <a:lvl9pPr marL="3919597" indent="-228091" eaLnBrk="0" fontAlgn="base" hangingPunct="0">
              <a:spcBef>
                <a:spcPct val="0"/>
              </a:spcBef>
              <a:spcAft>
                <a:spcPct val="0"/>
              </a:spcAft>
              <a:defRPr>
                <a:solidFill>
                  <a:schemeClr val="tx1"/>
                </a:solidFill>
                <a:latin typeface="Tahoma" pitchFamily="34" charset="0"/>
              </a:defRPr>
            </a:lvl9pPr>
          </a:lstStyle>
          <a:p>
            <a:pPr eaLnBrk="1" hangingPunct="1"/>
            <a:fld id="{FA233E36-6F06-4A12-8E43-3186415E4005}" type="slidenum">
              <a:rPr lang="en-US" altLang="en-US" smtClean="0">
                <a:solidFill>
                  <a:srgbClr val="000000"/>
                </a:solidFill>
                <a:latin typeface="Times New Roman" pitchFamily="18" charset="0"/>
              </a:rPr>
              <a:pPr eaLnBrk="1" hangingPunct="1"/>
              <a:t>16</a:t>
            </a:fld>
            <a:endParaRPr lang="en-US" altLang="en-US" smtClean="0">
              <a:solidFill>
                <a:srgbClr val="000000"/>
              </a:solidFill>
              <a:latin typeface="Times New Roman" pitchFamily="18" charset="0"/>
            </a:endParaRPr>
          </a:p>
        </p:txBody>
      </p:sp>
      <p:sp>
        <p:nvSpPr>
          <p:cNvPr id="378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B12FBC32-A216-4C78-83E3-7B1212066F56}" type="slidenum">
              <a:rPr lang="en-US" altLang="en-US" smtClean="0">
                <a:latin typeface="Times New Roman" pitchFamily="18" charset="0"/>
              </a:rPr>
              <a:pPr/>
              <a:t>17</a:t>
            </a:fld>
            <a:endParaRPr lang="en-US" altLang="en-US" smtClean="0">
              <a:latin typeface="Times New Roman" pitchFamily="18"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DEA38320-4A6B-4203-8321-D9471BF1C574}" type="slidenum">
              <a:rPr lang="en-US" altLang="en-US" smtClean="0">
                <a:latin typeface="Times New Roman" pitchFamily="18" charset="0"/>
              </a:rPr>
              <a:pPr/>
              <a:t>18</a:t>
            </a:fld>
            <a:endParaRPr lang="en-US" altLang="en-US" smtClean="0">
              <a:latin typeface="Times New Roman" pitchFamily="18"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F9E78DE7-E282-4EFE-BAED-D16791C6DB19}" type="slidenum">
              <a:rPr lang="en-US" altLang="en-US" smtClean="0">
                <a:latin typeface="Times New Roman" pitchFamily="18" charset="0"/>
              </a:rPr>
              <a:pPr/>
              <a:t>19</a:t>
            </a:fld>
            <a:endParaRPr lang="en-US" altLang="en-US" smtClean="0">
              <a:latin typeface="Times New Roman" pitchFamily="18"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3798A1BD-D760-402B-8CBC-C79E8C478EB9}" type="slidenum">
              <a:rPr lang="en-US" altLang="en-US" smtClean="0">
                <a:latin typeface="Times New Roman" pitchFamily="18" charset="0"/>
              </a:rPr>
              <a:pPr/>
              <a:t>20</a:t>
            </a:fld>
            <a:endParaRPr lang="en-US" altLang="en-US" smtClean="0">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E327E0BC-6651-4016-9C55-A8D938816E3B}" type="slidenum">
              <a:rPr lang="en-US" altLang="en-US" smtClean="0"/>
              <a:pPr>
                <a:defRPr/>
              </a:pPr>
              <a:t>21</a:t>
            </a:fld>
            <a:endParaRPr lang="en-US" altLang="en-US"/>
          </a:p>
        </p:txBody>
      </p:sp>
    </p:spTree>
    <p:extLst>
      <p:ext uri="{BB962C8B-B14F-4D97-AF65-F5344CB8AC3E}">
        <p14:creationId xmlns:p14="http://schemas.microsoft.com/office/powerpoint/2010/main" val="6095968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885F57FA-88FC-499D-8466-F305F3CC0520}" type="slidenum">
              <a:rPr lang="en-US" altLang="en-US" smtClean="0">
                <a:latin typeface="Times New Roman" pitchFamily="18" charset="0"/>
              </a:rPr>
              <a:pPr/>
              <a:t>22</a:t>
            </a:fld>
            <a:endParaRPr lang="en-US" altLang="en-US" smtClean="0">
              <a:latin typeface="Times New Roman" pitchFamily="18"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D710F028-78D2-4030-AFAF-2CADD98E7EE9}" type="slidenum">
              <a:rPr lang="en-US" altLang="en-US" smtClean="0">
                <a:latin typeface="Times New Roman" pitchFamily="18" charset="0"/>
              </a:rPr>
              <a:pPr/>
              <a:t>23</a:t>
            </a:fld>
            <a:endParaRPr lang="en-US" altLang="en-US" smtClean="0">
              <a:latin typeface="Times New Roman" pitchFamily="1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D710F028-78D2-4030-AFAF-2CADD98E7EE9}" type="slidenum">
              <a:rPr lang="en-US" altLang="en-US" smtClean="0">
                <a:latin typeface="Times New Roman" pitchFamily="18" charset="0"/>
              </a:rPr>
              <a:pPr/>
              <a:t>24</a:t>
            </a:fld>
            <a:endParaRPr lang="en-US" altLang="en-US" smtClean="0">
              <a:latin typeface="Times New Roman" pitchFamily="1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txBox="1">
            <a:spLocks noGrp="1"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r"/>
            <a:fld id="{2FC427B7-C94B-4BDC-A3BB-F8D220A035F2}" type="slidenum">
              <a:rPr lang="en-US" altLang="en-US" sz="1200">
                <a:latin typeface="Times New Roman" pitchFamily="18" charset="0"/>
              </a:rPr>
              <a:pPr algn="r"/>
              <a:t>25</a:t>
            </a:fld>
            <a:endParaRPr lang="en-US" altLang="en-US" sz="1200">
              <a:latin typeface="Times New Roman" pitchFamily="18" charset="0"/>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p:spPr>
        <p:txBody>
          <a:bodyPr/>
          <a:lstStyle/>
          <a:p>
            <a:r>
              <a:rPr lang="en-US" altLang="en-US" dirty="0"/>
              <a:t>Goals are from CPUC Decision D. 15-10-028 “Energy Efficiency Goals for 2016 and Beyond”.</a:t>
            </a:r>
          </a:p>
          <a:p>
            <a:endParaRPr lang="en-US" alt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fld id="{14FEA582-782A-4041-AB9F-7A7F820CEDF9}" type="slidenum">
              <a:rPr lang="en-US" altLang="en-US" smtClean="0">
                <a:latin typeface="Times New Roman" pitchFamily="18" charset="0"/>
              </a:rPr>
              <a:pPr/>
              <a:t>26</a:t>
            </a:fld>
            <a:endParaRPr lang="en-US" altLang="en-US" smtClean="0">
              <a:latin typeface="Times New Roman" pitchFamily="18"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fld id="{3CC56EC1-C62D-4EF4-861F-B572EA363DA7}" type="slidenum">
              <a:rPr lang="en-US" altLang="en-US" smtClean="0">
                <a:latin typeface="Times New Roman" pitchFamily="18" charset="0"/>
              </a:rPr>
              <a:pPr/>
              <a:t>27</a:t>
            </a:fld>
            <a:endParaRPr lang="en-US" altLang="en-US" smtClean="0">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r"/>
            <a:fld id="{5BD192E4-E71A-4703-936B-B045DBA395F8}" type="slidenum">
              <a:rPr lang="en-US" altLang="en-US" sz="1200">
                <a:latin typeface="Times New Roman" pitchFamily="18" charset="0"/>
              </a:rPr>
              <a:pPr algn="r"/>
              <a:t>28</a:t>
            </a:fld>
            <a:endParaRPr lang="en-US" altLang="en-US" sz="1200">
              <a:latin typeface="Times New Roman" pitchFamily="18"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p:spPr>
        <p:txBody>
          <a:bodyPr/>
          <a:lstStyle/>
          <a:p>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p>
          </p:txBody>
        </p:sp>
      </p:grpSp>
      <p:sp>
        <p:nvSpPr>
          <p:cNvPr id="477196" name="Rectangle 12"/>
          <p:cNvSpPr>
            <a:spLocks noGrp="1" noChangeArrowheads="1"/>
          </p:cNvSpPr>
          <p:nvPr>
            <p:ph type="ctrTitle"/>
          </p:nvPr>
        </p:nvSpPr>
        <p:spPr>
          <a:xfrm>
            <a:off x="990600" y="1676400"/>
            <a:ext cx="7772400" cy="1462088"/>
          </a:xfrm>
        </p:spPr>
        <p:txBody>
          <a:bodyPr/>
          <a:lstStyle>
            <a:lvl1pPr>
              <a:defRPr/>
            </a:lvl1pPr>
          </a:lstStyle>
          <a:p>
            <a:pPr lvl="0"/>
            <a:r>
              <a:rPr lang="en-US" altLang="en-US" noProof="0" smtClean="0"/>
              <a:t>Click to edit Master title style</a:t>
            </a:r>
          </a:p>
        </p:txBody>
      </p:sp>
      <p:sp>
        <p:nvSpPr>
          <p:cNvPr id="477197"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en-US" altLang="en-US" noProof="0" smtClean="0"/>
              <a:t>Click to edit Master subtitle style</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281F1B2D-6830-44C8-A493-E98A00547CE3}" type="datetime1">
              <a:rPr lang="en-US" altLang="en-US"/>
              <a:pPr>
                <a:defRPr/>
              </a:pPr>
              <a:t>4/18/2017</a:t>
            </a:fld>
            <a:endParaRPr lang="en-US" altLang="en-US"/>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r>
              <a:rPr lang="en-US" altLang="en-US"/>
              <a:t>CONFIDENTIAL / ATTORNEY-CLIENT PRIVILEGE</a:t>
            </a: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F8B7B9DE-4152-412E-A160-4BC976748F51}" type="slidenum">
              <a:rPr lang="en-US" altLang="en-US"/>
              <a:pPr>
                <a:defRPr/>
              </a:pPr>
              <a:t>‹#›</a:t>
            </a:fld>
            <a:endParaRPr lang="en-US" altLang="en-US"/>
          </a:p>
        </p:txBody>
      </p:sp>
    </p:spTree>
    <p:extLst>
      <p:ext uri="{BB962C8B-B14F-4D97-AF65-F5344CB8AC3E}">
        <p14:creationId xmlns:p14="http://schemas.microsoft.com/office/powerpoint/2010/main" val="2290106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fld id="{383735B6-F412-44B3-8D35-5F65F8F963F1}" type="datetime1">
              <a:rPr lang="en-US" altLang="en-US"/>
              <a:pPr>
                <a:defRPr/>
              </a:pPr>
              <a:t>4/18/2017</a:t>
            </a:fld>
            <a:endParaRPr lang="en-US" altLang="en-US"/>
          </a:p>
        </p:txBody>
      </p:sp>
      <p:sp>
        <p:nvSpPr>
          <p:cNvPr id="5"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a:ln/>
        </p:spPr>
        <p:txBody>
          <a:bodyPr/>
          <a:lstStyle>
            <a:lvl1pPr>
              <a:defRPr/>
            </a:lvl1pPr>
          </a:lstStyle>
          <a:p>
            <a:pPr>
              <a:defRPr/>
            </a:pPr>
            <a:fld id="{07F584A2-6419-4C49-A479-8FA26F04E577}" type="slidenum">
              <a:rPr lang="en-US" altLang="en-US"/>
              <a:pPr>
                <a:defRPr/>
              </a:pPr>
              <a:t>‹#›</a:t>
            </a:fld>
            <a:endParaRPr lang="en-US" altLang="en-US"/>
          </a:p>
        </p:txBody>
      </p:sp>
    </p:spTree>
    <p:extLst>
      <p:ext uri="{BB962C8B-B14F-4D97-AF65-F5344CB8AC3E}">
        <p14:creationId xmlns:p14="http://schemas.microsoft.com/office/powerpoint/2010/main" val="437743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fld id="{905D10BD-826B-4D1C-94BB-5B8321D5D550}" type="datetime1">
              <a:rPr lang="en-US" altLang="en-US"/>
              <a:pPr>
                <a:defRPr/>
              </a:pPr>
              <a:t>4/18/2017</a:t>
            </a:fld>
            <a:endParaRPr lang="en-US" altLang="en-US"/>
          </a:p>
        </p:txBody>
      </p:sp>
      <p:sp>
        <p:nvSpPr>
          <p:cNvPr id="5"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a:ln/>
        </p:spPr>
        <p:txBody>
          <a:bodyPr/>
          <a:lstStyle>
            <a:lvl1pPr>
              <a:defRPr/>
            </a:lvl1pPr>
          </a:lstStyle>
          <a:p>
            <a:pPr>
              <a:defRPr/>
            </a:pPr>
            <a:fld id="{2E52A7BD-CAEF-4F40-BE82-1FDDA65EF77D}" type="slidenum">
              <a:rPr lang="en-US" altLang="en-US"/>
              <a:pPr>
                <a:defRPr/>
              </a:pPr>
              <a:t>‹#›</a:t>
            </a:fld>
            <a:endParaRPr lang="en-US" altLang="en-US"/>
          </a:p>
        </p:txBody>
      </p:sp>
    </p:spTree>
    <p:extLst>
      <p:ext uri="{BB962C8B-B14F-4D97-AF65-F5344CB8AC3E}">
        <p14:creationId xmlns:p14="http://schemas.microsoft.com/office/powerpoint/2010/main" val="3459574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nvPr>
        </p:nvSpPr>
        <p:spPr>
          <a:ln/>
        </p:spPr>
        <p:txBody>
          <a:bodyPr/>
          <a:lstStyle>
            <a:lvl1pPr>
              <a:defRPr/>
            </a:lvl1pPr>
          </a:lstStyle>
          <a:p>
            <a:pPr>
              <a:defRPr/>
            </a:pPr>
            <a:fld id="{573D6E61-F320-484A-93BA-498B3D3D8A8A}" type="datetime1">
              <a:rPr lang="en-US" altLang="en-US"/>
              <a:pPr>
                <a:defRPr/>
              </a:pPr>
              <a:t>4/18/2017</a:t>
            </a:fld>
            <a:endParaRPr lang="en-US" altLang="en-US"/>
          </a:p>
        </p:txBody>
      </p:sp>
      <p:sp>
        <p:nvSpPr>
          <p:cNvPr id="6"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7" name="Rectangle 13"/>
          <p:cNvSpPr>
            <a:spLocks noGrp="1" noChangeArrowheads="1"/>
          </p:cNvSpPr>
          <p:nvPr>
            <p:ph type="sldNum" sz="quarter" idx="12"/>
          </p:nvPr>
        </p:nvSpPr>
        <p:spPr>
          <a:ln/>
        </p:spPr>
        <p:txBody>
          <a:bodyPr/>
          <a:lstStyle>
            <a:lvl1pPr>
              <a:defRPr/>
            </a:lvl1pPr>
          </a:lstStyle>
          <a:p>
            <a:pPr>
              <a:defRPr/>
            </a:pPr>
            <a:fld id="{F7BFB9C3-639D-405C-AB4F-779C9F012D31}" type="slidenum">
              <a:rPr lang="en-US" altLang="en-US"/>
              <a:pPr>
                <a:defRPr/>
              </a:pPr>
              <a:t>‹#›</a:t>
            </a:fld>
            <a:endParaRPr lang="en-US" altLang="en-US"/>
          </a:p>
        </p:txBody>
      </p:sp>
    </p:spTree>
    <p:extLst>
      <p:ext uri="{BB962C8B-B14F-4D97-AF65-F5344CB8AC3E}">
        <p14:creationId xmlns:p14="http://schemas.microsoft.com/office/powerpoint/2010/main" val="3205776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dt" sz="half" idx="10"/>
          </p:nvPr>
        </p:nvSpPr>
        <p:spPr>
          <a:ln/>
        </p:spPr>
        <p:txBody>
          <a:bodyPr/>
          <a:lstStyle>
            <a:lvl1pPr>
              <a:defRPr/>
            </a:lvl1pPr>
          </a:lstStyle>
          <a:p>
            <a:pPr>
              <a:defRPr/>
            </a:pPr>
            <a:fld id="{742DC85A-67DD-45FF-BF62-B03100AE943A}" type="datetime1">
              <a:rPr lang="en-US" altLang="en-US"/>
              <a:pPr>
                <a:defRPr/>
              </a:pPr>
              <a:t>4/18/2017</a:t>
            </a:fld>
            <a:endParaRPr lang="en-US" altLang="en-US"/>
          </a:p>
        </p:txBody>
      </p:sp>
      <p:sp>
        <p:nvSpPr>
          <p:cNvPr id="8"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9" name="Rectangle 13"/>
          <p:cNvSpPr>
            <a:spLocks noGrp="1" noChangeArrowheads="1"/>
          </p:cNvSpPr>
          <p:nvPr>
            <p:ph type="sldNum" sz="quarter" idx="12"/>
          </p:nvPr>
        </p:nvSpPr>
        <p:spPr>
          <a:ln/>
        </p:spPr>
        <p:txBody>
          <a:bodyPr/>
          <a:lstStyle>
            <a:lvl1pPr>
              <a:defRPr/>
            </a:lvl1pPr>
          </a:lstStyle>
          <a:p>
            <a:pPr>
              <a:defRPr/>
            </a:pPr>
            <a:fld id="{106519D1-46F6-4B99-8409-55505E2EDE1B}" type="slidenum">
              <a:rPr lang="en-US" altLang="en-US"/>
              <a:pPr>
                <a:defRPr/>
              </a:pPr>
              <a:t>‹#›</a:t>
            </a:fld>
            <a:endParaRPr lang="en-US" altLang="en-US"/>
          </a:p>
        </p:txBody>
      </p:sp>
    </p:spTree>
    <p:extLst>
      <p:ext uri="{BB962C8B-B14F-4D97-AF65-F5344CB8AC3E}">
        <p14:creationId xmlns:p14="http://schemas.microsoft.com/office/powerpoint/2010/main" val="3677381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1"/>
          <p:cNvSpPr>
            <a:spLocks noGrp="1" noChangeArrowheads="1"/>
          </p:cNvSpPr>
          <p:nvPr>
            <p:ph type="dt" sz="half" idx="10"/>
          </p:nvPr>
        </p:nvSpPr>
        <p:spPr>
          <a:ln/>
        </p:spPr>
        <p:txBody>
          <a:bodyPr/>
          <a:lstStyle>
            <a:lvl1pPr>
              <a:defRPr/>
            </a:lvl1pPr>
          </a:lstStyle>
          <a:p>
            <a:pPr>
              <a:defRPr/>
            </a:pPr>
            <a:fld id="{296513C2-290F-48D6-BC79-8A72CDA449FD}" type="datetime1">
              <a:rPr lang="en-US" altLang="en-US"/>
              <a:pPr>
                <a:defRPr/>
              </a:pPr>
              <a:t>4/18/2017</a:t>
            </a:fld>
            <a:endParaRPr lang="en-US" altLang="en-US"/>
          </a:p>
        </p:txBody>
      </p:sp>
      <p:sp>
        <p:nvSpPr>
          <p:cNvPr id="4"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5" name="Rectangle 13"/>
          <p:cNvSpPr>
            <a:spLocks noGrp="1" noChangeArrowheads="1"/>
          </p:cNvSpPr>
          <p:nvPr>
            <p:ph type="sldNum" sz="quarter" idx="12"/>
          </p:nvPr>
        </p:nvSpPr>
        <p:spPr>
          <a:ln/>
        </p:spPr>
        <p:txBody>
          <a:bodyPr/>
          <a:lstStyle>
            <a:lvl1pPr>
              <a:defRPr/>
            </a:lvl1pPr>
          </a:lstStyle>
          <a:p>
            <a:pPr>
              <a:defRPr/>
            </a:pPr>
            <a:fld id="{4E17D7F6-18A7-41D7-83E4-BED6255CEA7F}" type="slidenum">
              <a:rPr lang="en-US" altLang="en-US"/>
              <a:pPr>
                <a:defRPr/>
              </a:pPr>
              <a:t>‹#›</a:t>
            </a:fld>
            <a:endParaRPr lang="en-US" altLang="en-US"/>
          </a:p>
        </p:txBody>
      </p:sp>
    </p:spTree>
    <p:extLst>
      <p:ext uri="{BB962C8B-B14F-4D97-AF65-F5344CB8AC3E}">
        <p14:creationId xmlns:p14="http://schemas.microsoft.com/office/powerpoint/2010/main" val="2991725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F05104C9-B398-4426-9706-075E3E0F3C31}" type="datetime1">
              <a:rPr lang="en-US" altLang="en-US"/>
              <a:pPr>
                <a:defRPr/>
              </a:pPr>
              <a:t>4/18/2017</a:t>
            </a:fld>
            <a:endParaRPr lang="en-US" altLang="en-US"/>
          </a:p>
        </p:txBody>
      </p:sp>
      <p:sp>
        <p:nvSpPr>
          <p:cNvPr id="3"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4" name="Rectangle 13"/>
          <p:cNvSpPr>
            <a:spLocks noGrp="1" noChangeArrowheads="1"/>
          </p:cNvSpPr>
          <p:nvPr>
            <p:ph type="sldNum" sz="quarter" idx="12"/>
          </p:nvPr>
        </p:nvSpPr>
        <p:spPr>
          <a:ln/>
        </p:spPr>
        <p:txBody>
          <a:bodyPr/>
          <a:lstStyle>
            <a:lvl1pPr>
              <a:defRPr/>
            </a:lvl1pPr>
          </a:lstStyle>
          <a:p>
            <a:pPr>
              <a:defRPr/>
            </a:pPr>
            <a:fld id="{9DB97B12-637B-4EAA-8C20-D699FFDD4322}" type="slidenum">
              <a:rPr lang="en-US" altLang="en-US"/>
              <a:pPr>
                <a:defRPr/>
              </a:pPr>
              <a:t>‹#›</a:t>
            </a:fld>
            <a:endParaRPr lang="en-US" altLang="en-US"/>
          </a:p>
        </p:txBody>
      </p:sp>
    </p:spTree>
    <p:extLst>
      <p:ext uri="{BB962C8B-B14F-4D97-AF65-F5344CB8AC3E}">
        <p14:creationId xmlns:p14="http://schemas.microsoft.com/office/powerpoint/2010/main" val="25324214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fld id="{31EA9E0E-0A9D-4332-95E8-6746BC19C724}" type="datetime1">
              <a:rPr lang="en-US" altLang="en-US"/>
              <a:pPr>
                <a:defRPr/>
              </a:pPr>
              <a:t>4/18/2017</a:t>
            </a:fld>
            <a:endParaRPr lang="en-US" altLang="en-US"/>
          </a:p>
        </p:txBody>
      </p:sp>
      <p:sp>
        <p:nvSpPr>
          <p:cNvPr id="6"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7" name="Rectangle 13"/>
          <p:cNvSpPr>
            <a:spLocks noGrp="1" noChangeArrowheads="1"/>
          </p:cNvSpPr>
          <p:nvPr>
            <p:ph type="sldNum" sz="quarter" idx="12"/>
          </p:nvPr>
        </p:nvSpPr>
        <p:spPr>
          <a:ln/>
        </p:spPr>
        <p:txBody>
          <a:bodyPr/>
          <a:lstStyle>
            <a:lvl1pPr>
              <a:defRPr/>
            </a:lvl1pPr>
          </a:lstStyle>
          <a:p>
            <a:pPr>
              <a:defRPr/>
            </a:pPr>
            <a:fld id="{68E367F4-2F0B-4F4E-AB82-F60EBCEF82CE}" type="slidenum">
              <a:rPr lang="en-US" altLang="en-US"/>
              <a:pPr>
                <a:defRPr/>
              </a:pPr>
              <a:t>‹#›</a:t>
            </a:fld>
            <a:endParaRPr lang="en-US" altLang="en-US"/>
          </a:p>
        </p:txBody>
      </p:sp>
    </p:spTree>
    <p:extLst>
      <p:ext uri="{BB962C8B-B14F-4D97-AF65-F5344CB8AC3E}">
        <p14:creationId xmlns:p14="http://schemas.microsoft.com/office/powerpoint/2010/main" val="3731561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fld id="{AEC15434-D9AD-410D-8AED-E03135B3587F}" type="datetime1">
              <a:rPr lang="en-US" altLang="en-US"/>
              <a:pPr>
                <a:defRPr/>
              </a:pPr>
              <a:t>4/18/2017</a:t>
            </a:fld>
            <a:endParaRPr lang="en-US" altLang="en-US"/>
          </a:p>
        </p:txBody>
      </p:sp>
      <p:sp>
        <p:nvSpPr>
          <p:cNvPr id="6"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7" name="Rectangle 13"/>
          <p:cNvSpPr>
            <a:spLocks noGrp="1" noChangeArrowheads="1"/>
          </p:cNvSpPr>
          <p:nvPr>
            <p:ph type="sldNum" sz="quarter" idx="12"/>
          </p:nvPr>
        </p:nvSpPr>
        <p:spPr>
          <a:ln/>
        </p:spPr>
        <p:txBody>
          <a:bodyPr/>
          <a:lstStyle>
            <a:lvl1pPr>
              <a:defRPr/>
            </a:lvl1pPr>
          </a:lstStyle>
          <a:p>
            <a:pPr>
              <a:defRPr/>
            </a:pPr>
            <a:fld id="{109E58A6-3C76-4A45-89CA-43CFCCF4C234}" type="slidenum">
              <a:rPr lang="en-US" altLang="en-US"/>
              <a:pPr>
                <a:defRPr/>
              </a:pPr>
              <a:t>‹#›</a:t>
            </a:fld>
            <a:endParaRPr lang="en-US" altLang="en-US"/>
          </a:p>
        </p:txBody>
      </p:sp>
    </p:spTree>
    <p:extLst>
      <p:ext uri="{BB962C8B-B14F-4D97-AF65-F5344CB8AC3E}">
        <p14:creationId xmlns:p14="http://schemas.microsoft.com/office/powerpoint/2010/main" val="3262500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fld id="{A866247E-1619-45A2-8704-5BFD3707EFCA}" type="datetime1">
              <a:rPr lang="en-US" altLang="en-US"/>
              <a:pPr>
                <a:defRPr/>
              </a:pPr>
              <a:t>4/18/2017</a:t>
            </a:fld>
            <a:endParaRPr lang="en-US" altLang="en-US"/>
          </a:p>
        </p:txBody>
      </p:sp>
      <p:sp>
        <p:nvSpPr>
          <p:cNvPr id="5"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a:ln/>
        </p:spPr>
        <p:txBody>
          <a:bodyPr/>
          <a:lstStyle>
            <a:lvl1pPr>
              <a:defRPr/>
            </a:lvl1pPr>
          </a:lstStyle>
          <a:p>
            <a:pPr>
              <a:defRPr/>
            </a:pPr>
            <a:fld id="{5DF9A034-40C3-41E7-BDB9-DF050350D979}" type="slidenum">
              <a:rPr lang="en-US" altLang="en-US"/>
              <a:pPr>
                <a:defRPr/>
              </a:pPr>
              <a:t>‹#›</a:t>
            </a:fld>
            <a:endParaRPr lang="en-US" altLang="en-US"/>
          </a:p>
        </p:txBody>
      </p:sp>
    </p:spTree>
    <p:extLst>
      <p:ext uri="{BB962C8B-B14F-4D97-AF65-F5344CB8AC3E}">
        <p14:creationId xmlns:p14="http://schemas.microsoft.com/office/powerpoint/2010/main" val="2889445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fld id="{30A89CF5-0177-4447-949A-E545C5B44E03}" type="datetime1">
              <a:rPr lang="en-US" altLang="en-US"/>
              <a:pPr>
                <a:defRPr/>
              </a:pPr>
              <a:t>4/18/2017</a:t>
            </a:fld>
            <a:endParaRPr lang="en-US" altLang="en-US"/>
          </a:p>
        </p:txBody>
      </p:sp>
      <p:sp>
        <p:nvSpPr>
          <p:cNvPr id="5"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a:ln/>
        </p:spPr>
        <p:txBody>
          <a:bodyPr/>
          <a:lstStyle>
            <a:lvl1pPr>
              <a:defRPr/>
            </a:lvl1pPr>
          </a:lstStyle>
          <a:p>
            <a:pPr>
              <a:defRPr/>
            </a:pPr>
            <a:fld id="{BBCC4C32-C45A-4E03-B81F-788C576BAC8F}" type="slidenum">
              <a:rPr lang="en-US" altLang="en-US"/>
              <a:pPr>
                <a:defRPr/>
              </a:pPr>
              <a:t>‹#›</a:t>
            </a:fld>
            <a:endParaRPr lang="en-US" altLang="en-US"/>
          </a:p>
        </p:txBody>
      </p:sp>
    </p:spTree>
    <p:extLst>
      <p:ext uri="{BB962C8B-B14F-4D97-AF65-F5344CB8AC3E}">
        <p14:creationId xmlns:p14="http://schemas.microsoft.com/office/powerpoint/2010/main" val="881293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150938" y="214313"/>
            <a:ext cx="7793037" cy="1462087"/>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1182688" y="20177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145088" y="20177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1182688" y="41513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5145088" y="41513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dt" sz="half" idx="10"/>
          </p:nvPr>
        </p:nvSpPr>
        <p:spPr>
          <a:ln/>
        </p:spPr>
        <p:txBody>
          <a:bodyPr/>
          <a:lstStyle>
            <a:lvl1pPr>
              <a:defRPr/>
            </a:lvl1pPr>
          </a:lstStyle>
          <a:p>
            <a:pPr>
              <a:defRPr/>
            </a:pPr>
            <a:fld id="{B497243A-93AF-4DAF-BB71-ADE87F63A66C}" type="datetime1">
              <a:rPr lang="en-US" altLang="en-US"/>
              <a:pPr>
                <a:defRPr/>
              </a:pPr>
              <a:t>4/18/2017</a:t>
            </a:fld>
            <a:endParaRPr lang="en-US" altLang="en-US"/>
          </a:p>
        </p:txBody>
      </p:sp>
      <p:sp>
        <p:nvSpPr>
          <p:cNvPr id="8" name="Rectangle 12"/>
          <p:cNvSpPr>
            <a:spLocks noGrp="1" noChangeArrowheads="1"/>
          </p:cNvSpPr>
          <p:nvPr>
            <p:ph type="ftr" sz="quarter" idx="11"/>
          </p:nvPr>
        </p:nvSpPr>
        <p:spPr>
          <a:ln/>
        </p:spPr>
        <p:txBody>
          <a:bodyPr/>
          <a:lstStyle>
            <a:lvl1pPr>
              <a:defRPr/>
            </a:lvl1pPr>
          </a:lstStyle>
          <a:p>
            <a:pPr>
              <a:defRPr/>
            </a:pPr>
            <a:r>
              <a:rPr lang="en-US" altLang="en-US"/>
              <a:t>CONFIDENTIAL / ATTORNEY-CLIENT PRIVILEGE</a:t>
            </a:r>
          </a:p>
        </p:txBody>
      </p:sp>
      <p:sp>
        <p:nvSpPr>
          <p:cNvPr id="9" name="Rectangle 13"/>
          <p:cNvSpPr>
            <a:spLocks noGrp="1" noChangeArrowheads="1"/>
          </p:cNvSpPr>
          <p:nvPr>
            <p:ph type="sldNum" sz="quarter" idx="12"/>
          </p:nvPr>
        </p:nvSpPr>
        <p:spPr>
          <a:ln/>
        </p:spPr>
        <p:txBody>
          <a:bodyPr/>
          <a:lstStyle>
            <a:lvl1pPr>
              <a:defRPr/>
            </a:lvl1pPr>
          </a:lstStyle>
          <a:p>
            <a:pPr>
              <a:defRPr/>
            </a:pPr>
            <a:fld id="{9AE6DA6D-E587-43E3-997F-49FCB5F86787}" type="slidenum">
              <a:rPr lang="en-US" altLang="en-US"/>
              <a:pPr>
                <a:defRPr/>
              </a:pPr>
              <a:t>‹#›</a:t>
            </a:fld>
            <a:endParaRPr lang="en-US" altLang="en-US"/>
          </a:p>
        </p:txBody>
      </p:sp>
    </p:spTree>
    <p:extLst>
      <p:ext uri="{BB962C8B-B14F-4D97-AF65-F5344CB8AC3E}">
        <p14:creationId xmlns:p14="http://schemas.microsoft.com/office/powerpoint/2010/main" val="20122209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grpSp>
      <p:sp>
        <p:nvSpPr>
          <p:cNvPr id="477196" name="Rectangle 12"/>
          <p:cNvSpPr>
            <a:spLocks noGrp="1" noChangeArrowheads="1"/>
          </p:cNvSpPr>
          <p:nvPr>
            <p:ph type="ctrTitle"/>
          </p:nvPr>
        </p:nvSpPr>
        <p:spPr>
          <a:xfrm>
            <a:off x="990600" y="1676400"/>
            <a:ext cx="7772400" cy="1462088"/>
          </a:xfrm>
        </p:spPr>
        <p:txBody>
          <a:bodyPr/>
          <a:lstStyle>
            <a:lvl1pPr>
              <a:defRPr/>
            </a:lvl1pPr>
          </a:lstStyle>
          <a:p>
            <a:pPr lvl="0"/>
            <a:r>
              <a:rPr lang="en-US" altLang="en-US" noProof="0" smtClean="0"/>
              <a:t>Click to edit Master title style</a:t>
            </a:r>
          </a:p>
        </p:txBody>
      </p:sp>
      <p:sp>
        <p:nvSpPr>
          <p:cNvPr id="477197"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en-US" altLang="en-US" noProof="0" smtClean="0"/>
              <a:t>Click to edit Master subtitle style</a:t>
            </a:r>
          </a:p>
        </p:txBody>
      </p:sp>
      <p:sp>
        <p:nvSpPr>
          <p:cNvPr id="14" name="Rectangle 14"/>
          <p:cNvSpPr>
            <a:spLocks noGrp="1" noChangeArrowheads="1"/>
          </p:cNvSpPr>
          <p:nvPr>
            <p:ph type="dt" sz="half" idx="10"/>
          </p:nvPr>
        </p:nvSpPr>
        <p:spPr>
          <a:xfrm>
            <a:off x="990600" y="6248400"/>
            <a:ext cx="1905000" cy="457200"/>
          </a:xfrm>
        </p:spPr>
        <p:txBody>
          <a:bodyPr/>
          <a:lstStyle>
            <a:lvl1pPr fontAlgn="auto">
              <a:spcBef>
                <a:spcPts val="0"/>
              </a:spcBef>
              <a:spcAft>
                <a:spcPts val="0"/>
              </a:spcAft>
              <a:defRPr>
                <a:solidFill>
                  <a:srgbClr val="1C1C1C"/>
                </a:solidFill>
              </a:defRPr>
            </a:lvl1pPr>
          </a:lstStyle>
          <a:p>
            <a:pPr>
              <a:defRPr/>
            </a:pPr>
            <a:fld id="{3BE5F16E-0A7B-40AA-89A3-9DA9C6C8E39F}" type="datetime1">
              <a:rPr lang="en-US" altLang="en-US"/>
              <a:pPr>
                <a:defRPr/>
              </a:pPr>
              <a:t>4/18/2017</a:t>
            </a:fld>
            <a:endParaRPr lang="en-US" altLang="en-US"/>
          </a:p>
        </p:txBody>
      </p:sp>
      <p:sp>
        <p:nvSpPr>
          <p:cNvPr id="15" name="Rectangle 15"/>
          <p:cNvSpPr>
            <a:spLocks noGrp="1" noChangeArrowheads="1"/>
          </p:cNvSpPr>
          <p:nvPr>
            <p:ph type="ftr" sz="quarter" idx="11"/>
          </p:nvPr>
        </p:nvSpPr>
        <p:spPr>
          <a:xfrm>
            <a:off x="3429000" y="6248400"/>
            <a:ext cx="2895600" cy="457200"/>
          </a:xfrm>
        </p:spPr>
        <p:txBody>
          <a:bodyPr/>
          <a:lstStyle>
            <a:lvl1pPr fontAlgn="auto">
              <a:spcBef>
                <a:spcPts val="0"/>
              </a:spcBef>
              <a:spcAft>
                <a:spcPts val="0"/>
              </a:spcAft>
              <a:defRPr>
                <a:solidFill>
                  <a:srgbClr val="1C1C1C"/>
                </a:solidFill>
              </a:defRPr>
            </a:lvl1pPr>
          </a:lstStyle>
          <a:p>
            <a:pPr>
              <a:defRPr/>
            </a:pPr>
            <a:r>
              <a:rPr lang="en-US" altLang="en-US"/>
              <a:t>CONFIDENTIAL / ATTORNEY-CLIENT PRIVILEGE</a:t>
            </a:r>
          </a:p>
        </p:txBody>
      </p:sp>
      <p:sp>
        <p:nvSpPr>
          <p:cNvPr id="16" name="Rectangle 16"/>
          <p:cNvSpPr>
            <a:spLocks noGrp="1" noChangeArrowheads="1"/>
          </p:cNvSpPr>
          <p:nvPr>
            <p:ph type="sldNum" sz="quarter" idx="12"/>
          </p:nvPr>
        </p:nvSpPr>
        <p:spPr>
          <a:xfrm>
            <a:off x="6858000" y="6248400"/>
            <a:ext cx="1905000" cy="457200"/>
          </a:xfrm>
        </p:spPr>
        <p:txBody>
          <a:bodyPr/>
          <a:lstStyle>
            <a:lvl1pPr fontAlgn="auto">
              <a:spcBef>
                <a:spcPts val="0"/>
              </a:spcBef>
              <a:spcAft>
                <a:spcPts val="0"/>
              </a:spcAft>
              <a:defRPr>
                <a:solidFill>
                  <a:srgbClr val="1C1C1C"/>
                </a:solidFill>
              </a:defRPr>
            </a:lvl1pPr>
          </a:lstStyle>
          <a:p>
            <a:pPr>
              <a:defRPr/>
            </a:pPr>
            <a:fld id="{1CA8D475-1796-457A-B614-D88737974DDE}" type="slidenum">
              <a:rPr lang="en-US" altLang="en-US"/>
              <a:pPr>
                <a:defRPr/>
              </a:pPr>
              <a:t>‹#›</a:t>
            </a:fld>
            <a:endParaRPr lang="en-US" altLang="en-US"/>
          </a:p>
        </p:txBody>
      </p:sp>
    </p:spTree>
    <p:extLst>
      <p:ext uri="{BB962C8B-B14F-4D97-AF65-F5344CB8AC3E}">
        <p14:creationId xmlns:p14="http://schemas.microsoft.com/office/powerpoint/2010/main" val="29892642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4BF9A7E5-577A-46B6-9F87-1C0D5CBD4446}" type="datetime1">
              <a:rPr lang="en-US" altLang="en-US"/>
              <a:pPr>
                <a:defRPr/>
              </a:pPr>
              <a:t>4/18/2017</a:t>
            </a:fld>
            <a:endParaRPr lang="en-US" altLang="en-US"/>
          </a:p>
        </p:txBody>
      </p:sp>
      <p:sp>
        <p:nvSpPr>
          <p:cNvPr id="5"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91655BB6-97A6-48C8-944C-88304FED7CC2}" type="slidenum">
              <a:rPr lang="en-US" altLang="en-US"/>
              <a:pPr>
                <a:defRPr/>
              </a:pPr>
              <a:t>‹#›</a:t>
            </a:fld>
            <a:endParaRPr lang="en-US" altLang="en-US"/>
          </a:p>
        </p:txBody>
      </p:sp>
    </p:spTree>
    <p:extLst>
      <p:ext uri="{BB962C8B-B14F-4D97-AF65-F5344CB8AC3E}">
        <p14:creationId xmlns:p14="http://schemas.microsoft.com/office/powerpoint/2010/main" val="10514353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11739349-7FDE-452B-8F3B-8AF1F4548F4D}" type="datetime1">
              <a:rPr lang="en-US" altLang="en-US"/>
              <a:pPr>
                <a:defRPr/>
              </a:pPr>
              <a:t>4/18/2017</a:t>
            </a:fld>
            <a:endParaRPr lang="en-US" altLang="en-US"/>
          </a:p>
        </p:txBody>
      </p:sp>
      <p:sp>
        <p:nvSpPr>
          <p:cNvPr id="5"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124D42DF-232E-4543-9745-419FD6F1B5C0}" type="slidenum">
              <a:rPr lang="en-US" altLang="en-US"/>
              <a:pPr>
                <a:defRPr/>
              </a:pPr>
              <a:t>‹#›</a:t>
            </a:fld>
            <a:endParaRPr lang="en-US" altLang="en-US"/>
          </a:p>
        </p:txBody>
      </p:sp>
    </p:spTree>
    <p:extLst>
      <p:ext uri="{BB962C8B-B14F-4D97-AF65-F5344CB8AC3E}">
        <p14:creationId xmlns:p14="http://schemas.microsoft.com/office/powerpoint/2010/main" val="33811225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44E93A89-FFD1-404B-AF15-F85B4DF9CE70}" type="datetime1">
              <a:rPr lang="en-US" altLang="en-US"/>
              <a:pPr>
                <a:defRPr/>
              </a:pPr>
              <a:t>4/18/2017</a:t>
            </a:fld>
            <a:endParaRPr lang="en-US" altLang="en-US"/>
          </a:p>
        </p:txBody>
      </p:sp>
      <p:sp>
        <p:nvSpPr>
          <p:cNvPr id="6"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7"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1C411794-BD84-462C-8C72-4A3F1D0BCB0A}" type="slidenum">
              <a:rPr lang="en-US" altLang="en-US"/>
              <a:pPr>
                <a:defRPr/>
              </a:pPr>
              <a:t>‹#›</a:t>
            </a:fld>
            <a:endParaRPr lang="en-US" altLang="en-US"/>
          </a:p>
        </p:txBody>
      </p:sp>
    </p:spTree>
    <p:extLst>
      <p:ext uri="{BB962C8B-B14F-4D97-AF65-F5344CB8AC3E}">
        <p14:creationId xmlns:p14="http://schemas.microsoft.com/office/powerpoint/2010/main" val="15684920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9DBCBA9C-67C5-42A7-9643-FE648BE99103}" type="datetime1">
              <a:rPr lang="en-US" altLang="en-US"/>
              <a:pPr>
                <a:defRPr/>
              </a:pPr>
              <a:t>4/18/2017</a:t>
            </a:fld>
            <a:endParaRPr lang="en-US" altLang="en-US"/>
          </a:p>
        </p:txBody>
      </p:sp>
      <p:sp>
        <p:nvSpPr>
          <p:cNvPr id="8"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9"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EDE5F2C5-E018-4A50-AB78-52CCB581C925}" type="slidenum">
              <a:rPr lang="en-US" altLang="en-US"/>
              <a:pPr>
                <a:defRPr/>
              </a:pPr>
              <a:t>‹#›</a:t>
            </a:fld>
            <a:endParaRPr lang="en-US" altLang="en-US"/>
          </a:p>
        </p:txBody>
      </p:sp>
    </p:spTree>
    <p:extLst>
      <p:ext uri="{BB962C8B-B14F-4D97-AF65-F5344CB8AC3E}">
        <p14:creationId xmlns:p14="http://schemas.microsoft.com/office/powerpoint/2010/main" val="10441592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C57AF2F2-C094-4A5A-B14B-0885C47EA9AB}" type="datetime1">
              <a:rPr lang="en-US" altLang="en-US"/>
              <a:pPr>
                <a:defRPr/>
              </a:pPr>
              <a:t>4/18/2017</a:t>
            </a:fld>
            <a:endParaRPr lang="en-US" altLang="en-US"/>
          </a:p>
        </p:txBody>
      </p:sp>
      <p:sp>
        <p:nvSpPr>
          <p:cNvPr id="4"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5"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04BE5CF7-F4B2-4E91-8DB8-5CABC1727351}" type="slidenum">
              <a:rPr lang="en-US" altLang="en-US"/>
              <a:pPr>
                <a:defRPr/>
              </a:pPr>
              <a:t>‹#›</a:t>
            </a:fld>
            <a:endParaRPr lang="en-US" altLang="en-US"/>
          </a:p>
        </p:txBody>
      </p:sp>
    </p:spTree>
    <p:extLst>
      <p:ext uri="{BB962C8B-B14F-4D97-AF65-F5344CB8AC3E}">
        <p14:creationId xmlns:p14="http://schemas.microsoft.com/office/powerpoint/2010/main" val="2588549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5FF58CA2-1006-4FC2-9727-EA36ED9F8707}" type="datetime1">
              <a:rPr lang="en-US" altLang="en-US"/>
              <a:pPr>
                <a:defRPr/>
              </a:pPr>
              <a:t>4/18/2017</a:t>
            </a:fld>
            <a:endParaRPr lang="en-US" altLang="en-US"/>
          </a:p>
        </p:txBody>
      </p:sp>
      <p:sp>
        <p:nvSpPr>
          <p:cNvPr id="3"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4"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A8E510F3-8A08-47B4-93B1-37E7D2FC3F70}" type="slidenum">
              <a:rPr lang="en-US" altLang="en-US"/>
              <a:pPr>
                <a:defRPr/>
              </a:pPr>
              <a:t>‹#›</a:t>
            </a:fld>
            <a:endParaRPr lang="en-US" altLang="en-US"/>
          </a:p>
        </p:txBody>
      </p:sp>
    </p:spTree>
    <p:extLst>
      <p:ext uri="{BB962C8B-B14F-4D97-AF65-F5344CB8AC3E}">
        <p14:creationId xmlns:p14="http://schemas.microsoft.com/office/powerpoint/2010/main" val="12805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15F6CBEC-C2FD-4FA3-B5A2-248D61732DD4}" type="datetime1">
              <a:rPr lang="en-US" altLang="en-US"/>
              <a:pPr>
                <a:defRPr/>
              </a:pPr>
              <a:t>4/18/2017</a:t>
            </a:fld>
            <a:endParaRPr lang="en-US" altLang="en-US"/>
          </a:p>
        </p:txBody>
      </p:sp>
      <p:sp>
        <p:nvSpPr>
          <p:cNvPr id="6"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7"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1D89C215-743E-4449-9158-F90A114E980E}" type="slidenum">
              <a:rPr lang="en-US" altLang="en-US"/>
              <a:pPr>
                <a:defRPr/>
              </a:pPr>
              <a:t>‹#›</a:t>
            </a:fld>
            <a:endParaRPr lang="en-US" altLang="en-US"/>
          </a:p>
        </p:txBody>
      </p:sp>
    </p:spTree>
    <p:extLst>
      <p:ext uri="{BB962C8B-B14F-4D97-AF65-F5344CB8AC3E}">
        <p14:creationId xmlns:p14="http://schemas.microsoft.com/office/powerpoint/2010/main" val="5694275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E1D32D93-B310-40D2-ADB6-2BC82874A53D}" type="datetime1">
              <a:rPr lang="en-US" altLang="en-US"/>
              <a:pPr>
                <a:defRPr/>
              </a:pPr>
              <a:t>4/18/2017</a:t>
            </a:fld>
            <a:endParaRPr lang="en-US" altLang="en-US"/>
          </a:p>
        </p:txBody>
      </p:sp>
      <p:sp>
        <p:nvSpPr>
          <p:cNvPr id="6"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7"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789856DB-8E52-44C7-8E95-EBF4423EB3C3}" type="slidenum">
              <a:rPr lang="en-US" altLang="en-US"/>
              <a:pPr>
                <a:defRPr/>
              </a:pPr>
              <a:t>‹#›</a:t>
            </a:fld>
            <a:endParaRPr lang="en-US" altLang="en-US"/>
          </a:p>
        </p:txBody>
      </p:sp>
    </p:spTree>
    <p:extLst>
      <p:ext uri="{BB962C8B-B14F-4D97-AF65-F5344CB8AC3E}">
        <p14:creationId xmlns:p14="http://schemas.microsoft.com/office/powerpoint/2010/main" val="26662767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C631CE81-D7A0-41BA-A9C8-873BB27EBD71}" type="datetime1">
              <a:rPr lang="en-US" altLang="en-US"/>
              <a:pPr>
                <a:defRPr/>
              </a:pPr>
              <a:t>4/18/2017</a:t>
            </a:fld>
            <a:endParaRPr lang="en-US" altLang="en-US"/>
          </a:p>
        </p:txBody>
      </p:sp>
      <p:sp>
        <p:nvSpPr>
          <p:cNvPr id="5"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6B5B12F7-B87B-4206-A27F-DE55EBDD4732}" type="slidenum">
              <a:rPr lang="en-US" altLang="en-US"/>
              <a:pPr>
                <a:defRPr/>
              </a:pPr>
              <a:t>‹#›</a:t>
            </a:fld>
            <a:endParaRPr lang="en-US" altLang="en-US"/>
          </a:p>
        </p:txBody>
      </p:sp>
    </p:spTree>
    <p:extLst>
      <p:ext uri="{BB962C8B-B14F-4D97-AF65-F5344CB8AC3E}">
        <p14:creationId xmlns:p14="http://schemas.microsoft.com/office/powerpoint/2010/main" val="40309647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430030ED-CB79-424A-AFAE-BC2663A00050}" type="datetime1">
              <a:rPr lang="en-US" altLang="en-US"/>
              <a:pPr>
                <a:defRPr/>
              </a:pPr>
              <a:t>4/18/2017</a:t>
            </a:fld>
            <a:endParaRPr lang="en-US" altLang="en-US"/>
          </a:p>
        </p:txBody>
      </p:sp>
      <p:sp>
        <p:nvSpPr>
          <p:cNvPr id="5"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43391568-54B7-4005-85C6-EC2396EB6D3E}" type="slidenum">
              <a:rPr lang="en-US" altLang="en-US"/>
              <a:pPr>
                <a:defRPr/>
              </a:pPr>
              <a:t>‹#›</a:t>
            </a:fld>
            <a:endParaRPr lang="en-US" altLang="en-US"/>
          </a:p>
        </p:txBody>
      </p:sp>
    </p:spTree>
    <p:extLst>
      <p:ext uri="{BB962C8B-B14F-4D97-AF65-F5344CB8AC3E}">
        <p14:creationId xmlns:p14="http://schemas.microsoft.com/office/powerpoint/2010/main" val="38718563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150938" y="214313"/>
            <a:ext cx="7793037" cy="1462087"/>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1182688" y="20177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145088" y="20177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1182688" y="41513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5145088" y="41513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ED62938F-5679-4335-B024-2081539F0225}" type="datetime1">
              <a:rPr lang="en-US" altLang="en-US"/>
              <a:pPr>
                <a:defRPr/>
              </a:pPr>
              <a:t>4/18/2017</a:t>
            </a:fld>
            <a:endParaRPr lang="en-US" altLang="en-US"/>
          </a:p>
        </p:txBody>
      </p:sp>
      <p:sp>
        <p:nvSpPr>
          <p:cNvPr id="8"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9"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7CB639D1-4FC1-4088-8150-6E840B53744B}" type="slidenum">
              <a:rPr lang="en-US" altLang="en-US"/>
              <a:pPr>
                <a:defRPr/>
              </a:pPr>
              <a:t>‹#›</a:t>
            </a:fld>
            <a:endParaRPr lang="en-US" altLang="en-US"/>
          </a:p>
        </p:txBody>
      </p:sp>
    </p:spTree>
    <p:extLst>
      <p:ext uri="{BB962C8B-B14F-4D97-AF65-F5344CB8AC3E}">
        <p14:creationId xmlns:p14="http://schemas.microsoft.com/office/powerpoint/2010/main" val="14251121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defRPr/>
              </a:pPr>
              <a:endParaRPr lang="en-US" altLang="en-US" smtClean="0">
                <a:solidFill>
                  <a:srgbClr val="000000"/>
                </a:solidFill>
              </a:endParaRPr>
            </a:p>
          </p:txBody>
        </p:sp>
      </p:grpSp>
      <p:sp>
        <p:nvSpPr>
          <p:cNvPr id="477196" name="Rectangle 12"/>
          <p:cNvSpPr>
            <a:spLocks noGrp="1" noChangeArrowheads="1"/>
          </p:cNvSpPr>
          <p:nvPr>
            <p:ph type="ctrTitle"/>
          </p:nvPr>
        </p:nvSpPr>
        <p:spPr>
          <a:xfrm>
            <a:off x="990600" y="1676400"/>
            <a:ext cx="7772400" cy="1462088"/>
          </a:xfrm>
        </p:spPr>
        <p:txBody>
          <a:bodyPr/>
          <a:lstStyle>
            <a:lvl1pPr>
              <a:defRPr/>
            </a:lvl1pPr>
          </a:lstStyle>
          <a:p>
            <a:pPr lvl="0"/>
            <a:r>
              <a:rPr lang="en-US" altLang="en-US" noProof="0" smtClean="0"/>
              <a:t>Click to edit Master title style</a:t>
            </a:r>
          </a:p>
        </p:txBody>
      </p:sp>
      <p:sp>
        <p:nvSpPr>
          <p:cNvPr id="477197"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en-US" altLang="en-US" noProof="0" smtClean="0"/>
              <a:t>Click to edit Master subtitle style</a:t>
            </a:r>
          </a:p>
        </p:txBody>
      </p:sp>
      <p:sp>
        <p:nvSpPr>
          <p:cNvPr id="14" name="Rectangle 14"/>
          <p:cNvSpPr>
            <a:spLocks noGrp="1" noChangeArrowheads="1"/>
          </p:cNvSpPr>
          <p:nvPr>
            <p:ph type="dt" sz="half" idx="10"/>
          </p:nvPr>
        </p:nvSpPr>
        <p:spPr>
          <a:xfrm>
            <a:off x="990600" y="6248400"/>
            <a:ext cx="1905000" cy="457200"/>
          </a:xfrm>
        </p:spPr>
        <p:txBody>
          <a:bodyPr/>
          <a:lstStyle>
            <a:lvl1pPr fontAlgn="auto">
              <a:spcBef>
                <a:spcPts val="0"/>
              </a:spcBef>
              <a:spcAft>
                <a:spcPts val="0"/>
              </a:spcAft>
              <a:defRPr>
                <a:solidFill>
                  <a:srgbClr val="1C1C1C"/>
                </a:solidFill>
              </a:defRPr>
            </a:lvl1pPr>
          </a:lstStyle>
          <a:p>
            <a:pPr>
              <a:defRPr/>
            </a:pPr>
            <a:fld id="{19C14E15-9A48-4772-B195-903A92FAFBA2}" type="datetime1">
              <a:rPr lang="en-US" altLang="en-US"/>
              <a:pPr>
                <a:defRPr/>
              </a:pPr>
              <a:t>4/18/2017</a:t>
            </a:fld>
            <a:endParaRPr lang="en-US" altLang="en-US"/>
          </a:p>
        </p:txBody>
      </p:sp>
      <p:sp>
        <p:nvSpPr>
          <p:cNvPr id="15" name="Rectangle 15"/>
          <p:cNvSpPr>
            <a:spLocks noGrp="1" noChangeArrowheads="1"/>
          </p:cNvSpPr>
          <p:nvPr>
            <p:ph type="ftr" sz="quarter" idx="11"/>
          </p:nvPr>
        </p:nvSpPr>
        <p:spPr>
          <a:xfrm>
            <a:off x="3429000" y="6248400"/>
            <a:ext cx="2895600" cy="457200"/>
          </a:xfrm>
        </p:spPr>
        <p:txBody>
          <a:bodyPr/>
          <a:lstStyle>
            <a:lvl1pPr fontAlgn="auto">
              <a:spcBef>
                <a:spcPts val="0"/>
              </a:spcBef>
              <a:spcAft>
                <a:spcPts val="0"/>
              </a:spcAft>
              <a:defRPr>
                <a:solidFill>
                  <a:srgbClr val="1C1C1C"/>
                </a:solidFill>
              </a:defRPr>
            </a:lvl1pPr>
          </a:lstStyle>
          <a:p>
            <a:pPr>
              <a:defRPr/>
            </a:pPr>
            <a:r>
              <a:rPr lang="en-US" altLang="en-US"/>
              <a:t>CONFIDENTIAL / ATTORNEY-CLIENT PRIVILEGE</a:t>
            </a:r>
          </a:p>
        </p:txBody>
      </p:sp>
      <p:sp>
        <p:nvSpPr>
          <p:cNvPr id="16" name="Rectangle 16"/>
          <p:cNvSpPr>
            <a:spLocks noGrp="1" noChangeArrowheads="1"/>
          </p:cNvSpPr>
          <p:nvPr>
            <p:ph type="sldNum" sz="quarter" idx="12"/>
          </p:nvPr>
        </p:nvSpPr>
        <p:spPr>
          <a:xfrm>
            <a:off x="6858000" y="6248400"/>
            <a:ext cx="1905000" cy="457200"/>
          </a:xfrm>
        </p:spPr>
        <p:txBody>
          <a:bodyPr/>
          <a:lstStyle>
            <a:lvl1pPr fontAlgn="auto">
              <a:spcBef>
                <a:spcPts val="0"/>
              </a:spcBef>
              <a:spcAft>
                <a:spcPts val="0"/>
              </a:spcAft>
              <a:defRPr>
                <a:solidFill>
                  <a:srgbClr val="1C1C1C"/>
                </a:solidFill>
              </a:defRPr>
            </a:lvl1pPr>
          </a:lstStyle>
          <a:p>
            <a:pPr>
              <a:defRPr/>
            </a:pPr>
            <a:fld id="{E2C3A800-316E-454C-B315-B3BBACA46D60}" type="slidenum">
              <a:rPr lang="en-US" altLang="en-US"/>
              <a:pPr>
                <a:defRPr/>
              </a:pPr>
              <a:t>‹#›</a:t>
            </a:fld>
            <a:endParaRPr lang="en-US" altLang="en-US"/>
          </a:p>
        </p:txBody>
      </p:sp>
    </p:spTree>
    <p:extLst>
      <p:ext uri="{BB962C8B-B14F-4D97-AF65-F5344CB8AC3E}">
        <p14:creationId xmlns:p14="http://schemas.microsoft.com/office/powerpoint/2010/main" val="34123853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C19FE5A8-8125-4302-BD14-0E739C54F41B}" type="datetime1">
              <a:rPr lang="en-US" altLang="en-US"/>
              <a:pPr>
                <a:defRPr/>
              </a:pPr>
              <a:t>4/18/2017</a:t>
            </a:fld>
            <a:endParaRPr lang="en-US" altLang="en-US"/>
          </a:p>
        </p:txBody>
      </p:sp>
      <p:sp>
        <p:nvSpPr>
          <p:cNvPr id="5"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F92E3D45-9335-4521-8342-E167F2FD6037}" type="slidenum">
              <a:rPr lang="en-US" altLang="en-US"/>
              <a:pPr>
                <a:defRPr/>
              </a:pPr>
              <a:t>‹#›</a:t>
            </a:fld>
            <a:endParaRPr lang="en-US" altLang="en-US"/>
          </a:p>
        </p:txBody>
      </p:sp>
    </p:spTree>
    <p:extLst>
      <p:ext uri="{BB962C8B-B14F-4D97-AF65-F5344CB8AC3E}">
        <p14:creationId xmlns:p14="http://schemas.microsoft.com/office/powerpoint/2010/main" val="6699381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BC3C9614-D216-4F09-862C-D6546DC2A35A}" type="datetime1">
              <a:rPr lang="en-US" altLang="en-US"/>
              <a:pPr>
                <a:defRPr/>
              </a:pPr>
              <a:t>4/18/2017</a:t>
            </a:fld>
            <a:endParaRPr lang="en-US" altLang="en-US"/>
          </a:p>
        </p:txBody>
      </p:sp>
      <p:sp>
        <p:nvSpPr>
          <p:cNvPr id="5"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A234DC41-CB03-484E-83A4-4B4B09EF6608}" type="slidenum">
              <a:rPr lang="en-US" altLang="en-US"/>
              <a:pPr>
                <a:defRPr/>
              </a:pPr>
              <a:t>‹#›</a:t>
            </a:fld>
            <a:endParaRPr lang="en-US" altLang="en-US"/>
          </a:p>
        </p:txBody>
      </p:sp>
    </p:spTree>
    <p:extLst>
      <p:ext uri="{BB962C8B-B14F-4D97-AF65-F5344CB8AC3E}">
        <p14:creationId xmlns:p14="http://schemas.microsoft.com/office/powerpoint/2010/main" val="38736196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D28E2817-B608-4AEE-84EE-F9C26FFB8C6B}" type="datetime1">
              <a:rPr lang="en-US" altLang="en-US"/>
              <a:pPr>
                <a:defRPr/>
              </a:pPr>
              <a:t>4/18/2017</a:t>
            </a:fld>
            <a:endParaRPr lang="en-US" altLang="en-US"/>
          </a:p>
        </p:txBody>
      </p:sp>
      <p:sp>
        <p:nvSpPr>
          <p:cNvPr id="6"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7"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FF8A7C53-8C2F-4619-9758-C10950B54A51}" type="slidenum">
              <a:rPr lang="en-US" altLang="en-US"/>
              <a:pPr>
                <a:defRPr/>
              </a:pPr>
              <a:t>‹#›</a:t>
            </a:fld>
            <a:endParaRPr lang="en-US" altLang="en-US"/>
          </a:p>
        </p:txBody>
      </p:sp>
    </p:spTree>
    <p:extLst>
      <p:ext uri="{BB962C8B-B14F-4D97-AF65-F5344CB8AC3E}">
        <p14:creationId xmlns:p14="http://schemas.microsoft.com/office/powerpoint/2010/main" val="4761028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342444B8-25CB-4092-8999-CDBCD13D71A5}" type="datetime1">
              <a:rPr lang="en-US" altLang="en-US"/>
              <a:pPr>
                <a:defRPr/>
              </a:pPr>
              <a:t>4/18/2017</a:t>
            </a:fld>
            <a:endParaRPr lang="en-US" altLang="en-US"/>
          </a:p>
        </p:txBody>
      </p:sp>
      <p:sp>
        <p:nvSpPr>
          <p:cNvPr id="8"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9"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C2312CDA-4A4D-41EB-9DF9-C6CCC7F52084}" type="slidenum">
              <a:rPr lang="en-US" altLang="en-US"/>
              <a:pPr>
                <a:defRPr/>
              </a:pPr>
              <a:t>‹#›</a:t>
            </a:fld>
            <a:endParaRPr lang="en-US" altLang="en-US"/>
          </a:p>
        </p:txBody>
      </p:sp>
    </p:spTree>
    <p:extLst>
      <p:ext uri="{BB962C8B-B14F-4D97-AF65-F5344CB8AC3E}">
        <p14:creationId xmlns:p14="http://schemas.microsoft.com/office/powerpoint/2010/main" val="18423818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666DE452-B399-44E5-A49C-E65CC9AC4F11}" type="datetime1">
              <a:rPr lang="en-US" altLang="en-US"/>
              <a:pPr>
                <a:defRPr/>
              </a:pPr>
              <a:t>4/18/2017</a:t>
            </a:fld>
            <a:endParaRPr lang="en-US" altLang="en-US"/>
          </a:p>
        </p:txBody>
      </p:sp>
      <p:sp>
        <p:nvSpPr>
          <p:cNvPr id="4"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5"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53F6ADDC-DD56-4BFB-8CF5-10D960508140}" type="slidenum">
              <a:rPr lang="en-US" altLang="en-US"/>
              <a:pPr>
                <a:defRPr/>
              </a:pPr>
              <a:t>‹#›</a:t>
            </a:fld>
            <a:endParaRPr lang="en-US" altLang="en-US"/>
          </a:p>
        </p:txBody>
      </p:sp>
    </p:spTree>
    <p:extLst>
      <p:ext uri="{BB962C8B-B14F-4D97-AF65-F5344CB8AC3E}">
        <p14:creationId xmlns:p14="http://schemas.microsoft.com/office/powerpoint/2010/main" val="35661225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86CA5EB2-EECD-4C02-A4EB-1CBDAB2FBD1C}" type="datetime1">
              <a:rPr lang="en-US" altLang="en-US"/>
              <a:pPr>
                <a:defRPr/>
              </a:pPr>
              <a:t>4/18/2017</a:t>
            </a:fld>
            <a:endParaRPr lang="en-US" altLang="en-US"/>
          </a:p>
        </p:txBody>
      </p:sp>
      <p:sp>
        <p:nvSpPr>
          <p:cNvPr id="3"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4"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26EAE04F-DC3B-40F6-83E8-C5CDA622CE30}" type="slidenum">
              <a:rPr lang="en-US" altLang="en-US"/>
              <a:pPr>
                <a:defRPr/>
              </a:pPr>
              <a:t>‹#›</a:t>
            </a:fld>
            <a:endParaRPr lang="en-US" altLang="en-US"/>
          </a:p>
        </p:txBody>
      </p:sp>
    </p:spTree>
    <p:extLst>
      <p:ext uri="{BB962C8B-B14F-4D97-AF65-F5344CB8AC3E}">
        <p14:creationId xmlns:p14="http://schemas.microsoft.com/office/powerpoint/2010/main" val="31265118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3CD6860B-C678-4EB1-BB88-DF171EEF7A08}" type="datetime1">
              <a:rPr lang="en-US" altLang="en-US"/>
              <a:pPr>
                <a:defRPr/>
              </a:pPr>
              <a:t>4/18/2017</a:t>
            </a:fld>
            <a:endParaRPr lang="en-US" altLang="en-US"/>
          </a:p>
        </p:txBody>
      </p:sp>
      <p:sp>
        <p:nvSpPr>
          <p:cNvPr id="6"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7"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3C1C5DB6-CE36-4027-98D4-CE2A9EC099CA}" type="slidenum">
              <a:rPr lang="en-US" altLang="en-US"/>
              <a:pPr>
                <a:defRPr/>
              </a:pPr>
              <a:t>‹#›</a:t>
            </a:fld>
            <a:endParaRPr lang="en-US" altLang="en-US"/>
          </a:p>
        </p:txBody>
      </p:sp>
    </p:spTree>
    <p:extLst>
      <p:ext uri="{BB962C8B-B14F-4D97-AF65-F5344CB8AC3E}">
        <p14:creationId xmlns:p14="http://schemas.microsoft.com/office/powerpoint/2010/main" val="26484380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255D556D-11C3-4E51-BF34-6EBC09F0363B}" type="datetime1">
              <a:rPr lang="en-US" altLang="en-US"/>
              <a:pPr>
                <a:defRPr/>
              </a:pPr>
              <a:t>4/18/2017</a:t>
            </a:fld>
            <a:endParaRPr lang="en-US" altLang="en-US"/>
          </a:p>
        </p:txBody>
      </p:sp>
      <p:sp>
        <p:nvSpPr>
          <p:cNvPr id="6"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7"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6980B917-9738-4CAD-B88F-F683AC307F18}" type="slidenum">
              <a:rPr lang="en-US" altLang="en-US"/>
              <a:pPr>
                <a:defRPr/>
              </a:pPr>
              <a:t>‹#›</a:t>
            </a:fld>
            <a:endParaRPr lang="en-US" altLang="en-US"/>
          </a:p>
        </p:txBody>
      </p:sp>
    </p:spTree>
    <p:extLst>
      <p:ext uri="{BB962C8B-B14F-4D97-AF65-F5344CB8AC3E}">
        <p14:creationId xmlns:p14="http://schemas.microsoft.com/office/powerpoint/2010/main" val="31586506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721AA120-FC45-4306-BC26-1F0E9244CD77}" type="datetime1">
              <a:rPr lang="en-US" altLang="en-US"/>
              <a:pPr>
                <a:defRPr/>
              </a:pPr>
              <a:t>4/18/2017</a:t>
            </a:fld>
            <a:endParaRPr lang="en-US" altLang="en-US"/>
          </a:p>
        </p:txBody>
      </p:sp>
      <p:sp>
        <p:nvSpPr>
          <p:cNvPr id="5"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B489814B-2CAB-4199-B759-EFE96640589E}" type="slidenum">
              <a:rPr lang="en-US" altLang="en-US"/>
              <a:pPr>
                <a:defRPr/>
              </a:pPr>
              <a:t>‹#›</a:t>
            </a:fld>
            <a:endParaRPr lang="en-US" altLang="en-US"/>
          </a:p>
        </p:txBody>
      </p:sp>
    </p:spTree>
    <p:extLst>
      <p:ext uri="{BB962C8B-B14F-4D97-AF65-F5344CB8AC3E}">
        <p14:creationId xmlns:p14="http://schemas.microsoft.com/office/powerpoint/2010/main" val="2772198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64894ED0-7A50-4AEA-A712-638E838B9A25}" type="datetime1">
              <a:rPr lang="en-US" altLang="en-US"/>
              <a:pPr>
                <a:defRPr/>
              </a:pPr>
              <a:t>4/18/2017</a:t>
            </a:fld>
            <a:endParaRPr lang="en-US" altLang="en-US"/>
          </a:p>
        </p:txBody>
      </p:sp>
      <p:sp>
        <p:nvSpPr>
          <p:cNvPr id="5"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6"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D66C2247-D11D-48B6-BA00-D219A370CD55}" type="slidenum">
              <a:rPr lang="en-US" altLang="en-US"/>
              <a:pPr>
                <a:defRPr/>
              </a:pPr>
              <a:t>‹#›</a:t>
            </a:fld>
            <a:endParaRPr lang="en-US" altLang="en-US"/>
          </a:p>
        </p:txBody>
      </p:sp>
    </p:spTree>
    <p:extLst>
      <p:ext uri="{BB962C8B-B14F-4D97-AF65-F5344CB8AC3E}">
        <p14:creationId xmlns:p14="http://schemas.microsoft.com/office/powerpoint/2010/main" val="40598431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150938" y="214313"/>
            <a:ext cx="7793037" cy="1462087"/>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1182688" y="20177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145088" y="20177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1182688" y="41513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5145088" y="4151313"/>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dt" sz="half" idx="10"/>
          </p:nvPr>
        </p:nvSpPr>
        <p:spPr/>
        <p:txBody>
          <a:bodyPr/>
          <a:lstStyle>
            <a:lvl1pPr fontAlgn="auto">
              <a:spcBef>
                <a:spcPts val="0"/>
              </a:spcBef>
              <a:spcAft>
                <a:spcPts val="0"/>
              </a:spcAft>
              <a:defRPr/>
            </a:lvl1pPr>
          </a:lstStyle>
          <a:p>
            <a:pPr>
              <a:defRPr/>
            </a:pPr>
            <a:fld id="{D6EF4739-9B74-421A-91B6-4ACDD8845677}" type="datetime1">
              <a:rPr lang="en-US" altLang="en-US"/>
              <a:pPr>
                <a:defRPr/>
              </a:pPr>
              <a:t>4/18/2017</a:t>
            </a:fld>
            <a:endParaRPr lang="en-US" altLang="en-US"/>
          </a:p>
        </p:txBody>
      </p:sp>
      <p:sp>
        <p:nvSpPr>
          <p:cNvPr id="8" name="Rectangle 12"/>
          <p:cNvSpPr>
            <a:spLocks noGrp="1" noChangeArrowheads="1"/>
          </p:cNvSpPr>
          <p:nvPr>
            <p:ph type="ftr" sz="quarter" idx="11"/>
          </p:nvPr>
        </p:nvSpPr>
        <p:spPr/>
        <p:txBody>
          <a:bodyPr/>
          <a:lstStyle>
            <a:lvl1pPr fontAlgn="auto">
              <a:spcBef>
                <a:spcPts val="0"/>
              </a:spcBef>
              <a:spcAft>
                <a:spcPts val="0"/>
              </a:spcAft>
              <a:defRPr/>
            </a:lvl1pPr>
          </a:lstStyle>
          <a:p>
            <a:pPr>
              <a:defRPr/>
            </a:pPr>
            <a:r>
              <a:rPr lang="en-US" altLang="en-US"/>
              <a:t>CONFIDENTIAL / ATTORNEY-CLIENT PRIVILEGE</a:t>
            </a:r>
          </a:p>
        </p:txBody>
      </p:sp>
      <p:sp>
        <p:nvSpPr>
          <p:cNvPr id="9" name="Rectangle 13"/>
          <p:cNvSpPr>
            <a:spLocks noGrp="1" noChangeArrowheads="1"/>
          </p:cNvSpPr>
          <p:nvPr>
            <p:ph type="sldNum" sz="quarter" idx="12"/>
          </p:nvPr>
        </p:nvSpPr>
        <p:spPr/>
        <p:txBody>
          <a:bodyPr/>
          <a:lstStyle>
            <a:lvl1pPr fontAlgn="auto">
              <a:spcBef>
                <a:spcPts val="0"/>
              </a:spcBef>
              <a:spcAft>
                <a:spcPts val="0"/>
              </a:spcAft>
              <a:defRPr/>
            </a:lvl1pPr>
          </a:lstStyle>
          <a:p>
            <a:pPr>
              <a:defRPr/>
            </a:pPr>
            <a:fld id="{52745CDF-99B8-4673-AC4B-735C9F06E5E0}" type="slidenum">
              <a:rPr lang="en-US" altLang="en-US"/>
              <a:pPr>
                <a:defRPr/>
              </a:pPr>
              <a:t>‹#›</a:t>
            </a:fld>
            <a:endParaRPr lang="en-US" altLang="en-US"/>
          </a:p>
        </p:txBody>
      </p:sp>
    </p:spTree>
    <p:extLst>
      <p:ext uri="{BB962C8B-B14F-4D97-AF65-F5344CB8AC3E}">
        <p14:creationId xmlns:p14="http://schemas.microsoft.com/office/powerpoint/2010/main" val="1948708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wmf"/></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p>
        </p:txBody>
      </p:sp>
      <p:sp>
        <p:nvSpPr>
          <p:cNvPr id="1033"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76171"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latin typeface="Tahoma" charset="0"/>
              </a:defRPr>
            </a:lvl1pPr>
          </a:lstStyle>
          <a:p>
            <a:pPr>
              <a:defRPr/>
            </a:pPr>
            <a:fld id="{6954AFF6-9752-45CA-9F47-080942E22A7D}" type="datetime1">
              <a:rPr lang="en-US" altLang="en-US"/>
              <a:pPr>
                <a:defRPr/>
              </a:pPr>
              <a:t>4/18/2017</a:t>
            </a:fld>
            <a:endParaRPr lang="en-US" altLang="en-US"/>
          </a:p>
        </p:txBody>
      </p:sp>
      <p:sp>
        <p:nvSpPr>
          <p:cNvPr id="476172"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latin typeface="Tahoma" charset="0"/>
              </a:defRPr>
            </a:lvl1pPr>
          </a:lstStyle>
          <a:p>
            <a:pPr>
              <a:defRPr/>
            </a:pPr>
            <a:r>
              <a:rPr lang="en-US" altLang="en-US"/>
              <a:t>CONFIDENTIAL / ATTORNEY-CLIENT PRIVILEGE</a:t>
            </a:r>
          </a:p>
        </p:txBody>
      </p:sp>
      <p:sp>
        <p:nvSpPr>
          <p:cNvPr id="476173"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latin typeface="Tahoma" charset="0"/>
              </a:defRPr>
            </a:lvl1pPr>
          </a:lstStyle>
          <a:p>
            <a:pPr>
              <a:defRPr/>
            </a:pPr>
            <a:fld id="{7C0D50AD-A4F2-49BE-899D-69A5663FB9F2}" type="slidenum">
              <a:rPr lang="en-US" altLang="en-US"/>
              <a:pPr>
                <a:defRPr/>
              </a:pPr>
              <a:t>‹#›</a:t>
            </a:fld>
            <a:endParaRPr lang="en-US" altLang="en-US"/>
          </a:p>
        </p:txBody>
      </p:sp>
      <p:sp>
        <p:nvSpPr>
          <p:cNvPr id="1038" name="Text Box 14"/>
          <p:cNvSpPr txBox="1">
            <a:spLocks noChangeArrowheads="1"/>
          </p:cNvSpPr>
          <p:nvPr userDrawn="1"/>
        </p:nvSpPr>
        <p:spPr bwMode="auto">
          <a:xfrm>
            <a:off x="4191000" y="304800"/>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r">
              <a:spcBef>
                <a:spcPct val="50000"/>
              </a:spcBef>
              <a:defRPr/>
            </a:pPr>
            <a:r>
              <a:rPr lang="en-US" altLang="en-US" sz="2400" b="1" smtClean="0">
                <a:latin typeface="Times New Roman" pitchFamily="18" charset="0"/>
              </a:rPr>
              <a:t> </a:t>
            </a:r>
          </a:p>
        </p:txBody>
      </p:sp>
      <p:pic>
        <p:nvPicPr>
          <p:cNvPr id="1039" name="Picture 15"/>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r="23077"/>
          <a:stretch>
            <a:fillRect/>
          </a:stretch>
        </p:blipFill>
        <p:spPr bwMode="auto">
          <a:xfrm>
            <a:off x="6629400" y="6172200"/>
            <a:ext cx="1600200" cy="43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812" r:id="rId1"/>
    <p:sldLayoutId id="2147483811" r:id="rId2"/>
    <p:sldLayoutId id="2147483810" r:id="rId3"/>
    <p:sldLayoutId id="2147483809" r:id="rId4"/>
    <p:sldLayoutId id="2147483808" r:id="rId5"/>
    <p:sldLayoutId id="2147483807" r:id="rId6"/>
    <p:sldLayoutId id="2147483806" r:id="rId7"/>
    <p:sldLayoutId id="2147483805" r:id="rId8"/>
    <p:sldLayoutId id="2147483804" r:id="rId9"/>
    <p:sldLayoutId id="2147483803" r:id="rId10"/>
    <p:sldLayoutId id="2147483802" r:id="rId11"/>
    <p:sldLayoutId id="2147483801" r:id="rId12"/>
  </p:sldLayoutIdLst>
  <p:hf hdr="0" ft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charset="0"/>
        </a:defRPr>
      </a:lvl2pPr>
      <a:lvl3pPr algn="l" rtl="0" eaLnBrk="0" fontAlgn="base" hangingPunct="0">
        <a:spcBef>
          <a:spcPct val="0"/>
        </a:spcBef>
        <a:spcAft>
          <a:spcPct val="0"/>
        </a:spcAft>
        <a:defRPr sz="4400">
          <a:solidFill>
            <a:schemeClr val="tx2"/>
          </a:solidFill>
          <a:latin typeface="Tahoma" charset="0"/>
        </a:defRPr>
      </a:lvl3pPr>
      <a:lvl4pPr algn="l" rtl="0" eaLnBrk="0" fontAlgn="base" hangingPunct="0">
        <a:spcBef>
          <a:spcPct val="0"/>
        </a:spcBef>
        <a:spcAft>
          <a:spcPct val="0"/>
        </a:spcAft>
        <a:defRPr sz="4400">
          <a:solidFill>
            <a:schemeClr val="tx2"/>
          </a:solidFill>
          <a:latin typeface="Tahoma" charset="0"/>
        </a:defRPr>
      </a:lvl4pPr>
      <a:lvl5pPr algn="l" rtl="0" eaLnBrk="0" fontAlgn="base" hangingPunct="0">
        <a:spcBef>
          <a:spcPct val="0"/>
        </a:spcBef>
        <a:spcAft>
          <a:spcPct val="0"/>
        </a:spcAft>
        <a:defRPr sz="4400">
          <a:solidFill>
            <a:schemeClr val="tx2"/>
          </a:solidFill>
          <a:latin typeface="Tahoma" charset="0"/>
        </a:defRPr>
      </a:lvl5pPr>
      <a:lvl6pPr marL="457200" algn="l" rtl="0" fontAlgn="base">
        <a:spcBef>
          <a:spcPct val="0"/>
        </a:spcBef>
        <a:spcAft>
          <a:spcPct val="0"/>
        </a:spcAft>
        <a:defRPr sz="4400">
          <a:solidFill>
            <a:schemeClr val="tx2"/>
          </a:solidFill>
          <a:latin typeface="Tahoma" charset="0"/>
        </a:defRPr>
      </a:lvl6pPr>
      <a:lvl7pPr marL="914400" algn="l" rtl="0" fontAlgn="base">
        <a:spcBef>
          <a:spcPct val="0"/>
        </a:spcBef>
        <a:spcAft>
          <a:spcPct val="0"/>
        </a:spcAft>
        <a:defRPr sz="4400">
          <a:solidFill>
            <a:schemeClr val="tx2"/>
          </a:solidFill>
          <a:latin typeface="Tahoma" charset="0"/>
        </a:defRPr>
      </a:lvl7pPr>
      <a:lvl8pPr marL="1371600" algn="l" rtl="0" fontAlgn="base">
        <a:spcBef>
          <a:spcPct val="0"/>
        </a:spcBef>
        <a:spcAft>
          <a:spcPct val="0"/>
        </a:spcAft>
        <a:defRPr sz="4400">
          <a:solidFill>
            <a:schemeClr val="tx2"/>
          </a:solidFill>
          <a:latin typeface="Tahoma" charset="0"/>
        </a:defRPr>
      </a:lvl8pPr>
      <a:lvl9pPr marL="1828800" algn="l" rtl="0" fontAlgn="base">
        <a:spcBef>
          <a:spcPct val="0"/>
        </a:spcBef>
        <a:spcAft>
          <a:spcPct val="0"/>
        </a:spcAft>
        <a:defRPr sz="4400">
          <a:solidFill>
            <a:schemeClr val="tx2"/>
          </a:solidFill>
          <a:latin typeface="Tahoma" charset="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33"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76171"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rgbClr val="000000"/>
                </a:solidFill>
                <a:latin typeface="Tahoma" charset="0"/>
              </a:defRPr>
            </a:lvl1pPr>
          </a:lstStyle>
          <a:p>
            <a:pPr>
              <a:defRPr/>
            </a:pPr>
            <a:fld id="{5CE57370-9170-4BB7-942A-24C36B3648B9}" type="datetime1">
              <a:rPr lang="en-US" altLang="en-US"/>
              <a:pPr>
                <a:defRPr/>
              </a:pPr>
              <a:t>4/18/2017</a:t>
            </a:fld>
            <a:endParaRPr lang="en-US" altLang="en-US"/>
          </a:p>
        </p:txBody>
      </p:sp>
      <p:sp>
        <p:nvSpPr>
          <p:cNvPr id="476172"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rgbClr val="000000"/>
                </a:solidFill>
                <a:latin typeface="Tahoma" charset="0"/>
              </a:defRPr>
            </a:lvl1pPr>
          </a:lstStyle>
          <a:p>
            <a:pPr>
              <a:defRPr/>
            </a:pPr>
            <a:r>
              <a:rPr lang="en-US" altLang="en-US"/>
              <a:t>CONFIDENTIAL / ATTORNEY-CLIENT PRIVILEGE</a:t>
            </a:r>
          </a:p>
        </p:txBody>
      </p:sp>
      <p:sp>
        <p:nvSpPr>
          <p:cNvPr id="476173"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rgbClr val="000000"/>
                </a:solidFill>
                <a:latin typeface="Tahoma" charset="0"/>
              </a:defRPr>
            </a:lvl1pPr>
          </a:lstStyle>
          <a:p>
            <a:pPr>
              <a:defRPr/>
            </a:pPr>
            <a:fld id="{CED168D2-4BB6-4208-8339-97315DF31C29}" type="slidenum">
              <a:rPr lang="en-US" altLang="en-US"/>
              <a:pPr>
                <a:defRPr/>
              </a:pPr>
              <a:t>‹#›</a:t>
            </a:fld>
            <a:endParaRPr lang="en-US" altLang="en-US"/>
          </a:p>
        </p:txBody>
      </p:sp>
      <p:sp>
        <p:nvSpPr>
          <p:cNvPr id="1038" name="Text Box 14"/>
          <p:cNvSpPr txBox="1">
            <a:spLocks noChangeArrowheads="1"/>
          </p:cNvSpPr>
          <p:nvPr userDrawn="1"/>
        </p:nvSpPr>
        <p:spPr bwMode="auto">
          <a:xfrm>
            <a:off x="4191000" y="304800"/>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r">
              <a:spcBef>
                <a:spcPct val="50000"/>
              </a:spcBef>
              <a:defRPr/>
            </a:pPr>
            <a:r>
              <a:rPr lang="en-US" altLang="en-US" sz="2400" b="1" smtClean="0">
                <a:solidFill>
                  <a:srgbClr val="000000"/>
                </a:solidFill>
                <a:latin typeface="Times New Roman" pitchFamily="18" charset="0"/>
              </a:rPr>
              <a:t> </a:t>
            </a:r>
          </a:p>
        </p:txBody>
      </p:sp>
      <p:pic>
        <p:nvPicPr>
          <p:cNvPr id="1039" name="Picture 15"/>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r="23077"/>
          <a:stretch>
            <a:fillRect/>
          </a:stretch>
        </p:blipFill>
        <p:spPr bwMode="auto">
          <a:xfrm>
            <a:off x="6629400" y="6172200"/>
            <a:ext cx="1600200" cy="43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3578035"/>
      </p:ext>
    </p:extLst>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 id="2147483825" r:id="rId12"/>
  </p:sldLayoutIdLst>
  <p:hf hdr="0" ft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charset="0"/>
        </a:defRPr>
      </a:lvl2pPr>
      <a:lvl3pPr algn="l" rtl="0" eaLnBrk="0" fontAlgn="base" hangingPunct="0">
        <a:spcBef>
          <a:spcPct val="0"/>
        </a:spcBef>
        <a:spcAft>
          <a:spcPct val="0"/>
        </a:spcAft>
        <a:defRPr sz="4400">
          <a:solidFill>
            <a:schemeClr val="tx2"/>
          </a:solidFill>
          <a:latin typeface="Tahoma" charset="0"/>
        </a:defRPr>
      </a:lvl3pPr>
      <a:lvl4pPr algn="l" rtl="0" eaLnBrk="0" fontAlgn="base" hangingPunct="0">
        <a:spcBef>
          <a:spcPct val="0"/>
        </a:spcBef>
        <a:spcAft>
          <a:spcPct val="0"/>
        </a:spcAft>
        <a:defRPr sz="4400">
          <a:solidFill>
            <a:schemeClr val="tx2"/>
          </a:solidFill>
          <a:latin typeface="Tahoma" charset="0"/>
        </a:defRPr>
      </a:lvl4pPr>
      <a:lvl5pPr algn="l" rtl="0" eaLnBrk="0" fontAlgn="base" hangingPunct="0">
        <a:spcBef>
          <a:spcPct val="0"/>
        </a:spcBef>
        <a:spcAft>
          <a:spcPct val="0"/>
        </a:spcAft>
        <a:defRPr sz="4400">
          <a:solidFill>
            <a:schemeClr val="tx2"/>
          </a:solidFill>
          <a:latin typeface="Tahoma" charset="0"/>
        </a:defRPr>
      </a:lvl5pPr>
      <a:lvl6pPr marL="457200" algn="l" rtl="0" fontAlgn="base">
        <a:spcBef>
          <a:spcPct val="0"/>
        </a:spcBef>
        <a:spcAft>
          <a:spcPct val="0"/>
        </a:spcAft>
        <a:defRPr sz="4400">
          <a:solidFill>
            <a:schemeClr val="tx2"/>
          </a:solidFill>
          <a:latin typeface="Tahoma" charset="0"/>
        </a:defRPr>
      </a:lvl6pPr>
      <a:lvl7pPr marL="914400" algn="l" rtl="0" fontAlgn="base">
        <a:spcBef>
          <a:spcPct val="0"/>
        </a:spcBef>
        <a:spcAft>
          <a:spcPct val="0"/>
        </a:spcAft>
        <a:defRPr sz="4400">
          <a:solidFill>
            <a:schemeClr val="tx2"/>
          </a:solidFill>
          <a:latin typeface="Tahoma" charset="0"/>
        </a:defRPr>
      </a:lvl7pPr>
      <a:lvl8pPr marL="1371600" algn="l" rtl="0" fontAlgn="base">
        <a:spcBef>
          <a:spcPct val="0"/>
        </a:spcBef>
        <a:spcAft>
          <a:spcPct val="0"/>
        </a:spcAft>
        <a:defRPr sz="4400">
          <a:solidFill>
            <a:schemeClr val="tx2"/>
          </a:solidFill>
          <a:latin typeface="Tahoma" charset="0"/>
        </a:defRPr>
      </a:lvl8pPr>
      <a:lvl9pPr marL="1828800" algn="l" rtl="0" fontAlgn="base">
        <a:spcBef>
          <a:spcPct val="0"/>
        </a:spcBef>
        <a:spcAft>
          <a:spcPct val="0"/>
        </a:spcAft>
        <a:defRPr sz="4400">
          <a:solidFill>
            <a:schemeClr val="tx2"/>
          </a:solidFill>
          <a:latin typeface="Tahoma" charset="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ctr" eaLnBrk="1" hangingPunct="1">
              <a:defRPr/>
            </a:pPr>
            <a:endParaRPr kumimoji="1" lang="en-US" altLang="en-US" sz="2400" smtClean="0">
              <a:solidFill>
                <a:srgbClr val="000000"/>
              </a:solidFill>
            </a:endParaRPr>
          </a:p>
        </p:txBody>
      </p:sp>
      <p:sp>
        <p:nvSpPr>
          <p:cNvPr id="2057"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2058"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76171"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rgbClr val="000000"/>
                </a:solidFill>
                <a:latin typeface="Tahoma" charset="0"/>
              </a:defRPr>
            </a:lvl1pPr>
          </a:lstStyle>
          <a:p>
            <a:pPr>
              <a:defRPr/>
            </a:pPr>
            <a:fld id="{28887B25-5100-48FF-80D0-8FB10A98C314}" type="datetime1">
              <a:rPr lang="en-US" altLang="en-US"/>
              <a:pPr>
                <a:defRPr/>
              </a:pPr>
              <a:t>4/18/2017</a:t>
            </a:fld>
            <a:endParaRPr lang="en-US" altLang="en-US"/>
          </a:p>
        </p:txBody>
      </p:sp>
      <p:sp>
        <p:nvSpPr>
          <p:cNvPr id="476172"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rgbClr val="000000"/>
                </a:solidFill>
                <a:latin typeface="Tahoma" charset="0"/>
              </a:defRPr>
            </a:lvl1pPr>
          </a:lstStyle>
          <a:p>
            <a:pPr>
              <a:defRPr/>
            </a:pPr>
            <a:r>
              <a:rPr lang="en-US" altLang="en-US"/>
              <a:t>CONFIDENTIAL / ATTORNEY-CLIENT PRIVILEGE</a:t>
            </a:r>
          </a:p>
        </p:txBody>
      </p:sp>
      <p:sp>
        <p:nvSpPr>
          <p:cNvPr id="476173"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rgbClr val="000000"/>
                </a:solidFill>
                <a:latin typeface="Tahoma" charset="0"/>
              </a:defRPr>
            </a:lvl1pPr>
          </a:lstStyle>
          <a:p>
            <a:pPr>
              <a:defRPr/>
            </a:pPr>
            <a:fld id="{5F3702D4-F392-49BE-A1A0-68A9623E65E9}" type="slidenum">
              <a:rPr lang="en-US" altLang="en-US"/>
              <a:pPr>
                <a:defRPr/>
              </a:pPr>
              <a:t>‹#›</a:t>
            </a:fld>
            <a:endParaRPr lang="en-US" altLang="en-US"/>
          </a:p>
        </p:txBody>
      </p:sp>
      <p:sp>
        <p:nvSpPr>
          <p:cNvPr id="1038" name="Text Box 14"/>
          <p:cNvSpPr txBox="1">
            <a:spLocks noChangeArrowheads="1"/>
          </p:cNvSpPr>
          <p:nvPr userDrawn="1"/>
        </p:nvSpPr>
        <p:spPr bwMode="auto">
          <a:xfrm>
            <a:off x="4191000" y="304800"/>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charset="0"/>
              </a:defRPr>
            </a:lvl1pPr>
            <a:lvl2pPr marL="742950" indent="-285750">
              <a:defRPr>
                <a:solidFill>
                  <a:schemeClr val="tx1"/>
                </a:solidFill>
                <a:latin typeface="Tahoma" charset="0"/>
              </a:defRPr>
            </a:lvl2pPr>
            <a:lvl3pPr marL="1143000" indent="-228600">
              <a:defRPr>
                <a:solidFill>
                  <a:schemeClr val="tx1"/>
                </a:solidFill>
                <a:latin typeface="Tahoma" charset="0"/>
              </a:defRPr>
            </a:lvl3pPr>
            <a:lvl4pPr marL="1600200" indent="-228600">
              <a:defRPr>
                <a:solidFill>
                  <a:schemeClr val="tx1"/>
                </a:solidFill>
                <a:latin typeface="Tahoma" charset="0"/>
              </a:defRPr>
            </a:lvl4pPr>
            <a:lvl5pPr marL="2057400" indent="-228600">
              <a:defRPr>
                <a:solidFill>
                  <a:schemeClr val="tx1"/>
                </a:solidFill>
                <a:latin typeface="Tahoma" charset="0"/>
              </a:defRPr>
            </a:lvl5pPr>
            <a:lvl6pPr marL="2514600" indent="-228600" eaLnBrk="0" fontAlgn="base" hangingPunct="0">
              <a:spcBef>
                <a:spcPct val="0"/>
              </a:spcBef>
              <a:spcAft>
                <a:spcPct val="0"/>
              </a:spcAft>
              <a:defRPr>
                <a:solidFill>
                  <a:schemeClr val="tx1"/>
                </a:solidFill>
                <a:latin typeface="Tahoma" charset="0"/>
              </a:defRPr>
            </a:lvl6pPr>
            <a:lvl7pPr marL="2971800" indent="-228600" eaLnBrk="0" fontAlgn="base" hangingPunct="0">
              <a:spcBef>
                <a:spcPct val="0"/>
              </a:spcBef>
              <a:spcAft>
                <a:spcPct val="0"/>
              </a:spcAft>
              <a:defRPr>
                <a:solidFill>
                  <a:schemeClr val="tx1"/>
                </a:solidFill>
                <a:latin typeface="Tahoma" charset="0"/>
              </a:defRPr>
            </a:lvl7pPr>
            <a:lvl8pPr marL="3429000" indent="-228600" eaLnBrk="0" fontAlgn="base" hangingPunct="0">
              <a:spcBef>
                <a:spcPct val="0"/>
              </a:spcBef>
              <a:spcAft>
                <a:spcPct val="0"/>
              </a:spcAft>
              <a:defRPr>
                <a:solidFill>
                  <a:schemeClr val="tx1"/>
                </a:solidFill>
                <a:latin typeface="Tahoma" charset="0"/>
              </a:defRPr>
            </a:lvl8pPr>
            <a:lvl9pPr marL="3886200" indent="-228600" eaLnBrk="0" fontAlgn="base" hangingPunct="0">
              <a:spcBef>
                <a:spcPct val="0"/>
              </a:spcBef>
              <a:spcAft>
                <a:spcPct val="0"/>
              </a:spcAft>
              <a:defRPr>
                <a:solidFill>
                  <a:schemeClr val="tx1"/>
                </a:solidFill>
                <a:latin typeface="Tahoma" charset="0"/>
              </a:defRPr>
            </a:lvl9pPr>
          </a:lstStyle>
          <a:p>
            <a:pPr algn="r">
              <a:spcBef>
                <a:spcPct val="50000"/>
              </a:spcBef>
              <a:defRPr/>
            </a:pPr>
            <a:r>
              <a:rPr lang="en-US" altLang="en-US" sz="2400" b="1" smtClean="0">
                <a:solidFill>
                  <a:srgbClr val="000000"/>
                </a:solidFill>
                <a:latin typeface="Times New Roman" pitchFamily="18" charset="0"/>
              </a:rPr>
              <a:t> </a:t>
            </a:r>
          </a:p>
        </p:txBody>
      </p:sp>
      <p:pic>
        <p:nvPicPr>
          <p:cNvPr id="2063" name="Picture 15"/>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r="23077"/>
          <a:stretch>
            <a:fillRect/>
          </a:stretch>
        </p:blipFill>
        <p:spPr bwMode="auto">
          <a:xfrm>
            <a:off x="6629400" y="6172200"/>
            <a:ext cx="1600200" cy="43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8028044"/>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 id="2147483838" r:id="rId12"/>
  </p:sldLayoutIdLst>
  <p:hf hdr="0" ft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charset="0"/>
        </a:defRPr>
      </a:lvl2pPr>
      <a:lvl3pPr algn="l" rtl="0" eaLnBrk="0" fontAlgn="base" hangingPunct="0">
        <a:spcBef>
          <a:spcPct val="0"/>
        </a:spcBef>
        <a:spcAft>
          <a:spcPct val="0"/>
        </a:spcAft>
        <a:defRPr sz="4400">
          <a:solidFill>
            <a:schemeClr val="tx2"/>
          </a:solidFill>
          <a:latin typeface="Tahoma" charset="0"/>
        </a:defRPr>
      </a:lvl3pPr>
      <a:lvl4pPr algn="l" rtl="0" eaLnBrk="0" fontAlgn="base" hangingPunct="0">
        <a:spcBef>
          <a:spcPct val="0"/>
        </a:spcBef>
        <a:spcAft>
          <a:spcPct val="0"/>
        </a:spcAft>
        <a:defRPr sz="4400">
          <a:solidFill>
            <a:schemeClr val="tx2"/>
          </a:solidFill>
          <a:latin typeface="Tahoma" charset="0"/>
        </a:defRPr>
      </a:lvl4pPr>
      <a:lvl5pPr algn="l" rtl="0" eaLnBrk="0" fontAlgn="base" hangingPunct="0">
        <a:spcBef>
          <a:spcPct val="0"/>
        </a:spcBef>
        <a:spcAft>
          <a:spcPct val="0"/>
        </a:spcAft>
        <a:defRPr sz="4400">
          <a:solidFill>
            <a:schemeClr val="tx2"/>
          </a:solidFill>
          <a:latin typeface="Tahoma" charset="0"/>
        </a:defRPr>
      </a:lvl5pPr>
      <a:lvl6pPr marL="457200" algn="l" rtl="0" fontAlgn="base">
        <a:spcBef>
          <a:spcPct val="0"/>
        </a:spcBef>
        <a:spcAft>
          <a:spcPct val="0"/>
        </a:spcAft>
        <a:defRPr sz="4400">
          <a:solidFill>
            <a:schemeClr val="tx2"/>
          </a:solidFill>
          <a:latin typeface="Tahoma" charset="0"/>
        </a:defRPr>
      </a:lvl6pPr>
      <a:lvl7pPr marL="914400" algn="l" rtl="0" fontAlgn="base">
        <a:spcBef>
          <a:spcPct val="0"/>
        </a:spcBef>
        <a:spcAft>
          <a:spcPct val="0"/>
        </a:spcAft>
        <a:defRPr sz="4400">
          <a:solidFill>
            <a:schemeClr val="tx2"/>
          </a:solidFill>
          <a:latin typeface="Tahoma" charset="0"/>
        </a:defRPr>
      </a:lvl7pPr>
      <a:lvl8pPr marL="1371600" algn="l" rtl="0" fontAlgn="base">
        <a:spcBef>
          <a:spcPct val="0"/>
        </a:spcBef>
        <a:spcAft>
          <a:spcPct val="0"/>
        </a:spcAft>
        <a:defRPr sz="4400">
          <a:solidFill>
            <a:schemeClr val="tx2"/>
          </a:solidFill>
          <a:latin typeface="Tahoma" charset="0"/>
        </a:defRPr>
      </a:lvl8pPr>
      <a:lvl9pPr marL="1828800" algn="l" rtl="0" fontAlgn="base">
        <a:spcBef>
          <a:spcPct val="0"/>
        </a:spcBef>
        <a:spcAft>
          <a:spcPct val="0"/>
        </a:spcAft>
        <a:defRPr sz="4400">
          <a:solidFill>
            <a:schemeClr val="tx2"/>
          </a:solidFill>
          <a:latin typeface="Tahoma" charset="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sz="quarter"/>
          </p:nvPr>
        </p:nvSpPr>
        <p:spPr>
          <a:xfrm>
            <a:off x="827881" y="46038"/>
            <a:ext cx="7793037" cy="1462087"/>
          </a:xfrm>
        </p:spPr>
        <p:txBody>
          <a:bodyPr/>
          <a:lstStyle/>
          <a:p>
            <a:pPr algn="ctr" eaLnBrk="1" hangingPunct="1"/>
            <a:r>
              <a:rPr lang="en-US" altLang="en-US" sz="2800" b="1" dirty="0" smtClean="0">
                <a:solidFill>
                  <a:srgbClr val="0033CC"/>
                </a:solidFill>
              </a:rPr>
              <a:t>2016 California Gas Report</a:t>
            </a:r>
            <a:br>
              <a:rPr lang="en-US" altLang="en-US" sz="2800" b="1" dirty="0" smtClean="0">
                <a:solidFill>
                  <a:srgbClr val="0033CC"/>
                </a:solidFill>
              </a:rPr>
            </a:br>
            <a:r>
              <a:rPr lang="en-US" altLang="en-US" sz="2800" b="1" dirty="0" err="1" smtClean="0">
                <a:solidFill>
                  <a:srgbClr val="0033CC"/>
                </a:solidFill>
              </a:rPr>
              <a:t>SoCalGas</a:t>
            </a:r>
            <a:r>
              <a:rPr lang="en-US" altLang="en-US" sz="2800" b="1" dirty="0" smtClean="0">
                <a:solidFill>
                  <a:srgbClr val="0033CC"/>
                </a:solidFill>
              </a:rPr>
              <a:t> and SDG&amp;E Forecast Overview</a:t>
            </a:r>
            <a:br>
              <a:rPr lang="en-US" altLang="en-US" sz="2800" b="1" dirty="0" smtClean="0">
                <a:solidFill>
                  <a:srgbClr val="0033CC"/>
                </a:solidFill>
              </a:rPr>
            </a:br>
            <a:r>
              <a:rPr lang="en-US" altLang="en-US" sz="2800" b="1" dirty="0" smtClean="0">
                <a:solidFill>
                  <a:srgbClr val="0033CC"/>
                </a:solidFill>
              </a:rPr>
              <a:t>August 2016</a:t>
            </a:r>
            <a:endParaRPr lang="en-US" altLang="en-US" sz="2800" b="1" i="1" dirty="0" smtClean="0">
              <a:solidFill>
                <a:srgbClr val="0033CC"/>
              </a:solidFill>
            </a:endParaRPr>
          </a:p>
        </p:txBody>
      </p:sp>
      <p:pic>
        <p:nvPicPr>
          <p:cNvPr id="3077" name="Picture 5" descr="EE DSC0993"/>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724400" y="1981200"/>
            <a:ext cx="1981200" cy="2057400"/>
          </a:xfrm>
        </p:spPr>
      </p:pic>
      <p:sp>
        <p:nvSpPr>
          <p:cNvPr id="3078" name="AutoShape 8" descr="image001"/>
          <p:cNvSpPr>
            <a:spLocks noChangeAspect="1" noChangeArrowheads="1"/>
          </p:cNvSpPr>
          <p:nvPr/>
        </p:nvSpPr>
        <p:spPr bwMode="auto">
          <a:xfrm>
            <a:off x="155575" y="46038"/>
            <a:ext cx="9753600" cy="731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endParaRPr lang="en-US" altLang="en-US" sz="1800"/>
          </a:p>
        </p:txBody>
      </p:sp>
      <p:sp>
        <p:nvSpPr>
          <p:cNvPr id="3079" name="AutoShape 9" descr="image001"/>
          <p:cNvSpPr>
            <a:spLocks noChangeAspect="1" noChangeArrowheads="1"/>
          </p:cNvSpPr>
          <p:nvPr/>
        </p:nvSpPr>
        <p:spPr bwMode="auto">
          <a:xfrm>
            <a:off x="155575" y="46038"/>
            <a:ext cx="9753600" cy="731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endParaRPr lang="en-US" altLang="en-US" sz="1800"/>
          </a:p>
        </p:txBody>
      </p:sp>
      <p:sp>
        <p:nvSpPr>
          <p:cNvPr id="3080" name="AutoShape 10" descr="image001"/>
          <p:cNvSpPr>
            <a:spLocks noChangeAspect="1" noChangeArrowheads="1"/>
          </p:cNvSpPr>
          <p:nvPr/>
        </p:nvSpPr>
        <p:spPr bwMode="auto">
          <a:xfrm>
            <a:off x="155575" y="46038"/>
            <a:ext cx="9753600" cy="731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endParaRPr lang="en-US" altLang="en-US" sz="1800"/>
          </a:p>
        </p:txBody>
      </p:sp>
      <p:pic>
        <p:nvPicPr>
          <p:cNvPr id="3081" name="Picture 11"/>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609600" y="4191000"/>
            <a:ext cx="1828800" cy="1966913"/>
          </a:xfrm>
        </p:spPr>
      </p:pic>
      <p:pic>
        <p:nvPicPr>
          <p:cNvPr id="3083" name="Picture 14" descr="photo21-Gill%20Ranc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90800" y="1981200"/>
            <a:ext cx="19812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24400" y="4191000"/>
            <a:ext cx="19812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7" name="Picture 20" descr="First-Solar-300x187[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58000" y="4191000"/>
            <a:ext cx="19431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66" name="Picture 2" descr="C:\Users\tp3sxw\AppData\Local\Microsoft\Windows\Temporary Internet Files\Content.Outlook\ZRGRYV47\chuck and pat __060116 Lancaster no logos.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90800" y="4191000"/>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88067"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28650" y="1971675"/>
            <a:ext cx="1809750" cy="2057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8068" name="Picture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58000" y="1981200"/>
            <a:ext cx="194310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a:xfrm>
            <a:off x="2667000" y="1066800"/>
            <a:ext cx="2963862" cy="623887"/>
          </a:xfrm>
        </p:spPr>
        <p:txBody>
          <a:bodyPr/>
          <a:lstStyle/>
          <a:p>
            <a:pPr algn="ctr"/>
            <a:r>
              <a:rPr lang="en-US" sz="3600" dirty="0" smtClean="0"/>
              <a:t>Contents</a:t>
            </a:r>
            <a:endParaRPr lang="en-US" sz="3600" dirty="0"/>
          </a:p>
        </p:txBody>
      </p:sp>
      <p:sp>
        <p:nvSpPr>
          <p:cNvPr id="3" name="Content Placeholder 2"/>
          <p:cNvSpPr>
            <a:spLocks noGrp="1"/>
          </p:cNvSpPr>
          <p:nvPr>
            <p:ph sz="quarter" idx="1"/>
          </p:nvPr>
        </p:nvSpPr>
        <p:spPr>
          <a:xfrm>
            <a:off x="1143000" y="2057400"/>
            <a:ext cx="6629400" cy="3276600"/>
          </a:xfrm>
        </p:spPr>
        <p:txBody>
          <a:bodyPr/>
          <a:lstStyle/>
          <a:p>
            <a:pPr marL="0" indent="0">
              <a:buNone/>
            </a:pPr>
            <a:r>
              <a:rPr lang="en-US" sz="2400" u="sng" dirty="0" smtClean="0">
                <a:latin typeface="Book Antiqua" panose="02040602050305030304" pitchFamily="18" charset="0"/>
              </a:rPr>
              <a:t>Pages</a:t>
            </a:r>
          </a:p>
          <a:p>
            <a:pPr marL="0" indent="0">
              <a:buNone/>
            </a:pPr>
            <a:r>
              <a:rPr lang="en-US" sz="2800" dirty="0" smtClean="0">
                <a:latin typeface="Book Antiqua" panose="02040602050305030304" pitchFamily="18" charset="0"/>
              </a:rPr>
              <a:t>3-6	  Economic and Gas Price Outlook</a:t>
            </a:r>
          </a:p>
          <a:p>
            <a:pPr marL="0" indent="0">
              <a:buNone/>
            </a:pPr>
            <a:r>
              <a:rPr lang="en-US" sz="2800" dirty="0" smtClean="0">
                <a:latin typeface="Book Antiqua" panose="02040602050305030304" pitchFamily="18" charset="0"/>
              </a:rPr>
              <a:t>7-17	  </a:t>
            </a:r>
            <a:r>
              <a:rPr lang="en-US" sz="2800" dirty="0" err="1" smtClean="0">
                <a:latin typeface="Book Antiqua" panose="02040602050305030304" pitchFamily="18" charset="0"/>
              </a:rPr>
              <a:t>SoCalGas</a:t>
            </a:r>
            <a:r>
              <a:rPr lang="en-US" sz="2800" dirty="0" smtClean="0">
                <a:latin typeface="Book Antiqua" panose="02040602050305030304" pitchFamily="18" charset="0"/>
              </a:rPr>
              <a:t> Demand Forecast</a:t>
            </a:r>
          </a:p>
          <a:p>
            <a:pPr marL="0" indent="0">
              <a:buNone/>
            </a:pPr>
            <a:r>
              <a:rPr lang="en-US" sz="2800" dirty="0" smtClean="0">
                <a:latin typeface="Book Antiqua" panose="02040602050305030304" pitchFamily="18" charset="0"/>
              </a:rPr>
              <a:t>18-25	  SDG&amp;E Gas Demand Forecast</a:t>
            </a:r>
          </a:p>
          <a:p>
            <a:pPr marL="0" indent="0">
              <a:buNone/>
            </a:pPr>
            <a:r>
              <a:rPr lang="en-US" sz="2800" dirty="0" smtClean="0">
                <a:latin typeface="Book Antiqua" panose="02040602050305030304" pitchFamily="18" charset="0"/>
              </a:rPr>
              <a:t>26-28	  Summary &amp; CGR Team</a:t>
            </a:r>
            <a:endParaRPr lang="en-US" sz="2800" dirty="0">
              <a:latin typeface="Book Antiqua" panose="02040602050305030304" pitchFamily="18" charset="0"/>
            </a:endParaRPr>
          </a:p>
        </p:txBody>
      </p:sp>
      <p:sp>
        <p:nvSpPr>
          <p:cNvPr id="7" name="Slide Number Placeholder 6"/>
          <p:cNvSpPr>
            <a:spLocks noGrp="1"/>
          </p:cNvSpPr>
          <p:nvPr>
            <p:ph type="sldNum" sz="quarter" idx="12"/>
          </p:nvPr>
        </p:nvSpPr>
        <p:spPr/>
        <p:txBody>
          <a:bodyPr/>
          <a:lstStyle/>
          <a:p>
            <a:pPr>
              <a:defRPr/>
            </a:pPr>
            <a:fld id="{9AE6DA6D-E587-43E3-997F-49FCB5F86787}" type="slidenum">
              <a:rPr lang="en-US" altLang="en-US" smtClean="0"/>
              <a:pPr>
                <a:defRPr/>
              </a:pPr>
              <a:t>2</a:t>
            </a:fld>
            <a:endParaRPr lang="en-US" altLang="en-US"/>
          </a:p>
        </p:txBody>
      </p:sp>
    </p:spTree>
    <p:extLst>
      <p:ext uri="{BB962C8B-B14F-4D97-AF65-F5344CB8AC3E}">
        <p14:creationId xmlns:p14="http://schemas.microsoft.com/office/powerpoint/2010/main" val="35676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FBC47A39-0625-4CAF-B131-3EF0C13AD65B}" type="slidenum">
              <a:rPr lang="en-US" altLang="en-US" sz="1400" smtClean="0"/>
              <a:pPr>
                <a:spcBef>
                  <a:spcPct val="0"/>
                </a:spcBef>
                <a:buClrTx/>
                <a:buSzTx/>
                <a:buFontTx/>
                <a:buNone/>
              </a:pPr>
              <a:t>3</a:t>
            </a:fld>
            <a:endParaRPr lang="en-US" altLang="en-US" sz="1400" smtClean="0"/>
          </a:p>
        </p:txBody>
      </p:sp>
      <p:sp>
        <p:nvSpPr>
          <p:cNvPr id="5123" name="Rectangle 2"/>
          <p:cNvSpPr>
            <a:spLocks noGrp="1" noChangeArrowheads="1"/>
          </p:cNvSpPr>
          <p:nvPr>
            <p:ph type="title"/>
          </p:nvPr>
        </p:nvSpPr>
        <p:spPr>
          <a:xfrm>
            <a:off x="838200" y="214313"/>
            <a:ext cx="7467600" cy="1462087"/>
          </a:xfrm>
        </p:spPr>
        <p:txBody>
          <a:bodyPr/>
          <a:lstStyle/>
          <a:p>
            <a:pPr algn="ctr" eaLnBrk="1" hangingPunct="1"/>
            <a:r>
              <a:rPr lang="en-US" altLang="en-US" sz="2800" dirty="0" smtClean="0">
                <a:solidFill>
                  <a:srgbClr val="0033CC"/>
                </a:solidFill>
              </a:rPr>
              <a:t>Southern California Economic Outlook</a:t>
            </a:r>
          </a:p>
        </p:txBody>
      </p:sp>
      <p:sp>
        <p:nvSpPr>
          <p:cNvPr id="5124" name="Rectangle 3"/>
          <p:cNvSpPr>
            <a:spLocks noChangeArrowheads="1"/>
          </p:cNvSpPr>
          <p:nvPr/>
        </p:nvSpPr>
        <p:spPr bwMode="auto">
          <a:xfrm>
            <a:off x="609600" y="1600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eaLnBrk="1" hangingPunct="1"/>
            <a:endParaRPr lang="en-US" altLang="en-US" sz="2800"/>
          </a:p>
          <a:p>
            <a:pPr eaLnBrk="1" hangingPunct="1"/>
            <a:endParaRPr lang="en-US" altLang="en-US"/>
          </a:p>
        </p:txBody>
      </p:sp>
      <p:sp>
        <p:nvSpPr>
          <p:cNvPr id="5126" name="Text Box 5"/>
          <p:cNvSpPr txBox="1">
            <a:spLocks noChangeArrowheads="1"/>
          </p:cNvSpPr>
          <p:nvPr/>
        </p:nvSpPr>
        <p:spPr bwMode="auto">
          <a:xfrm>
            <a:off x="762000" y="1905000"/>
            <a:ext cx="7772400" cy="4901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285750" indent="-285750">
              <a:spcBef>
                <a:spcPct val="50000"/>
              </a:spcBef>
              <a:buClr>
                <a:srgbClr val="0033CC"/>
              </a:buClr>
              <a:buSzTx/>
              <a:buFont typeface="Wingdings" panose="05000000000000000000" pitchFamily="2" charset="2"/>
              <a:buChar char="§"/>
            </a:pPr>
            <a:r>
              <a:rPr lang="en-US" altLang="en-US" sz="1900" dirty="0">
                <a:latin typeface="Book Antiqua" pitchFamily="18" charset="0"/>
              </a:rPr>
              <a:t>Projected new housing is the main driver of forecasted residential</a:t>
            </a:r>
            <a:br>
              <a:rPr lang="en-US" altLang="en-US" sz="1900" dirty="0">
                <a:latin typeface="Book Antiqua" pitchFamily="18" charset="0"/>
              </a:rPr>
            </a:br>
            <a:r>
              <a:rPr lang="en-US" altLang="en-US" sz="1900" dirty="0">
                <a:latin typeface="Book Antiqua" pitchFamily="18" charset="0"/>
              </a:rPr>
              <a:t> customer and demand growth. </a:t>
            </a:r>
          </a:p>
          <a:p>
            <a:pPr marL="285750" indent="-285750">
              <a:spcBef>
                <a:spcPct val="50000"/>
              </a:spcBef>
              <a:buClr>
                <a:srgbClr val="0033CC"/>
              </a:buClr>
              <a:buSzTx/>
              <a:buFont typeface="Wingdings" panose="05000000000000000000" pitchFamily="2" charset="2"/>
              <a:buChar char="§"/>
            </a:pPr>
            <a:r>
              <a:rPr lang="en-US" altLang="en-US" sz="1900" dirty="0">
                <a:latin typeface="Book Antiqua" pitchFamily="18" charset="0"/>
              </a:rPr>
              <a:t>Projected employment growth is the main driver for the</a:t>
            </a:r>
            <a:br>
              <a:rPr lang="en-US" altLang="en-US" sz="1900" dirty="0">
                <a:latin typeface="Book Antiqua" pitchFamily="18" charset="0"/>
              </a:rPr>
            </a:br>
            <a:r>
              <a:rPr lang="en-US" altLang="en-US" sz="1900" dirty="0">
                <a:latin typeface="Book Antiqua" pitchFamily="18" charset="0"/>
              </a:rPr>
              <a:t>   commercial and industrial demand forecasts.</a:t>
            </a:r>
          </a:p>
          <a:p>
            <a:pPr marL="285750" indent="-285750">
              <a:spcBef>
                <a:spcPct val="50000"/>
              </a:spcBef>
              <a:buClr>
                <a:srgbClr val="0033CC"/>
              </a:buClr>
              <a:buSzTx/>
              <a:buFont typeface="Wingdings" panose="05000000000000000000" pitchFamily="2" charset="2"/>
              <a:buChar char="§"/>
            </a:pPr>
            <a:r>
              <a:rPr lang="en-US" altLang="en-US" sz="1900" dirty="0">
                <a:latin typeface="Book Antiqua" pitchFamily="18" charset="0"/>
              </a:rPr>
              <a:t>From </a:t>
            </a:r>
            <a:r>
              <a:rPr lang="en-US" altLang="en-US" sz="1900" dirty="0" smtClean="0">
                <a:latin typeface="Book Antiqua" pitchFamily="18" charset="0"/>
              </a:rPr>
              <a:t>2016 </a:t>
            </a:r>
            <a:r>
              <a:rPr lang="en-US" altLang="en-US" sz="1900" dirty="0">
                <a:latin typeface="Book Antiqua" pitchFamily="18" charset="0"/>
              </a:rPr>
              <a:t>to 2035, annual employment growth is forecasted to </a:t>
            </a:r>
            <a:r>
              <a:rPr lang="en-US" altLang="en-US" sz="1900" dirty="0" smtClean="0">
                <a:latin typeface="Book Antiqua" pitchFamily="18" charset="0"/>
              </a:rPr>
              <a:t>average 0.8% </a:t>
            </a:r>
            <a:r>
              <a:rPr lang="en-US" altLang="en-US" sz="1900" dirty="0">
                <a:latin typeface="Book Antiqua" pitchFamily="18" charset="0"/>
              </a:rPr>
              <a:t>in SoCalGas’ area and </a:t>
            </a:r>
            <a:r>
              <a:rPr lang="en-US" altLang="en-US" sz="1900" dirty="0" smtClean="0">
                <a:latin typeface="Book Antiqua" pitchFamily="18" charset="0"/>
              </a:rPr>
              <a:t>1.1% </a:t>
            </a:r>
            <a:r>
              <a:rPr lang="en-US" altLang="en-US" sz="1900" dirty="0">
                <a:latin typeface="Book Antiqua" pitchFamily="18" charset="0"/>
              </a:rPr>
              <a:t>in San Diego County.</a:t>
            </a:r>
          </a:p>
          <a:p>
            <a:pPr marL="285750" indent="-285750">
              <a:spcBef>
                <a:spcPct val="50000"/>
              </a:spcBef>
              <a:buClr>
                <a:srgbClr val="0033CC"/>
              </a:buClr>
              <a:buSzTx/>
              <a:buFont typeface="Wingdings" panose="05000000000000000000" pitchFamily="2" charset="2"/>
              <a:buChar char="§"/>
            </a:pPr>
            <a:r>
              <a:rPr lang="en-US" altLang="en-US" sz="1900" dirty="0">
                <a:latin typeface="Book Antiqua" pitchFamily="18" charset="0"/>
              </a:rPr>
              <a:t>The next few years should see continued gradual recovery in Southern California’s new home building and job growth. </a:t>
            </a:r>
          </a:p>
          <a:p>
            <a:pPr marL="285750" indent="-285750">
              <a:spcBef>
                <a:spcPct val="50000"/>
              </a:spcBef>
              <a:buClr>
                <a:srgbClr val="0033CC"/>
              </a:buClr>
              <a:buSzTx/>
              <a:buFont typeface="Wingdings" panose="05000000000000000000" pitchFamily="2" charset="2"/>
              <a:buChar char="§"/>
            </a:pPr>
            <a:r>
              <a:rPr lang="en-US" altLang="en-US" sz="1900" dirty="0">
                <a:latin typeface="Book Antiqua" pitchFamily="18" charset="0"/>
              </a:rPr>
              <a:t>Long-term </a:t>
            </a:r>
            <a:r>
              <a:rPr lang="en-US" altLang="en-US" sz="1900" dirty="0" smtClean="0">
                <a:latin typeface="Book Antiqua" pitchFamily="18" charset="0"/>
              </a:rPr>
              <a:t>job and housing growth trends slow as </a:t>
            </a:r>
            <a:r>
              <a:rPr lang="en-US" altLang="en-US" sz="1900" dirty="0">
                <a:latin typeface="Book Antiqua" pitchFamily="18" charset="0"/>
              </a:rPr>
              <a:t>Baby Boomers retire.</a:t>
            </a:r>
          </a:p>
          <a:p>
            <a:pPr marL="285750" indent="-285750">
              <a:spcBef>
                <a:spcPct val="50000"/>
              </a:spcBef>
              <a:buClr>
                <a:srgbClr val="0033CC"/>
              </a:buClr>
              <a:buSzTx/>
              <a:buFont typeface="Wingdings" panose="05000000000000000000" pitchFamily="2" charset="2"/>
              <a:buChar char="§"/>
            </a:pPr>
            <a:r>
              <a:rPr lang="en-US" altLang="en-US" sz="1900" dirty="0">
                <a:latin typeface="Book Antiqua" pitchFamily="18" charset="0"/>
              </a:rPr>
              <a:t>Long-term job growth should stay slightly stronger than the U.S. average, with continuing foreign immigration of relatively younger workers into Southern California</a:t>
            </a:r>
            <a:r>
              <a:rPr lang="en-US" altLang="en-US" sz="1900" dirty="0">
                <a:latin typeface="Interstate-RegularCondensed" pitchFamily="2" charset="0"/>
              </a:rPr>
              <a:t>.</a:t>
            </a:r>
          </a:p>
          <a:p>
            <a:pPr marL="285750" indent="-285750">
              <a:spcBef>
                <a:spcPct val="0"/>
              </a:spcBef>
              <a:buClr>
                <a:srgbClr val="0033CC"/>
              </a:buClr>
              <a:buSzTx/>
              <a:buFont typeface="Wingdings" panose="05000000000000000000" pitchFamily="2" charset="2"/>
              <a:buChar char="§"/>
            </a:pPr>
            <a:endParaRPr lang="en-US" altLang="en-US" sz="1800" dirty="0">
              <a:latin typeface="Interstate-RegularCondensed" pitchFamily="2"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78D734FE-6970-4754-AD47-74C1133C6301}" type="slidenum">
              <a:rPr lang="en-US" altLang="en-US" sz="1400" smtClean="0"/>
              <a:pPr>
                <a:spcBef>
                  <a:spcPct val="0"/>
                </a:spcBef>
                <a:buClrTx/>
                <a:buSzTx/>
                <a:buFontTx/>
                <a:buNone/>
              </a:pPr>
              <a:t>4</a:t>
            </a:fld>
            <a:endParaRPr lang="en-US" altLang="en-US" sz="1400" smtClean="0"/>
          </a:p>
        </p:txBody>
      </p:sp>
      <p:sp>
        <p:nvSpPr>
          <p:cNvPr id="7171" name="Rectangle 2"/>
          <p:cNvSpPr>
            <a:spLocks noGrp="1" noChangeArrowheads="1"/>
          </p:cNvSpPr>
          <p:nvPr>
            <p:ph type="title"/>
          </p:nvPr>
        </p:nvSpPr>
        <p:spPr>
          <a:xfrm>
            <a:off x="1297384" y="762000"/>
            <a:ext cx="6549231" cy="914400"/>
          </a:xfrm>
        </p:spPr>
        <p:txBody>
          <a:bodyPr/>
          <a:lstStyle/>
          <a:p>
            <a:pPr algn="ctr" eaLnBrk="1" hangingPunct="1"/>
            <a:r>
              <a:rPr lang="en-US" altLang="en-US" sz="2800" dirty="0" smtClean="0">
                <a:solidFill>
                  <a:srgbClr val="0033CC"/>
                </a:solidFill>
              </a:rPr>
              <a:t>Southern California New Home Building is in a Gradual Recovery</a:t>
            </a:r>
          </a:p>
        </p:txBody>
      </p:sp>
      <p:sp>
        <p:nvSpPr>
          <p:cNvPr id="7173" name="TextBox 2"/>
          <p:cNvSpPr txBox="1">
            <a:spLocks noChangeArrowheads="1"/>
          </p:cNvSpPr>
          <p:nvPr/>
        </p:nvSpPr>
        <p:spPr bwMode="auto">
          <a:xfrm>
            <a:off x="1676400" y="5943600"/>
            <a:ext cx="57912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r>
              <a:rPr lang="en-US" altLang="en-US" sz="1200" dirty="0" smtClean="0"/>
              <a:t>Up </a:t>
            </a:r>
            <a:r>
              <a:rPr lang="en-US" altLang="en-US" sz="1200" dirty="0"/>
              <a:t>from </a:t>
            </a:r>
            <a:r>
              <a:rPr lang="en-US" altLang="en-US" sz="1200" dirty="0" smtClean="0"/>
              <a:t>a low of 21,000 in </a:t>
            </a:r>
            <a:r>
              <a:rPr lang="en-US" altLang="en-US" sz="1200" dirty="0"/>
              <a:t>2009 to </a:t>
            </a:r>
            <a:r>
              <a:rPr lang="en-US" altLang="en-US" sz="1200" dirty="0" smtClean="0"/>
              <a:t>50,000 </a:t>
            </a:r>
            <a:r>
              <a:rPr lang="en-US" altLang="en-US" sz="1200" dirty="0"/>
              <a:t>in </a:t>
            </a:r>
            <a:r>
              <a:rPr lang="en-US" altLang="en-US" sz="1200" dirty="0" smtClean="0"/>
              <a:t>2015 </a:t>
            </a:r>
            <a:r>
              <a:rPr lang="en-US" altLang="en-US" sz="1200" dirty="0"/>
              <a:t>to forecasted </a:t>
            </a:r>
            <a:r>
              <a:rPr lang="en-US" altLang="en-US" sz="1200" dirty="0" smtClean="0"/>
              <a:t>86,000 in 2020.</a:t>
            </a:r>
            <a:endParaRPr lang="en-US" altLang="en-US" sz="1200" dirty="0"/>
          </a:p>
        </p:txBody>
      </p:sp>
      <p:graphicFrame>
        <p:nvGraphicFramePr>
          <p:cNvPr id="6" name="Chart 5"/>
          <p:cNvGraphicFramePr>
            <a:graphicFrameLocks/>
          </p:cNvGraphicFramePr>
          <p:nvPr>
            <p:extLst>
              <p:ext uri="{D42A27DB-BD31-4B8C-83A1-F6EECF244321}">
                <p14:modId xmlns:p14="http://schemas.microsoft.com/office/powerpoint/2010/main" val="1922503679"/>
              </p:ext>
            </p:extLst>
          </p:nvPr>
        </p:nvGraphicFramePr>
        <p:xfrm>
          <a:off x="1316831" y="1962151"/>
          <a:ext cx="6510337" cy="3952874"/>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99B31AC0-EB2F-4B9F-8ED4-09CD030D0F30}" type="slidenum">
              <a:rPr lang="en-US" altLang="en-US" sz="1400" smtClean="0"/>
              <a:pPr>
                <a:spcBef>
                  <a:spcPct val="0"/>
                </a:spcBef>
                <a:buClrTx/>
                <a:buSzTx/>
                <a:buFontTx/>
                <a:buNone/>
              </a:pPr>
              <a:t>5</a:t>
            </a:fld>
            <a:endParaRPr lang="en-US" altLang="en-US" sz="1400" smtClean="0"/>
          </a:p>
        </p:txBody>
      </p:sp>
      <p:sp>
        <p:nvSpPr>
          <p:cNvPr id="8195" name="Rectangle 4"/>
          <p:cNvSpPr>
            <a:spLocks noGrp="1" noChangeArrowheads="1"/>
          </p:cNvSpPr>
          <p:nvPr>
            <p:ph type="title"/>
          </p:nvPr>
        </p:nvSpPr>
        <p:spPr>
          <a:xfrm>
            <a:off x="998835" y="533400"/>
            <a:ext cx="7146330" cy="1157288"/>
          </a:xfrm>
          <a:extLst>
            <a:ext uri="{909E8E84-426E-40DD-AFC4-6F175D3DCCD1}">
              <a14:hiddenFill xmlns:a14="http://schemas.microsoft.com/office/drawing/2010/main">
                <a:solidFill>
                  <a:schemeClr val="accent2"/>
                </a:solidFill>
              </a14:hiddenFill>
            </a:ext>
          </a:extLst>
        </p:spPr>
        <p:txBody>
          <a:bodyPr/>
          <a:lstStyle/>
          <a:p>
            <a:pPr algn="ctr" eaLnBrk="1" hangingPunct="1">
              <a:lnSpc>
                <a:spcPct val="75000"/>
              </a:lnSpc>
            </a:pPr>
            <a:r>
              <a:rPr lang="en-US" altLang="en-US" sz="2800" dirty="0" smtClean="0">
                <a:solidFill>
                  <a:srgbClr val="0033CC"/>
                </a:solidFill>
              </a:rPr>
              <a:t>SoCalGas Customer Base Projected to Grow at Annual Rate of 0.5% from 2016 to 2035</a:t>
            </a:r>
            <a:r>
              <a:rPr lang="en-US" altLang="en-US" sz="2800" dirty="0" smtClean="0"/>
              <a:t> </a:t>
            </a:r>
          </a:p>
        </p:txBody>
      </p:sp>
      <p:sp>
        <p:nvSpPr>
          <p:cNvPr id="8196" name="Text Box 14"/>
          <p:cNvSpPr txBox="1">
            <a:spLocks noChangeArrowheads="1"/>
          </p:cNvSpPr>
          <p:nvPr/>
        </p:nvSpPr>
        <p:spPr bwMode="auto">
          <a:xfrm>
            <a:off x="1401763" y="5867400"/>
            <a:ext cx="634047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342900" indent="-342900">
              <a:spcBef>
                <a:spcPct val="0"/>
              </a:spcBef>
              <a:buClr>
                <a:srgbClr val="0033CC"/>
              </a:buClr>
              <a:buSzTx/>
              <a:buFont typeface="Wingdings" panose="05000000000000000000" pitchFamily="2" charset="2"/>
              <a:buChar char="§"/>
            </a:pPr>
            <a:r>
              <a:rPr lang="en-US" altLang="en-US" sz="2400" dirty="0" smtClean="0">
                <a:latin typeface="Book Antiqua" pitchFamily="18" charset="0"/>
              </a:rPr>
              <a:t>2015 </a:t>
            </a:r>
            <a:r>
              <a:rPr lang="en-US" altLang="en-US" sz="2400" dirty="0">
                <a:latin typeface="Book Antiqua" pitchFamily="18" charset="0"/>
              </a:rPr>
              <a:t>Active Meters totaled </a:t>
            </a:r>
            <a:r>
              <a:rPr lang="en-US" altLang="en-US" sz="2400" dirty="0" smtClean="0">
                <a:latin typeface="Book Antiqua" pitchFamily="18" charset="0"/>
              </a:rPr>
              <a:t>5.67 million.</a:t>
            </a:r>
            <a:endParaRPr lang="en-US" altLang="en-US" sz="2400" dirty="0">
              <a:latin typeface="Book Antiqua" pitchFamily="18" charset="0"/>
            </a:endParaRPr>
          </a:p>
        </p:txBody>
      </p:sp>
      <p:graphicFrame>
        <p:nvGraphicFramePr>
          <p:cNvPr id="8" name="Chart 7"/>
          <p:cNvGraphicFramePr>
            <a:graphicFrameLocks/>
          </p:cNvGraphicFramePr>
          <p:nvPr>
            <p:extLst>
              <p:ext uri="{D42A27DB-BD31-4B8C-83A1-F6EECF244321}">
                <p14:modId xmlns:p14="http://schemas.microsoft.com/office/powerpoint/2010/main" val="1052482675"/>
              </p:ext>
            </p:extLst>
          </p:nvPr>
        </p:nvGraphicFramePr>
        <p:xfrm>
          <a:off x="1219201" y="1828800"/>
          <a:ext cx="6523037" cy="4038599"/>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EE32CF0A-FD13-4156-AF89-FC9CC42CC8BA}" type="slidenum">
              <a:rPr lang="en-US" altLang="en-US" sz="1400" smtClean="0"/>
              <a:pPr>
                <a:spcBef>
                  <a:spcPct val="0"/>
                </a:spcBef>
                <a:buClrTx/>
                <a:buSzTx/>
                <a:buFontTx/>
                <a:buNone/>
              </a:pPr>
              <a:t>6</a:t>
            </a:fld>
            <a:endParaRPr lang="en-US" altLang="en-US" sz="1400" smtClean="0"/>
          </a:p>
        </p:txBody>
      </p:sp>
      <p:sp>
        <p:nvSpPr>
          <p:cNvPr id="10243" name="Rectangle 4"/>
          <p:cNvSpPr>
            <a:spLocks noGrp="1" noChangeArrowheads="1"/>
          </p:cNvSpPr>
          <p:nvPr>
            <p:ph type="title"/>
          </p:nvPr>
        </p:nvSpPr>
        <p:spPr>
          <a:xfrm>
            <a:off x="1295400" y="990600"/>
            <a:ext cx="6944519" cy="685800"/>
          </a:xfrm>
        </p:spPr>
        <p:txBody>
          <a:bodyPr/>
          <a:lstStyle/>
          <a:p>
            <a:pPr algn="ctr" eaLnBrk="1" hangingPunct="1"/>
            <a:r>
              <a:rPr lang="en-US" altLang="en-US" sz="2800" dirty="0" smtClean="0">
                <a:solidFill>
                  <a:srgbClr val="0033CC"/>
                </a:solidFill>
              </a:rPr>
              <a:t>Projected Natural Gas Prices</a:t>
            </a:r>
          </a:p>
        </p:txBody>
      </p:sp>
      <p:sp>
        <p:nvSpPr>
          <p:cNvPr id="10244" name="Text Box 18"/>
          <p:cNvSpPr txBox="1">
            <a:spLocks noChangeArrowheads="1"/>
          </p:cNvSpPr>
          <p:nvPr/>
        </p:nvSpPr>
        <p:spPr bwMode="auto">
          <a:xfrm>
            <a:off x="1295400" y="5867400"/>
            <a:ext cx="64008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r>
              <a:rPr lang="en-US" altLang="en-US" sz="1600" dirty="0" smtClean="0">
                <a:latin typeface="Book Antiqua" pitchFamily="18" charset="0"/>
              </a:rPr>
              <a:t>Short-Term:   NYMEX </a:t>
            </a:r>
            <a:r>
              <a:rPr lang="en-US" altLang="en-US" sz="1600" dirty="0">
                <a:latin typeface="Book Antiqua" pitchFamily="18" charset="0"/>
              </a:rPr>
              <a:t>Futures</a:t>
            </a:r>
          </a:p>
          <a:p>
            <a:pPr>
              <a:spcBef>
                <a:spcPct val="0"/>
              </a:spcBef>
              <a:buClrTx/>
              <a:buSzTx/>
              <a:buFontTx/>
              <a:buNone/>
            </a:pPr>
            <a:r>
              <a:rPr lang="en-US" altLang="en-US" sz="1600" dirty="0">
                <a:latin typeface="Book Antiqua" pitchFamily="18" charset="0"/>
              </a:rPr>
              <a:t>Long-Term</a:t>
            </a:r>
            <a:r>
              <a:rPr lang="en-US" altLang="en-US" sz="1600" dirty="0" smtClean="0">
                <a:latin typeface="Book Antiqua" pitchFamily="18" charset="0"/>
              </a:rPr>
              <a:t>:   CEC, PIRA</a:t>
            </a:r>
            <a:r>
              <a:rPr lang="en-US" altLang="en-US" sz="1600" dirty="0">
                <a:latin typeface="Book Antiqua" pitchFamily="18" charset="0"/>
              </a:rPr>
              <a:t>, </a:t>
            </a:r>
            <a:r>
              <a:rPr lang="en-US" altLang="en-US" sz="1600" dirty="0" smtClean="0">
                <a:latin typeface="Book Antiqua" pitchFamily="18" charset="0"/>
              </a:rPr>
              <a:t>Wood Mackenzie</a:t>
            </a:r>
            <a:endParaRPr lang="en-US" altLang="en-US" sz="1600" dirty="0">
              <a:latin typeface="Book Antiqua" pitchFamily="18" charset="0"/>
            </a:endParaRPr>
          </a:p>
        </p:txBody>
      </p:sp>
      <p:pic>
        <p:nvPicPr>
          <p:cNvPr id="7" name="Picture 6"/>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5400" y="1828800"/>
            <a:ext cx="6553200" cy="4038600"/>
          </a:xfrm>
          <a:prstGeom prst="rect">
            <a:avLst/>
          </a:prstGeom>
          <a:noFill/>
          <a:ln>
            <a:noFill/>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CEC81C92-81F4-4320-A3AE-5BB5B641FAEB}" type="slidenum">
              <a:rPr lang="en-US" altLang="en-US" sz="1400" smtClean="0"/>
              <a:pPr>
                <a:spcBef>
                  <a:spcPct val="0"/>
                </a:spcBef>
                <a:buClrTx/>
                <a:buSzTx/>
                <a:buFontTx/>
                <a:buNone/>
              </a:pPr>
              <a:t>7</a:t>
            </a:fld>
            <a:endParaRPr lang="en-US" altLang="en-US" sz="1400" smtClean="0"/>
          </a:p>
        </p:txBody>
      </p:sp>
      <p:sp>
        <p:nvSpPr>
          <p:cNvPr id="11267" name="Rectangle 2"/>
          <p:cNvSpPr>
            <a:spLocks noGrp="1" noChangeArrowheads="1"/>
          </p:cNvSpPr>
          <p:nvPr>
            <p:ph type="title"/>
          </p:nvPr>
        </p:nvSpPr>
        <p:spPr>
          <a:xfrm>
            <a:off x="685800" y="990600"/>
            <a:ext cx="7793037" cy="685800"/>
          </a:xfrm>
        </p:spPr>
        <p:txBody>
          <a:bodyPr/>
          <a:lstStyle/>
          <a:p>
            <a:pPr algn="ctr" eaLnBrk="1" hangingPunct="1"/>
            <a:r>
              <a:rPr lang="en-US" altLang="en-US" sz="4000" b="1" dirty="0" smtClean="0">
                <a:solidFill>
                  <a:srgbClr val="0033CC"/>
                </a:solidFill>
              </a:rPr>
              <a:t>SoCalGas</a:t>
            </a:r>
            <a:r>
              <a:rPr lang="en-US" altLang="en-US" sz="2800" dirty="0" smtClean="0">
                <a:solidFill>
                  <a:srgbClr val="0033CC"/>
                </a:solidFill>
              </a:rPr>
              <a:t> Demand Forecast Summary</a:t>
            </a:r>
          </a:p>
        </p:txBody>
      </p:sp>
      <p:sp>
        <p:nvSpPr>
          <p:cNvPr id="11269" name="Rectangle 4"/>
          <p:cNvSpPr>
            <a:spLocks noChangeArrowheads="1"/>
          </p:cNvSpPr>
          <p:nvPr/>
        </p:nvSpPr>
        <p:spPr bwMode="auto">
          <a:xfrm>
            <a:off x="685800" y="1981200"/>
            <a:ext cx="784860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eaLnBrk="1" hangingPunct="1">
              <a:lnSpc>
                <a:spcPct val="90000"/>
              </a:lnSpc>
            </a:pPr>
            <a:r>
              <a:rPr lang="en-US" altLang="en-US" sz="2000" dirty="0" smtClean="0">
                <a:latin typeface="Book Antiqua" pitchFamily="18" charset="0"/>
              </a:rPr>
              <a:t>From 2016 to 2035, </a:t>
            </a:r>
            <a:r>
              <a:rPr lang="en-US" altLang="en-US" sz="2000" dirty="0" err="1" smtClean="0">
                <a:latin typeface="Book Antiqua" pitchFamily="18" charset="0"/>
              </a:rPr>
              <a:t>SoCalGas</a:t>
            </a:r>
            <a:r>
              <a:rPr lang="en-US" altLang="en-US" sz="2000" dirty="0" smtClean="0">
                <a:latin typeface="Book Antiqua" pitchFamily="18" charset="0"/>
              </a:rPr>
              <a:t>’ total annual gas throughput </a:t>
            </a:r>
            <a:r>
              <a:rPr lang="en-US" altLang="en-US" sz="2000" i="1" dirty="0" smtClean="0">
                <a:latin typeface="Book Antiqua" pitchFamily="18" charset="0"/>
              </a:rPr>
              <a:t>decreases </a:t>
            </a:r>
            <a:r>
              <a:rPr lang="en-US" altLang="en-US" sz="2000" dirty="0" smtClean="0">
                <a:latin typeface="Book Antiqua" pitchFamily="18" charset="0"/>
              </a:rPr>
              <a:t>by an average of 0.6% per year.</a:t>
            </a:r>
          </a:p>
          <a:p>
            <a:pPr eaLnBrk="1" hangingPunct="1">
              <a:lnSpc>
                <a:spcPct val="90000"/>
              </a:lnSpc>
            </a:pPr>
            <a:endParaRPr lang="en-US" altLang="en-US" sz="2000" dirty="0">
              <a:latin typeface="Book Antiqua" pitchFamily="18" charset="0"/>
            </a:endParaRPr>
          </a:p>
          <a:p>
            <a:pPr eaLnBrk="1" hangingPunct="1">
              <a:lnSpc>
                <a:spcPct val="90000"/>
              </a:lnSpc>
            </a:pPr>
            <a:r>
              <a:rPr lang="en-US" altLang="en-US" sz="2000" dirty="0" smtClean="0">
                <a:latin typeface="Book Antiqua" pitchFamily="18" charset="0"/>
              </a:rPr>
              <a:t>Reductions from ambitious </a:t>
            </a:r>
            <a:r>
              <a:rPr lang="en-US" altLang="en-US" sz="2000" dirty="0">
                <a:latin typeface="Book Antiqua" pitchFamily="18" charset="0"/>
              </a:rPr>
              <a:t>energy efficiency programs </a:t>
            </a:r>
            <a:r>
              <a:rPr lang="en-US" altLang="en-US" sz="2000" dirty="0" smtClean="0">
                <a:latin typeface="Book Antiqua" pitchFamily="18" charset="0"/>
              </a:rPr>
              <a:t>more than offset modest </a:t>
            </a:r>
            <a:r>
              <a:rPr lang="en-US" altLang="en-US" sz="2000" dirty="0">
                <a:latin typeface="Book Antiqua" pitchFamily="18" charset="0"/>
              </a:rPr>
              <a:t>meter </a:t>
            </a:r>
            <a:r>
              <a:rPr lang="en-US" altLang="en-US" sz="2000" dirty="0" smtClean="0">
                <a:latin typeface="Book Antiqua" pitchFamily="18" charset="0"/>
              </a:rPr>
              <a:t>and employment growth.</a:t>
            </a:r>
          </a:p>
          <a:p>
            <a:pPr eaLnBrk="1" hangingPunct="1">
              <a:lnSpc>
                <a:spcPct val="90000"/>
              </a:lnSpc>
            </a:pPr>
            <a:endParaRPr lang="en-US" altLang="en-US" sz="2000" dirty="0">
              <a:latin typeface="Book Antiqua" pitchFamily="18" charset="0"/>
            </a:endParaRPr>
          </a:p>
          <a:p>
            <a:pPr eaLnBrk="1" hangingPunct="1">
              <a:lnSpc>
                <a:spcPct val="90000"/>
              </a:lnSpc>
            </a:pPr>
            <a:r>
              <a:rPr lang="en-US" altLang="en-US" sz="2000" dirty="0" smtClean="0">
                <a:latin typeface="Book Antiqua" pitchFamily="18" charset="0"/>
              </a:rPr>
              <a:t>Total Electric Generation (EG) </a:t>
            </a:r>
            <a:r>
              <a:rPr lang="en-US" altLang="en-US" sz="2000" dirty="0">
                <a:latin typeface="Book Antiqua" pitchFamily="18" charset="0"/>
              </a:rPr>
              <a:t>load </a:t>
            </a:r>
            <a:r>
              <a:rPr lang="en-US" altLang="en-US" sz="2000" dirty="0" smtClean="0">
                <a:latin typeface="Book Antiqua" pitchFamily="18" charset="0"/>
              </a:rPr>
              <a:t>–including cogeneration--is </a:t>
            </a:r>
            <a:r>
              <a:rPr lang="en-US" altLang="en-US" sz="2000" dirty="0">
                <a:latin typeface="Book Antiqua" pitchFamily="18" charset="0"/>
              </a:rPr>
              <a:t>expected to decline </a:t>
            </a:r>
            <a:r>
              <a:rPr lang="en-US" altLang="en-US" sz="2000" dirty="0" smtClean="0">
                <a:latin typeface="Book Antiqua" pitchFamily="18" charset="0"/>
              </a:rPr>
              <a:t>an average of 1.1% annually, from 288 </a:t>
            </a:r>
            <a:r>
              <a:rPr lang="en-US" altLang="en-US" sz="2000" dirty="0" err="1">
                <a:latin typeface="Book Antiqua" pitchFamily="18" charset="0"/>
              </a:rPr>
              <a:t>Bcf</a:t>
            </a:r>
            <a:r>
              <a:rPr lang="en-US" altLang="en-US" sz="2000" dirty="0">
                <a:latin typeface="Book Antiqua" pitchFamily="18" charset="0"/>
              </a:rPr>
              <a:t> in </a:t>
            </a:r>
            <a:r>
              <a:rPr lang="en-US" altLang="en-US" sz="2000" dirty="0" smtClean="0">
                <a:latin typeface="Book Antiqua" pitchFamily="18" charset="0"/>
              </a:rPr>
              <a:t>2016 </a:t>
            </a:r>
            <a:r>
              <a:rPr lang="en-US" altLang="en-US" sz="2000" dirty="0">
                <a:latin typeface="Book Antiqua" pitchFamily="18" charset="0"/>
              </a:rPr>
              <a:t>to </a:t>
            </a:r>
            <a:r>
              <a:rPr lang="en-US" altLang="en-US" sz="2000" dirty="0" smtClean="0">
                <a:latin typeface="Book Antiqua" pitchFamily="18" charset="0"/>
              </a:rPr>
              <a:t>232 </a:t>
            </a:r>
            <a:r>
              <a:rPr lang="en-US" altLang="en-US" sz="2000" dirty="0" err="1">
                <a:latin typeface="Book Antiqua" pitchFamily="18" charset="0"/>
              </a:rPr>
              <a:t>Bcf</a:t>
            </a:r>
            <a:r>
              <a:rPr lang="en-US" altLang="en-US" sz="2000" dirty="0">
                <a:latin typeface="Book Antiqua" pitchFamily="18" charset="0"/>
              </a:rPr>
              <a:t> in </a:t>
            </a:r>
            <a:r>
              <a:rPr lang="en-US" altLang="en-US" sz="2000" dirty="0" smtClean="0">
                <a:latin typeface="Book Antiqua" pitchFamily="18" charset="0"/>
              </a:rPr>
              <a:t>2035, mainly due to growth of renewable </a:t>
            </a:r>
            <a:r>
              <a:rPr lang="en-US" altLang="en-US" sz="2000" dirty="0">
                <a:latin typeface="Book Antiqua" pitchFamily="18" charset="0"/>
              </a:rPr>
              <a:t>power </a:t>
            </a:r>
            <a:r>
              <a:rPr lang="en-US" altLang="en-US" sz="2000" dirty="0" smtClean="0">
                <a:latin typeface="Book Antiqua" pitchFamily="18" charset="0"/>
              </a:rPr>
              <a:t>and electric energy efficiency.</a:t>
            </a:r>
          </a:p>
          <a:p>
            <a:pPr eaLnBrk="1" hangingPunct="1">
              <a:lnSpc>
                <a:spcPct val="90000"/>
              </a:lnSpc>
            </a:pPr>
            <a:endParaRPr lang="en-US" altLang="en-US" sz="2000" dirty="0">
              <a:latin typeface="Book Antiqua" pitchFamily="18" charset="0"/>
            </a:endParaRPr>
          </a:p>
          <a:p>
            <a:pPr eaLnBrk="1" hangingPunct="1">
              <a:lnSpc>
                <a:spcPct val="90000"/>
              </a:lnSpc>
            </a:pPr>
            <a:r>
              <a:rPr lang="en-US" altLang="en-US" sz="2000" dirty="0" smtClean="0">
                <a:latin typeface="Book Antiqua" pitchFamily="18" charset="0"/>
              </a:rPr>
              <a:t>Natural Gas Vehicles (NGV) </a:t>
            </a:r>
            <a:r>
              <a:rPr lang="en-US" altLang="en-US" sz="2000" dirty="0">
                <a:latin typeface="Book Antiqua" pitchFamily="18" charset="0"/>
              </a:rPr>
              <a:t>is the only market with </a:t>
            </a:r>
            <a:r>
              <a:rPr lang="en-US" altLang="en-US" sz="2000" dirty="0" smtClean="0">
                <a:latin typeface="Book Antiqua" pitchFamily="18" charset="0"/>
              </a:rPr>
              <a:t>fairly </a:t>
            </a:r>
            <a:r>
              <a:rPr lang="en-US" altLang="en-US" sz="2000" dirty="0">
                <a:latin typeface="Book Antiqua" pitchFamily="18" charset="0"/>
              </a:rPr>
              <a:t>strong growth potential.</a:t>
            </a:r>
          </a:p>
          <a:p>
            <a:pPr eaLnBrk="1" hangingPunct="1">
              <a:lnSpc>
                <a:spcPct val="90000"/>
              </a:lnSpc>
            </a:pPr>
            <a:endParaRPr lang="en-US" altLang="en-US" sz="2000" dirty="0">
              <a:latin typeface="Book Antiqua" pitchFamily="18" charset="0"/>
            </a:endParaRPr>
          </a:p>
          <a:p>
            <a:pPr eaLnBrk="1" hangingPunct="1">
              <a:lnSpc>
                <a:spcPct val="90000"/>
              </a:lnSpc>
            </a:pPr>
            <a:endParaRPr lang="en-US" altLang="en-US" sz="2000" dirty="0">
              <a:latin typeface="Book Antiqua"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6B8AB7E4-76AD-48C9-89B4-2232B6A8973A}" type="slidenum">
              <a:rPr lang="en-US" altLang="en-US" sz="1400" smtClean="0"/>
              <a:pPr>
                <a:spcBef>
                  <a:spcPct val="0"/>
                </a:spcBef>
                <a:buClrTx/>
                <a:buSzTx/>
                <a:buFontTx/>
                <a:buNone/>
              </a:pPr>
              <a:t>8</a:t>
            </a:fld>
            <a:endParaRPr lang="en-US" altLang="en-US" sz="1400" smtClean="0"/>
          </a:p>
        </p:txBody>
      </p:sp>
      <p:sp>
        <p:nvSpPr>
          <p:cNvPr id="12291" name="Rectangle 4"/>
          <p:cNvSpPr>
            <a:spLocks noGrp="1" noChangeArrowheads="1"/>
          </p:cNvSpPr>
          <p:nvPr>
            <p:ph type="title"/>
          </p:nvPr>
        </p:nvSpPr>
        <p:spPr>
          <a:xfrm>
            <a:off x="675481" y="685800"/>
            <a:ext cx="7793037" cy="1004887"/>
          </a:xfrm>
        </p:spPr>
        <p:txBody>
          <a:bodyPr/>
          <a:lstStyle/>
          <a:p>
            <a:pPr algn="ctr" eaLnBrk="1" hangingPunct="1"/>
            <a:r>
              <a:rPr lang="en-US" altLang="en-US" sz="2800" dirty="0" smtClean="0">
                <a:solidFill>
                  <a:srgbClr val="0033CC"/>
                </a:solidFill>
              </a:rPr>
              <a:t>SoCalGas Demand Forecast Summary</a:t>
            </a:r>
            <a:r>
              <a:rPr lang="en-US" altLang="en-US" dirty="0" smtClean="0"/>
              <a:t> </a:t>
            </a:r>
          </a:p>
        </p:txBody>
      </p:sp>
      <p:sp>
        <p:nvSpPr>
          <p:cNvPr id="12293" name="Text Box 29"/>
          <p:cNvSpPr txBox="1">
            <a:spLocks noChangeArrowheads="1"/>
          </p:cNvSpPr>
          <p:nvPr/>
        </p:nvSpPr>
        <p:spPr bwMode="auto">
          <a:xfrm>
            <a:off x="1104900" y="5334000"/>
            <a:ext cx="693419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285750" indent="-285750">
              <a:spcBef>
                <a:spcPct val="0"/>
              </a:spcBef>
              <a:buClr>
                <a:srgbClr val="0033CC"/>
              </a:buClr>
              <a:buSzTx/>
              <a:buFont typeface="Wingdings" panose="05000000000000000000" pitchFamily="2" charset="2"/>
              <a:buChar char="§"/>
            </a:pPr>
            <a:r>
              <a:rPr lang="en-US" altLang="en-US" sz="1800" dirty="0">
                <a:latin typeface="Book Antiqua" pitchFamily="18" charset="0"/>
              </a:rPr>
              <a:t>Total </a:t>
            </a:r>
            <a:r>
              <a:rPr lang="en-US" altLang="en-US" sz="1800" dirty="0" smtClean="0">
                <a:latin typeface="Book Antiqua" pitchFamily="18" charset="0"/>
              </a:rPr>
              <a:t>load </a:t>
            </a:r>
            <a:r>
              <a:rPr lang="en-US" altLang="en-US" sz="1800" dirty="0">
                <a:latin typeface="Book Antiqua" pitchFamily="18" charset="0"/>
              </a:rPr>
              <a:t>is expected to fall from </a:t>
            </a:r>
            <a:r>
              <a:rPr lang="en-US" altLang="en-US" sz="1800" dirty="0" smtClean="0">
                <a:latin typeface="Book Antiqua" pitchFamily="18" charset="0"/>
              </a:rPr>
              <a:t>981 </a:t>
            </a:r>
            <a:r>
              <a:rPr lang="en-US" altLang="en-US" sz="1800" dirty="0" err="1">
                <a:latin typeface="Book Antiqua" pitchFamily="18" charset="0"/>
              </a:rPr>
              <a:t>Bcf</a:t>
            </a:r>
            <a:r>
              <a:rPr lang="en-US" altLang="en-US" sz="1800" dirty="0">
                <a:latin typeface="Book Antiqua" pitchFamily="18" charset="0"/>
              </a:rPr>
              <a:t> in </a:t>
            </a:r>
            <a:r>
              <a:rPr lang="en-US" altLang="en-US" sz="1800" dirty="0" smtClean="0">
                <a:latin typeface="Book Antiqua" pitchFamily="18" charset="0"/>
              </a:rPr>
              <a:t>2016 </a:t>
            </a:r>
            <a:r>
              <a:rPr lang="en-US" altLang="en-US" sz="1800" dirty="0">
                <a:latin typeface="Book Antiqua" pitchFamily="18" charset="0"/>
              </a:rPr>
              <a:t>to </a:t>
            </a:r>
            <a:r>
              <a:rPr lang="en-US" altLang="en-US" sz="1800" dirty="0" smtClean="0">
                <a:latin typeface="Book Antiqua" pitchFamily="18" charset="0"/>
              </a:rPr>
              <a:t>869 </a:t>
            </a:r>
            <a:r>
              <a:rPr lang="en-US" altLang="en-US" sz="1800" dirty="0" err="1">
                <a:latin typeface="Book Antiqua" pitchFamily="18" charset="0"/>
              </a:rPr>
              <a:t>Bcf</a:t>
            </a:r>
            <a:r>
              <a:rPr lang="en-US" altLang="en-US" sz="1800" dirty="0">
                <a:latin typeface="Book Antiqua" pitchFamily="18" charset="0"/>
              </a:rPr>
              <a:t> in </a:t>
            </a:r>
            <a:r>
              <a:rPr lang="en-US" altLang="en-US" sz="1800" dirty="0" smtClean="0">
                <a:latin typeface="Book Antiqua" pitchFamily="18" charset="0"/>
              </a:rPr>
              <a:t>2035, declining an average of 0.6% per year. (For comparison, annual decline of 0.3% was forecasted in the 2014 CGR, and annual </a:t>
            </a:r>
            <a:r>
              <a:rPr lang="en-US" altLang="en-US" sz="1800" i="1" dirty="0" smtClean="0">
                <a:latin typeface="Book Antiqua" pitchFamily="18" charset="0"/>
              </a:rPr>
              <a:t>growth</a:t>
            </a:r>
            <a:r>
              <a:rPr lang="en-US" altLang="en-US" sz="1800" dirty="0" smtClean="0">
                <a:latin typeface="Book Antiqua" pitchFamily="18" charset="0"/>
              </a:rPr>
              <a:t> of 0.1% in the 2012 CGR.)</a:t>
            </a:r>
            <a:endParaRPr lang="en-US" altLang="en-US" sz="1800" dirty="0">
              <a:latin typeface="Book Antiqua" pitchFamily="18" charset="0"/>
            </a:endParaRPr>
          </a:p>
        </p:txBody>
      </p:sp>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7800" y="1828800"/>
            <a:ext cx="6172200" cy="3505200"/>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A886ADA4-ADAE-464C-BE77-1461A094DD97}" type="slidenum">
              <a:rPr lang="en-US" altLang="en-US" sz="1400" smtClean="0"/>
              <a:pPr>
                <a:spcBef>
                  <a:spcPct val="0"/>
                </a:spcBef>
                <a:buClrTx/>
                <a:buSzTx/>
                <a:buFontTx/>
                <a:buNone/>
              </a:pPr>
              <a:t>9</a:t>
            </a:fld>
            <a:endParaRPr lang="en-US" altLang="en-US" sz="1400" smtClean="0"/>
          </a:p>
        </p:txBody>
      </p:sp>
      <p:sp>
        <p:nvSpPr>
          <p:cNvPr id="13315" name="Rectangle 2"/>
          <p:cNvSpPr>
            <a:spLocks noGrp="1" noChangeArrowheads="1"/>
          </p:cNvSpPr>
          <p:nvPr>
            <p:ph type="title"/>
          </p:nvPr>
        </p:nvSpPr>
        <p:spPr>
          <a:xfrm>
            <a:off x="675482" y="214313"/>
            <a:ext cx="7793037" cy="1462087"/>
          </a:xfrm>
        </p:spPr>
        <p:txBody>
          <a:bodyPr/>
          <a:lstStyle/>
          <a:p>
            <a:pPr algn="ctr" eaLnBrk="1" hangingPunct="1"/>
            <a:r>
              <a:rPr lang="en-US" altLang="en-US" sz="2800" dirty="0" smtClean="0">
                <a:solidFill>
                  <a:srgbClr val="0033CC"/>
                </a:solidFill>
              </a:rPr>
              <a:t>SoCalGas Residential Gas Demand</a:t>
            </a:r>
          </a:p>
        </p:txBody>
      </p:sp>
      <p:sp>
        <p:nvSpPr>
          <p:cNvPr id="13316" name="Rectangle 3"/>
          <p:cNvSpPr>
            <a:spLocks noGrp="1" noChangeArrowheads="1"/>
          </p:cNvSpPr>
          <p:nvPr>
            <p:ph type="body" idx="1"/>
          </p:nvPr>
        </p:nvSpPr>
        <p:spPr>
          <a:xfrm>
            <a:off x="609600" y="2057400"/>
            <a:ext cx="7924800" cy="4038600"/>
          </a:xfrm>
        </p:spPr>
        <p:txBody>
          <a:bodyPr/>
          <a:lstStyle/>
          <a:p>
            <a:pPr eaLnBrk="1" hangingPunct="1">
              <a:lnSpc>
                <a:spcPct val="90000"/>
              </a:lnSpc>
            </a:pPr>
            <a:r>
              <a:rPr lang="en-US" altLang="en-US" sz="2000" dirty="0" smtClean="0">
                <a:latin typeface="Book Antiqua" pitchFamily="18" charset="0"/>
              </a:rPr>
              <a:t>Annual residential gas demand declines 0.5% per year from 239 </a:t>
            </a:r>
            <a:r>
              <a:rPr lang="en-US" altLang="en-US" sz="2000" dirty="0" err="1" smtClean="0">
                <a:latin typeface="Book Antiqua" pitchFamily="18" charset="0"/>
              </a:rPr>
              <a:t>Bcf</a:t>
            </a:r>
            <a:r>
              <a:rPr lang="en-US" altLang="en-US" sz="2000" dirty="0" smtClean="0">
                <a:latin typeface="Book Antiqua" pitchFamily="18" charset="0"/>
              </a:rPr>
              <a:t> in 2015 to 218 </a:t>
            </a:r>
            <a:r>
              <a:rPr lang="en-US" altLang="en-US" sz="2000" dirty="0" err="1" smtClean="0">
                <a:latin typeface="Book Antiqua" pitchFamily="18" charset="0"/>
              </a:rPr>
              <a:t>Bcf</a:t>
            </a:r>
            <a:r>
              <a:rPr lang="en-US" altLang="en-US" sz="2000" dirty="0" smtClean="0">
                <a:latin typeface="Book Antiqua" pitchFamily="18" charset="0"/>
              </a:rPr>
              <a:t> in 2035.  Declining use per meter more than offsets new meter growth.</a:t>
            </a:r>
          </a:p>
          <a:p>
            <a:pPr eaLnBrk="1" hangingPunct="1">
              <a:lnSpc>
                <a:spcPct val="90000"/>
              </a:lnSpc>
            </a:pPr>
            <a:endParaRPr lang="en-US" altLang="en-US" sz="2000" dirty="0" smtClean="0">
              <a:latin typeface="Book Antiqua" pitchFamily="18" charset="0"/>
            </a:endParaRPr>
          </a:p>
          <a:p>
            <a:pPr eaLnBrk="1" hangingPunct="1">
              <a:lnSpc>
                <a:spcPct val="90000"/>
              </a:lnSpc>
            </a:pPr>
            <a:r>
              <a:rPr lang="en-US" altLang="en-US" sz="2000" dirty="0" smtClean="0">
                <a:latin typeface="Book Antiqua" pitchFamily="18" charset="0"/>
              </a:rPr>
              <a:t>Aggressive energy efficiency programs --with tighter building shell and appliance efficiency standards -- are driving the declines in use per meter.</a:t>
            </a:r>
          </a:p>
          <a:p>
            <a:pPr eaLnBrk="1" hangingPunct="1">
              <a:lnSpc>
                <a:spcPct val="90000"/>
              </a:lnSpc>
            </a:pPr>
            <a:endParaRPr lang="en-US" altLang="en-US" sz="2000" dirty="0" smtClean="0">
              <a:latin typeface="Book Antiqua" pitchFamily="18" charset="0"/>
            </a:endParaRPr>
          </a:p>
          <a:p>
            <a:pPr eaLnBrk="1" hangingPunct="1">
              <a:lnSpc>
                <a:spcPct val="90000"/>
              </a:lnSpc>
            </a:pPr>
            <a:r>
              <a:rPr lang="en-US" altLang="en-US" sz="2000" dirty="0" smtClean="0">
                <a:latin typeface="Book Antiqua" pitchFamily="18" charset="0"/>
              </a:rPr>
              <a:t>Since 2001, weather-normalized residential use per active meter has been dropping by 0.6% per year.</a:t>
            </a:r>
          </a:p>
          <a:p>
            <a:pPr eaLnBrk="1" hangingPunct="1">
              <a:lnSpc>
                <a:spcPct val="90000"/>
              </a:lnSpc>
            </a:pPr>
            <a:endParaRPr lang="en-US" altLang="en-US" sz="2000" dirty="0" smtClean="0">
              <a:latin typeface="Book Antiqua" pitchFamily="18" charset="0"/>
            </a:endParaRPr>
          </a:p>
          <a:p>
            <a:pPr eaLnBrk="1" hangingPunct="1">
              <a:lnSpc>
                <a:spcPct val="90000"/>
              </a:lnSpc>
            </a:pPr>
            <a:r>
              <a:rPr lang="en-US" altLang="en-US" sz="2000" dirty="0" smtClean="0">
                <a:latin typeface="Book Antiqua" pitchFamily="18" charset="0"/>
              </a:rPr>
              <a:t>Adjusted for normal weather, 2015 use per active meter averaged 474 </a:t>
            </a:r>
            <a:r>
              <a:rPr lang="en-US" altLang="en-US" sz="2000" dirty="0" err="1" smtClean="0">
                <a:latin typeface="Book Antiqua" pitchFamily="18" charset="0"/>
              </a:rPr>
              <a:t>therms</a:t>
            </a:r>
            <a:r>
              <a:rPr lang="en-US" altLang="en-US" sz="2000" dirty="0" smtClean="0">
                <a:latin typeface="Book Antiqua" pitchFamily="18" charset="0"/>
              </a:rPr>
              <a:t> for single-family and 312 </a:t>
            </a:r>
            <a:r>
              <a:rPr lang="en-US" altLang="en-US" sz="2000" dirty="0" err="1" smtClean="0">
                <a:latin typeface="Book Antiqua" pitchFamily="18" charset="0"/>
              </a:rPr>
              <a:t>therms</a:t>
            </a:r>
            <a:r>
              <a:rPr lang="en-US" altLang="en-US" sz="2000" dirty="0" smtClean="0">
                <a:latin typeface="Book Antiqua" pitchFamily="18" charset="0"/>
              </a:rPr>
              <a:t> for multi-family. </a:t>
            </a:r>
            <a:endParaRPr lang="en-US" altLang="en-US" sz="20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2F73F1BA-7524-4BFA-BA8A-5D5BFB8F7751}" type="slidenum">
              <a:rPr lang="en-US" altLang="en-US" sz="1400" smtClean="0"/>
              <a:pPr>
                <a:spcBef>
                  <a:spcPct val="0"/>
                </a:spcBef>
                <a:buClrTx/>
                <a:buSzTx/>
                <a:buFontTx/>
                <a:buNone/>
              </a:pPr>
              <a:t>10</a:t>
            </a:fld>
            <a:endParaRPr lang="en-US" altLang="en-US" sz="1400" smtClean="0"/>
          </a:p>
        </p:txBody>
      </p:sp>
      <p:sp>
        <p:nvSpPr>
          <p:cNvPr id="14339" name="Rectangle 4"/>
          <p:cNvSpPr>
            <a:spLocks noGrp="1" noChangeArrowheads="1"/>
          </p:cNvSpPr>
          <p:nvPr>
            <p:ph type="title"/>
          </p:nvPr>
        </p:nvSpPr>
        <p:spPr>
          <a:xfrm>
            <a:off x="675482" y="838200"/>
            <a:ext cx="7793037" cy="852487"/>
          </a:xfrm>
        </p:spPr>
        <p:txBody>
          <a:bodyPr/>
          <a:lstStyle/>
          <a:p>
            <a:pPr algn="ctr" eaLnBrk="1" hangingPunct="1"/>
            <a:r>
              <a:rPr lang="en-US" altLang="en-US" sz="2800" dirty="0" smtClean="0">
                <a:solidFill>
                  <a:srgbClr val="0033CC"/>
                </a:solidFill>
              </a:rPr>
              <a:t>SoCalGas Residential Gas Demand</a:t>
            </a:r>
          </a:p>
        </p:txBody>
      </p:sp>
      <p:sp>
        <p:nvSpPr>
          <p:cNvPr id="14340" name="Text Box 21"/>
          <p:cNvSpPr txBox="1">
            <a:spLocks noChangeArrowheads="1"/>
          </p:cNvSpPr>
          <p:nvPr/>
        </p:nvSpPr>
        <p:spPr bwMode="auto">
          <a:xfrm>
            <a:off x="1401763" y="5486400"/>
            <a:ext cx="634047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342900" indent="-342900">
              <a:spcBef>
                <a:spcPct val="0"/>
              </a:spcBef>
              <a:buClr>
                <a:srgbClr val="0033CC"/>
              </a:buClr>
              <a:buSzTx/>
              <a:buFont typeface="Wingdings" panose="05000000000000000000" pitchFamily="2" charset="2"/>
              <a:buChar char="§"/>
            </a:pPr>
            <a:r>
              <a:rPr lang="en-US" altLang="en-US" sz="1800" dirty="0">
                <a:latin typeface="Book Antiqua" pitchFamily="18" charset="0"/>
              </a:rPr>
              <a:t>Expected residential </a:t>
            </a:r>
            <a:r>
              <a:rPr lang="en-US" altLang="en-US" sz="1800" dirty="0" smtClean="0">
                <a:latin typeface="Book Antiqua" pitchFamily="18" charset="0"/>
              </a:rPr>
              <a:t>demand declines an average of 0.5</a:t>
            </a:r>
            <a:r>
              <a:rPr lang="en-US" altLang="en-US" sz="1800" dirty="0">
                <a:latin typeface="Book Antiqua" pitchFamily="18" charset="0"/>
              </a:rPr>
              <a:t>% per year from </a:t>
            </a:r>
            <a:r>
              <a:rPr lang="en-US" altLang="en-US" sz="1800" dirty="0" smtClean="0">
                <a:latin typeface="Book Antiqua" pitchFamily="18" charset="0"/>
              </a:rPr>
              <a:t>2015</a:t>
            </a:r>
            <a:r>
              <a:rPr lang="en-US" altLang="en-US" sz="1800" dirty="0" smtClean="0">
                <a:latin typeface="Interstate-BoldCondensed" pitchFamily="2" charset="0"/>
              </a:rPr>
              <a:t> </a:t>
            </a:r>
            <a:r>
              <a:rPr lang="en-US" altLang="en-US" sz="1800" dirty="0">
                <a:latin typeface="Book Antiqua" pitchFamily="18" charset="0"/>
              </a:rPr>
              <a:t>to 2035.</a:t>
            </a:r>
          </a:p>
        </p:txBody>
      </p:sp>
      <p:graphicFrame>
        <p:nvGraphicFramePr>
          <p:cNvPr id="7" name="Chart 6"/>
          <p:cNvGraphicFramePr/>
          <p:nvPr>
            <p:extLst>
              <p:ext uri="{D42A27DB-BD31-4B8C-83A1-F6EECF244321}">
                <p14:modId xmlns:p14="http://schemas.microsoft.com/office/powerpoint/2010/main" val="2875698058"/>
              </p:ext>
            </p:extLst>
          </p:nvPr>
        </p:nvGraphicFramePr>
        <p:xfrm>
          <a:off x="1295400" y="1832609"/>
          <a:ext cx="6248400" cy="3625216"/>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4B16A5AA-A787-4B65-A83D-768711EAD753}" type="slidenum">
              <a:rPr lang="en-US" altLang="en-US" sz="1400" smtClean="0"/>
              <a:pPr>
                <a:spcBef>
                  <a:spcPct val="0"/>
                </a:spcBef>
                <a:buClrTx/>
                <a:buSzTx/>
                <a:buFontTx/>
                <a:buNone/>
              </a:pPr>
              <a:t>11</a:t>
            </a:fld>
            <a:endParaRPr lang="en-US" altLang="en-US" sz="1400" smtClean="0"/>
          </a:p>
        </p:txBody>
      </p:sp>
      <p:sp>
        <p:nvSpPr>
          <p:cNvPr id="17411" name="Rectangle 4"/>
          <p:cNvSpPr>
            <a:spLocks noGrp="1" noChangeArrowheads="1"/>
          </p:cNvSpPr>
          <p:nvPr>
            <p:ph type="title"/>
          </p:nvPr>
        </p:nvSpPr>
        <p:spPr>
          <a:xfrm>
            <a:off x="675481" y="685800"/>
            <a:ext cx="7793037" cy="1004887"/>
          </a:xfrm>
        </p:spPr>
        <p:txBody>
          <a:bodyPr/>
          <a:lstStyle/>
          <a:p>
            <a:pPr algn="ctr" eaLnBrk="1" hangingPunct="1"/>
            <a:r>
              <a:rPr lang="en-US" altLang="en-US" sz="2800" dirty="0" smtClean="0">
                <a:solidFill>
                  <a:srgbClr val="0033CC"/>
                </a:solidFill>
              </a:rPr>
              <a:t>SoCalGas Commercial Demand Forecast</a:t>
            </a:r>
          </a:p>
        </p:txBody>
      </p:sp>
      <p:sp>
        <p:nvSpPr>
          <p:cNvPr id="17413" name="Text Box 19"/>
          <p:cNvSpPr txBox="1">
            <a:spLocks noChangeArrowheads="1"/>
          </p:cNvSpPr>
          <p:nvPr/>
        </p:nvSpPr>
        <p:spPr bwMode="auto">
          <a:xfrm>
            <a:off x="1287462" y="5638800"/>
            <a:ext cx="63404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285750" indent="-285750">
              <a:spcBef>
                <a:spcPct val="0"/>
              </a:spcBef>
              <a:buClr>
                <a:srgbClr val="0033CC"/>
              </a:buClr>
              <a:buSzTx/>
              <a:buFont typeface="Wingdings" panose="05000000000000000000" pitchFamily="2" charset="2"/>
              <a:buChar char="§"/>
            </a:pPr>
            <a:r>
              <a:rPr lang="en-US" altLang="en-US" sz="1800" dirty="0" smtClean="0">
                <a:latin typeface="Book Antiqua" pitchFamily="18" charset="0"/>
              </a:rPr>
              <a:t>Commercial gas demand is </a:t>
            </a:r>
            <a:r>
              <a:rPr lang="en-US" altLang="en-US" sz="1800" dirty="0">
                <a:latin typeface="Book Antiqua" pitchFamily="18" charset="0"/>
              </a:rPr>
              <a:t>expected to fall </a:t>
            </a:r>
            <a:r>
              <a:rPr lang="en-US" altLang="en-US" sz="1800" dirty="0" smtClean="0">
                <a:latin typeface="Book Antiqua" pitchFamily="18" charset="0"/>
              </a:rPr>
              <a:t>average of 1.0% per year, from 97 </a:t>
            </a:r>
            <a:r>
              <a:rPr lang="en-US" altLang="en-US" sz="1800" dirty="0" err="1">
                <a:latin typeface="Book Antiqua" pitchFamily="18" charset="0"/>
              </a:rPr>
              <a:t>Bcf</a:t>
            </a:r>
            <a:r>
              <a:rPr lang="en-US" altLang="en-US" sz="1800" dirty="0">
                <a:latin typeface="Book Antiqua" pitchFamily="18" charset="0"/>
              </a:rPr>
              <a:t> in </a:t>
            </a:r>
            <a:r>
              <a:rPr lang="en-US" altLang="en-US" sz="1800" dirty="0" smtClean="0">
                <a:latin typeface="Book Antiqua" pitchFamily="18" charset="0"/>
              </a:rPr>
              <a:t>2015 </a:t>
            </a:r>
            <a:r>
              <a:rPr lang="en-US" altLang="en-US" sz="1800" dirty="0">
                <a:latin typeface="Book Antiqua" pitchFamily="18" charset="0"/>
              </a:rPr>
              <a:t>to </a:t>
            </a:r>
            <a:r>
              <a:rPr lang="en-US" altLang="en-US" sz="1800" dirty="0" smtClean="0">
                <a:latin typeface="Book Antiqua" pitchFamily="18" charset="0"/>
              </a:rPr>
              <a:t>80 </a:t>
            </a:r>
            <a:r>
              <a:rPr lang="en-US" altLang="en-US" sz="1800" dirty="0" err="1">
                <a:latin typeface="Book Antiqua" pitchFamily="18" charset="0"/>
              </a:rPr>
              <a:t>Bcf</a:t>
            </a:r>
            <a:r>
              <a:rPr lang="en-US" altLang="en-US" sz="1800" dirty="0">
                <a:latin typeface="Book Antiqua" pitchFamily="18" charset="0"/>
              </a:rPr>
              <a:t> in 2035.</a:t>
            </a:r>
          </a:p>
        </p:txBody>
      </p:sp>
      <p:graphicFrame>
        <p:nvGraphicFramePr>
          <p:cNvPr id="7" name="Chart 6"/>
          <p:cNvGraphicFramePr/>
          <p:nvPr>
            <p:extLst>
              <p:ext uri="{D42A27DB-BD31-4B8C-83A1-F6EECF244321}">
                <p14:modId xmlns:p14="http://schemas.microsoft.com/office/powerpoint/2010/main" val="4158481767"/>
              </p:ext>
            </p:extLst>
          </p:nvPr>
        </p:nvGraphicFramePr>
        <p:xfrm>
          <a:off x="1295400" y="2012950"/>
          <a:ext cx="6172200" cy="3625850"/>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2514600" y="1981200"/>
            <a:ext cx="3886200" cy="338554"/>
          </a:xfrm>
          <a:prstGeom prst="rect">
            <a:avLst/>
          </a:prstGeom>
          <a:noFill/>
        </p:spPr>
        <p:txBody>
          <a:bodyPr wrap="square" rtlCol="0">
            <a:spAutoFit/>
          </a:bodyPr>
          <a:lstStyle/>
          <a:p>
            <a:r>
              <a:rPr lang="en-US" sz="1600" dirty="0" err="1" smtClean="0"/>
              <a:t>SoCalGas</a:t>
            </a:r>
            <a:r>
              <a:rPr lang="en-US" sz="1600" dirty="0" smtClean="0"/>
              <a:t> Commercial Gas Demand (</a:t>
            </a:r>
            <a:r>
              <a:rPr lang="en-US" sz="1600" dirty="0" err="1" smtClean="0"/>
              <a:t>Bcf</a:t>
            </a:r>
            <a:r>
              <a:rPr lang="en-US" sz="1600" dirty="0" smtClean="0"/>
              <a:t>)</a:t>
            </a:r>
            <a:endParaRPr lang="en-US" sz="1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F0B831D9-EF9F-4E81-AB39-E41DE1FD8C9C}" type="slidenum">
              <a:rPr lang="en-US" altLang="en-US" sz="1400" smtClean="0"/>
              <a:pPr>
                <a:spcBef>
                  <a:spcPct val="0"/>
                </a:spcBef>
                <a:buClrTx/>
                <a:buSzTx/>
                <a:buFontTx/>
                <a:buNone/>
              </a:pPr>
              <a:t>12</a:t>
            </a:fld>
            <a:endParaRPr lang="en-US" altLang="en-US" sz="1400" smtClean="0"/>
          </a:p>
        </p:txBody>
      </p:sp>
      <p:sp>
        <p:nvSpPr>
          <p:cNvPr id="18435" name="Rectangle 2"/>
          <p:cNvSpPr>
            <a:spLocks noGrp="1" noChangeArrowheads="1"/>
          </p:cNvSpPr>
          <p:nvPr>
            <p:ph type="title"/>
          </p:nvPr>
        </p:nvSpPr>
        <p:spPr>
          <a:xfrm>
            <a:off x="952500" y="985838"/>
            <a:ext cx="7239000" cy="700087"/>
          </a:xfrm>
        </p:spPr>
        <p:txBody>
          <a:bodyPr/>
          <a:lstStyle/>
          <a:p>
            <a:pPr algn="ctr" eaLnBrk="1" hangingPunct="1"/>
            <a:r>
              <a:rPr lang="en-US" altLang="en-US" sz="2800" dirty="0" smtClean="0">
                <a:solidFill>
                  <a:srgbClr val="0033CC"/>
                </a:solidFill>
              </a:rPr>
              <a:t>SoCalGas Industrial Demand Forecast</a:t>
            </a:r>
          </a:p>
        </p:txBody>
      </p:sp>
      <p:sp>
        <p:nvSpPr>
          <p:cNvPr id="18437" name="Text Box 24"/>
          <p:cNvSpPr txBox="1">
            <a:spLocks noChangeArrowheads="1"/>
          </p:cNvSpPr>
          <p:nvPr/>
        </p:nvSpPr>
        <p:spPr bwMode="auto">
          <a:xfrm>
            <a:off x="457200" y="5703332"/>
            <a:ext cx="82296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285750" indent="-285750">
              <a:spcBef>
                <a:spcPct val="0"/>
              </a:spcBef>
              <a:buClr>
                <a:srgbClr val="0033CC"/>
              </a:buClr>
              <a:buSzTx/>
              <a:buFont typeface="Wingdings" panose="05000000000000000000" pitchFamily="2" charset="2"/>
              <a:buChar char="§"/>
            </a:pPr>
            <a:r>
              <a:rPr lang="en-US" altLang="en-US" sz="1800" dirty="0">
                <a:latin typeface="Book Antiqua" pitchFamily="18" charset="0"/>
              </a:rPr>
              <a:t>Industrial load </a:t>
            </a:r>
            <a:r>
              <a:rPr lang="en-US" altLang="en-US" sz="1800" dirty="0" smtClean="0">
                <a:latin typeface="Book Antiqua" pitchFamily="18" charset="0"/>
              </a:rPr>
              <a:t>expected </a:t>
            </a:r>
            <a:r>
              <a:rPr lang="en-US" altLang="en-US" sz="1800" dirty="0">
                <a:latin typeface="Book Antiqua" pitchFamily="18" charset="0"/>
              </a:rPr>
              <a:t>to decline by </a:t>
            </a:r>
            <a:r>
              <a:rPr lang="en-US" altLang="en-US" sz="1800" dirty="0" smtClean="0">
                <a:latin typeface="Book Antiqua" pitchFamily="18" charset="0"/>
              </a:rPr>
              <a:t>0.6% </a:t>
            </a:r>
            <a:r>
              <a:rPr lang="en-US" altLang="en-US" sz="1800" dirty="0">
                <a:latin typeface="Book Antiqua" pitchFamily="18" charset="0"/>
              </a:rPr>
              <a:t>per annum from </a:t>
            </a:r>
            <a:r>
              <a:rPr lang="en-US" altLang="en-US" sz="1800" dirty="0" smtClean="0">
                <a:latin typeface="Book Antiqua" pitchFamily="18" charset="0"/>
              </a:rPr>
              <a:t>2015 to 2035.</a:t>
            </a:r>
          </a:p>
        </p:txBody>
      </p:sp>
      <p:graphicFrame>
        <p:nvGraphicFramePr>
          <p:cNvPr id="8" name="Chart 7"/>
          <p:cNvGraphicFramePr/>
          <p:nvPr>
            <p:extLst>
              <p:ext uri="{D42A27DB-BD31-4B8C-83A1-F6EECF244321}">
                <p14:modId xmlns:p14="http://schemas.microsoft.com/office/powerpoint/2010/main" val="1920874643"/>
              </p:ext>
            </p:extLst>
          </p:nvPr>
        </p:nvGraphicFramePr>
        <p:xfrm>
          <a:off x="1295401" y="1828800"/>
          <a:ext cx="6629400" cy="3689866"/>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7B494301-FB58-4ECA-99D4-7AF265865509}" type="slidenum">
              <a:rPr lang="en-US" altLang="en-US" sz="1400" smtClean="0"/>
              <a:pPr>
                <a:spcBef>
                  <a:spcPct val="0"/>
                </a:spcBef>
                <a:buClrTx/>
                <a:buSzTx/>
                <a:buFontTx/>
                <a:buNone/>
              </a:pPr>
              <a:t>13</a:t>
            </a:fld>
            <a:endParaRPr lang="en-US" altLang="en-US" sz="1400" smtClean="0"/>
          </a:p>
        </p:txBody>
      </p:sp>
      <p:sp>
        <p:nvSpPr>
          <p:cNvPr id="20483" name="Rectangle 2"/>
          <p:cNvSpPr>
            <a:spLocks noGrp="1" noChangeArrowheads="1"/>
          </p:cNvSpPr>
          <p:nvPr>
            <p:ph type="title"/>
          </p:nvPr>
        </p:nvSpPr>
        <p:spPr>
          <a:xfrm>
            <a:off x="533400" y="838200"/>
            <a:ext cx="7793037" cy="852487"/>
          </a:xfrm>
        </p:spPr>
        <p:txBody>
          <a:bodyPr/>
          <a:lstStyle/>
          <a:p>
            <a:pPr algn="ctr" eaLnBrk="1" hangingPunct="1"/>
            <a:r>
              <a:rPr lang="en-US" altLang="en-US" sz="2800" dirty="0" smtClean="0">
                <a:solidFill>
                  <a:srgbClr val="0033CC"/>
                </a:solidFill>
              </a:rPr>
              <a:t>SoCalGas Energy Efficiency Goals</a:t>
            </a:r>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p:cNvSpPr txBox="1"/>
          <p:nvPr/>
        </p:nvSpPr>
        <p:spPr>
          <a:xfrm>
            <a:off x="1028700" y="5836159"/>
            <a:ext cx="7086600" cy="369332"/>
          </a:xfrm>
          <a:prstGeom prst="rect">
            <a:avLst/>
          </a:prstGeom>
          <a:noFill/>
        </p:spPr>
        <p:txBody>
          <a:bodyPr wrap="square" rtlCol="0">
            <a:spAutoFit/>
          </a:bodyPr>
          <a:lstStyle/>
          <a:p>
            <a:r>
              <a:rPr lang="en-US" dirty="0" smtClean="0">
                <a:latin typeface="Book Antiqua" panose="02040602050305030304" pitchFamily="18" charset="0"/>
              </a:rPr>
              <a:t>Most of the EE savings are in the Residential and Core C&amp;I sectors. </a:t>
            </a:r>
            <a:endParaRPr lang="en-US" dirty="0">
              <a:latin typeface="Book Antiqua" panose="02040602050305030304" pitchFamily="18" charset="0"/>
            </a:endParaRPr>
          </a:p>
        </p:txBody>
      </p:sp>
      <p:pic>
        <p:nvPicPr>
          <p:cNvPr id="880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752600"/>
            <a:ext cx="7239000" cy="4083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5"/>
          <p:cNvSpPr>
            <a:spLocks noGrp="1"/>
          </p:cNvSpPr>
          <p:nvPr>
            <p:ph type="sldNum" sz="quarter" idx="12"/>
          </p:nvPr>
        </p:nvSpPr>
        <p:spPr>
          <a:noFill/>
        </p:spPr>
        <p:txBody>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eaLnBrk="1" fontAlgn="base" hangingPunct="1">
              <a:spcBef>
                <a:spcPct val="0"/>
              </a:spcBef>
              <a:spcAft>
                <a:spcPct val="0"/>
              </a:spcAft>
              <a:buClrTx/>
              <a:buSzTx/>
              <a:buFontTx/>
              <a:buNone/>
            </a:pPr>
            <a:fld id="{75E7BC72-9B05-40F1-AD66-6D1D9EEE427C}" type="slidenum">
              <a:rPr lang="en-US" altLang="en-US" sz="1400" smtClean="0">
                <a:solidFill>
                  <a:srgbClr val="000000"/>
                </a:solidFill>
              </a:rPr>
              <a:pPr eaLnBrk="1" fontAlgn="base" hangingPunct="1">
                <a:spcBef>
                  <a:spcPct val="0"/>
                </a:spcBef>
                <a:spcAft>
                  <a:spcPct val="0"/>
                </a:spcAft>
                <a:buClrTx/>
                <a:buSzTx/>
                <a:buFontTx/>
                <a:buNone/>
              </a:pPr>
              <a:t>14</a:t>
            </a:fld>
            <a:endParaRPr lang="en-US" altLang="en-US" sz="1400" smtClean="0">
              <a:solidFill>
                <a:srgbClr val="000000"/>
              </a:solidFill>
            </a:endParaRPr>
          </a:p>
        </p:txBody>
      </p:sp>
      <p:sp>
        <p:nvSpPr>
          <p:cNvPr id="28675" name="Rectangle 2"/>
          <p:cNvSpPr>
            <a:spLocks noGrp="1" noChangeArrowheads="1"/>
          </p:cNvSpPr>
          <p:nvPr>
            <p:ph type="title"/>
          </p:nvPr>
        </p:nvSpPr>
        <p:spPr>
          <a:xfrm>
            <a:off x="561181" y="1066800"/>
            <a:ext cx="7793038" cy="762000"/>
          </a:xfrm>
        </p:spPr>
        <p:txBody>
          <a:bodyPr/>
          <a:lstStyle/>
          <a:p>
            <a:pPr algn="ctr" eaLnBrk="1" hangingPunct="1"/>
            <a:r>
              <a:rPr lang="en-US" altLang="en-US" sz="2600" dirty="0" smtClean="0">
                <a:solidFill>
                  <a:srgbClr val="0033CC"/>
                </a:solidFill>
              </a:rPr>
              <a:t>SoCalGas Gas-Fired Electric Generation (</a:t>
            </a:r>
            <a:r>
              <a:rPr lang="en-US" altLang="en-US" sz="2600" dirty="0" err="1" smtClean="0">
                <a:solidFill>
                  <a:srgbClr val="0033CC"/>
                </a:solidFill>
              </a:rPr>
              <a:t>Bcf</a:t>
            </a:r>
            <a:r>
              <a:rPr lang="en-US" altLang="en-US" sz="2600" dirty="0" smtClean="0">
                <a:solidFill>
                  <a:srgbClr val="0033CC"/>
                </a:solidFill>
              </a:rPr>
              <a:t>)</a:t>
            </a:r>
          </a:p>
        </p:txBody>
      </p:sp>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5400" y="1828800"/>
            <a:ext cx="6324600" cy="3124200"/>
          </a:xfrm>
          <a:prstGeom prst="rect">
            <a:avLst/>
          </a:prstGeom>
          <a:noFill/>
          <a:ln>
            <a:noFill/>
          </a:ln>
        </p:spPr>
      </p:pic>
      <p:sp>
        <p:nvSpPr>
          <p:cNvPr id="2" name="TextBox 1"/>
          <p:cNvSpPr txBox="1"/>
          <p:nvPr/>
        </p:nvSpPr>
        <p:spPr>
          <a:xfrm>
            <a:off x="1104900" y="4876800"/>
            <a:ext cx="6858000" cy="1754326"/>
          </a:xfrm>
          <a:prstGeom prst="rect">
            <a:avLst/>
          </a:prstGeom>
          <a:noFill/>
        </p:spPr>
        <p:txBody>
          <a:bodyPr wrap="square" rtlCol="0">
            <a:spAutoFit/>
          </a:bodyPr>
          <a:lstStyle/>
          <a:p>
            <a:r>
              <a:rPr lang="en-US" dirty="0" smtClean="0">
                <a:latin typeface="Book Antiqua" panose="02040602050305030304" pitchFamily="18" charset="0"/>
              </a:rPr>
              <a:t>EG gas throughput declines 1.5% per year for Base Hydro and declines 1.25% per year for Dry Hydro. </a:t>
            </a:r>
          </a:p>
          <a:p>
            <a:endParaRPr lang="en-US" dirty="0" smtClean="0">
              <a:latin typeface="Book Antiqua" panose="02040602050305030304" pitchFamily="18" charset="0"/>
            </a:endParaRPr>
          </a:p>
          <a:p>
            <a:r>
              <a:rPr lang="en-US" dirty="0" smtClean="0">
                <a:latin typeface="Book Antiqua" panose="02040602050305030304" pitchFamily="18" charset="0"/>
              </a:rPr>
              <a:t>Factors: Declining statewide electricity demand, higher renewable assumptions, and gas-fired generation mix.</a:t>
            </a:r>
          </a:p>
          <a:p>
            <a:endParaRPr lang="en-US" dirty="0">
              <a:latin typeface="Book Antiqua" panose="02040602050305030304" pitchFamily="18" charset="0"/>
            </a:endParaRPr>
          </a:p>
        </p:txBody>
      </p:sp>
    </p:spTree>
    <p:extLst>
      <p:ext uri="{BB962C8B-B14F-4D97-AF65-F5344CB8AC3E}">
        <p14:creationId xmlns:p14="http://schemas.microsoft.com/office/powerpoint/2010/main" val="14305645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A886ADA4-ADAE-464C-BE77-1461A094DD97}" type="slidenum">
              <a:rPr lang="en-US" altLang="en-US" sz="1400" smtClean="0"/>
              <a:pPr>
                <a:spcBef>
                  <a:spcPct val="0"/>
                </a:spcBef>
                <a:buClrTx/>
                <a:buSzTx/>
                <a:buFontTx/>
                <a:buNone/>
              </a:pPr>
              <a:t>15</a:t>
            </a:fld>
            <a:endParaRPr lang="en-US" altLang="en-US" sz="1400" smtClean="0"/>
          </a:p>
        </p:txBody>
      </p:sp>
      <p:sp>
        <p:nvSpPr>
          <p:cNvPr id="13315" name="Rectangle 2"/>
          <p:cNvSpPr>
            <a:spLocks noGrp="1" noChangeArrowheads="1"/>
          </p:cNvSpPr>
          <p:nvPr>
            <p:ph type="title"/>
          </p:nvPr>
        </p:nvSpPr>
        <p:spPr>
          <a:xfrm>
            <a:off x="1066800" y="214313"/>
            <a:ext cx="7793037" cy="1462087"/>
          </a:xfrm>
        </p:spPr>
        <p:txBody>
          <a:bodyPr/>
          <a:lstStyle/>
          <a:p>
            <a:pPr algn="ctr" eaLnBrk="1" hangingPunct="1"/>
            <a:r>
              <a:rPr lang="en-US" altLang="en-US" sz="2400" dirty="0" smtClean="0">
                <a:solidFill>
                  <a:srgbClr val="0033CC"/>
                </a:solidFill>
              </a:rPr>
              <a:t>Senate Bill 350</a:t>
            </a:r>
          </a:p>
        </p:txBody>
      </p:sp>
      <p:sp>
        <p:nvSpPr>
          <p:cNvPr id="13316" name="Rectangle 3"/>
          <p:cNvSpPr>
            <a:spLocks noGrp="1" noChangeArrowheads="1"/>
          </p:cNvSpPr>
          <p:nvPr>
            <p:ph type="body" idx="1"/>
          </p:nvPr>
        </p:nvSpPr>
        <p:spPr>
          <a:xfrm>
            <a:off x="533400" y="1981200"/>
            <a:ext cx="7924800" cy="4495800"/>
          </a:xfrm>
        </p:spPr>
        <p:txBody>
          <a:bodyPr/>
          <a:lstStyle/>
          <a:p>
            <a:pPr eaLnBrk="1" hangingPunct="1">
              <a:lnSpc>
                <a:spcPct val="90000"/>
              </a:lnSpc>
            </a:pPr>
            <a:r>
              <a:rPr lang="en-US" altLang="en-US" sz="1800" dirty="0" smtClean="0">
                <a:latin typeface="Book Antiqua" pitchFamily="18" charset="0"/>
              </a:rPr>
              <a:t>SB 350 was passed in October 2015.</a:t>
            </a:r>
          </a:p>
          <a:p>
            <a:pPr lvl="1" eaLnBrk="1" hangingPunct="1">
              <a:lnSpc>
                <a:spcPct val="90000"/>
              </a:lnSpc>
              <a:buClr>
                <a:srgbClr val="0033CC"/>
              </a:buClr>
              <a:buFont typeface="Wingdings" panose="05000000000000000000" pitchFamily="2" charset="2"/>
              <a:buChar char="Ø"/>
            </a:pPr>
            <a:endParaRPr lang="en-US" altLang="en-US" sz="1000" dirty="0" smtClean="0">
              <a:latin typeface="Book Antiqua" pitchFamily="18" charset="0"/>
            </a:endParaRPr>
          </a:p>
          <a:p>
            <a:pPr lvl="1" eaLnBrk="1" hangingPunct="1">
              <a:lnSpc>
                <a:spcPct val="90000"/>
              </a:lnSpc>
              <a:buClr>
                <a:srgbClr val="0033CC"/>
              </a:buClr>
              <a:buFont typeface="Wingdings" panose="05000000000000000000" pitchFamily="2" charset="2"/>
              <a:buChar char="Ø"/>
            </a:pPr>
            <a:r>
              <a:rPr lang="en-US" altLang="en-US" sz="1800" dirty="0" smtClean="0">
                <a:latin typeface="Book Antiqua" pitchFamily="18" charset="0"/>
              </a:rPr>
              <a:t>Renewable Portfolio Standards</a:t>
            </a:r>
          </a:p>
          <a:p>
            <a:pPr lvl="2" eaLnBrk="1" hangingPunct="1">
              <a:lnSpc>
                <a:spcPct val="90000"/>
              </a:lnSpc>
              <a:buClr>
                <a:srgbClr val="0033CC"/>
              </a:buClr>
              <a:buFont typeface="Wingdings" panose="05000000000000000000" pitchFamily="2" charset="2"/>
              <a:buChar char="Ø"/>
            </a:pPr>
            <a:r>
              <a:rPr lang="en-US" altLang="en-US" sz="1400" dirty="0" smtClean="0">
                <a:latin typeface="Book Antiqua" pitchFamily="18" charset="0"/>
              </a:rPr>
              <a:t>Before: 	33% by 12/31/2020 and 33% thereafter.</a:t>
            </a:r>
          </a:p>
          <a:p>
            <a:pPr lvl="2" eaLnBrk="1" hangingPunct="1">
              <a:lnSpc>
                <a:spcPct val="90000"/>
              </a:lnSpc>
              <a:buClr>
                <a:srgbClr val="0033CC"/>
              </a:buClr>
              <a:buFont typeface="Wingdings" panose="05000000000000000000" pitchFamily="2" charset="2"/>
              <a:buChar char="Ø"/>
            </a:pPr>
            <a:r>
              <a:rPr lang="en-US" altLang="en-US" sz="1400" dirty="0" smtClean="0">
                <a:latin typeface="Book Antiqua" pitchFamily="18" charset="0"/>
              </a:rPr>
              <a:t>Current: 33% by 12/31/2020  and 50% by 12/31/2030.</a:t>
            </a:r>
          </a:p>
          <a:p>
            <a:pPr eaLnBrk="1" hangingPunct="1">
              <a:lnSpc>
                <a:spcPct val="90000"/>
              </a:lnSpc>
              <a:buClr>
                <a:srgbClr val="0033CC"/>
              </a:buClr>
              <a:buFont typeface="Wingdings" panose="05000000000000000000" pitchFamily="2" charset="2"/>
              <a:buChar char="Ø"/>
            </a:pPr>
            <a:endParaRPr lang="en-US" altLang="en-US" sz="1000" dirty="0" smtClean="0">
              <a:latin typeface="Book Antiqua" pitchFamily="18" charset="0"/>
            </a:endParaRPr>
          </a:p>
          <a:p>
            <a:pPr eaLnBrk="1" hangingPunct="1">
              <a:lnSpc>
                <a:spcPct val="90000"/>
              </a:lnSpc>
              <a:buClr>
                <a:srgbClr val="0033CC"/>
              </a:buClr>
              <a:buFont typeface="Wingdings" panose="05000000000000000000" pitchFamily="2" charset="2"/>
              <a:buChar char="Ø"/>
            </a:pPr>
            <a:endParaRPr lang="en-US" altLang="en-US" sz="1000" dirty="0">
              <a:latin typeface="Book Antiqua" pitchFamily="18" charset="0"/>
            </a:endParaRPr>
          </a:p>
          <a:p>
            <a:pPr lvl="1" eaLnBrk="1" hangingPunct="1">
              <a:lnSpc>
                <a:spcPct val="90000"/>
              </a:lnSpc>
              <a:buClr>
                <a:srgbClr val="0033CC"/>
              </a:buClr>
              <a:buFont typeface="Wingdings" panose="05000000000000000000" pitchFamily="2" charset="2"/>
              <a:buChar char="Ø"/>
            </a:pPr>
            <a:r>
              <a:rPr lang="en-US" altLang="en-US" sz="1800" dirty="0" smtClean="0">
                <a:latin typeface="Book Antiqua" pitchFamily="18" charset="0"/>
              </a:rPr>
              <a:t>Energy Efficiency Programs</a:t>
            </a:r>
          </a:p>
          <a:p>
            <a:pPr lvl="2" eaLnBrk="1" hangingPunct="1">
              <a:lnSpc>
                <a:spcPct val="90000"/>
              </a:lnSpc>
              <a:buClr>
                <a:srgbClr val="0033CC"/>
              </a:buClr>
              <a:buFont typeface="Wingdings" panose="05000000000000000000" pitchFamily="2" charset="2"/>
              <a:buChar char="Ø"/>
            </a:pPr>
            <a:r>
              <a:rPr lang="en-US" altLang="en-US" sz="1400" dirty="0" smtClean="0">
                <a:latin typeface="Book Antiqua" pitchFamily="18" charset="0"/>
              </a:rPr>
              <a:t>To achieve a cumulative doubling of statewide energy efficiency savings in electricity and natural gas by 1/1/2030. </a:t>
            </a:r>
          </a:p>
          <a:p>
            <a:pPr lvl="1" eaLnBrk="1" hangingPunct="1">
              <a:lnSpc>
                <a:spcPct val="90000"/>
              </a:lnSpc>
              <a:buClr>
                <a:srgbClr val="0033CC"/>
              </a:buClr>
              <a:buFont typeface="Wingdings" panose="05000000000000000000" pitchFamily="2" charset="2"/>
              <a:buChar char="Ø"/>
            </a:pPr>
            <a:endParaRPr lang="en-US" altLang="en-US" sz="1800" dirty="0" smtClean="0">
              <a:latin typeface="Book Antiqua" pitchFamily="18" charset="0"/>
            </a:endParaRPr>
          </a:p>
          <a:p>
            <a:pPr lvl="1" eaLnBrk="1" hangingPunct="1">
              <a:lnSpc>
                <a:spcPct val="90000"/>
              </a:lnSpc>
              <a:buClr>
                <a:srgbClr val="0033CC"/>
              </a:buClr>
              <a:buFont typeface="Wingdings" panose="05000000000000000000" pitchFamily="2" charset="2"/>
              <a:buChar char="Ø"/>
            </a:pPr>
            <a:r>
              <a:rPr lang="en-US" altLang="en-US" sz="1800" dirty="0" smtClean="0">
                <a:latin typeface="Book Antiqua" pitchFamily="18" charset="0"/>
              </a:rPr>
              <a:t>California Independent System Operator (CAISO)</a:t>
            </a:r>
          </a:p>
          <a:p>
            <a:pPr lvl="2" eaLnBrk="1" hangingPunct="1">
              <a:lnSpc>
                <a:spcPct val="90000"/>
              </a:lnSpc>
              <a:buClr>
                <a:srgbClr val="0033CC"/>
              </a:buClr>
              <a:buFont typeface="Wingdings" panose="05000000000000000000" pitchFamily="2" charset="2"/>
              <a:buChar char="Ø"/>
            </a:pPr>
            <a:r>
              <a:rPr lang="en-US" altLang="en-US" sz="1400" dirty="0" smtClean="0">
                <a:latin typeface="Book Antiqua" pitchFamily="18" charset="0"/>
              </a:rPr>
              <a:t>It provides for the transformation of ISO into a regional ISO, with the approval of the Legislature.</a:t>
            </a:r>
          </a:p>
          <a:p>
            <a:pPr lvl="2" eaLnBrk="1" hangingPunct="1">
              <a:lnSpc>
                <a:spcPct val="90000"/>
              </a:lnSpc>
              <a:buClr>
                <a:srgbClr val="0033CC"/>
              </a:buClr>
              <a:buFont typeface="Wingdings" panose="05000000000000000000" pitchFamily="2" charset="2"/>
              <a:buChar char="Ø"/>
            </a:pPr>
            <a:r>
              <a:rPr lang="en-US" altLang="en-US" sz="1400" dirty="0" smtClean="0">
                <a:latin typeface="Book Antiqua" pitchFamily="18" charset="0"/>
              </a:rPr>
              <a:t>CAISO started the study process in December 2015, and published a report in July 2016</a:t>
            </a:r>
            <a:r>
              <a:rPr lang="en-US" altLang="en-US" sz="1400" dirty="0">
                <a:latin typeface="Book Antiqua" pitchFamily="18" charset="0"/>
              </a:rPr>
              <a:t>;</a:t>
            </a:r>
            <a:r>
              <a:rPr lang="en-US" altLang="en-US" sz="1400" dirty="0" smtClean="0">
                <a:latin typeface="Book Antiqua" pitchFamily="18" charset="0"/>
              </a:rPr>
              <a:t> California ratepayers would save $</a:t>
            </a:r>
            <a:r>
              <a:rPr lang="en-US" altLang="en-US" sz="1400" dirty="0" err="1" smtClean="0">
                <a:latin typeface="Book Antiqua" pitchFamily="18" charset="0"/>
              </a:rPr>
              <a:t>Ms</a:t>
            </a:r>
            <a:r>
              <a:rPr lang="en-US" altLang="en-US" sz="1400" dirty="0" smtClean="0">
                <a:latin typeface="Book Antiqua" pitchFamily="18" charset="0"/>
              </a:rPr>
              <a:t> each year under a regional ISO.</a:t>
            </a:r>
            <a:endParaRPr lang="en-US" altLang="en-US" sz="1400" dirty="0">
              <a:latin typeface="Book Antiqua" pitchFamily="18" charset="0"/>
            </a:endParaRPr>
          </a:p>
          <a:p>
            <a:pPr marL="457200" lvl="1" indent="0" eaLnBrk="1" hangingPunct="1">
              <a:lnSpc>
                <a:spcPct val="90000"/>
              </a:lnSpc>
              <a:buClr>
                <a:srgbClr val="0033CC"/>
              </a:buClr>
              <a:buNone/>
            </a:pPr>
            <a:r>
              <a:rPr lang="en-US" altLang="en-US" sz="1800" dirty="0" smtClean="0">
                <a:latin typeface="Book Antiqua" pitchFamily="18" charset="0"/>
              </a:rPr>
              <a:t> </a:t>
            </a:r>
          </a:p>
          <a:p>
            <a:pPr marL="0" indent="0" eaLnBrk="1" hangingPunct="1">
              <a:lnSpc>
                <a:spcPct val="90000"/>
              </a:lnSpc>
              <a:buNone/>
            </a:pPr>
            <a:endParaRPr lang="en-US" altLang="en-US" sz="1000" dirty="0" smtClean="0">
              <a:latin typeface="Book Antiqua" pitchFamily="18" charset="0"/>
            </a:endParaRPr>
          </a:p>
          <a:p>
            <a:pPr eaLnBrk="1" hangingPunct="1">
              <a:lnSpc>
                <a:spcPct val="90000"/>
              </a:lnSpc>
            </a:pPr>
            <a:endParaRPr lang="en-US" altLang="en-US" sz="1800" dirty="0">
              <a:latin typeface="Book Antiqua" pitchFamily="18" charset="0"/>
            </a:endParaRPr>
          </a:p>
        </p:txBody>
      </p:sp>
    </p:spTree>
    <p:extLst>
      <p:ext uri="{BB962C8B-B14F-4D97-AF65-F5344CB8AC3E}">
        <p14:creationId xmlns:p14="http://schemas.microsoft.com/office/powerpoint/2010/main" val="2631492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5"/>
          <p:cNvSpPr>
            <a:spLocks noGrp="1"/>
          </p:cNvSpPr>
          <p:nvPr>
            <p:ph type="sldNum" sz="quarter" idx="12"/>
          </p:nvPr>
        </p:nvSpPr>
        <p:spPr>
          <a:noFill/>
        </p:spPr>
        <p:txBody>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eaLnBrk="1" fontAlgn="base" hangingPunct="1">
              <a:spcBef>
                <a:spcPct val="0"/>
              </a:spcBef>
              <a:spcAft>
                <a:spcPct val="0"/>
              </a:spcAft>
              <a:buClrTx/>
              <a:buSzTx/>
              <a:buFontTx/>
              <a:buNone/>
            </a:pPr>
            <a:fld id="{43D927A7-AB98-449B-BB3E-A2BD61975B9B}" type="slidenum">
              <a:rPr lang="en-US" altLang="en-US" sz="1400" smtClean="0">
                <a:solidFill>
                  <a:srgbClr val="000000"/>
                </a:solidFill>
              </a:rPr>
              <a:pPr eaLnBrk="1" fontAlgn="base" hangingPunct="1">
                <a:spcBef>
                  <a:spcPct val="0"/>
                </a:spcBef>
                <a:spcAft>
                  <a:spcPct val="0"/>
                </a:spcAft>
                <a:buClrTx/>
                <a:buSzTx/>
                <a:buFontTx/>
                <a:buNone/>
              </a:pPr>
              <a:t>16</a:t>
            </a:fld>
            <a:endParaRPr lang="en-US" altLang="en-US" sz="1400" smtClean="0">
              <a:solidFill>
                <a:srgbClr val="000000"/>
              </a:solidFill>
            </a:endParaRPr>
          </a:p>
        </p:txBody>
      </p:sp>
      <p:sp>
        <p:nvSpPr>
          <p:cNvPr id="30724" name="Rectangle 3"/>
          <p:cNvSpPr>
            <a:spLocks noGrp="1" noChangeArrowheads="1"/>
          </p:cNvSpPr>
          <p:nvPr>
            <p:ph type="body" idx="1"/>
          </p:nvPr>
        </p:nvSpPr>
        <p:spPr>
          <a:xfrm>
            <a:off x="800100" y="2133600"/>
            <a:ext cx="7543800" cy="4724400"/>
          </a:xfrm>
        </p:spPr>
        <p:txBody>
          <a:bodyPr/>
          <a:lstStyle/>
          <a:p>
            <a:pPr eaLnBrk="1" hangingPunct="1">
              <a:lnSpc>
                <a:spcPct val="90000"/>
              </a:lnSpc>
            </a:pPr>
            <a:r>
              <a:rPr lang="en-US" altLang="en-US" sz="1800" dirty="0" smtClean="0">
                <a:latin typeface="Book Antiqua" pitchFamily="18" charset="0"/>
              </a:rPr>
              <a:t>Gas-fired </a:t>
            </a:r>
            <a:r>
              <a:rPr lang="en-US" altLang="en-US" sz="1800" dirty="0">
                <a:latin typeface="Book Antiqua" pitchFamily="18" charset="0"/>
              </a:rPr>
              <a:t>generation capacity </a:t>
            </a:r>
            <a:r>
              <a:rPr lang="en-US" altLang="en-US" sz="1800" dirty="0" smtClean="0">
                <a:latin typeface="Book Antiqua" pitchFamily="18" charset="0"/>
              </a:rPr>
              <a:t>additions and retirement </a:t>
            </a:r>
            <a:r>
              <a:rPr lang="en-US" altLang="en-US" sz="1800" dirty="0">
                <a:latin typeface="Book Antiqua" pitchFamily="18" charset="0"/>
              </a:rPr>
              <a:t>in the service areas:</a:t>
            </a:r>
          </a:p>
          <a:p>
            <a:pPr lvl="1" eaLnBrk="1" hangingPunct="1">
              <a:lnSpc>
                <a:spcPct val="90000"/>
              </a:lnSpc>
              <a:buClr>
                <a:srgbClr val="0033CC"/>
              </a:buClr>
              <a:buFont typeface="Wingdings" panose="05000000000000000000" pitchFamily="2" charset="2"/>
              <a:buChar char="Ø"/>
            </a:pPr>
            <a:endParaRPr lang="en-US" altLang="en-US" sz="1000" dirty="0">
              <a:latin typeface="Book Antiqua" pitchFamily="18" charset="0"/>
            </a:endParaRPr>
          </a:p>
          <a:p>
            <a:pPr lvl="1" eaLnBrk="1" hangingPunct="1">
              <a:lnSpc>
                <a:spcPct val="90000"/>
              </a:lnSpc>
              <a:buClr>
                <a:srgbClr val="0033CC"/>
              </a:buClr>
              <a:buFont typeface="Wingdings" panose="05000000000000000000" pitchFamily="2" charset="2"/>
              <a:buChar char="Ø"/>
            </a:pPr>
            <a:r>
              <a:rPr lang="en-US" altLang="en-US" sz="1800" dirty="0">
                <a:latin typeface="Book Antiqua" pitchFamily="18" charset="0"/>
              </a:rPr>
              <a:t>In SoCalGas’ service territory, approximately 2,000 MW of new thermal resources are projected to be added by 2025 and about 7,400 MW of older plants to be retired in the same period.  </a:t>
            </a:r>
          </a:p>
          <a:p>
            <a:pPr eaLnBrk="1" hangingPunct="1">
              <a:lnSpc>
                <a:spcPct val="90000"/>
              </a:lnSpc>
              <a:buClr>
                <a:srgbClr val="0033CC"/>
              </a:buClr>
              <a:buFont typeface="Wingdings" panose="05000000000000000000" pitchFamily="2" charset="2"/>
              <a:buChar char="Ø"/>
            </a:pPr>
            <a:endParaRPr lang="en-US" altLang="en-US" sz="1000" dirty="0">
              <a:latin typeface="Book Antiqua" pitchFamily="18" charset="0"/>
            </a:endParaRPr>
          </a:p>
          <a:p>
            <a:pPr lvl="1" eaLnBrk="1" hangingPunct="1">
              <a:lnSpc>
                <a:spcPct val="90000"/>
              </a:lnSpc>
              <a:buClr>
                <a:srgbClr val="0033CC"/>
              </a:buClr>
              <a:buFont typeface="Wingdings" panose="05000000000000000000" pitchFamily="2" charset="2"/>
              <a:buChar char="Ø"/>
            </a:pPr>
            <a:r>
              <a:rPr lang="en-US" altLang="en-US" sz="1800" dirty="0">
                <a:latin typeface="Book Antiqua" pitchFamily="18" charset="0"/>
              </a:rPr>
              <a:t>In SDG&amp;E’s service territory, about 800 MW of new thermal resources are predicted to be added by 2025, and about 1,100 MW of older plants to be retired. </a:t>
            </a:r>
          </a:p>
          <a:p>
            <a:pPr lvl="1" eaLnBrk="1" hangingPunct="1">
              <a:lnSpc>
                <a:spcPct val="90000"/>
              </a:lnSpc>
              <a:buClr>
                <a:srgbClr val="0033CC"/>
              </a:buClr>
              <a:buFont typeface="Wingdings" panose="05000000000000000000" pitchFamily="2" charset="2"/>
              <a:buChar char="Ø"/>
            </a:pPr>
            <a:endParaRPr lang="en-US" altLang="en-US" sz="1000" dirty="0">
              <a:latin typeface="Book Antiqua" pitchFamily="18" charset="0"/>
            </a:endParaRPr>
          </a:p>
          <a:p>
            <a:pPr eaLnBrk="1" hangingPunct="1">
              <a:lnSpc>
                <a:spcPct val="90000"/>
              </a:lnSpc>
            </a:pPr>
            <a:r>
              <a:rPr lang="en-US" altLang="en-US" sz="1800" dirty="0">
                <a:latin typeface="Book Antiqua" pitchFamily="18" charset="0"/>
              </a:rPr>
              <a:t>This forecast assumes the shutdown of units from the state’s once-through-cooling (OTC) regulation.</a:t>
            </a:r>
          </a:p>
          <a:p>
            <a:pPr eaLnBrk="1" hangingPunct="1">
              <a:lnSpc>
                <a:spcPct val="90000"/>
              </a:lnSpc>
            </a:pPr>
            <a:endParaRPr lang="en-US" altLang="en-US" sz="1000" dirty="0">
              <a:latin typeface="Book Antiqua" pitchFamily="18" charset="0"/>
            </a:endParaRPr>
          </a:p>
          <a:p>
            <a:pPr eaLnBrk="1" hangingPunct="1">
              <a:lnSpc>
                <a:spcPct val="80000"/>
              </a:lnSpc>
              <a:buFont typeface="Wingdings" pitchFamily="2" charset="2"/>
              <a:buNone/>
            </a:pPr>
            <a:endParaRPr lang="en-US" altLang="en-US" sz="1800" b="1" dirty="0" smtClean="0">
              <a:latin typeface="Book Antiqua" pitchFamily="18" charset="0"/>
            </a:endParaRPr>
          </a:p>
        </p:txBody>
      </p:sp>
      <p:sp>
        <p:nvSpPr>
          <p:cNvPr id="2" name="Title 1"/>
          <p:cNvSpPr>
            <a:spLocks noGrp="1"/>
          </p:cNvSpPr>
          <p:nvPr>
            <p:ph type="title"/>
          </p:nvPr>
        </p:nvSpPr>
        <p:spPr/>
        <p:txBody>
          <a:bodyPr/>
          <a:lstStyle/>
          <a:p>
            <a:r>
              <a:rPr lang="en-US" altLang="en-US" sz="2400" dirty="0">
                <a:solidFill>
                  <a:srgbClr val="0033CC"/>
                </a:solidFill>
              </a:rPr>
              <a:t>Sempra-Wide </a:t>
            </a:r>
            <a:r>
              <a:rPr lang="en-US" altLang="en-US" sz="2400" dirty="0" err="1">
                <a:solidFill>
                  <a:srgbClr val="0033CC"/>
                </a:solidFill>
              </a:rPr>
              <a:t>Dispatchable</a:t>
            </a:r>
            <a:r>
              <a:rPr lang="en-US" altLang="en-US" sz="2400" dirty="0">
                <a:solidFill>
                  <a:srgbClr val="0033CC"/>
                </a:solidFill>
              </a:rPr>
              <a:t> Electric Generation Demand</a:t>
            </a:r>
            <a:endParaRPr lang="en-US" sz="2400" dirty="0"/>
          </a:p>
        </p:txBody>
      </p:sp>
    </p:spTree>
    <p:extLst>
      <p:ext uri="{BB962C8B-B14F-4D97-AF65-F5344CB8AC3E}">
        <p14:creationId xmlns:p14="http://schemas.microsoft.com/office/powerpoint/2010/main" val="12489873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22A4BAD9-A93C-4B2D-84A3-9693C67E15CC}" type="slidenum">
              <a:rPr lang="en-US" altLang="en-US" sz="1400" smtClean="0"/>
              <a:pPr>
                <a:spcBef>
                  <a:spcPct val="0"/>
                </a:spcBef>
                <a:buClrTx/>
                <a:buSzTx/>
                <a:buFontTx/>
                <a:buNone/>
              </a:pPr>
              <a:t>17</a:t>
            </a:fld>
            <a:endParaRPr lang="en-US" altLang="en-US" sz="1400" smtClean="0"/>
          </a:p>
        </p:txBody>
      </p:sp>
      <p:sp>
        <p:nvSpPr>
          <p:cNvPr id="27651" name="Rectangle 4"/>
          <p:cNvSpPr>
            <a:spLocks noGrp="1" noChangeArrowheads="1"/>
          </p:cNvSpPr>
          <p:nvPr>
            <p:ph type="title"/>
          </p:nvPr>
        </p:nvSpPr>
        <p:spPr>
          <a:xfrm>
            <a:off x="1330920" y="1219200"/>
            <a:ext cx="6558359" cy="471487"/>
          </a:xfrm>
        </p:spPr>
        <p:txBody>
          <a:bodyPr/>
          <a:lstStyle/>
          <a:p>
            <a:pPr algn="ctr" eaLnBrk="1" hangingPunct="1"/>
            <a:r>
              <a:rPr lang="en-US" altLang="en-US" sz="2800" dirty="0" err="1" smtClean="0">
                <a:solidFill>
                  <a:srgbClr val="0033CC"/>
                </a:solidFill>
              </a:rPr>
              <a:t>SoCalGas</a:t>
            </a:r>
            <a:r>
              <a:rPr lang="en-US" altLang="en-US" sz="2800" dirty="0" smtClean="0">
                <a:solidFill>
                  <a:srgbClr val="0033CC"/>
                </a:solidFill>
              </a:rPr>
              <a:t> Wholesale and Other Markets</a:t>
            </a:r>
          </a:p>
        </p:txBody>
      </p:sp>
      <p:sp>
        <p:nvSpPr>
          <p:cNvPr id="27652" name="Text Box 22"/>
          <p:cNvSpPr txBox="1">
            <a:spLocks noChangeArrowheads="1"/>
          </p:cNvSpPr>
          <p:nvPr/>
        </p:nvSpPr>
        <p:spPr bwMode="auto">
          <a:xfrm>
            <a:off x="381000" y="2057400"/>
            <a:ext cx="8382000"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285750" indent="-285750">
              <a:spcBef>
                <a:spcPct val="0"/>
              </a:spcBef>
              <a:buClr>
                <a:srgbClr val="0033CC"/>
              </a:buClr>
              <a:buSzTx/>
              <a:buFont typeface="Wingdings" panose="05000000000000000000" pitchFamily="2" charset="2"/>
              <a:buChar char="§"/>
            </a:pPr>
            <a:r>
              <a:rPr lang="en-US" altLang="en-US" sz="1800" dirty="0" err="1">
                <a:latin typeface="Book Antiqua" pitchFamily="18" charset="0"/>
              </a:rPr>
              <a:t>SoCalGas</a:t>
            </a:r>
            <a:r>
              <a:rPr lang="en-US" altLang="en-US" sz="1800" dirty="0">
                <a:latin typeface="Book Antiqua" pitchFamily="18" charset="0"/>
              </a:rPr>
              <a:t> provides wholesale transportation service </a:t>
            </a:r>
            <a:r>
              <a:rPr lang="en-US" altLang="en-US" sz="1800" dirty="0" smtClean="0">
                <a:latin typeface="Book Antiqua" pitchFamily="18" charset="0"/>
              </a:rPr>
              <a:t>in California to </a:t>
            </a:r>
            <a:r>
              <a:rPr lang="en-US" altLang="en-US" sz="1800" dirty="0">
                <a:latin typeface="Book Antiqua" pitchFamily="18" charset="0"/>
              </a:rPr>
              <a:t>SDG&amp;E, the City of Long Beach Gas and Oil </a:t>
            </a:r>
            <a:r>
              <a:rPr lang="en-US" altLang="en-US" sz="1800" dirty="0" smtClean="0">
                <a:latin typeface="Book Antiqua" pitchFamily="18" charset="0"/>
              </a:rPr>
              <a:t>Department, </a:t>
            </a:r>
            <a:r>
              <a:rPr lang="en-US" altLang="en-US" sz="1800" dirty="0">
                <a:latin typeface="Book Antiqua" pitchFamily="18" charset="0"/>
              </a:rPr>
              <a:t>Southwest Gas </a:t>
            </a:r>
            <a:r>
              <a:rPr lang="en-US" altLang="en-US" sz="1800" dirty="0" smtClean="0">
                <a:latin typeface="Book Antiqua" pitchFamily="18" charset="0"/>
              </a:rPr>
              <a:t>Corporation, the </a:t>
            </a:r>
            <a:r>
              <a:rPr lang="en-US" altLang="en-US" sz="1800" dirty="0">
                <a:latin typeface="Book Antiqua" pitchFamily="18" charset="0"/>
              </a:rPr>
              <a:t>City of </a:t>
            </a:r>
            <a:r>
              <a:rPr lang="en-US" altLang="en-US" sz="1800" dirty="0" smtClean="0">
                <a:latin typeface="Book Antiqua" pitchFamily="18" charset="0"/>
              </a:rPr>
              <a:t>Vernon, </a:t>
            </a:r>
            <a:r>
              <a:rPr lang="en-US" altLang="en-US" sz="1800" dirty="0">
                <a:latin typeface="Book Antiqua" pitchFamily="18" charset="0"/>
              </a:rPr>
              <a:t>and </a:t>
            </a:r>
            <a:r>
              <a:rPr lang="en-US" altLang="en-US" sz="1800" dirty="0" smtClean="0">
                <a:latin typeface="Book Antiqua" pitchFamily="18" charset="0"/>
              </a:rPr>
              <a:t>to </a:t>
            </a:r>
            <a:r>
              <a:rPr lang="en-US" altLang="en-US" sz="1800" dirty="0" err="1" smtClean="0">
                <a:latin typeface="Book Antiqua" pitchFamily="18" charset="0"/>
              </a:rPr>
              <a:t>Ecogas</a:t>
            </a:r>
            <a:r>
              <a:rPr lang="en-US" altLang="en-US" sz="1800" dirty="0" smtClean="0">
                <a:latin typeface="Book Antiqua" pitchFamily="18" charset="0"/>
              </a:rPr>
              <a:t> in Mexico.  Wholesale </a:t>
            </a:r>
            <a:r>
              <a:rPr lang="en-US" altLang="en-US" sz="1800" dirty="0">
                <a:latin typeface="Book Antiqua" pitchFamily="18" charset="0"/>
              </a:rPr>
              <a:t>load excluding SDG&amp;E is expected to increase from </a:t>
            </a:r>
            <a:r>
              <a:rPr lang="en-US" altLang="en-US" sz="1800" dirty="0" smtClean="0">
                <a:latin typeface="Book Antiqua" pitchFamily="18" charset="0"/>
              </a:rPr>
              <a:t>25 </a:t>
            </a:r>
            <a:r>
              <a:rPr lang="en-US" altLang="en-US" sz="1800" dirty="0" err="1">
                <a:latin typeface="Book Antiqua" pitchFamily="18" charset="0"/>
              </a:rPr>
              <a:t>Bcf</a:t>
            </a:r>
            <a:r>
              <a:rPr lang="en-US" altLang="en-US" sz="1800" dirty="0">
                <a:latin typeface="Book Antiqua" pitchFamily="18" charset="0"/>
              </a:rPr>
              <a:t> in 2016 to </a:t>
            </a:r>
            <a:r>
              <a:rPr lang="en-US" altLang="en-US" sz="1800" dirty="0" smtClean="0">
                <a:latin typeface="Book Antiqua" pitchFamily="18" charset="0"/>
              </a:rPr>
              <a:t>28 </a:t>
            </a:r>
            <a:r>
              <a:rPr lang="en-US" altLang="en-US" sz="1800" dirty="0" err="1">
                <a:latin typeface="Book Antiqua" pitchFamily="18" charset="0"/>
              </a:rPr>
              <a:t>Bcf</a:t>
            </a:r>
            <a:r>
              <a:rPr lang="en-US" altLang="en-US" sz="1800" dirty="0">
                <a:latin typeface="Book Antiqua" pitchFamily="18" charset="0"/>
              </a:rPr>
              <a:t> in </a:t>
            </a:r>
            <a:r>
              <a:rPr lang="en-US" altLang="en-US" sz="1800" dirty="0" smtClean="0">
                <a:latin typeface="Book Antiqua" pitchFamily="18" charset="0"/>
              </a:rPr>
              <a:t>2035. SDG&amp;E’s </a:t>
            </a:r>
            <a:r>
              <a:rPr lang="en-US" altLang="en-US" sz="1800" dirty="0">
                <a:latin typeface="Book Antiqua" pitchFamily="18" charset="0"/>
              </a:rPr>
              <a:t>gas demand is </a:t>
            </a:r>
            <a:r>
              <a:rPr lang="en-US" altLang="en-US" sz="1800" dirty="0" smtClean="0">
                <a:latin typeface="Book Antiqua" pitchFamily="18" charset="0"/>
              </a:rPr>
              <a:t>forecasted to </a:t>
            </a:r>
            <a:r>
              <a:rPr lang="en-US" altLang="en-US" sz="1800" dirty="0">
                <a:latin typeface="Book Antiqua" pitchFamily="18" charset="0"/>
              </a:rPr>
              <a:t>decrease </a:t>
            </a:r>
            <a:r>
              <a:rPr lang="en-US" altLang="en-US" sz="1800" dirty="0" smtClean="0">
                <a:latin typeface="Book Antiqua" pitchFamily="18" charset="0"/>
              </a:rPr>
              <a:t>an </a:t>
            </a:r>
            <a:r>
              <a:rPr lang="en-US" altLang="en-US" sz="1800" dirty="0">
                <a:latin typeface="Book Antiqua" pitchFamily="18" charset="0"/>
              </a:rPr>
              <a:t>average </a:t>
            </a:r>
            <a:r>
              <a:rPr lang="en-US" altLang="en-US" sz="1800" dirty="0" smtClean="0">
                <a:latin typeface="Book Antiqua" pitchFamily="18" charset="0"/>
              </a:rPr>
              <a:t>of </a:t>
            </a:r>
            <a:r>
              <a:rPr lang="en-US" altLang="en-US" sz="1800" dirty="0">
                <a:latin typeface="Book Antiqua" pitchFamily="18" charset="0"/>
              </a:rPr>
              <a:t>0.4% per year from 131 </a:t>
            </a:r>
            <a:r>
              <a:rPr lang="en-US" altLang="en-US" sz="1800" dirty="0" err="1">
                <a:latin typeface="Book Antiqua" pitchFamily="18" charset="0"/>
              </a:rPr>
              <a:t>Bcf</a:t>
            </a:r>
            <a:r>
              <a:rPr lang="en-US" altLang="en-US" sz="1800" dirty="0">
                <a:latin typeface="Book Antiqua" pitchFamily="18" charset="0"/>
              </a:rPr>
              <a:t> in 2015 to 120 </a:t>
            </a:r>
            <a:r>
              <a:rPr lang="en-US" altLang="en-US" sz="1800" dirty="0" err="1">
                <a:latin typeface="Book Antiqua" pitchFamily="18" charset="0"/>
              </a:rPr>
              <a:t>Bcf</a:t>
            </a:r>
            <a:r>
              <a:rPr lang="en-US" altLang="en-US" sz="1800" dirty="0">
                <a:latin typeface="Book Antiqua" pitchFamily="18" charset="0"/>
              </a:rPr>
              <a:t> in 2035</a:t>
            </a:r>
            <a:r>
              <a:rPr lang="en-US" altLang="en-US" sz="1800" dirty="0" smtClean="0">
                <a:latin typeface="Book Antiqua" pitchFamily="18" charset="0"/>
              </a:rPr>
              <a:t>. (SDG&amp;E details are in the following slides.)</a:t>
            </a:r>
            <a:endParaRPr lang="en-US" altLang="en-US" sz="1800" dirty="0">
              <a:latin typeface="Book Antiqua" pitchFamily="18" charset="0"/>
            </a:endParaRPr>
          </a:p>
          <a:p>
            <a:pPr marL="285750" indent="-285750">
              <a:spcBef>
                <a:spcPct val="0"/>
              </a:spcBef>
              <a:buClr>
                <a:srgbClr val="0033CC"/>
              </a:buClr>
              <a:buSzTx/>
              <a:buFont typeface="Wingdings" panose="05000000000000000000" pitchFamily="2" charset="2"/>
              <a:buChar char="§"/>
            </a:pPr>
            <a:endParaRPr lang="en-US" altLang="en-US" sz="1800" dirty="0" smtClean="0">
              <a:latin typeface="Book Antiqua" pitchFamily="18" charset="0"/>
            </a:endParaRPr>
          </a:p>
          <a:p>
            <a:pPr marL="285750" indent="-285750">
              <a:spcBef>
                <a:spcPct val="0"/>
              </a:spcBef>
              <a:buClr>
                <a:srgbClr val="0033CC"/>
              </a:buClr>
              <a:buSzTx/>
              <a:buFont typeface="Wingdings" panose="05000000000000000000" pitchFamily="2" charset="2"/>
              <a:buChar char="§"/>
            </a:pPr>
            <a:r>
              <a:rPr lang="en-US" altLang="en-US" sz="1800" dirty="0" smtClean="0">
                <a:latin typeface="Book Antiqua" pitchFamily="18" charset="0"/>
              </a:rPr>
              <a:t>NGV </a:t>
            </a:r>
            <a:r>
              <a:rPr lang="en-US" altLang="en-US" sz="1800" dirty="0">
                <a:latin typeface="Book Antiqua" pitchFamily="18" charset="0"/>
              </a:rPr>
              <a:t>load </a:t>
            </a:r>
            <a:r>
              <a:rPr lang="en-US" altLang="en-US" sz="1800" dirty="0" smtClean="0">
                <a:latin typeface="Book Antiqua" pitchFamily="18" charset="0"/>
              </a:rPr>
              <a:t>in 2015 totaled over 13 </a:t>
            </a:r>
            <a:r>
              <a:rPr lang="en-US" altLang="en-US" sz="1800" dirty="0" err="1" smtClean="0">
                <a:latin typeface="Book Antiqua" pitchFamily="18" charset="0"/>
              </a:rPr>
              <a:t>Bcf</a:t>
            </a:r>
            <a:r>
              <a:rPr lang="en-US" altLang="en-US" sz="1800" dirty="0" smtClean="0">
                <a:latin typeface="Book Antiqua" pitchFamily="18" charset="0"/>
              </a:rPr>
              <a:t> and is expected </a:t>
            </a:r>
            <a:r>
              <a:rPr lang="en-US" altLang="en-US" sz="1800" dirty="0">
                <a:latin typeface="Book Antiqua" pitchFamily="18" charset="0"/>
              </a:rPr>
              <a:t>to grow 3.3% per </a:t>
            </a:r>
            <a:r>
              <a:rPr lang="en-US" altLang="en-US" sz="1800" dirty="0" smtClean="0">
                <a:latin typeface="Book Antiqua" pitchFamily="18" charset="0"/>
              </a:rPr>
              <a:t>year, largely due to low natural gas prices relative to gasoline and diesel, as well as government incentives.</a:t>
            </a:r>
          </a:p>
          <a:p>
            <a:pPr marL="285750" indent="-285750">
              <a:spcBef>
                <a:spcPct val="0"/>
              </a:spcBef>
              <a:buClr>
                <a:srgbClr val="0033CC"/>
              </a:buClr>
              <a:buSzTx/>
              <a:buFont typeface="Wingdings" panose="05000000000000000000" pitchFamily="2" charset="2"/>
              <a:buChar char="§"/>
            </a:pPr>
            <a:endParaRPr lang="en-US" altLang="en-US" sz="1800" dirty="0">
              <a:latin typeface="Book Antiqua" pitchFamily="18" charset="0"/>
            </a:endParaRPr>
          </a:p>
          <a:p>
            <a:pPr marL="285750" indent="-285750">
              <a:spcBef>
                <a:spcPct val="0"/>
              </a:spcBef>
              <a:buClr>
                <a:srgbClr val="0033CC"/>
              </a:buClr>
              <a:buSzTx/>
              <a:buFont typeface="Wingdings" panose="05000000000000000000" pitchFamily="2" charset="2"/>
              <a:buChar char="§"/>
            </a:pPr>
            <a:r>
              <a:rPr lang="en-US" altLang="en-US" sz="1800" dirty="0" smtClean="0">
                <a:latin typeface="Book Antiqua" pitchFamily="18" charset="0"/>
              </a:rPr>
              <a:t>Annual EOR </a:t>
            </a:r>
            <a:r>
              <a:rPr lang="en-US" altLang="en-US" sz="1800" dirty="0">
                <a:latin typeface="Book Antiqua" pitchFamily="18" charset="0"/>
              </a:rPr>
              <a:t>steaming </a:t>
            </a:r>
            <a:r>
              <a:rPr lang="en-US" altLang="en-US" sz="1800" dirty="0" smtClean="0">
                <a:latin typeface="Book Antiqua" pitchFamily="18" charset="0"/>
              </a:rPr>
              <a:t>demand is forecasted to remain steady at about 17 </a:t>
            </a:r>
            <a:r>
              <a:rPr lang="en-US" altLang="en-US" sz="1800" dirty="0" err="1" smtClean="0">
                <a:latin typeface="Book Antiqua" pitchFamily="18" charset="0"/>
              </a:rPr>
              <a:t>Bcf</a:t>
            </a:r>
            <a:r>
              <a:rPr lang="en-US" altLang="en-US" sz="1800" dirty="0" smtClean="0">
                <a:latin typeface="Book Antiqua" pitchFamily="18" charset="0"/>
              </a:rPr>
              <a:t> throughout the forecast period.</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CEC81C92-81F4-4320-A3AE-5BB5B641FAEB}" type="slidenum">
              <a:rPr lang="en-US" altLang="en-US" sz="1400" smtClean="0"/>
              <a:pPr>
                <a:spcBef>
                  <a:spcPct val="0"/>
                </a:spcBef>
                <a:buClrTx/>
                <a:buSzTx/>
                <a:buFontTx/>
                <a:buNone/>
              </a:pPr>
              <a:t>18</a:t>
            </a:fld>
            <a:endParaRPr lang="en-US" altLang="en-US" sz="1400" smtClean="0"/>
          </a:p>
        </p:txBody>
      </p:sp>
      <p:sp>
        <p:nvSpPr>
          <p:cNvPr id="11267" name="Rectangle 2"/>
          <p:cNvSpPr>
            <a:spLocks noGrp="1" noChangeArrowheads="1"/>
          </p:cNvSpPr>
          <p:nvPr>
            <p:ph type="title"/>
          </p:nvPr>
        </p:nvSpPr>
        <p:spPr>
          <a:xfrm>
            <a:off x="685800" y="990600"/>
            <a:ext cx="7793037" cy="685800"/>
          </a:xfrm>
        </p:spPr>
        <p:txBody>
          <a:bodyPr/>
          <a:lstStyle/>
          <a:p>
            <a:pPr algn="ctr" eaLnBrk="1" hangingPunct="1"/>
            <a:r>
              <a:rPr lang="en-US" altLang="en-US" sz="4000" b="1" dirty="0" smtClean="0">
                <a:solidFill>
                  <a:srgbClr val="0033CC"/>
                </a:solidFill>
              </a:rPr>
              <a:t>SDG&amp;E</a:t>
            </a:r>
            <a:r>
              <a:rPr lang="en-US" altLang="en-US" sz="2800" dirty="0" smtClean="0">
                <a:solidFill>
                  <a:srgbClr val="0033CC"/>
                </a:solidFill>
              </a:rPr>
              <a:t> Gas Demand Forecast Summary</a:t>
            </a:r>
          </a:p>
        </p:txBody>
      </p:sp>
      <p:sp>
        <p:nvSpPr>
          <p:cNvPr id="11269" name="Rectangle 4"/>
          <p:cNvSpPr>
            <a:spLocks noChangeArrowheads="1"/>
          </p:cNvSpPr>
          <p:nvPr/>
        </p:nvSpPr>
        <p:spPr bwMode="auto">
          <a:xfrm>
            <a:off x="685800" y="1981200"/>
            <a:ext cx="784860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eaLnBrk="1" hangingPunct="1">
              <a:lnSpc>
                <a:spcPct val="90000"/>
              </a:lnSpc>
            </a:pPr>
            <a:r>
              <a:rPr lang="en-US" altLang="en-US" sz="2000" dirty="0" smtClean="0">
                <a:latin typeface="Book Antiqua" pitchFamily="18" charset="0"/>
              </a:rPr>
              <a:t>From 2015 to 2035, SDG&amp;E’s total annual gas throughput </a:t>
            </a:r>
            <a:r>
              <a:rPr lang="en-US" altLang="en-US" sz="2000" i="1" dirty="0" smtClean="0">
                <a:latin typeface="Book Antiqua" pitchFamily="18" charset="0"/>
              </a:rPr>
              <a:t>decreases </a:t>
            </a:r>
            <a:r>
              <a:rPr lang="en-US" altLang="en-US" sz="2000" dirty="0" smtClean="0">
                <a:latin typeface="Book Antiqua" pitchFamily="18" charset="0"/>
              </a:rPr>
              <a:t>by an average of 0.6% per year—about the same rate as </a:t>
            </a:r>
            <a:r>
              <a:rPr lang="en-US" altLang="en-US" sz="2000" dirty="0" err="1" smtClean="0">
                <a:latin typeface="Book Antiqua" pitchFamily="18" charset="0"/>
              </a:rPr>
              <a:t>SoCalGas</a:t>
            </a:r>
            <a:r>
              <a:rPr lang="en-US" altLang="en-US" sz="2000" dirty="0" smtClean="0">
                <a:latin typeface="Book Antiqua" pitchFamily="18" charset="0"/>
              </a:rPr>
              <a:t>’.</a:t>
            </a:r>
          </a:p>
          <a:p>
            <a:pPr eaLnBrk="1" hangingPunct="1">
              <a:lnSpc>
                <a:spcPct val="90000"/>
              </a:lnSpc>
            </a:pPr>
            <a:endParaRPr lang="en-US" altLang="en-US" sz="1000" dirty="0" smtClean="0">
              <a:latin typeface="Book Antiqua" pitchFamily="18" charset="0"/>
            </a:endParaRPr>
          </a:p>
          <a:p>
            <a:pPr eaLnBrk="1" hangingPunct="1">
              <a:lnSpc>
                <a:spcPct val="90000"/>
              </a:lnSpc>
            </a:pPr>
            <a:r>
              <a:rPr lang="en-US" altLang="en-US" sz="2000" dirty="0" smtClean="0">
                <a:latin typeface="Book Antiqua" pitchFamily="18" charset="0"/>
              </a:rPr>
              <a:t>SDG&amp;E’s decrease is mainly due to forecasted gas-fired Electric </a:t>
            </a:r>
            <a:r>
              <a:rPr lang="en-US" altLang="en-US" sz="2000" dirty="0">
                <a:latin typeface="Book Antiqua" pitchFamily="18" charset="0"/>
              </a:rPr>
              <a:t>Generation (EG) </a:t>
            </a:r>
            <a:r>
              <a:rPr lang="en-US" altLang="en-US" sz="2000" dirty="0" smtClean="0">
                <a:latin typeface="Book Antiqua" pitchFamily="18" charset="0"/>
              </a:rPr>
              <a:t>load decline—which drops by an </a:t>
            </a:r>
            <a:r>
              <a:rPr lang="en-US" altLang="en-US" sz="2000" dirty="0">
                <a:latin typeface="Book Antiqua" pitchFamily="18" charset="0"/>
              </a:rPr>
              <a:t>average of 1.1% </a:t>
            </a:r>
            <a:r>
              <a:rPr lang="en-US" altLang="en-US" sz="2000" dirty="0" smtClean="0">
                <a:latin typeface="Book Antiqua" pitchFamily="18" charset="0"/>
              </a:rPr>
              <a:t>annually from 2015 to 2035.</a:t>
            </a:r>
            <a:endParaRPr lang="en-US" altLang="en-US" sz="2000" dirty="0">
              <a:latin typeface="Book Antiqua" pitchFamily="18" charset="0"/>
            </a:endParaRPr>
          </a:p>
          <a:p>
            <a:pPr eaLnBrk="1" hangingPunct="1">
              <a:lnSpc>
                <a:spcPct val="90000"/>
              </a:lnSpc>
            </a:pPr>
            <a:endParaRPr lang="en-US" altLang="en-US" sz="1000" dirty="0">
              <a:latin typeface="Book Antiqua" pitchFamily="18" charset="0"/>
            </a:endParaRPr>
          </a:p>
          <a:p>
            <a:pPr eaLnBrk="1" hangingPunct="1">
              <a:lnSpc>
                <a:spcPct val="90000"/>
              </a:lnSpc>
            </a:pPr>
            <a:r>
              <a:rPr lang="en-US" altLang="en-US" sz="2000" dirty="0" smtClean="0">
                <a:latin typeface="Book Antiqua" pitchFamily="18" charset="0"/>
              </a:rPr>
              <a:t>Residential gas load grows at a modest 0.5% per year, as customer growth more than offsets gas energy efficiency savings.</a:t>
            </a:r>
          </a:p>
          <a:p>
            <a:pPr eaLnBrk="1" hangingPunct="1">
              <a:lnSpc>
                <a:spcPct val="90000"/>
              </a:lnSpc>
            </a:pPr>
            <a:endParaRPr lang="en-US" altLang="en-US" sz="1000" dirty="0">
              <a:latin typeface="Book Antiqua" pitchFamily="18" charset="0"/>
            </a:endParaRPr>
          </a:p>
          <a:p>
            <a:pPr eaLnBrk="1" hangingPunct="1">
              <a:lnSpc>
                <a:spcPct val="90000"/>
              </a:lnSpc>
            </a:pPr>
            <a:r>
              <a:rPr lang="en-US" altLang="en-US" sz="2000" dirty="0" smtClean="0">
                <a:latin typeface="Book Antiqua" pitchFamily="18" charset="0"/>
              </a:rPr>
              <a:t>Commercial and Industrial gas demand drops an average of 0.7% annually, as energy efficiency effects outpace economic growth.</a:t>
            </a:r>
            <a:endParaRPr lang="en-US" altLang="en-US" sz="2000" dirty="0">
              <a:latin typeface="Book Antiqua" pitchFamily="18" charset="0"/>
            </a:endParaRPr>
          </a:p>
          <a:p>
            <a:pPr eaLnBrk="1" hangingPunct="1">
              <a:lnSpc>
                <a:spcPct val="90000"/>
              </a:lnSpc>
            </a:pPr>
            <a:endParaRPr lang="en-US" altLang="en-US" sz="2000" dirty="0">
              <a:latin typeface="Book Antiqua" pitchFamily="18" charset="0"/>
            </a:endParaRPr>
          </a:p>
          <a:p>
            <a:pPr eaLnBrk="1" hangingPunct="1">
              <a:lnSpc>
                <a:spcPct val="90000"/>
              </a:lnSpc>
            </a:pPr>
            <a:endParaRPr lang="en-US" altLang="en-US" sz="2000" dirty="0">
              <a:latin typeface="Book Antiqua" pitchFamily="18" charset="0"/>
            </a:endParaRPr>
          </a:p>
        </p:txBody>
      </p:sp>
    </p:spTree>
    <p:extLst>
      <p:ext uri="{BB962C8B-B14F-4D97-AF65-F5344CB8AC3E}">
        <p14:creationId xmlns:p14="http://schemas.microsoft.com/office/powerpoint/2010/main" val="7265667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75CACFF6-0A1A-4A3E-8F43-849543A3F3CB}" type="slidenum">
              <a:rPr lang="en-US" altLang="en-US" sz="1400" smtClean="0"/>
              <a:pPr>
                <a:spcBef>
                  <a:spcPct val="0"/>
                </a:spcBef>
                <a:buClrTx/>
                <a:buSzTx/>
                <a:buFontTx/>
                <a:buNone/>
              </a:pPr>
              <a:t>19</a:t>
            </a:fld>
            <a:endParaRPr lang="en-US" altLang="en-US" sz="1400" smtClean="0"/>
          </a:p>
        </p:txBody>
      </p:sp>
      <p:sp>
        <p:nvSpPr>
          <p:cNvPr id="30723" name="Rectangle 2"/>
          <p:cNvSpPr>
            <a:spLocks noGrp="1" noChangeArrowheads="1"/>
          </p:cNvSpPr>
          <p:nvPr>
            <p:ph type="title"/>
          </p:nvPr>
        </p:nvSpPr>
        <p:spPr>
          <a:xfrm>
            <a:off x="789781" y="762000"/>
            <a:ext cx="7793037" cy="1066800"/>
          </a:xfrm>
        </p:spPr>
        <p:txBody>
          <a:bodyPr/>
          <a:lstStyle/>
          <a:p>
            <a:pPr algn="ctr" eaLnBrk="1" hangingPunct="1"/>
            <a:r>
              <a:rPr lang="en-US" altLang="en-US" sz="2400" dirty="0" smtClean="0">
                <a:solidFill>
                  <a:srgbClr val="0033CC"/>
                </a:solidFill>
              </a:rPr>
              <a:t>SDG&amp;E Gas Customer Base Projected to Grow an Average of 1.2% per year from 2015 to 2035</a:t>
            </a:r>
          </a:p>
        </p:txBody>
      </p:sp>
      <p:sp>
        <p:nvSpPr>
          <p:cNvPr id="30724" name="Text Box 11"/>
          <p:cNvSpPr txBox="1">
            <a:spLocks noChangeArrowheads="1"/>
          </p:cNvSpPr>
          <p:nvPr/>
        </p:nvSpPr>
        <p:spPr bwMode="auto">
          <a:xfrm>
            <a:off x="2647950" y="5909191"/>
            <a:ext cx="3810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342900" indent="-342900">
              <a:spcBef>
                <a:spcPct val="0"/>
              </a:spcBef>
              <a:buClr>
                <a:srgbClr val="0033CC"/>
              </a:buClr>
              <a:buSzTx/>
              <a:buFont typeface="Wingdings" panose="05000000000000000000" pitchFamily="2" charset="2"/>
              <a:buChar char="§"/>
            </a:pPr>
            <a:r>
              <a:rPr lang="en-US" altLang="en-US" sz="1800" dirty="0" smtClean="0">
                <a:latin typeface="Book Antiqua" pitchFamily="18" charset="0"/>
              </a:rPr>
              <a:t>2015 gas meters totaled 870,125</a:t>
            </a:r>
            <a:endParaRPr lang="en-US" altLang="en-US" sz="1800" dirty="0">
              <a:latin typeface="Interstate-BoldCondensed" pitchFamily="2" charset="0"/>
            </a:endParaRPr>
          </a:p>
        </p:txBody>
      </p:sp>
      <p:graphicFrame>
        <p:nvGraphicFramePr>
          <p:cNvPr id="6" name="Chart 5"/>
          <p:cNvGraphicFramePr>
            <a:graphicFrameLocks/>
          </p:cNvGraphicFramePr>
          <p:nvPr>
            <p:extLst>
              <p:ext uri="{D42A27DB-BD31-4B8C-83A1-F6EECF244321}">
                <p14:modId xmlns:p14="http://schemas.microsoft.com/office/powerpoint/2010/main" val="4091871240"/>
              </p:ext>
            </p:extLst>
          </p:nvPr>
        </p:nvGraphicFramePr>
        <p:xfrm>
          <a:off x="1352550" y="1905000"/>
          <a:ext cx="6667500" cy="39624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40089F80-D258-420B-88C7-7E2117EBA686}" type="slidenum">
              <a:rPr lang="en-US" altLang="en-US" sz="1400" smtClean="0"/>
              <a:pPr>
                <a:spcBef>
                  <a:spcPct val="0"/>
                </a:spcBef>
                <a:buClrTx/>
                <a:buSzTx/>
                <a:buFontTx/>
                <a:buNone/>
              </a:pPr>
              <a:t>20</a:t>
            </a:fld>
            <a:endParaRPr lang="en-US" altLang="en-US" sz="1400" smtClean="0"/>
          </a:p>
        </p:txBody>
      </p:sp>
      <p:sp>
        <p:nvSpPr>
          <p:cNvPr id="31747" name="Rectangle 2"/>
          <p:cNvSpPr>
            <a:spLocks noGrp="1" noChangeArrowheads="1"/>
          </p:cNvSpPr>
          <p:nvPr>
            <p:ph type="title"/>
          </p:nvPr>
        </p:nvSpPr>
        <p:spPr>
          <a:xfrm>
            <a:off x="1031478" y="604838"/>
            <a:ext cx="6948488" cy="1157287"/>
          </a:xfrm>
        </p:spPr>
        <p:txBody>
          <a:bodyPr/>
          <a:lstStyle/>
          <a:p>
            <a:pPr algn="ctr" eaLnBrk="1" hangingPunct="1"/>
            <a:r>
              <a:rPr lang="en-US" altLang="en-US" sz="2400" dirty="0" smtClean="0">
                <a:solidFill>
                  <a:srgbClr val="0033CC"/>
                </a:solidFill>
              </a:rPr>
              <a:t>SDG&amp;E’s Demand to Decline Moderately</a:t>
            </a:r>
            <a:br>
              <a:rPr lang="en-US" altLang="en-US" sz="2400" dirty="0" smtClean="0">
                <a:solidFill>
                  <a:srgbClr val="0033CC"/>
                </a:solidFill>
              </a:rPr>
            </a:br>
            <a:r>
              <a:rPr lang="en-US" altLang="en-US" sz="2400" dirty="0" smtClean="0">
                <a:solidFill>
                  <a:srgbClr val="0033CC"/>
                </a:solidFill>
              </a:rPr>
              <a:t> from 126 </a:t>
            </a:r>
            <a:r>
              <a:rPr lang="en-US" altLang="en-US" sz="2400" dirty="0" err="1" smtClean="0">
                <a:solidFill>
                  <a:srgbClr val="0033CC"/>
                </a:solidFill>
              </a:rPr>
              <a:t>Bcf</a:t>
            </a:r>
            <a:r>
              <a:rPr lang="en-US" altLang="en-US" sz="2400" dirty="0" smtClean="0">
                <a:solidFill>
                  <a:srgbClr val="0033CC"/>
                </a:solidFill>
              </a:rPr>
              <a:t> in 2015 to 112 </a:t>
            </a:r>
            <a:r>
              <a:rPr lang="en-US" altLang="en-US" sz="2400" dirty="0" err="1" smtClean="0">
                <a:solidFill>
                  <a:srgbClr val="0033CC"/>
                </a:solidFill>
              </a:rPr>
              <a:t>Bcf</a:t>
            </a:r>
            <a:r>
              <a:rPr lang="en-US" altLang="en-US" sz="2400" dirty="0" smtClean="0">
                <a:solidFill>
                  <a:srgbClr val="0033CC"/>
                </a:solidFill>
              </a:rPr>
              <a:t> by 2035</a:t>
            </a:r>
          </a:p>
        </p:txBody>
      </p:sp>
      <p:sp>
        <p:nvSpPr>
          <p:cNvPr id="31748" name="Text Box 27"/>
          <p:cNvSpPr txBox="1">
            <a:spLocks noChangeArrowheads="1"/>
          </p:cNvSpPr>
          <p:nvPr/>
        </p:nvSpPr>
        <p:spPr bwMode="auto">
          <a:xfrm>
            <a:off x="1266825" y="1752600"/>
            <a:ext cx="6629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spcBef>
                <a:spcPct val="0"/>
              </a:spcBef>
              <a:buClrTx/>
              <a:buSzTx/>
              <a:buFontTx/>
              <a:buNone/>
            </a:pPr>
            <a:r>
              <a:rPr lang="en-US" altLang="en-US" sz="1800" b="1" dirty="0">
                <a:latin typeface="Interstate-BoldCondensed" pitchFamily="2" charset="0"/>
              </a:rPr>
              <a:t>Requirements for Average Temperature and Normal Hydro Year (</a:t>
            </a:r>
            <a:r>
              <a:rPr lang="en-US" altLang="en-US" sz="1800" b="1" dirty="0" err="1">
                <a:latin typeface="Interstate-BoldCondensed" pitchFamily="2" charset="0"/>
              </a:rPr>
              <a:t>Bcf</a:t>
            </a:r>
            <a:r>
              <a:rPr lang="en-US" altLang="en-US" sz="1800" b="1" dirty="0">
                <a:latin typeface="Interstate-BoldCondensed" pitchFamily="2" charset="0"/>
              </a:rPr>
              <a:t>)</a:t>
            </a:r>
          </a:p>
        </p:txBody>
      </p:sp>
      <p:sp>
        <p:nvSpPr>
          <p:cNvPr id="31749" name="Text Box 32"/>
          <p:cNvSpPr txBox="1">
            <a:spLocks noChangeArrowheads="1"/>
          </p:cNvSpPr>
          <p:nvPr/>
        </p:nvSpPr>
        <p:spPr bwMode="auto">
          <a:xfrm>
            <a:off x="762000" y="5732543"/>
            <a:ext cx="748744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285750" indent="-285750">
              <a:spcBef>
                <a:spcPct val="0"/>
              </a:spcBef>
              <a:buClr>
                <a:srgbClr val="0033CC"/>
              </a:buClr>
              <a:buSzTx/>
              <a:buFont typeface="Wingdings" panose="05000000000000000000" pitchFamily="2" charset="2"/>
              <a:buChar char="§"/>
            </a:pPr>
            <a:r>
              <a:rPr lang="en-US" altLang="en-US" sz="1800" dirty="0" smtClean="0">
                <a:latin typeface="Book Antiqua" panose="02040602050305030304" pitchFamily="18" charset="0"/>
              </a:rPr>
              <a:t>SDG&amp;E’s demand decline averaging 0.6% per year is mainly due to declining EG load. </a:t>
            </a:r>
            <a:endParaRPr lang="en-US" altLang="en-US" sz="1800" dirty="0">
              <a:latin typeface="Book Antiqua" panose="02040602050305030304" pitchFamily="18"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6721" y="1998861"/>
            <a:ext cx="6857999" cy="3701098"/>
          </a:xfrm>
          <a:prstGeom prst="rect">
            <a:avLst/>
          </a:prstGeom>
          <a:noFill/>
          <a:ln>
            <a:noFill/>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7AFCE28B-DB49-4F8B-8246-42D0C08CA30C}" type="slidenum">
              <a:rPr lang="en-US" altLang="en-US" sz="1400" smtClean="0"/>
              <a:pPr>
                <a:spcBef>
                  <a:spcPct val="0"/>
                </a:spcBef>
                <a:buClrTx/>
                <a:buSzTx/>
                <a:buFontTx/>
                <a:buNone/>
              </a:pPr>
              <a:t>21</a:t>
            </a:fld>
            <a:endParaRPr lang="en-US" altLang="en-US" sz="1400" smtClean="0"/>
          </a:p>
        </p:txBody>
      </p:sp>
      <p:sp>
        <p:nvSpPr>
          <p:cNvPr id="32771" name="Rectangle 2"/>
          <p:cNvSpPr>
            <a:spLocks noGrp="1" noChangeArrowheads="1"/>
          </p:cNvSpPr>
          <p:nvPr>
            <p:ph type="title"/>
          </p:nvPr>
        </p:nvSpPr>
        <p:spPr>
          <a:xfrm>
            <a:off x="1219200" y="838200"/>
            <a:ext cx="7249319" cy="914400"/>
          </a:xfrm>
        </p:spPr>
        <p:txBody>
          <a:bodyPr/>
          <a:lstStyle/>
          <a:p>
            <a:pPr algn="ctr" eaLnBrk="1" hangingPunct="1"/>
            <a:r>
              <a:rPr lang="en-US" altLang="en-US" sz="2400" dirty="0" smtClean="0">
                <a:solidFill>
                  <a:srgbClr val="0033CC"/>
                </a:solidFill>
              </a:rPr>
              <a:t>SDG&amp;E Residential Market Expected to Experience Moderate Load Growth</a:t>
            </a:r>
          </a:p>
        </p:txBody>
      </p:sp>
      <p:sp>
        <p:nvSpPr>
          <p:cNvPr id="32772" name="Text Box 5"/>
          <p:cNvSpPr txBox="1">
            <a:spLocks noChangeArrowheads="1"/>
          </p:cNvSpPr>
          <p:nvPr/>
        </p:nvSpPr>
        <p:spPr bwMode="auto">
          <a:xfrm>
            <a:off x="914400" y="5629870"/>
            <a:ext cx="73152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285750" indent="-285750">
              <a:spcBef>
                <a:spcPct val="0"/>
              </a:spcBef>
              <a:buClr>
                <a:srgbClr val="0033CC"/>
              </a:buClr>
              <a:buSzTx/>
              <a:buFont typeface="Wingdings" panose="05000000000000000000" pitchFamily="2" charset="2"/>
              <a:buChar char="§"/>
            </a:pPr>
            <a:r>
              <a:rPr lang="en-US" altLang="en-US" sz="1800" dirty="0">
                <a:latin typeface="Book Antiqua" panose="02040602050305030304" pitchFamily="18" charset="0"/>
              </a:rPr>
              <a:t>SDGE’s r</a:t>
            </a:r>
            <a:r>
              <a:rPr lang="en-US" altLang="en-US" sz="1800" dirty="0" smtClean="0">
                <a:latin typeface="Book Antiqua" panose="02040602050305030304" pitchFamily="18" charset="0"/>
              </a:rPr>
              <a:t>esidential </a:t>
            </a:r>
            <a:r>
              <a:rPr lang="en-US" altLang="en-US" sz="1800" dirty="0">
                <a:latin typeface="Book Antiqua" panose="02040602050305030304" pitchFamily="18" charset="0"/>
              </a:rPr>
              <a:t>load in </a:t>
            </a:r>
            <a:r>
              <a:rPr lang="en-US" altLang="en-US" sz="1800" dirty="0" smtClean="0">
                <a:latin typeface="Book Antiqua" panose="02040602050305030304" pitchFamily="18" charset="0"/>
              </a:rPr>
              <a:t>2015 </a:t>
            </a:r>
            <a:r>
              <a:rPr lang="en-US" altLang="en-US" sz="1800" dirty="0">
                <a:latin typeface="Book Antiqua" panose="02040602050305030304" pitchFamily="18" charset="0"/>
              </a:rPr>
              <a:t>was </a:t>
            </a:r>
            <a:r>
              <a:rPr lang="en-US" altLang="en-US" sz="1800" dirty="0" smtClean="0">
                <a:latin typeface="Book Antiqua" panose="02040602050305030304" pitchFamily="18" charset="0"/>
              </a:rPr>
              <a:t>31 </a:t>
            </a:r>
            <a:r>
              <a:rPr lang="en-US" altLang="en-US" sz="1800" dirty="0" err="1" smtClean="0">
                <a:latin typeface="Book Antiqua" panose="02040602050305030304" pitchFamily="18" charset="0"/>
              </a:rPr>
              <a:t>Bcf</a:t>
            </a:r>
            <a:r>
              <a:rPr lang="en-US" altLang="en-US" sz="1800" dirty="0" smtClean="0">
                <a:latin typeface="Book Antiqua" panose="02040602050305030304" pitchFamily="18" charset="0"/>
              </a:rPr>
              <a:t> – and is expected to grow an average of 0.5% per year to 34 </a:t>
            </a:r>
            <a:r>
              <a:rPr lang="en-US" altLang="en-US" sz="1800" dirty="0" err="1" smtClean="0">
                <a:latin typeface="Book Antiqua" panose="02040602050305030304" pitchFamily="18" charset="0"/>
              </a:rPr>
              <a:t>Bcf</a:t>
            </a:r>
            <a:r>
              <a:rPr lang="en-US" altLang="en-US" sz="1800" dirty="0" smtClean="0">
                <a:latin typeface="Book Antiqua" panose="02040602050305030304" pitchFamily="18" charset="0"/>
              </a:rPr>
              <a:t> by 2035.</a:t>
            </a:r>
            <a:endParaRPr lang="en-US" altLang="en-US" sz="1800" dirty="0">
              <a:latin typeface="Book Antiqua" panose="02040602050305030304" pitchFamily="18" charset="0"/>
            </a:endParaRPr>
          </a:p>
        </p:txBody>
      </p:sp>
      <p:graphicFrame>
        <p:nvGraphicFramePr>
          <p:cNvPr id="6" name="Chart 5"/>
          <p:cNvGraphicFramePr/>
          <p:nvPr>
            <p:extLst>
              <p:ext uri="{D42A27DB-BD31-4B8C-83A1-F6EECF244321}">
                <p14:modId xmlns:p14="http://schemas.microsoft.com/office/powerpoint/2010/main" val="2793986754"/>
              </p:ext>
            </p:extLst>
          </p:nvPr>
        </p:nvGraphicFramePr>
        <p:xfrm>
          <a:off x="1447800" y="1828800"/>
          <a:ext cx="6629400" cy="380107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E598C966-0F49-4362-B5C2-030BBE1F9427}" type="slidenum">
              <a:rPr lang="en-US" altLang="en-US" sz="1400" smtClean="0"/>
              <a:pPr>
                <a:spcBef>
                  <a:spcPct val="0"/>
                </a:spcBef>
                <a:buClrTx/>
                <a:buSzTx/>
                <a:buFontTx/>
                <a:buNone/>
              </a:pPr>
              <a:t>22</a:t>
            </a:fld>
            <a:endParaRPr lang="en-US" altLang="en-US" sz="1400" smtClean="0"/>
          </a:p>
        </p:txBody>
      </p:sp>
      <p:sp>
        <p:nvSpPr>
          <p:cNvPr id="33795" name="Rectangle 2"/>
          <p:cNvSpPr>
            <a:spLocks noGrp="1" noChangeArrowheads="1"/>
          </p:cNvSpPr>
          <p:nvPr>
            <p:ph type="title"/>
          </p:nvPr>
        </p:nvSpPr>
        <p:spPr>
          <a:xfrm>
            <a:off x="1524000" y="762000"/>
            <a:ext cx="6096000" cy="1004887"/>
          </a:xfrm>
        </p:spPr>
        <p:txBody>
          <a:bodyPr/>
          <a:lstStyle/>
          <a:p>
            <a:pPr algn="ctr" eaLnBrk="1" hangingPunct="1"/>
            <a:r>
              <a:rPr lang="en-US" altLang="en-US" sz="2400" dirty="0" smtClean="0">
                <a:solidFill>
                  <a:srgbClr val="0033CC"/>
                </a:solidFill>
              </a:rPr>
              <a:t>SDG&amp;E Commercial Demand </a:t>
            </a:r>
            <a:r>
              <a:rPr lang="en-US" altLang="en-US" sz="2400" dirty="0">
                <a:solidFill>
                  <a:srgbClr val="0033CC"/>
                </a:solidFill>
              </a:rPr>
              <a:t>E</a:t>
            </a:r>
            <a:r>
              <a:rPr lang="en-US" altLang="en-US" sz="2400" dirty="0" smtClean="0">
                <a:solidFill>
                  <a:srgbClr val="0033CC"/>
                </a:solidFill>
              </a:rPr>
              <a:t>xpected to Drop by 2 </a:t>
            </a:r>
            <a:r>
              <a:rPr lang="en-US" altLang="en-US" sz="2400" dirty="0" err="1" smtClean="0">
                <a:solidFill>
                  <a:srgbClr val="0033CC"/>
                </a:solidFill>
              </a:rPr>
              <a:t>Bcf</a:t>
            </a:r>
            <a:r>
              <a:rPr lang="en-US" altLang="en-US" sz="2400" dirty="0" smtClean="0">
                <a:solidFill>
                  <a:srgbClr val="0033CC"/>
                </a:solidFill>
              </a:rPr>
              <a:t> Over the Forecast Horizon</a:t>
            </a:r>
          </a:p>
        </p:txBody>
      </p:sp>
      <p:sp>
        <p:nvSpPr>
          <p:cNvPr id="33796" name="Text Box 18"/>
          <p:cNvSpPr txBox="1">
            <a:spLocks noChangeArrowheads="1"/>
          </p:cNvSpPr>
          <p:nvPr/>
        </p:nvSpPr>
        <p:spPr bwMode="auto">
          <a:xfrm>
            <a:off x="2163763" y="1843087"/>
            <a:ext cx="48164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a:spcBef>
                <a:spcPct val="0"/>
              </a:spcBef>
              <a:buClrTx/>
              <a:buSzTx/>
              <a:buFontTx/>
              <a:buNone/>
            </a:pPr>
            <a:r>
              <a:rPr lang="en-US" altLang="en-US" sz="1800" b="1" dirty="0">
                <a:latin typeface="Interstate-BoldCondensed" pitchFamily="2" charset="0"/>
              </a:rPr>
              <a:t>Annual Commercial Demand Forecast (</a:t>
            </a:r>
            <a:r>
              <a:rPr lang="en-US" altLang="en-US" sz="1800" b="1" dirty="0" err="1">
                <a:latin typeface="Interstate-BoldCondensed" pitchFamily="2" charset="0"/>
              </a:rPr>
              <a:t>Bcf</a:t>
            </a:r>
            <a:r>
              <a:rPr lang="en-US" altLang="en-US" sz="1800" b="1" dirty="0">
                <a:latin typeface="Interstate-BoldCondensed" pitchFamily="2" charset="0"/>
              </a:rPr>
              <a:t>)</a:t>
            </a:r>
          </a:p>
        </p:txBody>
      </p:sp>
      <p:sp>
        <p:nvSpPr>
          <p:cNvPr id="33798" name="Text Box 8"/>
          <p:cNvSpPr txBox="1">
            <a:spLocks noChangeArrowheads="1"/>
          </p:cNvSpPr>
          <p:nvPr/>
        </p:nvSpPr>
        <p:spPr bwMode="auto">
          <a:xfrm>
            <a:off x="685800" y="5591173"/>
            <a:ext cx="753030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285750" indent="-285750">
              <a:spcBef>
                <a:spcPct val="0"/>
              </a:spcBef>
              <a:buClr>
                <a:srgbClr val="0033CC"/>
              </a:buClr>
              <a:buSzTx/>
              <a:buFont typeface="Wingdings" panose="05000000000000000000" pitchFamily="2" charset="2"/>
              <a:buChar char="§"/>
            </a:pPr>
            <a:r>
              <a:rPr lang="en-US" altLang="en-US" sz="1800" dirty="0" smtClean="0">
                <a:latin typeface="Book Antiqua" panose="02040602050305030304" pitchFamily="18" charset="0"/>
              </a:rPr>
              <a:t>From 2015 to 2035, combined core and noncore commercial load is expected to decline an average of 0.5% per year, from 19 </a:t>
            </a:r>
            <a:r>
              <a:rPr lang="en-US" altLang="en-US" sz="1800" dirty="0" err="1" smtClean="0">
                <a:latin typeface="Book Antiqua" panose="02040602050305030304" pitchFamily="18" charset="0"/>
              </a:rPr>
              <a:t>Bcf</a:t>
            </a:r>
            <a:r>
              <a:rPr lang="en-US" altLang="en-US" sz="1800" dirty="0" smtClean="0">
                <a:latin typeface="Book Antiqua" panose="02040602050305030304" pitchFamily="18" charset="0"/>
              </a:rPr>
              <a:t> to 17 </a:t>
            </a:r>
            <a:r>
              <a:rPr lang="en-US" altLang="en-US" sz="1800" dirty="0" err="1" smtClean="0">
                <a:latin typeface="Book Antiqua" panose="02040602050305030304" pitchFamily="18" charset="0"/>
              </a:rPr>
              <a:t>Bcf</a:t>
            </a:r>
            <a:r>
              <a:rPr lang="en-US" altLang="en-US" sz="1800" dirty="0" smtClean="0">
                <a:latin typeface="Book Antiqua" panose="02040602050305030304" pitchFamily="18" charset="0"/>
              </a:rPr>
              <a:t>. </a:t>
            </a:r>
          </a:p>
        </p:txBody>
      </p:sp>
      <p:pic>
        <p:nvPicPr>
          <p:cNvPr id="7" name="Picture 6"/>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9200" y="1843087"/>
            <a:ext cx="6705600" cy="3762375"/>
          </a:xfrm>
          <a:prstGeom prst="rect">
            <a:avLst/>
          </a:prstGeom>
          <a:noFill/>
          <a:ln>
            <a:noFill/>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4B5BB883-1533-42FB-9D05-FFCEB2234097}" type="slidenum">
              <a:rPr lang="en-US" altLang="en-US" sz="1400" smtClean="0"/>
              <a:pPr>
                <a:spcBef>
                  <a:spcPct val="0"/>
                </a:spcBef>
                <a:buClrTx/>
                <a:buSzTx/>
                <a:buFontTx/>
                <a:buNone/>
              </a:pPr>
              <a:t>23</a:t>
            </a:fld>
            <a:endParaRPr lang="en-US" altLang="en-US" sz="1400" smtClean="0"/>
          </a:p>
        </p:txBody>
      </p:sp>
      <p:sp>
        <p:nvSpPr>
          <p:cNvPr id="34819" name="Rectangle 2"/>
          <p:cNvSpPr>
            <a:spLocks noGrp="1" noChangeArrowheads="1"/>
          </p:cNvSpPr>
          <p:nvPr>
            <p:ph type="title"/>
          </p:nvPr>
        </p:nvSpPr>
        <p:spPr>
          <a:xfrm>
            <a:off x="1066800" y="685800"/>
            <a:ext cx="6786959" cy="1066800"/>
          </a:xfrm>
        </p:spPr>
        <p:txBody>
          <a:bodyPr/>
          <a:lstStyle/>
          <a:p>
            <a:pPr algn="ctr" eaLnBrk="1" hangingPunct="1"/>
            <a:r>
              <a:rPr lang="en-US" altLang="en-US" sz="2400" dirty="0" smtClean="0">
                <a:solidFill>
                  <a:srgbClr val="0033CC"/>
                </a:solidFill>
              </a:rPr>
              <a:t>SDG&amp;E Industrial Demand Expected to Decline by nearly 1 </a:t>
            </a:r>
            <a:r>
              <a:rPr lang="en-US" altLang="en-US" sz="2400" dirty="0" err="1" smtClean="0">
                <a:solidFill>
                  <a:srgbClr val="0033CC"/>
                </a:solidFill>
              </a:rPr>
              <a:t>Bcf</a:t>
            </a:r>
            <a:r>
              <a:rPr lang="en-US" altLang="en-US" sz="2400" dirty="0" smtClean="0">
                <a:solidFill>
                  <a:srgbClr val="0033CC"/>
                </a:solidFill>
              </a:rPr>
              <a:t> Over the Forecast Horizon</a:t>
            </a:r>
          </a:p>
        </p:txBody>
      </p:sp>
      <p:sp>
        <p:nvSpPr>
          <p:cNvPr id="34820" name="Text Box 8"/>
          <p:cNvSpPr txBox="1">
            <a:spLocks noChangeArrowheads="1"/>
          </p:cNvSpPr>
          <p:nvPr/>
        </p:nvSpPr>
        <p:spPr bwMode="auto">
          <a:xfrm>
            <a:off x="669131" y="5562600"/>
            <a:ext cx="7805738"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285750" indent="-285750">
              <a:spcBef>
                <a:spcPct val="0"/>
              </a:spcBef>
              <a:buClr>
                <a:srgbClr val="0033CC"/>
              </a:buClr>
              <a:buSzTx/>
              <a:buFont typeface="Wingdings" panose="05000000000000000000" pitchFamily="2" charset="2"/>
              <a:buChar char="§"/>
            </a:pPr>
            <a:r>
              <a:rPr lang="en-US" altLang="en-US" sz="1800" dirty="0" smtClean="0">
                <a:latin typeface="Book Antiqua" panose="02040602050305030304" pitchFamily="18" charset="0"/>
              </a:rPr>
              <a:t>In 2015, </a:t>
            </a:r>
            <a:r>
              <a:rPr lang="en-US" altLang="en-US" sz="1800" dirty="0">
                <a:latin typeface="Book Antiqua" panose="02040602050305030304" pitchFamily="18" charset="0"/>
              </a:rPr>
              <a:t>the combined core and noncore industrial load was </a:t>
            </a:r>
            <a:r>
              <a:rPr lang="en-US" altLang="en-US" sz="1800" dirty="0" smtClean="0">
                <a:latin typeface="Book Antiqua" panose="02040602050305030304" pitchFamily="18" charset="0"/>
              </a:rPr>
              <a:t>3.68 </a:t>
            </a:r>
            <a:r>
              <a:rPr lang="en-US" altLang="en-US" sz="1800" dirty="0" err="1">
                <a:latin typeface="Book Antiqua" panose="02040602050305030304" pitchFamily="18" charset="0"/>
              </a:rPr>
              <a:t>Bcf</a:t>
            </a:r>
            <a:r>
              <a:rPr lang="en-US" altLang="en-US" sz="1800" dirty="0">
                <a:latin typeface="Book Antiqua" panose="02040602050305030304" pitchFamily="18" charset="0"/>
              </a:rPr>
              <a:t>.  </a:t>
            </a:r>
          </a:p>
          <a:p>
            <a:pPr marL="285750" indent="-285750">
              <a:spcBef>
                <a:spcPct val="0"/>
              </a:spcBef>
              <a:buClr>
                <a:srgbClr val="0033CC"/>
              </a:buClr>
              <a:buSzTx/>
              <a:buFont typeface="Wingdings" panose="05000000000000000000" pitchFamily="2" charset="2"/>
              <a:buChar char="§"/>
            </a:pPr>
            <a:r>
              <a:rPr lang="en-US" altLang="en-US" sz="1800" dirty="0">
                <a:latin typeface="Book Antiqua" panose="02040602050305030304" pitchFamily="18" charset="0"/>
              </a:rPr>
              <a:t>By 2035, the load is expected to </a:t>
            </a:r>
            <a:r>
              <a:rPr lang="en-US" altLang="en-US" sz="1800" dirty="0" smtClean="0">
                <a:latin typeface="Book Antiqua" panose="02040602050305030304" pitchFamily="18" charset="0"/>
              </a:rPr>
              <a:t>drop to 2.72 </a:t>
            </a:r>
            <a:r>
              <a:rPr lang="en-US" altLang="en-US" sz="1800" dirty="0" err="1">
                <a:latin typeface="Book Antiqua" panose="02040602050305030304" pitchFamily="18" charset="0"/>
              </a:rPr>
              <a:t>Bcf</a:t>
            </a:r>
            <a:r>
              <a:rPr lang="en-US" altLang="en-US" sz="1800" dirty="0">
                <a:latin typeface="Book Antiqua" panose="02040602050305030304" pitchFamily="18" charset="0"/>
              </a:rPr>
              <a:t>, </a:t>
            </a:r>
            <a:r>
              <a:rPr lang="en-US" altLang="en-US" sz="1800" dirty="0" smtClean="0">
                <a:latin typeface="Book Antiqua" panose="02040602050305030304" pitchFamily="18" charset="0"/>
              </a:rPr>
              <a:t>with annual declines averaging 1.5%. </a:t>
            </a:r>
            <a:endParaRPr lang="en-US" altLang="en-US" sz="1800" dirty="0">
              <a:latin typeface="Book Antiqua" panose="02040602050305030304" pitchFamily="18" charset="0"/>
            </a:endParaRPr>
          </a:p>
        </p:txBody>
      </p:sp>
      <p:graphicFrame>
        <p:nvGraphicFramePr>
          <p:cNvPr id="6" name="Chart 5"/>
          <p:cNvGraphicFramePr>
            <a:graphicFrameLocks/>
          </p:cNvGraphicFramePr>
          <p:nvPr>
            <p:extLst>
              <p:ext uri="{D42A27DB-BD31-4B8C-83A1-F6EECF244321}">
                <p14:modId xmlns:p14="http://schemas.microsoft.com/office/powerpoint/2010/main" val="2531188987"/>
              </p:ext>
            </p:extLst>
          </p:nvPr>
        </p:nvGraphicFramePr>
        <p:xfrm>
          <a:off x="1447800" y="1905000"/>
          <a:ext cx="6000750" cy="3657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spcBef>
                <a:spcPct val="0"/>
              </a:spcBef>
              <a:buClrTx/>
              <a:buSzTx/>
              <a:buFontTx/>
              <a:buNone/>
            </a:pPr>
            <a:fld id="{4B5BB883-1533-42FB-9D05-FFCEB2234097}" type="slidenum">
              <a:rPr lang="en-US" altLang="en-US" sz="1400" smtClean="0"/>
              <a:pPr>
                <a:spcBef>
                  <a:spcPct val="0"/>
                </a:spcBef>
                <a:buClrTx/>
                <a:buSzTx/>
                <a:buFontTx/>
                <a:buNone/>
              </a:pPr>
              <a:t>24</a:t>
            </a:fld>
            <a:endParaRPr lang="en-US" altLang="en-US" sz="1400" smtClean="0"/>
          </a:p>
        </p:txBody>
      </p:sp>
      <p:sp>
        <p:nvSpPr>
          <p:cNvPr id="34819" name="Rectangle 2"/>
          <p:cNvSpPr>
            <a:spLocks noGrp="1" noChangeArrowheads="1"/>
          </p:cNvSpPr>
          <p:nvPr>
            <p:ph type="title"/>
          </p:nvPr>
        </p:nvSpPr>
        <p:spPr>
          <a:xfrm>
            <a:off x="914400" y="1066800"/>
            <a:ext cx="7924800" cy="533400"/>
          </a:xfrm>
        </p:spPr>
        <p:txBody>
          <a:bodyPr/>
          <a:lstStyle/>
          <a:p>
            <a:pPr algn="ctr" eaLnBrk="1" hangingPunct="1"/>
            <a:r>
              <a:rPr lang="en-US" altLang="en-US" sz="2400" dirty="0" smtClean="0">
                <a:solidFill>
                  <a:srgbClr val="0033CC"/>
                </a:solidFill>
              </a:rPr>
              <a:t>SDG&amp;E Gas-Fired Electric Generation Expected to Decline</a:t>
            </a:r>
          </a:p>
        </p:txBody>
      </p:sp>
      <p:sp>
        <p:nvSpPr>
          <p:cNvPr id="34820" name="Text Box 8"/>
          <p:cNvSpPr txBox="1">
            <a:spLocks noChangeArrowheads="1"/>
          </p:cNvSpPr>
          <p:nvPr/>
        </p:nvSpPr>
        <p:spPr bwMode="auto">
          <a:xfrm>
            <a:off x="669131" y="5257800"/>
            <a:ext cx="780573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285750" indent="-285750">
              <a:spcBef>
                <a:spcPct val="0"/>
              </a:spcBef>
              <a:buClr>
                <a:srgbClr val="0033CC"/>
              </a:buClr>
              <a:buSzTx/>
              <a:buFont typeface="Wingdings" panose="05000000000000000000" pitchFamily="2" charset="2"/>
              <a:buChar char="§"/>
            </a:pPr>
            <a:r>
              <a:rPr lang="en-US" altLang="en-US" sz="1800" dirty="0" smtClean="0">
                <a:latin typeface="Book Antiqua" panose="02040602050305030304" pitchFamily="18" charset="0"/>
              </a:rPr>
              <a:t>Total EG gas demand (including cogeneration) is forecasted to decline an average of 1.1% per year, from 72 </a:t>
            </a:r>
            <a:r>
              <a:rPr lang="en-US" altLang="en-US" sz="1800" dirty="0" err="1" smtClean="0">
                <a:latin typeface="Book Antiqua" panose="02040602050305030304" pitchFamily="18" charset="0"/>
              </a:rPr>
              <a:t>Bcf</a:t>
            </a:r>
            <a:r>
              <a:rPr lang="en-US" altLang="en-US" sz="1800" dirty="0" smtClean="0">
                <a:latin typeface="Book Antiqua" panose="02040602050305030304" pitchFamily="18" charset="0"/>
              </a:rPr>
              <a:t> in 2015 to 58 </a:t>
            </a:r>
            <a:r>
              <a:rPr lang="en-US" altLang="en-US" sz="1800" dirty="0" err="1" smtClean="0">
                <a:latin typeface="Book Antiqua" panose="02040602050305030304" pitchFamily="18" charset="0"/>
              </a:rPr>
              <a:t>Bcf</a:t>
            </a:r>
            <a:r>
              <a:rPr lang="en-US" altLang="en-US" sz="1800" dirty="0" smtClean="0">
                <a:latin typeface="Book Antiqua" panose="02040602050305030304" pitchFamily="18" charset="0"/>
              </a:rPr>
              <a:t> in 2035.  </a:t>
            </a:r>
          </a:p>
          <a:p>
            <a:pPr marL="285750" indent="-285750">
              <a:spcBef>
                <a:spcPct val="0"/>
              </a:spcBef>
              <a:buClr>
                <a:srgbClr val="0033CC"/>
              </a:buClr>
              <a:buSzTx/>
              <a:buFont typeface="Wingdings" panose="05000000000000000000" pitchFamily="2" charset="2"/>
              <a:buChar char="§"/>
            </a:pPr>
            <a:r>
              <a:rPr lang="en-US" altLang="en-US" sz="1800" dirty="0" smtClean="0">
                <a:latin typeface="Book Antiqua" panose="02040602050305030304" pitchFamily="18" charset="0"/>
              </a:rPr>
              <a:t>EG gas demand would be relatively higher in dry years, as gas-fired EG compensates for less available west-coast hydropower.</a:t>
            </a:r>
            <a:endParaRPr lang="en-US" altLang="en-US" sz="1800" dirty="0">
              <a:latin typeface="Book Antiqua" panose="02040602050305030304" pitchFamily="18" charset="0"/>
            </a:endParaRPr>
          </a:p>
        </p:txBody>
      </p:sp>
      <p:pic>
        <p:nvPicPr>
          <p:cNvPr id="7" name="Picture 6"/>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0" y="1905000"/>
            <a:ext cx="5943600" cy="3276600"/>
          </a:xfrm>
          <a:prstGeom prst="rect">
            <a:avLst/>
          </a:prstGeom>
          <a:noFill/>
          <a:ln>
            <a:noFill/>
          </a:ln>
        </p:spPr>
      </p:pic>
      <p:sp>
        <p:nvSpPr>
          <p:cNvPr id="2" name="TextBox 1"/>
          <p:cNvSpPr txBox="1"/>
          <p:nvPr/>
        </p:nvSpPr>
        <p:spPr>
          <a:xfrm>
            <a:off x="1828800" y="1971675"/>
            <a:ext cx="5334000" cy="338554"/>
          </a:xfrm>
          <a:prstGeom prst="rect">
            <a:avLst/>
          </a:prstGeom>
          <a:noFill/>
        </p:spPr>
        <p:txBody>
          <a:bodyPr wrap="square" rtlCol="0">
            <a:spAutoFit/>
          </a:bodyPr>
          <a:lstStyle/>
          <a:p>
            <a:r>
              <a:rPr lang="en-US" sz="1600" dirty="0" smtClean="0"/>
              <a:t>SDG&amp;E Total Electric Generation Gas Demand (</a:t>
            </a:r>
            <a:r>
              <a:rPr lang="en-US" sz="1600" dirty="0" err="1" smtClean="0"/>
              <a:t>Bcf</a:t>
            </a:r>
            <a:r>
              <a:rPr lang="en-US" sz="1600" dirty="0" smtClean="0"/>
              <a:t>)</a:t>
            </a:r>
            <a:endParaRPr lang="en-US" sz="1600" dirty="0"/>
          </a:p>
        </p:txBody>
      </p:sp>
    </p:spTree>
    <p:extLst>
      <p:ext uri="{BB962C8B-B14F-4D97-AF65-F5344CB8AC3E}">
        <p14:creationId xmlns:p14="http://schemas.microsoft.com/office/powerpoint/2010/main" val="1222058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Number Placeholder 5"/>
          <p:cNvSpPr txBox="1">
            <a:spLocks noGrp="1"/>
          </p:cNvSpPr>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r" eaLnBrk="1" hangingPunct="1">
              <a:spcBef>
                <a:spcPct val="0"/>
              </a:spcBef>
              <a:buClrTx/>
              <a:buSzTx/>
              <a:buFontTx/>
              <a:buNone/>
            </a:pPr>
            <a:fld id="{6C67A10F-5EA5-40D3-AC87-D6046891FDAD}" type="slidenum">
              <a:rPr lang="en-US" altLang="en-US" sz="1400"/>
              <a:pPr algn="r" eaLnBrk="1" hangingPunct="1">
                <a:spcBef>
                  <a:spcPct val="0"/>
                </a:spcBef>
                <a:buClrTx/>
                <a:buSzTx/>
                <a:buFontTx/>
                <a:buNone/>
              </a:pPr>
              <a:t>25</a:t>
            </a:fld>
            <a:endParaRPr lang="en-US" altLang="en-US" sz="1400"/>
          </a:p>
        </p:txBody>
      </p:sp>
      <p:sp>
        <p:nvSpPr>
          <p:cNvPr id="92163" name="Rectangle 2"/>
          <p:cNvSpPr>
            <a:spLocks noGrp="1" noChangeArrowheads="1"/>
          </p:cNvSpPr>
          <p:nvPr>
            <p:ph type="title" idx="4294967295"/>
          </p:nvPr>
        </p:nvSpPr>
        <p:spPr>
          <a:xfrm>
            <a:off x="1692870" y="1219200"/>
            <a:ext cx="5796359" cy="471487"/>
          </a:xfrm>
        </p:spPr>
        <p:txBody>
          <a:bodyPr/>
          <a:lstStyle/>
          <a:p>
            <a:pPr algn="ctr" eaLnBrk="1" hangingPunct="1"/>
            <a:r>
              <a:rPr lang="en-US" altLang="en-US" sz="2800" dirty="0" smtClean="0">
                <a:solidFill>
                  <a:srgbClr val="0033CC"/>
                </a:solidFill>
              </a:rPr>
              <a:t>SDG&amp;E Energy Efficiency Goals</a:t>
            </a:r>
          </a:p>
        </p:txBody>
      </p:sp>
      <p:sp>
        <p:nvSpPr>
          <p:cNvPr id="92165" name="Text Box 13"/>
          <p:cNvSpPr txBox="1">
            <a:spLocks noChangeArrowheads="1"/>
          </p:cNvSpPr>
          <p:nvPr/>
        </p:nvSpPr>
        <p:spPr bwMode="auto">
          <a:xfrm>
            <a:off x="1447800" y="5874306"/>
            <a:ext cx="70866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marL="342900" indent="-342900">
              <a:spcBef>
                <a:spcPct val="0"/>
              </a:spcBef>
              <a:buClr>
                <a:srgbClr val="0033CC"/>
              </a:buClr>
              <a:buSzTx/>
              <a:buFont typeface="Wingdings" panose="05000000000000000000" pitchFamily="2" charset="2"/>
              <a:buChar char="§"/>
            </a:pPr>
            <a:r>
              <a:rPr lang="en-US" altLang="en-US" sz="1800" dirty="0" smtClean="0">
                <a:latin typeface="Book Antiqua" pitchFamily="18" charset="0"/>
              </a:rPr>
              <a:t>Core </a:t>
            </a:r>
            <a:r>
              <a:rPr lang="en-US" altLang="en-US" sz="1800" dirty="0">
                <a:latin typeface="Book Antiqua" pitchFamily="18" charset="0"/>
              </a:rPr>
              <a:t>C&amp;I programs </a:t>
            </a:r>
            <a:r>
              <a:rPr lang="en-US" altLang="en-US" sz="1800" dirty="0" smtClean="0">
                <a:latin typeface="Book Antiqua" pitchFamily="18" charset="0"/>
              </a:rPr>
              <a:t>comprise </a:t>
            </a:r>
            <a:r>
              <a:rPr lang="en-US" altLang="en-US" sz="1800" dirty="0">
                <a:latin typeface="Book Antiqua" pitchFamily="18" charset="0"/>
              </a:rPr>
              <a:t>the bulk of </a:t>
            </a:r>
            <a:r>
              <a:rPr lang="en-US" altLang="en-US" sz="1800" dirty="0" smtClean="0">
                <a:latin typeface="Book Antiqua" pitchFamily="18" charset="0"/>
              </a:rPr>
              <a:t>the EE </a:t>
            </a:r>
            <a:r>
              <a:rPr lang="en-US" altLang="en-US" sz="1800" dirty="0">
                <a:latin typeface="Book Antiqua" pitchFamily="18" charset="0"/>
              </a:rPr>
              <a:t>savings.</a:t>
            </a:r>
          </a:p>
        </p:txBody>
      </p:sp>
      <p:pic>
        <p:nvPicPr>
          <p:cNvPr id="870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0125" y="1839832"/>
            <a:ext cx="7181850" cy="3985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3"/>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9pPr>
          </a:lstStyle>
          <a:p>
            <a:pPr>
              <a:spcBef>
                <a:spcPct val="0"/>
              </a:spcBef>
              <a:buClrTx/>
              <a:buSzTx/>
              <a:buFontTx/>
              <a:buNone/>
            </a:pPr>
            <a:fld id="{DF009054-F032-4D4B-99E0-FB0F45640E6C}" type="slidenum">
              <a:rPr lang="en-US" altLang="en-US" sz="1400" smtClean="0"/>
              <a:pPr>
                <a:spcBef>
                  <a:spcPct val="0"/>
                </a:spcBef>
                <a:buClrTx/>
                <a:buSzTx/>
                <a:buFontTx/>
                <a:buNone/>
              </a:pPr>
              <a:t>26</a:t>
            </a:fld>
            <a:endParaRPr lang="en-US" altLang="en-US" sz="1400" smtClean="0"/>
          </a:p>
        </p:txBody>
      </p:sp>
      <p:sp>
        <p:nvSpPr>
          <p:cNvPr id="33795" name="Rectangle 2"/>
          <p:cNvSpPr>
            <a:spLocks noGrp="1" noChangeArrowheads="1"/>
          </p:cNvSpPr>
          <p:nvPr>
            <p:ph type="title" idx="4294967295"/>
          </p:nvPr>
        </p:nvSpPr>
        <p:spPr>
          <a:xfrm>
            <a:off x="1143000" y="661988"/>
            <a:ext cx="7162800" cy="838200"/>
          </a:xfrm>
        </p:spPr>
        <p:txBody>
          <a:bodyPr/>
          <a:lstStyle/>
          <a:p>
            <a:pPr algn="ctr" eaLnBrk="1" hangingPunct="1"/>
            <a:r>
              <a:rPr lang="en-US" altLang="en-US" sz="2400" dirty="0">
                <a:solidFill>
                  <a:schemeClr val="folHlink"/>
                </a:solidFill>
              </a:rPr>
              <a:t>The 2016 CGR projects a demand decline for California from 2016-2030</a:t>
            </a:r>
          </a:p>
        </p:txBody>
      </p:sp>
      <p:sp>
        <p:nvSpPr>
          <p:cNvPr id="33796" name="Text Box 3"/>
          <p:cNvSpPr txBox="1">
            <a:spLocks noChangeArrowheads="1"/>
          </p:cNvSpPr>
          <p:nvPr/>
        </p:nvSpPr>
        <p:spPr bwMode="auto">
          <a:xfrm>
            <a:off x="3505200" y="1500188"/>
            <a:ext cx="22352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9pPr>
          </a:lstStyle>
          <a:p>
            <a:pPr algn="ctr">
              <a:spcBef>
                <a:spcPct val="0"/>
              </a:spcBef>
              <a:buClrTx/>
              <a:buSzTx/>
              <a:buFontTx/>
              <a:buNone/>
            </a:pPr>
            <a:r>
              <a:rPr lang="en-US" altLang="en-US" sz="1800" b="1" dirty="0">
                <a:latin typeface="Interstate-BoldCondensed" pitchFamily="2" charset="0"/>
              </a:rPr>
              <a:t>Annual Growth Rates (%)</a:t>
            </a:r>
          </a:p>
        </p:txBody>
      </p:sp>
      <p:sp>
        <p:nvSpPr>
          <p:cNvPr id="33797" name="Text Box 8"/>
          <p:cNvSpPr txBox="1">
            <a:spLocks noChangeArrowheads="1"/>
          </p:cNvSpPr>
          <p:nvPr/>
        </p:nvSpPr>
        <p:spPr bwMode="auto">
          <a:xfrm>
            <a:off x="990600" y="5410200"/>
            <a:ext cx="7467600"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itchFamily="2" charset="2"/>
              <a:buChar char="n"/>
              <a:defRPr sz="3200">
                <a:solidFill>
                  <a:schemeClr val="tx1"/>
                </a:solidFill>
                <a:latin typeface="Tahoma"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9pPr>
          </a:lstStyle>
          <a:p>
            <a:pPr>
              <a:spcBef>
                <a:spcPct val="0"/>
              </a:spcBef>
              <a:buClrTx/>
              <a:buSzTx/>
              <a:buFontTx/>
              <a:buChar char="•"/>
            </a:pPr>
            <a:r>
              <a:rPr lang="en-US" altLang="en-US" sz="1600" dirty="0"/>
              <a:t> </a:t>
            </a:r>
            <a:r>
              <a:rPr lang="en-US" altLang="en-US" sz="1800" dirty="0">
                <a:solidFill>
                  <a:schemeClr val="folHlink"/>
                </a:solidFill>
                <a:latin typeface="+mj-lt"/>
                <a:ea typeface="+mj-ea"/>
                <a:cs typeface="+mj-cs"/>
              </a:rPr>
              <a:t>From 2016 to 2030, projected gas demand is declining at an annual average rate of 0.81% for Northern CA and -0.86% for Southern CA. Statewide growth expected to decline by -1.79%</a:t>
            </a:r>
          </a:p>
          <a:p>
            <a:pPr>
              <a:spcBef>
                <a:spcPct val="0"/>
              </a:spcBef>
              <a:buClrTx/>
              <a:buSzTx/>
              <a:buFontTx/>
              <a:buNone/>
            </a:pPr>
            <a:endParaRPr lang="en-US" altLang="en-US" sz="2000" dirty="0">
              <a:solidFill>
                <a:schemeClr val="folHlink"/>
              </a:solidFill>
              <a:latin typeface="+mj-lt"/>
              <a:ea typeface="+mj-ea"/>
              <a:cs typeface="+mj-cs"/>
            </a:endParaRPr>
          </a:p>
        </p:txBody>
      </p:sp>
      <p:pic>
        <p:nvPicPr>
          <p:cNvPr id="33801"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599" y="1807329"/>
            <a:ext cx="6804025" cy="3602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64797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5"/>
          <p:cNvSpPr>
            <a:spLocks noGrp="1"/>
          </p:cNvSpPr>
          <p:nvPr>
            <p:ph type="sldNum" sz="quarter" idx="12"/>
          </p:nvPr>
        </p:nvSpPr>
        <p:spPr>
          <a:noFill/>
        </p:spPr>
        <p:txBody>
          <a:bodyPr/>
          <a:lstStyle>
            <a:lvl1pPr>
              <a:spcBef>
                <a:spcPct val="20000"/>
              </a:spcBef>
              <a:buClr>
                <a:schemeClr val="folHlink"/>
              </a:buClr>
              <a:buSzPct val="60000"/>
              <a:buFont typeface="Wingdings" pitchFamily="2" charset="2"/>
              <a:buChar char="n"/>
              <a:defRPr sz="3200">
                <a:solidFill>
                  <a:schemeClr val="tx1"/>
                </a:solidFill>
                <a:latin typeface="Tahoma"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9pPr>
          </a:lstStyle>
          <a:p>
            <a:pPr>
              <a:spcBef>
                <a:spcPct val="0"/>
              </a:spcBef>
              <a:buClrTx/>
              <a:buSzTx/>
              <a:buFontTx/>
              <a:buNone/>
            </a:pPr>
            <a:fld id="{234EE351-3690-4EDB-9618-CF3E4DB94BD1}" type="slidenum">
              <a:rPr lang="en-US" altLang="en-US" sz="1400" smtClean="0"/>
              <a:pPr>
                <a:spcBef>
                  <a:spcPct val="0"/>
                </a:spcBef>
                <a:buClrTx/>
                <a:buSzTx/>
                <a:buFontTx/>
                <a:buNone/>
              </a:pPr>
              <a:t>27</a:t>
            </a:fld>
            <a:endParaRPr lang="en-US" altLang="en-US" sz="1400" smtClean="0"/>
          </a:p>
        </p:txBody>
      </p:sp>
      <p:sp>
        <p:nvSpPr>
          <p:cNvPr id="34819" name="Rectangle 2"/>
          <p:cNvSpPr>
            <a:spLocks noGrp="1" noChangeArrowheads="1"/>
          </p:cNvSpPr>
          <p:nvPr>
            <p:ph type="title"/>
          </p:nvPr>
        </p:nvSpPr>
        <p:spPr>
          <a:xfrm>
            <a:off x="1150939" y="914400"/>
            <a:ext cx="3725862" cy="762000"/>
          </a:xfrm>
        </p:spPr>
        <p:txBody>
          <a:bodyPr/>
          <a:lstStyle/>
          <a:p>
            <a:pPr eaLnBrk="1" hangingPunct="1"/>
            <a:r>
              <a:rPr lang="en-US" altLang="en-US" sz="4800" dirty="0" smtClean="0">
                <a:solidFill>
                  <a:srgbClr val="0033CC"/>
                </a:solidFill>
              </a:rPr>
              <a:t>Summary</a:t>
            </a:r>
          </a:p>
        </p:txBody>
      </p:sp>
      <p:sp>
        <p:nvSpPr>
          <p:cNvPr id="34821" name="Rectangle 4"/>
          <p:cNvSpPr>
            <a:spLocks noChangeArrowheads="1"/>
          </p:cNvSpPr>
          <p:nvPr/>
        </p:nvSpPr>
        <p:spPr bwMode="auto">
          <a:xfrm>
            <a:off x="533400" y="2057400"/>
            <a:ext cx="800100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folHlink"/>
              </a:buClr>
              <a:buSzPct val="60000"/>
              <a:buFont typeface="Wingdings" pitchFamily="2" charset="2"/>
              <a:buChar char="n"/>
              <a:defRPr sz="3200">
                <a:solidFill>
                  <a:schemeClr val="tx1"/>
                </a:solidFill>
                <a:latin typeface="Tahoma"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charset="0"/>
              </a:defRPr>
            </a:lvl9pPr>
          </a:lstStyle>
          <a:p>
            <a:pPr eaLnBrk="1" hangingPunct="1"/>
            <a:r>
              <a:rPr lang="en-US" altLang="en-US" sz="2000" b="1" dirty="0" smtClean="0">
                <a:latin typeface="Book Antiqua" pitchFamily="18" charset="0"/>
              </a:rPr>
              <a:t>California’s gas </a:t>
            </a:r>
            <a:r>
              <a:rPr lang="en-US" altLang="en-US" sz="2000" b="1" dirty="0">
                <a:latin typeface="Book Antiqua" pitchFamily="18" charset="0"/>
              </a:rPr>
              <a:t>demand is projected to decrease </a:t>
            </a:r>
            <a:r>
              <a:rPr lang="en-US" altLang="en-US" sz="2000" b="1" dirty="0" smtClean="0">
                <a:latin typeface="Book Antiqua" pitchFamily="18" charset="0"/>
              </a:rPr>
              <a:t>an average of 1.79% per year from 2016 to 2030. </a:t>
            </a:r>
            <a:endParaRPr lang="en-US" altLang="en-US" sz="2000" b="1" dirty="0">
              <a:latin typeface="Book Antiqua" pitchFamily="18" charset="0"/>
            </a:endParaRPr>
          </a:p>
          <a:p>
            <a:pPr eaLnBrk="1" hangingPunct="1"/>
            <a:endParaRPr lang="en-US" altLang="en-US" sz="1000" b="1" dirty="0">
              <a:latin typeface="Book Antiqua" pitchFamily="18" charset="0"/>
            </a:endParaRPr>
          </a:p>
          <a:p>
            <a:pPr eaLnBrk="1" hangingPunct="1"/>
            <a:r>
              <a:rPr lang="en-US" altLang="en-US" sz="2000" b="1" dirty="0">
                <a:latin typeface="Book Antiqua" pitchFamily="18" charset="0"/>
              </a:rPr>
              <a:t>The SoCalGas end use demand forecast is expected to decline by -</a:t>
            </a:r>
            <a:r>
              <a:rPr lang="en-US" altLang="en-US" sz="2000" b="1" dirty="0" smtClean="0">
                <a:latin typeface="Book Antiqua" pitchFamily="18" charset="0"/>
              </a:rPr>
              <a:t>0.86% </a:t>
            </a:r>
            <a:r>
              <a:rPr lang="en-US" altLang="en-US" sz="2000" b="1" dirty="0">
                <a:latin typeface="Book Antiqua" pitchFamily="18" charset="0"/>
              </a:rPr>
              <a:t>per year over the forecast period (</a:t>
            </a:r>
            <a:r>
              <a:rPr lang="en-US" altLang="en-US" sz="2000" b="1" dirty="0" smtClean="0">
                <a:latin typeface="Book Antiqua" pitchFamily="18" charset="0"/>
              </a:rPr>
              <a:t>2016-2030</a:t>
            </a:r>
            <a:r>
              <a:rPr lang="en-US" altLang="en-US" sz="2000" b="1" dirty="0">
                <a:latin typeface="Book Antiqua" pitchFamily="18" charset="0"/>
              </a:rPr>
              <a:t>)</a:t>
            </a:r>
          </a:p>
          <a:p>
            <a:pPr eaLnBrk="1" hangingPunct="1"/>
            <a:endParaRPr lang="en-US" altLang="en-US" sz="1000" b="1" dirty="0">
              <a:latin typeface="Book Antiqua" pitchFamily="18" charset="0"/>
            </a:endParaRPr>
          </a:p>
          <a:p>
            <a:pPr eaLnBrk="1" hangingPunct="1"/>
            <a:r>
              <a:rPr lang="en-US" altLang="en-US" sz="2000" b="1" dirty="0">
                <a:latin typeface="Book Antiqua" pitchFamily="18" charset="0"/>
              </a:rPr>
              <a:t>Moderate customer growth and a slow economic recovery, renewed efforts on EE and a </a:t>
            </a:r>
            <a:r>
              <a:rPr lang="en-US" altLang="en-US" sz="2000" b="1" dirty="0" smtClean="0">
                <a:latin typeface="Book Antiqua" pitchFamily="18" charset="0"/>
              </a:rPr>
              <a:t>50% </a:t>
            </a:r>
            <a:r>
              <a:rPr lang="en-US" altLang="en-US" sz="2000" b="1" dirty="0">
                <a:latin typeface="Book Antiqua" pitchFamily="18" charset="0"/>
              </a:rPr>
              <a:t>renewables target </a:t>
            </a:r>
            <a:r>
              <a:rPr lang="en-US" altLang="en-US" sz="2000" b="1" dirty="0" smtClean="0">
                <a:latin typeface="Book Antiqua" pitchFamily="18" charset="0"/>
              </a:rPr>
              <a:t>by 2030 for </a:t>
            </a:r>
            <a:r>
              <a:rPr lang="en-US" altLang="en-US" sz="2000" b="1" dirty="0">
                <a:latin typeface="Book Antiqua" pitchFamily="18" charset="0"/>
              </a:rPr>
              <a:t>electricity generation are the main reasons for the slow decline.</a:t>
            </a:r>
          </a:p>
          <a:p>
            <a:pPr eaLnBrk="1" hangingPunct="1"/>
            <a:endParaRPr lang="en-US" altLang="en-US" sz="1000" b="1" dirty="0">
              <a:latin typeface="Book Antiqua" pitchFamily="18" charset="0"/>
            </a:endParaRPr>
          </a:p>
          <a:p>
            <a:pPr eaLnBrk="1" hangingPunct="1"/>
            <a:r>
              <a:rPr lang="en-US" altLang="en-US" sz="2000" b="1" dirty="0">
                <a:latin typeface="Book Antiqua" pitchFamily="18" charset="0"/>
              </a:rPr>
              <a:t>Energy Efficiency programs will have a significant cumulative gas demand reduction effect in the commercial and industrial market segments.</a:t>
            </a:r>
          </a:p>
          <a:p>
            <a:pPr eaLnBrk="1" hangingPunct="1"/>
            <a:endParaRPr lang="en-US" altLang="en-US" sz="2000" b="1" dirty="0">
              <a:latin typeface="Book Antiqua" pitchFamily="18" charset="0"/>
            </a:endParaRPr>
          </a:p>
        </p:txBody>
      </p:sp>
    </p:spTree>
    <p:extLst>
      <p:ext uri="{BB962C8B-B14F-4D97-AF65-F5344CB8AC3E}">
        <p14:creationId xmlns:p14="http://schemas.microsoft.com/office/powerpoint/2010/main" val="35108433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Number Placeholder 5"/>
          <p:cNvSpPr txBox="1">
            <a:spLocks noGrp="1"/>
          </p:cNvSpPr>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r" eaLnBrk="1" hangingPunct="1">
              <a:spcBef>
                <a:spcPct val="0"/>
              </a:spcBef>
              <a:buClrTx/>
              <a:buSzTx/>
              <a:buFontTx/>
              <a:buNone/>
            </a:pPr>
            <a:fld id="{D5D17245-CE69-440A-9056-0437F1ABD9AB}" type="slidenum">
              <a:rPr lang="en-US" altLang="en-US" sz="1400"/>
              <a:pPr algn="r" eaLnBrk="1" hangingPunct="1">
                <a:spcBef>
                  <a:spcPct val="0"/>
                </a:spcBef>
                <a:buClrTx/>
                <a:buSzTx/>
                <a:buFontTx/>
                <a:buNone/>
              </a:pPr>
              <a:t>28</a:t>
            </a:fld>
            <a:endParaRPr lang="en-US" altLang="en-US" sz="1400"/>
          </a:p>
        </p:txBody>
      </p:sp>
      <p:sp>
        <p:nvSpPr>
          <p:cNvPr id="86019" name="Rectangle 2"/>
          <p:cNvSpPr>
            <a:spLocks noGrp="1" noChangeArrowheads="1"/>
          </p:cNvSpPr>
          <p:nvPr>
            <p:ph type="title" idx="4294967295"/>
          </p:nvPr>
        </p:nvSpPr>
        <p:spPr>
          <a:xfrm>
            <a:off x="1289050" y="1066800"/>
            <a:ext cx="5753100" cy="609600"/>
          </a:xfrm>
        </p:spPr>
        <p:txBody>
          <a:bodyPr/>
          <a:lstStyle/>
          <a:p>
            <a:pPr algn="ctr" eaLnBrk="1" hangingPunct="1"/>
            <a:r>
              <a:rPr lang="en-US" altLang="en-US" sz="2800" dirty="0" smtClean="0">
                <a:solidFill>
                  <a:srgbClr val="0033CC"/>
                </a:solidFill>
              </a:rPr>
              <a:t>Thanks to the 2016 CGR Team</a:t>
            </a:r>
          </a:p>
        </p:txBody>
      </p:sp>
      <p:graphicFrame>
        <p:nvGraphicFramePr>
          <p:cNvPr id="3" name="Table 2"/>
          <p:cNvGraphicFramePr>
            <a:graphicFrameLocks noGrp="1"/>
          </p:cNvGraphicFramePr>
          <p:nvPr>
            <p:extLst>
              <p:ext uri="{D42A27DB-BD31-4B8C-83A1-F6EECF244321}">
                <p14:modId xmlns:p14="http://schemas.microsoft.com/office/powerpoint/2010/main" val="3489263928"/>
              </p:ext>
            </p:extLst>
          </p:nvPr>
        </p:nvGraphicFramePr>
        <p:xfrm>
          <a:off x="1295400" y="1828800"/>
          <a:ext cx="7543800" cy="4414840"/>
        </p:xfrm>
        <a:graphic>
          <a:graphicData uri="http://schemas.openxmlformats.org/drawingml/2006/table">
            <a:tbl>
              <a:tblPr/>
              <a:tblGrid>
                <a:gridCol w="2500513"/>
                <a:gridCol w="5043287"/>
              </a:tblGrid>
              <a:tr h="232360">
                <a:tc>
                  <a:txBody>
                    <a:bodyPr/>
                    <a:lstStyle/>
                    <a:p>
                      <a:pPr algn="l" fontAlgn="t"/>
                      <a:r>
                        <a:rPr lang="en-US" sz="1000" b="1" i="0" u="none" strike="noStrike" dirty="0">
                          <a:solidFill>
                            <a:srgbClr val="000000"/>
                          </a:solidFill>
                          <a:effectLst/>
                          <a:latin typeface="Times New Roman"/>
                        </a:rPr>
                        <a:t>Coordination and Consolidation </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Rose Marie Payan, William Guo, Sharim Chaudhury, Scott Wilder</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Economic Outlook</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Scott Wilder</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Gas Price &amp; Alternative Fuels Forecast</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Rose-Marie Payan</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Gas Margin and Gas Rates</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Marjorie Schmidt-Pines</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Weather Assumptions</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Greg Teplow</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SoCalGas &amp; SDG&amp;E Customer Forecast</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Rose-Marie Payan</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SoCalGas &amp; SDG&amp;E Residential</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Greg Teplow</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SoCalGas &amp; SDG&amp;E Core Commercial</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Rose-Marie Payan</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SoCalGas &amp; SDG&amp;E Core Industrial</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Clara Chu</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SoCalGas &amp; SDG&amp;E Noncore C &amp; I</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William Guo; Scott Wilder</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Oil Refineries</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William Guo</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Electric Generation</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Jeff Huang</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Enhanced Oil Recovery and Exchange</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Gary Lenart and Rose-Marie Payan</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Natural Gas Vehicles</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Stan Sinclair</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Wholesale and Mexicali</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Gary Lenart, Tim Loon</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Energy Efficiency Forecast</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Athena Besa, Loan Nguyen, Andre Nih, Andrew Sickles, Andrew Steinberg</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Recorded Data</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Michelle Clay-Ijomah, Kathleen Donalson, Debbie Liou, Nancy Thom, Jungchi Wang</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Regulatory Issues</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a:solidFill>
                            <a:srgbClr val="000000"/>
                          </a:solidFill>
                          <a:effectLst/>
                          <a:latin typeface="Times New Roman"/>
                        </a:rPr>
                        <a:t>Rafi Ahmed, Shirley Amrany, Elizabeth Baires, Greg Healy, Yvonne Mejia, Joe Mock</a:t>
                      </a:r>
                    </a:p>
                  </a:txBody>
                  <a:tcPr marL="6768" marR="6768" marT="6768" marB="0">
                    <a:lnL>
                      <a:noFill/>
                    </a:lnL>
                    <a:lnR>
                      <a:noFill/>
                    </a:lnR>
                    <a:lnT>
                      <a:noFill/>
                    </a:lnT>
                    <a:lnB>
                      <a:noFill/>
                    </a:lnB>
                    <a:solidFill>
                      <a:srgbClr val="FFFFFF"/>
                    </a:solidFill>
                  </a:tcPr>
                </a:tc>
              </a:tr>
              <a:tr h="232360">
                <a:tc>
                  <a:txBody>
                    <a:bodyPr/>
                    <a:lstStyle/>
                    <a:p>
                      <a:pPr algn="l" fontAlgn="t"/>
                      <a:r>
                        <a:rPr lang="en-US" sz="1000" b="1" i="0" u="none" strike="noStrike">
                          <a:solidFill>
                            <a:srgbClr val="000000"/>
                          </a:solidFill>
                          <a:effectLst/>
                          <a:latin typeface="Times New Roman"/>
                        </a:rPr>
                        <a:t>Document Layout Support</a:t>
                      </a:r>
                    </a:p>
                  </a:txBody>
                  <a:tcPr marL="6768" marR="6768" marT="6768" marB="0">
                    <a:lnL>
                      <a:noFill/>
                    </a:lnL>
                    <a:lnR>
                      <a:noFill/>
                    </a:lnR>
                    <a:lnT>
                      <a:noFill/>
                    </a:lnT>
                    <a:lnB>
                      <a:noFill/>
                    </a:lnB>
                    <a:solidFill>
                      <a:srgbClr val="FFFFFF"/>
                    </a:solidFill>
                  </a:tcPr>
                </a:tc>
                <a:tc>
                  <a:txBody>
                    <a:bodyPr/>
                    <a:lstStyle/>
                    <a:p>
                      <a:pPr algn="l" fontAlgn="t"/>
                      <a:r>
                        <a:rPr lang="en-US" sz="1000" b="1" i="0" u="none" strike="noStrike" dirty="0">
                          <a:solidFill>
                            <a:srgbClr val="000000"/>
                          </a:solidFill>
                          <a:effectLst/>
                          <a:latin typeface="Times New Roman"/>
                        </a:rPr>
                        <a:t>Chris Stephens</a:t>
                      </a:r>
                    </a:p>
                  </a:txBody>
                  <a:tcPr marL="6768" marR="6768" marT="6768" marB="0">
                    <a:lnL>
                      <a:noFill/>
                    </a:lnL>
                    <a:lnR>
                      <a:noFill/>
                    </a:lnR>
                    <a:lnT>
                      <a:noFill/>
                    </a:lnT>
                    <a:lnB>
                      <a:noFill/>
                    </a:lnB>
                    <a:solidFill>
                      <a:srgbClr val="FFFFFF"/>
                    </a:solidFill>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Tahoma"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Sempra Utilities</Received_x0020_From>
    <Docket_x0020_Number xmlns="8eef3743-c7b3-4cbe-8837-b6e805be353c">17-IEPR-04</Docket_x0020_Number>
    <TaxCatchAll xmlns="8eef3743-c7b3-4cbe-8837-b6e805be353c">
      <Value>7</Value>
      <Value>6</Value>
      <Value>128</Value>
      <Value>61</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TermName>
          <TermId xmlns="http://schemas.microsoft.com/office/infopath/2007/PartnerControls">5fee9918-69d5-40f5-9767-4e66d03898ce</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2017-04-25 Workshop</TermName>
          <TermId xmlns="http://schemas.microsoft.com/office/infopath/2007/PartnerControls">dfb48fb7-cbfd-4279-a01a-d6d792bcf6bf</TermId>
        </TermInfo>
        <TermInfo xmlns="http://schemas.microsoft.com/office/infopath/2007/PartnerControls">
          <TermName xmlns="http://schemas.microsoft.com/office/infopath/2007/PartnerControls">IEPR Presentations</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Z5JXHV6S7NA6-3-109060</_dlc_DocId>
    <_dlc_DocIdUrl xmlns="8eef3743-c7b3-4cbe-8837-b6e805be353c">
      <Url>http://efilingspinternal/_layouts/DocIdRedir.aspx?ID=Z5JXHV6S7NA6-3-109060</Url>
      <Description>Z5JXHV6S7NA6-3-109060</Description>
    </_dlc_DocIdUrl>
  </documentManagement>
</p:properties>
</file>

<file path=customXml/itemProps1.xml><?xml version="1.0" encoding="utf-8"?>
<ds:datastoreItem xmlns:ds="http://schemas.openxmlformats.org/officeDocument/2006/customXml" ds:itemID="{50ED1AB2-7EC3-46C6-B8E2-DCBCA5AB8A67}"/>
</file>

<file path=customXml/itemProps2.xml><?xml version="1.0" encoding="utf-8"?>
<ds:datastoreItem xmlns:ds="http://schemas.openxmlformats.org/officeDocument/2006/customXml" ds:itemID="{64B9E536-121D-45CF-8630-D5FD39BE5FBC}"/>
</file>

<file path=customXml/itemProps3.xml><?xml version="1.0" encoding="utf-8"?>
<ds:datastoreItem xmlns:ds="http://schemas.openxmlformats.org/officeDocument/2006/customXml" ds:itemID="{A8078B52-EAED-4DC8-9045-DFB865778A6B}"/>
</file>

<file path=customXml/itemProps4.xml><?xml version="1.0" encoding="utf-8"?>
<ds:datastoreItem xmlns:ds="http://schemas.openxmlformats.org/officeDocument/2006/customXml" ds:itemID="{861F6630-595D-449F-A70C-0C5E4FB2664A}"/>
</file>

<file path=docProps/app.xml><?xml version="1.0" encoding="utf-8"?>
<Properties xmlns="http://schemas.openxmlformats.org/officeDocument/2006/extended-properties" xmlns:vt="http://schemas.openxmlformats.org/officeDocument/2006/docPropsVTypes">
  <Template>Blends</Template>
  <TotalTime>11540</TotalTime>
  <Words>1705</Words>
  <Application>Microsoft Office PowerPoint</Application>
  <PresentationFormat>On-screen Show (4:3)</PresentationFormat>
  <Paragraphs>229</Paragraphs>
  <Slides>28</Slides>
  <Notes>27</Notes>
  <HiddenSlides>0</HiddenSlides>
  <MMClips>0</MMClips>
  <ScaleCrop>false</ScaleCrop>
  <HeadingPairs>
    <vt:vector size="4" baseType="variant">
      <vt:variant>
        <vt:lpstr>Theme</vt:lpstr>
      </vt:variant>
      <vt:variant>
        <vt:i4>3</vt:i4>
      </vt:variant>
      <vt:variant>
        <vt:lpstr>Slide Titles</vt:lpstr>
      </vt:variant>
      <vt:variant>
        <vt:i4>28</vt:i4>
      </vt:variant>
    </vt:vector>
  </HeadingPairs>
  <TitlesOfParts>
    <vt:vector size="31" baseType="lpstr">
      <vt:lpstr>Blends</vt:lpstr>
      <vt:lpstr>1_Blends</vt:lpstr>
      <vt:lpstr>2_Blends</vt:lpstr>
      <vt:lpstr>2016 California Gas Report SoCalGas and SDG&amp;E Forecast Overview August 2016</vt:lpstr>
      <vt:lpstr>Contents</vt:lpstr>
      <vt:lpstr>Southern California Economic Outlook</vt:lpstr>
      <vt:lpstr>Southern California New Home Building is in a Gradual Recovery</vt:lpstr>
      <vt:lpstr>SoCalGas Customer Base Projected to Grow at Annual Rate of 0.5% from 2016 to 2035 </vt:lpstr>
      <vt:lpstr>Projected Natural Gas Prices</vt:lpstr>
      <vt:lpstr>SoCalGas Demand Forecast Summary</vt:lpstr>
      <vt:lpstr>SoCalGas Demand Forecast Summary </vt:lpstr>
      <vt:lpstr>SoCalGas Residential Gas Demand</vt:lpstr>
      <vt:lpstr>SoCalGas Residential Gas Demand</vt:lpstr>
      <vt:lpstr>SoCalGas Commercial Demand Forecast</vt:lpstr>
      <vt:lpstr>SoCalGas Industrial Demand Forecast</vt:lpstr>
      <vt:lpstr>SoCalGas Energy Efficiency Goals</vt:lpstr>
      <vt:lpstr>SoCalGas Gas-Fired Electric Generation (Bcf)</vt:lpstr>
      <vt:lpstr>Senate Bill 350</vt:lpstr>
      <vt:lpstr>Sempra-Wide Dispatchable Electric Generation Demand</vt:lpstr>
      <vt:lpstr>SoCalGas Wholesale and Other Markets</vt:lpstr>
      <vt:lpstr>SDG&amp;E Gas Demand Forecast Summary</vt:lpstr>
      <vt:lpstr>SDG&amp;E Gas Customer Base Projected to Grow an Average of 1.2% per year from 2015 to 2035</vt:lpstr>
      <vt:lpstr>SDG&amp;E’s Demand to Decline Moderately  from 126 Bcf in 2015 to 112 Bcf by 2035</vt:lpstr>
      <vt:lpstr>SDG&amp;E Residential Market Expected to Experience Moderate Load Growth</vt:lpstr>
      <vt:lpstr>SDG&amp;E Commercial Demand Expected to Drop by 2 Bcf Over the Forecast Horizon</vt:lpstr>
      <vt:lpstr>SDG&amp;E Industrial Demand Expected to Decline by nearly 1 Bcf Over the Forecast Horizon</vt:lpstr>
      <vt:lpstr>SDG&amp;E Gas-Fired Electric Generation Expected to Decline</vt:lpstr>
      <vt:lpstr>SDG&amp;E Energy Efficiency Goals</vt:lpstr>
      <vt:lpstr>The 2016 CGR projects a demand decline for California from 2016-2030</vt:lpstr>
      <vt:lpstr>Summary</vt:lpstr>
      <vt:lpstr>Thanks to the 2016 CGR Team</vt:lpstr>
    </vt:vector>
  </TitlesOfParts>
  <Company>SoCalGas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2016 California Gas Report SoCALGas and SDG&amp;E Forecast Overview August 2016</dc:title>
  <dc:creator>Chris Roberts</dc:creator>
  <cp:lastModifiedBy>Payan, Rose Marie</cp:lastModifiedBy>
  <cp:revision>590</cp:revision>
  <cp:lastPrinted>2014-06-25T17:47:58Z</cp:lastPrinted>
  <dcterms:created xsi:type="dcterms:W3CDTF">2000-08-28T18:10:07Z</dcterms:created>
  <dcterms:modified xsi:type="dcterms:W3CDTF">2017-04-18T20:42:45Z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9bcc8262-1dd1-45eb-a622-be56b5c926d8</vt:lpwstr>
  </property>
  <property fmtid="{D5CDD505-2E9C-101B-9397-08002B2CF9AE}" pid="4" name="Subject_x0020_Areas">
    <vt:lpwstr>128;#IEPR 2017-04-25 Workshop|dfb48fb7-cbfd-4279-a01a-d6d792bcf6bf;#61;#IEPR Presentations|51277923-a549-4352-9cc5-bcce892adf24</vt:lpwstr>
  </property>
  <property fmtid="{D5CDD505-2E9C-101B-9397-08002B2CF9AE}" pid="5" name="_CopySource">
    <vt:lpwstr>http://efilingspinternal/PendingDocuments/17-IEPR-04/20170421T090256_2016_California_Gas_Report_SoCALGas_and_SDGE_Forecast_Overview.pptx</vt:lpwstr>
  </property>
  <property fmtid="{D5CDD505-2E9C-101B-9397-08002B2CF9AE}" pid="6" name="Subject Areas">
    <vt:lpwstr>128;#IEPR 2017-04-25 Workshop|dfb48fb7-cbfd-4279-a01a-d6d792bcf6bf;#61;#IEPR Presentations|51277923-a549-4352-9cc5-bcce892adf24</vt:lpwstr>
  </property>
  <property fmtid="{D5CDD505-2E9C-101B-9397-08002B2CF9AE}" pid="7" name="Submission Type">
    <vt:lpwstr>6;#Document|6786e4f6-aafd-416d-a977-1b2d5f456edf</vt:lpwstr>
  </property>
  <property fmtid="{D5CDD505-2E9C-101B-9397-08002B2CF9AE}" pid="8" name="Submitter Role">
    <vt:lpwstr>7;#Public|5fee9918-69d5-40f5-9767-4e66d03898ce</vt:lpwstr>
  </property>
  <property fmtid="{D5CDD505-2E9C-101B-9397-08002B2CF9AE}" pid="9" name="Order">
    <vt:r8>2009200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