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diagrams/data1.xml" ContentType="application/vnd.openxmlformats-officedocument.drawingml.diagramData+xml"/>
  <Override PartName="/ppt/presentation.xml" ContentType="application/vnd.openxmlformats-officedocument.presentationml.presentation.main+xml"/>
  <Override PartName="/ppt/slides/slide6.xml" ContentType="application/vnd.openxmlformats-officedocument.presentationml.slide+xml"/>
  <Override PartName="/ppt/slides/slide10.xml" ContentType="application/vnd.openxmlformats-officedocument.presentationml.slide+xml"/>
  <Override PartName="/ppt/slides/slide1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11.xml" ContentType="application/vnd.openxmlformats-officedocument.presentationml.slide+xml"/>
  <Override PartName="/ppt/slides/slide3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2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drawing1.xml" ContentType="application/vnd.ms-office.drawingml.diagramDrawing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commentAuthors.xml" ContentType="application/vnd.openxmlformats-officedocument.presentationml.commentAuthors+xml"/>
  <Override PartName="/ppt/diagrams/layout1.xml" ContentType="application/vnd.openxmlformats-officedocument.drawingml.diagramLayout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1" r:id="rId1"/>
  </p:sldMasterIdLst>
  <p:notesMasterIdLst>
    <p:notesMasterId r:id="rId16"/>
  </p:notesMasterIdLst>
  <p:handoutMasterIdLst>
    <p:handoutMasterId r:id="rId17"/>
  </p:handoutMasterIdLst>
  <p:sldIdLst>
    <p:sldId id="624" r:id="rId2"/>
    <p:sldId id="636" r:id="rId3"/>
    <p:sldId id="638" r:id="rId4"/>
    <p:sldId id="645" r:id="rId5"/>
    <p:sldId id="648" r:id="rId6"/>
    <p:sldId id="649" r:id="rId7"/>
    <p:sldId id="650" r:id="rId8"/>
    <p:sldId id="653" r:id="rId9"/>
    <p:sldId id="647" r:id="rId10"/>
    <p:sldId id="655" r:id="rId11"/>
    <p:sldId id="659" r:id="rId12"/>
    <p:sldId id="660" r:id="rId13"/>
    <p:sldId id="644" r:id="rId14"/>
    <p:sldId id="643" r:id="rId15"/>
  </p:sldIdLst>
  <p:sldSz cx="9144000" cy="5143500" type="screen16x9"/>
  <p:notesSz cx="6858000" cy="90805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108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6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Richard Lowenthal" initials="rwl" lastIdx="2" clrIdx="0"/>
  <p:cmAuthor id="1" name="Rory Moore" initials="RM" lastIdx="1" clrIdx="1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94F"/>
    <a:srgbClr val="333333"/>
    <a:srgbClr val="000000"/>
    <a:srgbClr val="50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65" autoAdjust="0"/>
    <p:restoredTop sz="90338" autoAdjust="0"/>
  </p:normalViewPr>
  <p:slideViewPr>
    <p:cSldViewPr>
      <p:cViewPr varScale="1">
        <p:scale>
          <a:sx n="61" d="100"/>
          <a:sy n="61" d="100"/>
        </p:scale>
        <p:origin x="-82" y="-96"/>
      </p:cViewPr>
      <p:guideLst>
        <p:guide orient="horz" pos="3108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1824" y="-84"/>
      </p:cViewPr>
      <p:guideLst>
        <p:guide orient="horz" pos="286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26" Type="http://schemas.openxmlformats.org/officeDocument/2006/relationships/customXml" Target="../customXml/item4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D36D80A-6C89-49AD-8FC9-6A1271C4CA9C}" type="doc">
      <dgm:prSet loTypeId="urn:microsoft.com/office/officeart/2011/layout/RadialPictureList" loCatId="officeonline" qsTypeId="urn:microsoft.com/office/officeart/2005/8/quickstyle/3d6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516410B-DBE7-4D39-9A66-0CDDC25FFAAD}">
      <dgm:prSet phldrT="[Text]"/>
      <dgm:spPr/>
      <dgm:t>
        <a:bodyPr/>
        <a:lstStyle/>
        <a:p>
          <a:r>
            <a:rPr lang="en-US" dirty="0" smtClean="0"/>
            <a:t>DC Charging Hub</a:t>
          </a:r>
          <a:endParaRPr lang="en-US" dirty="0"/>
        </a:p>
      </dgm:t>
    </dgm:pt>
    <dgm:pt modelId="{891723CC-0377-47A3-B453-44B99E453618}" type="parTrans" cxnId="{9996FC0C-CAA9-40EC-B22D-2A7A46323D0A}">
      <dgm:prSet/>
      <dgm:spPr/>
      <dgm:t>
        <a:bodyPr/>
        <a:lstStyle/>
        <a:p>
          <a:endParaRPr lang="en-US"/>
        </a:p>
      </dgm:t>
    </dgm:pt>
    <dgm:pt modelId="{E901D6CF-75B6-4676-BA49-AB07CC903DB3}" type="sibTrans" cxnId="{9996FC0C-CAA9-40EC-B22D-2A7A46323D0A}">
      <dgm:prSet/>
      <dgm:spPr/>
      <dgm:t>
        <a:bodyPr/>
        <a:lstStyle/>
        <a:p>
          <a:endParaRPr lang="en-US"/>
        </a:p>
      </dgm:t>
    </dgm:pt>
    <dgm:pt modelId="{C24A3EA4-D504-4F50-B1F1-388C2F1E9C83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284C4E36-9DF8-4FF2-9408-498922E8EC75}" type="parTrans" cxnId="{2097E1D3-20B4-4199-8105-C9849E8D6E40}">
      <dgm:prSet/>
      <dgm:spPr/>
      <dgm:t>
        <a:bodyPr/>
        <a:lstStyle/>
        <a:p>
          <a:endParaRPr lang="en-US"/>
        </a:p>
      </dgm:t>
    </dgm:pt>
    <dgm:pt modelId="{8082922C-D1FE-4D17-A0CA-6E50D8528B37}" type="sibTrans" cxnId="{2097E1D3-20B4-4199-8105-C9849E8D6E40}">
      <dgm:prSet/>
      <dgm:spPr/>
      <dgm:t>
        <a:bodyPr/>
        <a:lstStyle/>
        <a:p>
          <a:endParaRPr lang="en-US"/>
        </a:p>
      </dgm:t>
    </dgm:pt>
    <dgm:pt modelId="{67F105DF-52FF-41C3-8C53-31FA422D0821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CB42AFE6-ECD0-4D58-B34A-8A1843C2148F}" type="parTrans" cxnId="{9D26E987-16FE-4480-9730-D2092E79FA19}">
      <dgm:prSet/>
      <dgm:spPr/>
      <dgm:t>
        <a:bodyPr/>
        <a:lstStyle/>
        <a:p>
          <a:endParaRPr lang="en-US"/>
        </a:p>
      </dgm:t>
    </dgm:pt>
    <dgm:pt modelId="{9CA5C9A4-A368-4915-B1E7-7F3A30467417}" type="sibTrans" cxnId="{9D26E987-16FE-4480-9730-D2092E79FA19}">
      <dgm:prSet/>
      <dgm:spPr/>
      <dgm:t>
        <a:bodyPr/>
        <a:lstStyle/>
        <a:p>
          <a:endParaRPr lang="en-US"/>
        </a:p>
      </dgm:t>
    </dgm:pt>
    <dgm:pt modelId="{DD01350B-C81E-48AB-8CC1-1B0504F0BCCC}">
      <dgm:prSet phldrT="[Text]"/>
      <dgm:spPr/>
      <dgm:t>
        <a:bodyPr/>
        <a:lstStyle/>
        <a:p>
          <a:r>
            <a:rPr lang="en-US" dirty="0" smtClean="0"/>
            <a:t> </a:t>
          </a:r>
          <a:endParaRPr lang="en-US" dirty="0"/>
        </a:p>
      </dgm:t>
    </dgm:pt>
    <dgm:pt modelId="{A55EAE73-502F-4AA2-88F8-CEA42B795F04}" type="parTrans" cxnId="{23B2954F-2E2B-4B22-8B58-180A3AC21ED8}">
      <dgm:prSet/>
      <dgm:spPr/>
      <dgm:t>
        <a:bodyPr/>
        <a:lstStyle/>
        <a:p>
          <a:endParaRPr lang="en-US"/>
        </a:p>
      </dgm:t>
    </dgm:pt>
    <dgm:pt modelId="{30ACFFC1-EE9A-4B5E-9A86-8FC8C7B4D2F1}" type="sibTrans" cxnId="{23B2954F-2E2B-4B22-8B58-180A3AC21ED8}">
      <dgm:prSet/>
      <dgm:spPr/>
      <dgm:t>
        <a:bodyPr/>
        <a:lstStyle/>
        <a:p>
          <a:endParaRPr lang="en-US"/>
        </a:p>
      </dgm:t>
    </dgm:pt>
    <dgm:pt modelId="{E128D650-7491-42D0-B298-E585F41F4C56}" type="pres">
      <dgm:prSet presAssocID="{DD36D80A-6C89-49AD-8FC9-6A1271C4CA9C}" presName="Name0" presStyleCnt="0">
        <dgm:presLayoutVars>
          <dgm:chMax val="1"/>
          <dgm:chPref val="1"/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A680DF5D-CEC5-4B89-8F6B-041012E997EA}" type="pres">
      <dgm:prSet presAssocID="{D516410B-DBE7-4D39-9A66-0CDDC25FFAAD}" presName="Parent" presStyleLbl="node1" presStyleIdx="0" presStyleCnt="2" custLinFactNeighborX="720" custLinFactNeighborY="5449">
        <dgm:presLayoutVars>
          <dgm:chMax val="4"/>
          <dgm:chPref val="3"/>
        </dgm:presLayoutVars>
      </dgm:prSet>
      <dgm:spPr/>
      <dgm:t>
        <a:bodyPr/>
        <a:lstStyle/>
        <a:p>
          <a:endParaRPr lang="en-US"/>
        </a:p>
      </dgm:t>
    </dgm:pt>
    <dgm:pt modelId="{F4D54EB2-5A30-48F1-B6EC-BDB6D4DCFE3E}" type="pres">
      <dgm:prSet presAssocID="{C24A3EA4-D504-4F50-B1F1-388C2F1E9C83}" presName="Accent" presStyleLbl="node1" presStyleIdx="1" presStyleCnt="2"/>
      <dgm:spPr/>
      <dgm:t>
        <a:bodyPr/>
        <a:lstStyle/>
        <a:p>
          <a:endParaRPr lang="en-US"/>
        </a:p>
      </dgm:t>
    </dgm:pt>
    <dgm:pt modelId="{E4294282-A9C7-4E89-8F4F-0D7F1F9CC777}" type="pres">
      <dgm:prSet presAssocID="{C24A3EA4-D504-4F50-B1F1-388C2F1E9C83}" presName="Image1" presStyleLbl="fgImgPlace1" presStyleIdx="0" presStyleCnt="3"/>
      <dgm:spPr>
        <a:noFill/>
      </dgm:spPr>
    </dgm:pt>
    <dgm:pt modelId="{8BF9DC12-21CF-48AD-85CD-4EF079C5061B}" type="pres">
      <dgm:prSet presAssocID="{C24A3EA4-D504-4F50-B1F1-388C2F1E9C83}" presName="Child1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B297F3E-57FE-49EB-9618-4EC14783BE78}" type="pres">
      <dgm:prSet presAssocID="{67F105DF-52FF-41C3-8C53-31FA422D0821}" presName="Image2" presStyleCnt="0"/>
      <dgm:spPr/>
    </dgm:pt>
    <dgm:pt modelId="{FAAB7F3D-FB9E-4C21-808E-DB2F6C7259B2}" type="pres">
      <dgm:prSet presAssocID="{67F105DF-52FF-41C3-8C53-31FA422D0821}" presName="Image" presStyleLbl="fgImgPlace1" presStyleIdx="1" presStyleCnt="3" custLinFactNeighborX="806" custLinFactNeighborY="-1010"/>
      <dgm:spPr>
        <a:noFill/>
      </dgm:spPr>
    </dgm:pt>
    <dgm:pt modelId="{A76C8CB6-736E-44E0-A0BC-E4732054C84B}" type="pres">
      <dgm:prSet presAssocID="{67F105DF-52FF-41C3-8C53-31FA422D0821}" presName="Child2" presStyleLbl="revTx" presStyleIdx="1" presStyleCnt="3" custLinFactNeighborX="-12855" custLinFactNeighborY="301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E954E3E-4D9F-4631-ADBC-0CF4AE84DEBA}" type="pres">
      <dgm:prSet presAssocID="{DD01350B-C81E-48AB-8CC1-1B0504F0BCCC}" presName="Image3" presStyleCnt="0"/>
      <dgm:spPr/>
    </dgm:pt>
    <dgm:pt modelId="{71A098AA-B61E-4AAA-B963-AF3A991D77F7}" type="pres">
      <dgm:prSet presAssocID="{DD01350B-C81E-48AB-8CC1-1B0504F0BCCC}" presName="Image" presStyleLbl="fgImgPlace1" presStyleIdx="2" presStyleCnt="3"/>
      <dgm:spPr>
        <a:noFill/>
      </dgm:spPr>
      <dgm:t>
        <a:bodyPr/>
        <a:lstStyle/>
        <a:p>
          <a:endParaRPr lang="en-US"/>
        </a:p>
      </dgm:t>
    </dgm:pt>
    <dgm:pt modelId="{6E4E394B-3F38-4B70-9E64-64D9C66B0A3F}" type="pres">
      <dgm:prSet presAssocID="{DD01350B-C81E-48AB-8CC1-1B0504F0BCCC}" presName="Child3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9F13A51-4D50-4FB2-B5A4-CB29F5FF1CF7}" type="presOf" srcId="{DD01350B-C81E-48AB-8CC1-1B0504F0BCCC}" destId="{6E4E394B-3F38-4B70-9E64-64D9C66B0A3F}" srcOrd="0" destOrd="0" presId="urn:microsoft.com/office/officeart/2011/layout/RadialPictureList"/>
    <dgm:cxn modelId="{9996FC0C-CAA9-40EC-B22D-2A7A46323D0A}" srcId="{DD36D80A-6C89-49AD-8FC9-6A1271C4CA9C}" destId="{D516410B-DBE7-4D39-9A66-0CDDC25FFAAD}" srcOrd="0" destOrd="0" parTransId="{891723CC-0377-47A3-B453-44B99E453618}" sibTransId="{E901D6CF-75B6-4676-BA49-AB07CC903DB3}"/>
    <dgm:cxn modelId="{F978C8A8-ABCD-4F45-9589-0B644527347A}" type="presOf" srcId="{D516410B-DBE7-4D39-9A66-0CDDC25FFAAD}" destId="{A680DF5D-CEC5-4B89-8F6B-041012E997EA}" srcOrd="0" destOrd="0" presId="urn:microsoft.com/office/officeart/2011/layout/RadialPictureList"/>
    <dgm:cxn modelId="{0C27448E-F439-4BFD-98C8-9C207E4A7E79}" type="presOf" srcId="{C24A3EA4-D504-4F50-B1F1-388C2F1E9C83}" destId="{8BF9DC12-21CF-48AD-85CD-4EF079C5061B}" srcOrd="0" destOrd="0" presId="urn:microsoft.com/office/officeart/2011/layout/RadialPictureList"/>
    <dgm:cxn modelId="{2097E1D3-20B4-4199-8105-C9849E8D6E40}" srcId="{D516410B-DBE7-4D39-9A66-0CDDC25FFAAD}" destId="{C24A3EA4-D504-4F50-B1F1-388C2F1E9C83}" srcOrd="0" destOrd="0" parTransId="{284C4E36-9DF8-4FF2-9408-498922E8EC75}" sibTransId="{8082922C-D1FE-4D17-A0CA-6E50D8528B37}"/>
    <dgm:cxn modelId="{4690476B-3DBD-42E5-B126-A4EC023A2585}" type="presOf" srcId="{DD36D80A-6C89-49AD-8FC9-6A1271C4CA9C}" destId="{E128D650-7491-42D0-B298-E585F41F4C56}" srcOrd="0" destOrd="0" presId="urn:microsoft.com/office/officeart/2011/layout/RadialPictureList"/>
    <dgm:cxn modelId="{9D26E987-16FE-4480-9730-D2092E79FA19}" srcId="{D516410B-DBE7-4D39-9A66-0CDDC25FFAAD}" destId="{67F105DF-52FF-41C3-8C53-31FA422D0821}" srcOrd="1" destOrd="0" parTransId="{CB42AFE6-ECD0-4D58-B34A-8A1843C2148F}" sibTransId="{9CA5C9A4-A368-4915-B1E7-7F3A30467417}"/>
    <dgm:cxn modelId="{7B7388BA-1EA8-4222-91B4-7E91D23BC49E}" type="presOf" srcId="{67F105DF-52FF-41C3-8C53-31FA422D0821}" destId="{A76C8CB6-736E-44E0-A0BC-E4732054C84B}" srcOrd="0" destOrd="0" presId="urn:microsoft.com/office/officeart/2011/layout/RadialPictureList"/>
    <dgm:cxn modelId="{23B2954F-2E2B-4B22-8B58-180A3AC21ED8}" srcId="{D516410B-DBE7-4D39-9A66-0CDDC25FFAAD}" destId="{DD01350B-C81E-48AB-8CC1-1B0504F0BCCC}" srcOrd="2" destOrd="0" parTransId="{A55EAE73-502F-4AA2-88F8-CEA42B795F04}" sibTransId="{30ACFFC1-EE9A-4B5E-9A86-8FC8C7B4D2F1}"/>
    <dgm:cxn modelId="{3A08C84B-9EF4-4C27-8F33-182062B5D554}" type="presParOf" srcId="{E128D650-7491-42D0-B298-E585F41F4C56}" destId="{A680DF5D-CEC5-4B89-8F6B-041012E997EA}" srcOrd="0" destOrd="0" presId="urn:microsoft.com/office/officeart/2011/layout/RadialPictureList"/>
    <dgm:cxn modelId="{8B1B842C-151A-4281-B40D-628C74456D6C}" type="presParOf" srcId="{E128D650-7491-42D0-B298-E585F41F4C56}" destId="{F4D54EB2-5A30-48F1-B6EC-BDB6D4DCFE3E}" srcOrd="1" destOrd="0" presId="urn:microsoft.com/office/officeart/2011/layout/RadialPictureList"/>
    <dgm:cxn modelId="{DD299656-D585-4EA1-9861-8ADF00CB6FBE}" type="presParOf" srcId="{E128D650-7491-42D0-B298-E585F41F4C56}" destId="{E4294282-A9C7-4E89-8F4F-0D7F1F9CC777}" srcOrd="2" destOrd="0" presId="urn:microsoft.com/office/officeart/2011/layout/RadialPictureList"/>
    <dgm:cxn modelId="{75A0618B-DC7B-4519-9D43-306BCBC90E32}" type="presParOf" srcId="{E128D650-7491-42D0-B298-E585F41F4C56}" destId="{8BF9DC12-21CF-48AD-85CD-4EF079C5061B}" srcOrd="3" destOrd="0" presId="urn:microsoft.com/office/officeart/2011/layout/RadialPictureList"/>
    <dgm:cxn modelId="{3C321DF3-D427-43BF-B772-226278D674B4}" type="presParOf" srcId="{E128D650-7491-42D0-B298-E585F41F4C56}" destId="{6B297F3E-57FE-49EB-9618-4EC14783BE78}" srcOrd="4" destOrd="0" presId="urn:microsoft.com/office/officeart/2011/layout/RadialPictureList"/>
    <dgm:cxn modelId="{C97C036E-DF1D-40E3-AB12-3536BE8474E0}" type="presParOf" srcId="{6B297F3E-57FE-49EB-9618-4EC14783BE78}" destId="{FAAB7F3D-FB9E-4C21-808E-DB2F6C7259B2}" srcOrd="0" destOrd="0" presId="urn:microsoft.com/office/officeart/2011/layout/RadialPictureList"/>
    <dgm:cxn modelId="{2F1630EF-E28F-4169-8AF9-D3813CF72417}" type="presParOf" srcId="{E128D650-7491-42D0-B298-E585F41F4C56}" destId="{A76C8CB6-736E-44E0-A0BC-E4732054C84B}" srcOrd="5" destOrd="0" presId="urn:microsoft.com/office/officeart/2011/layout/RadialPictureList"/>
    <dgm:cxn modelId="{506A52DD-0109-4AD4-9D28-8B060DDAC75A}" type="presParOf" srcId="{E128D650-7491-42D0-B298-E585F41F4C56}" destId="{9E954E3E-4D9F-4631-ADBC-0CF4AE84DEBA}" srcOrd="6" destOrd="0" presId="urn:microsoft.com/office/officeart/2011/layout/RadialPictureList"/>
    <dgm:cxn modelId="{CB84F676-BB98-44AA-8D4E-3DDFC769C8CD}" type="presParOf" srcId="{9E954E3E-4D9F-4631-ADBC-0CF4AE84DEBA}" destId="{71A098AA-B61E-4AAA-B963-AF3A991D77F7}" srcOrd="0" destOrd="0" presId="urn:microsoft.com/office/officeart/2011/layout/RadialPictureList"/>
    <dgm:cxn modelId="{6FA7025B-68F3-489E-99B5-C3F8BE973D30}" type="presParOf" srcId="{E128D650-7491-42D0-B298-E585F41F4C56}" destId="{6E4E394B-3F38-4B70-9E64-64D9C66B0A3F}" srcOrd="7" destOrd="0" presId="urn:microsoft.com/office/officeart/2011/layout/RadialPictureList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80DF5D-CEC5-4B89-8F6B-041012E997EA}">
      <dsp:nvSpPr>
        <dsp:cNvPr id="0" name=""/>
        <dsp:cNvSpPr/>
      </dsp:nvSpPr>
      <dsp:spPr>
        <a:xfrm>
          <a:off x="491275" y="592859"/>
          <a:ext cx="939545" cy="93959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DC Charging Hub</a:t>
          </a:r>
          <a:endParaRPr lang="en-US" sz="1200" kern="1200" dirty="0"/>
        </a:p>
      </dsp:txBody>
      <dsp:txXfrm>
        <a:off x="628868" y="730459"/>
        <a:ext cx="664359" cy="664392"/>
      </dsp:txXfrm>
    </dsp:sp>
    <dsp:sp modelId="{F4D54EB2-5A30-48F1-B6EC-BDB6D4DCFE3E}">
      <dsp:nvSpPr>
        <dsp:cNvPr id="0" name=""/>
        <dsp:cNvSpPr/>
      </dsp:nvSpPr>
      <dsp:spPr>
        <a:xfrm>
          <a:off x="0" y="19248"/>
          <a:ext cx="1893969" cy="1974348"/>
        </a:xfrm>
        <a:prstGeom prst="blockArc">
          <a:avLst>
            <a:gd name="adj1" fmla="val 17527788"/>
            <a:gd name="adj2" fmla="val 4119114"/>
            <a:gd name="adj3" fmla="val 575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4294282-A9C7-4E89-8F4F-0D7F1F9CC777}">
      <dsp:nvSpPr>
        <dsp:cNvPr id="0" name=""/>
        <dsp:cNvSpPr/>
      </dsp:nvSpPr>
      <dsp:spPr>
        <a:xfrm>
          <a:off x="1394581" y="185686"/>
          <a:ext cx="503318" cy="503458"/>
        </a:xfrm>
        <a:prstGeom prst="ellipse">
          <a:avLst/>
        </a:prstGeom>
        <a:noFill/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z="50080"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BF9DC12-21CF-48AD-85CD-4EF079C5061B}">
      <dsp:nvSpPr>
        <dsp:cNvPr id="0" name=""/>
        <dsp:cNvSpPr/>
      </dsp:nvSpPr>
      <dsp:spPr>
        <a:xfrm>
          <a:off x="1936076" y="193781"/>
          <a:ext cx="673710" cy="487269"/>
        </a:xfrm>
        <a:prstGeom prst="rect">
          <a:avLst/>
        </a:prstGeom>
        <a:solidFill>
          <a:schemeClr val="lt1">
            <a:alpha val="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10000"/>
            </a:spcAft>
          </a:pPr>
          <a:r>
            <a:rPr lang="en-US" sz="1200" kern="1200" dirty="0" smtClean="0"/>
            <a:t> </a:t>
          </a:r>
          <a:endParaRPr lang="en-US" sz="1200" kern="1200" dirty="0"/>
        </a:p>
      </dsp:txBody>
      <dsp:txXfrm>
        <a:off x="1936076" y="193781"/>
        <a:ext cx="673710" cy="487269"/>
      </dsp:txXfrm>
    </dsp:sp>
    <dsp:sp modelId="{FAAB7F3D-FB9E-4C21-808E-DB2F6C7259B2}">
      <dsp:nvSpPr>
        <dsp:cNvPr id="0" name=""/>
        <dsp:cNvSpPr/>
      </dsp:nvSpPr>
      <dsp:spPr>
        <a:xfrm>
          <a:off x="1593171" y="753359"/>
          <a:ext cx="503318" cy="503458"/>
        </a:xfrm>
        <a:prstGeom prst="ellipse">
          <a:avLst/>
        </a:prstGeom>
        <a:noFill/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z="50080"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76C8CB6-736E-44E0-A0BC-E4732054C84B}">
      <dsp:nvSpPr>
        <dsp:cNvPr id="0" name=""/>
        <dsp:cNvSpPr/>
      </dsp:nvSpPr>
      <dsp:spPr>
        <a:xfrm>
          <a:off x="2046811" y="780224"/>
          <a:ext cx="673710" cy="487269"/>
        </a:xfrm>
        <a:prstGeom prst="rect">
          <a:avLst/>
        </a:prstGeom>
        <a:solidFill>
          <a:schemeClr val="lt1">
            <a:alpha val="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10000"/>
            </a:spcAft>
          </a:pPr>
          <a:r>
            <a:rPr lang="en-US" sz="1200" kern="1200" dirty="0" smtClean="0"/>
            <a:t> </a:t>
          </a:r>
          <a:endParaRPr lang="en-US" sz="1200" kern="1200" dirty="0"/>
        </a:p>
      </dsp:txBody>
      <dsp:txXfrm>
        <a:off x="2046811" y="780224"/>
        <a:ext cx="673710" cy="487269"/>
      </dsp:txXfrm>
    </dsp:sp>
    <dsp:sp modelId="{71A098AA-B61E-4AAA-B963-AF3A991D77F7}">
      <dsp:nvSpPr>
        <dsp:cNvPr id="0" name=""/>
        <dsp:cNvSpPr/>
      </dsp:nvSpPr>
      <dsp:spPr>
        <a:xfrm>
          <a:off x="1394581" y="1339298"/>
          <a:ext cx="503318" cy="503458"/>
        </a:xfrm>
        <a:prstGeom prst="ellipse">
          <a:avLst/>
        </a:prstGeom>
        <a:noFill/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z="50080"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E4E394B-3F38-4B70-9E64-64D9C66B0A3F}">
      <dsp:nvSpPr>
        <dsp:cNvPr id="0" name=""/>
        <dsp:cNvSpPr/>
      </dsp:nvSpPr>
      <dsp:spPr>
        <a:xfrm>
          <a:off x="1936076" y="1349564"/>
          <a:ext cx="673710" cy="487269"/>
        </a:xfrm>
        <a:prstGeom prst="rect">
          <a:avLst/>
        </a:prstGeom>
        <a:solidFill>
          <a:schemeClr val="lt1">
            <a:alpha val="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10000"/>
            </a:spcAft>
          </a:pPr>
          <a:r>
            <a:rPr lang="en-US" sz="1200" kern="1200" dirty="0" smtClean="0"/>
            <a:t> </a:t>
          </a:r>
          <a:endParaRPr lang="en-US" sz="1200" kern="1200" dirty="0"/>
        </a:p>
      </dsp:txBody>
      <dsp:txXfrm>
        <a:off x="1936076" y="1349564"/>
        <a:ext cx="673710" cy="48726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RadialPictureList">
  <dgm:title val="Radial Picture List"/>
  <dgm:desc val="Use to show relationships to a central idea. The Level 1 shape contains text and all Level 2 shapes contain a picture with corresponding text. Limited to four Level 2 pictures.  Unused pictures do not appear, but remain available if you switch layouts. Works best with a small amount of Level 2 text."/>
  <dgm:catLst>
    <dgm:cat type="picture" pri="2500"/>
    <dgm:cat type="officeonline" pri="2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10" destId="14" srcOrd="3" destOrd="0"/>
      </dgm:cxnLst>
      <dgm:bg/>
      <dgm:whole/>
    </dgm:dataModel>
  </dgm:clrData>
  <dgm:layoutNode name="Name0">
    <dgm:varLst>
      <dgm:chMax val="1"/>
      <dgm:chPref val="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equ" val="1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l" for="ch" forName="Accent" refType="w" fact="0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l" for="ch" forName="Child1" refType="w" fact="0.76"/>
              <dgm:constr type="t" for="ch" forName="Child1" refType="h" fact="0.3739"/>
              <dgm:constr type="w" for="ch" forName="Child1" refType="w" fact="0.24"/>
              <dgm:constr type="h" for="ch" forName="Child1" refType="h" fact="0.255"/>
              <dgm:constr type="l" for="ch" forName="Parent" refType="w" fact="0.1726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l" for="ch" forName="Image1" refType="w" fact="0.5661"/>
              <dgm:constr type="t" for="ch" forName="Image1" refType="h" fact="0.3744"/>
              <dgm:constr type="w" for="ch" forName="Image1" refType="w" fact="0.1793"/>
              <dgm:constr type="h" for="ch" forName="Image1" refType="h" fact="0.255"/>
            </dgm:constrLst>
          </dgm:if>
          <dgm:if name="Name6" axis="ch ch" ptType="node node" st="1 1" cnt="1 0" func="cnt" op="equ" val="2">
            <dgm:alg type="composite">
              <dgm:param type="ar" val="1.381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" refType="w" fact="0"/>
              <dgm:constr type="t" for="ch" forName="Accent" refType="h" fact="0"/>
              <dgm:constr type="w" for="ch" forName="Accent" refType="w" fact="0.6946"/>
              <dgm:constr type="h" for="ch" forName="Accent" refType="h"/>
              <dgm:constr type="l" for="ch" forName="Parent" refType="w" fact="0.1777"/>
              <dgm:constr type="t" for="ch" forName="Parent" refType="h" fact="0.2646"/>
              <dgm:constr type="w" for="ch" forName="Parent" refType="w" fact="0.3446"/>
              <dgm:constr type="h" for="ch" forName="Parent" refType="h" fact="0.4759"/>
              <dgm:constr type="l" for="ch" forName="Image1" refType="w" fact="0.5531"/>
              <dgm:constr type="t" for="ch" forName="Image1" refType="h" fact="0.1585"/>
              <dgm:constr type="w" for="ch" forName="Image1" refType="w" fact="0.1846"/>
              <dgm:constr type="h" for="ch" forName="Image1" refType="h" fact="0.255"/>
              <dgm:constr type="l" for="ch" forName="Image2" refType="w" fact="0.5531"/>
              <dgm:constr type="t" for="ch" forName="Image2" refType="h" fact="0.5624"/>
              <dgm:constr type="w" for="ch" forName="Image2" refType="w" fact="0.1846"/>
              <dgm:constr type="h" for="ch" forName="Image2" refType="h" fact="0.255"/>
              <dgm:constr type="l" for="ch" forName="Child1" refType="w" fact="0.7529"/>
              <dgm:constr type="t" for="ch" forName="Child1" refType="h" fact="0.1618"/>
              <dgm:constr type="w" for="ch" forName="Child1" refType="w" fact="0.2471"/>
              <dgm:constr type="h" for="ch" forName="Child1" refType="h" fact="0.2468"/>
              <dgm:constr type="l" for="ch" forName="Child2" refType="w" fact="0.7529"/>
              <dgm:constr type="t" for="ch" forName="Child2" refType="h" fact="0.5657"/>
              <dgm:constr type="w" for="ch" forName="Child2" refType="w" fact="0.2471"/>
              <dgm:constr type="h" for="ch" forName="Child2" refType="h" fact="0.2468"/>
            </dgm:constrLst>
          </dgm:if>
          <dgm:if name="Name7" axis="ch ch" ptType="node node" st="1 1" cnt="1 0" func="cnt" op="equ" val="3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" refType="w" fact="0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l" for="ch" forName="Parent" refType="w" fact="0.1726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l" for="ch" forName="Image1" refType="w" fact="0.4968"/>
              <dgm:constr type="t" for="ch" forName="Image1" refType="h" fact="0.0843"/>
              <dgm:constr type="w" for="ch" forName="Image1" refType="w" fact="0.1793"/>
              <dgm:constr type="h" for="ch" forName="Image1" refType="h" fact="0.255"/>
              <dgm:constr type="l" for="ch" forName="Image2" refType="w" fact="0.5661"/>
              <dgm:constr type="t" for="ch" forName="Image2" refType="h" fact="0.3744"/>
              <dgm:constr type="w" for="ch" forName="Image2" refType="w" fact="0.1793"/>
              <dgm:constr type="h" for="ch" forName="Image2" refType="h" fact="0.255"/>
              <dgm:constr type="l" for="ch" forName="Image3" refType="w" fact="0.4968"/>
              <dgm:constr type="t" for="ch" forName="Image3" refType="h" fact="0.6686"/>
              <dgm:constr type="w" for="ch" forName="Image3" refType="w" fact="0.1793"/>
              <dgm:constr type="h" for="ch" forName="Image3" refType="h" fact="0.255"/>
              <dgm:constr type="l" for="ch" forName="Child1" refType="w" fact="0.6897"/>
              <dgm:constr type="t" for="ch" forName="Child1" refType="h" fact="0.0884"/>
              <dgm:constr type="w" for="ch" forName="Child1" refType="w" fact="0.24"/>
              <dgm:constr type="h" for="ch" forName="Child1" refType="h" fact="0.2468"/>
              <dgm:constr type="l" for="ch" forName="Child2" refType="w" fact="0.76"/>
              <dgm:constr type="t" for="ch" forName="Child2" refType="h" fact="0.378"/>
              <dgm:constr type="w" for="ch" forName="Child2" refType="w" fact="0.24"/>
              <dgm:constr type="h" for="ch" forName="Child2" refType="h" fact="0.2468"/>
              <dgm:constr type="l" for="ch" forName="Child3" refType="w" fact="0.6897"/>
              <dgm:constr type="t" for="ch" forName="Child3" refType="h" fact="0.6738"/>
              <dgm:constr type="w" for="ch" forName="Child3" refType="w" fact="0.24"/>
              <dgm:constr type="h" for="ch" forName="Child3" refType="h" fact="0.2468"/>
            </dgm:constrLst>
          </dgm:if>
          <dgm:else name="Name8">
            <dgm:alg type="composite">
              <dgm:param type="ar" val="1.2852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" refType="w" fact="0"/>
              <dgm:constr type="t" for="ch" forName="Accent" refType="h" fact="0.0361"/>
              <dgm:constr type="w" for="ch" forName="Accent" refType="w" fact="0.6865"/>
              <dgm:constr type="h" for="ch" forName="Accent" refType="h" fact="0.9197"/>
              <dgm:constr type="l" for="ch" forName="Parent" refType="w" fact="0.1756"/>
              <dgm:constr type="t" for="ch" forName="Parent" refType="h" fact="0.2795"/>
              <dgm:constr type="w" for="ch" forName="Parent" refType="w" fact="0.3406"/>
              <dgm:constr type="h" for="ch" forName="Parent" refType="h" fact="0.4377"/>
              <dgm:constr type="l" for="ch" forName="Image1" refType="w" fact="0.425"/>
              <dgm:constr type="t" for="ch" forName="Image1" refType="h" fact="0"/>
              <dgm:constr type="w" for="ch" forName="Image1" refType="w" fact="0.1825"/>
              <dgm:constr type="h" for="ch" forName="Image1" refType="h" fact="0.2345"/>
              <dgm:constr type="l" for="ch" forName="Image2" refType="w" fact="0.5598"/>
              <dgm:constr type="t" for="ch" forName="Image2" refType="h" fact="0.2184"/>
              <dgm:constr type="w" for="ch" forName="Image2" refType="w" fact="0.1825"/>
              <dgm:constr type="h" for="ch" forName="Image2" refType="h" fact="0.2345"/>
              <dgm:constr type="l" for="ch" forName="Image3" refType="w" fact="0.5591"/>
              <dgm:constr type="t" for="ch" forName="Image3" refType="h" fact="0.5395"/>
              <dgm:constr type="w" for="ch" forName="Image3" refType="w" fact="0.1825"/>
              <dgm:constr type="h" for="ch" forName="Image3" refType="h" fact="0.2345"/>
              <dgm:constr type="l" for="ch" forName="Image4" refType="w" fact="0.425"/>
              <dgm:constr type="t" for="ch" forName="Image4" refType="h" fact="0.7655"/>
              <dgm:constr type="w" for="ch" forName="Image4" refType="w" fact="0.1825"/>
              <dgm:constr type="h" for="ch" forName="Image4" refType="h" fact="0.2345"/>
              <dgm:constr type="l" for="ch" forName="Child1" refType="w" fact="0.6214"/>
              <dgm:constr type="t" for="ch" forName="Child1" refType="h" fact="0.003"/>
              <dgm:constr type="w" for="ch" forName="Child1" refType="w" fact="0.2443"/>
              <dgm:constr type="h" for="ch" forName="Child1" refType="h" fact="0.227"/>
              <dgm:constr type="l" for="ch" forName="Child2" refType="w" fact="0.7557"/>
              <dgm:constr type="t" for="ch" forName="Child2" refType="h" fact="0.2225"/>
              <dgm:constr type="w" for="ch" forName="Child2" refType="w" fact="0.2443"/>
              <dgm:constr type="h" for="ch" forName="Child2" refType="h" fact="0.227"/>
              <dgm:constr type="l" for="ch" forName="Child3" refType="w" fact="0.7557"/>
              <dgm:constr type="t" for="ch" forName="Child3" refType="h" fact="0.5433"/>
              <dgm:constr type="w" for="ch" forName="Child3" refType="w" fact="0.2443"/>
              <dgm:constr type="h" for="ch" forName="Child3" refType="h" fact="0.227"/>
              <dgm:constr type="l" for="ch" forName="Child4" refType="w" fact="0.6214"/>
              <dgm:constr type="t" for="ch" forName="Child4" refType="h" fact="0.7703"/>
              <dgm:constr type="w" for="ch" forName="Child4" refType="w" fact="0.2443"/>
              <dgm:constr type="h" for="ch" forName="Child4" refType="h" fact="0.227"/>
            </dgm:constrLst>
          </dgm:else>
        </dgm:choose>
      </dgm:if>
      <dgm:else name="Name9">
        <dgm:choose name="Name10">
          <dgm:if name="Name11" axis="ch ch" ptType="node node" st="1 1" cnt="1 0" func="cnt" op="equ" val="0">
            <dgm:alg type="composite">
              <dgm:param type="ar" val="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2" axis="ch ch" ptType="node node" st="1 1" cnt="1 0" func="cnt" op="equ" val="1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r" for="ch" forName="Accent" refType="w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r" for="ch" forName="Child1" refType="w" fact="0.24"/>
              <dgm:constr type="t" for="ch" forName="Child1" refType="h" fact="0.3739"/>
              <dgm:constr type="w" for="ch" forName="Child1" refType="w" fact="0.24"/>
              <dgm:constr type="h" for="ch" forName="Child1" refType="h" fact="0.255"/>
              <dgm:constr type="r" for="ch" forName="Parent" refType="w" fact="0.8274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r" for="ch" forName="Image1" refType="w" fact="0.4339"/>
              <dgm:constr type="t" for="ch" forName="Image1" refType="h" fact="0.3744"/>
              <dgm:constr type="w" for="ch" forName="Image1" refType="w" fact="0.1793"/>
              <dgm:constr type="h" for="ch" forName="Image1" refType="h" fact="0.255"/>
            </dgm:constrLst>
          </dgm:if>
          <dgm:if name="Name13" axis="ch ch" ptType="node node" st="1 1" cnt="1 0" func="cnt" op="equ" val="2">
            <dgm:alg type="composite">
              <dgm:param type="ar" val="1.381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" refType="w"/>
              <dgm:constr type="t" for="ch" forName="Accent" refType="h" fact="0"/>
              <dgm:constr type="w" for="ch" forName="Accent" refType="w" fact="0.6946"/>
              <dgm:constr type="h" for="ch" forName="Accent" refType="h"/>
              <dgm:constr type="r" for="ch" forName="Parent" refType="w" fact="0.8223"/>
              <dgm:constr type="t" for="ch" forName="Parent" refType="h" fact="0.2646"/>
              <dgm:constr type="w" for="ch" forName="Parent" refType="w" fact="0.3446"/>
              <dgm:constr type="h" for="ch" forName="Parent" refType="h" fact="0.4759"/>
              <dgm:constr type="r" for="ch" forName="Image1" refType="w" fact="0.4469"/>
              <dgm:constr type="t" for="ch" forName="Image1" refType="h" fact="0.1585"/>
              <dgm:constr type="w" for="ch" forName="Image1" refType="w" fact="0.1846"/>
              <dgm:constr type="h" for="ch" forName="Image1" refType="h" fact="0.255"/>
              <dgm:constr type="r" for="ch" forName="Image2" refType="w" fact="0.4469"/>
              <dgm:constr type="t" for="ch" forName="Image2" refType="h" fact="0.5624"/>
              <dgm:constr type="w" for="ch" forName="Image2" refType="w" fact="0.1846"/>
              <dgm:constr type="h" for="ch" forName="Image2" refType="h" fact="0.255"/>
              <dgm:constr type="r" for="ch" forName="Child1" refType="w" fact="0.2471"/>
              <dgm:constr type="t" for="ch" forName="Child1" refType="h" fact="0.1618"/>
              <dgm:constr type="w" for="ch" forName="Child1" refType="w" fact="0.2471"/>
              <dgm:constr type="h" for="ch" forName="Child1" refType="h" fact="0.2468"/>
              <dgm:constr type="r" for="ch" forName="Child2" refType="w" fact="0.2471"/>
              <dgm:constr type="t" for="ch" forName="Child2" refType="h" fact="0.5657"/>
              <dgm:constr type="w" for="ch" forName="Child2" refType="w" fact="0.2471"/>
              <dgm:constr type="h" for="ch" forName="Child2" refType="h" fact="0.2468"/>
            </dgm:constrLst>
          </dgm:if>
          <dgm:if name="Name14" axis="ch ch" ptType="node node" st="1 1" cnt="1 0" func="cnt" op="equ" val="3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" refType="w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r" for="ch" forName="Parent" refType="w" fact="0.8274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r" for="ch" forName="Image1" refType="w" fact="0.5032"/>
              <dgm:constr type="t" for="ch" forName="Image1" refType="h" fact="0.0843"/>
              <dgm:constr type="w" for="ch" forName="Image1" refType="w" fact="0.1793"/>
              <dgm:constr type="h" for="ch" forName="Image1" refType="h" fact="0.255"/>
              <dgm:constr type="r" for="ch" forName="Image2" refType="w" fact="0.4339"/>
              <dgm:constr type="t" for="ch" forName="Image2" refType="h" fact="0.3744"/>
              <dgm:constr type="w" for="ch" forName="Image2" refType="w" fact="0.1793"/>
              <dgm:constr type="h" for="ch" forName="Image2" refType="h" fact="0.255"/>
              <dgm:constr type="r" for="ch" forName="Image3" refType="w" fact="0.5032"/>
              <dgm:constr type="t" for="ch" forName="Image3" refType="h" fact="0.6686"/>
              <dgm:constr type="w" for="ch" forName="Image3" refType="w" fact="0.1793"/>
              <dgm:constr type="h" for="ch" forName="Image3" refType="h" fact="0.255"/>
              <dgm:constr type="r" for="ch" forName="Child1" refType="w" fact="0.3103"/>
              <dgm:constr type="t" for="ch" forName="Child1" refType="h" fact="0.0884"/>
              <dgm:constr type="w" for="ch" forName="Child1" refType="w" fact="0.24"/>
              <dgm:constr type="h" for="ch" forName="Child1" refType="h" fact="0.2468"/>
              <dgm:constr type="r" for="ch" forName="Child2" refType="w" fact="0.24"/>
              <dgm:constr type="t" for="ch" forName="Child2" refType="h" fact="0.378"/>
              <dgm:constr type="w" for="ch" forName="Child2" refType="w" fact="0.24"/>
              <dgm:constr type="h" for="ch" forName="Child2" refType="h" fact="0.2468"/>
              <dgm:constr type="r" for="ch" forName="Child3" refType="w" fact="0.3103"/>
              <dgm:constr type="t" for="ch" forName="Child3" refType="h" fact="0.6738"/>
              <dgm:constr type="w" for="ch" forName="Child3" refType="w" fact="0.24"/>
              <dgm:constr type="h" for="ch" forName="Child3" refType="h" fact="0.2468"/>
            </dgm:constrLst>
          </dgm:if>
          <dgm:else name="Name15">
            <dgm:alg type="composite">
              <dgm:param type="ar" val="1.2852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" refType="w"/>
              <dgm:constr type="t" for="ch" forName="Accent" refType="h" fact="0.0361"/>
              <dgm:constr type="w" for="ch" forName="Accent" refType="w" fact="0.6865"/>
              <dgm:constr type="h" for="ch" forName="Accent" refType="h" fact="0.9197"/>
              <dgm:constr type="r" for="ch" forName="Parent" refType="w" fact="0.8244"/>
              <dgm:constr type="t" for="ch" forName="Parent" refType="h" fact="0.2795"/>
              <dgm:constr type="w" for="ch" forName="Parent" refType="w" fact="0.3406"/>
              <dgm:constr type="h" for="ch" forName="Parent" refType="h" fact="0.4377"/>
              <dgm:constr type="r" for="ch" forName="Image1" refType="w" fact="0.575"/>
              <dgm:constr type="t" for="ch" forName="Image1" refType="h" fact="0"/>
              <dgm:constr type="w" for="ch" forName="Image1" refType="w" fact="0.1825"/>
              <dgm:constr type="h" for="ch" forName="Image1" refType="h" fact="0.2345"/>
              <dgm:constr type="r" for="ch" forName="Image2" refType="w" fact="0.4402"/>
              <dgm:constr type="t" for="ch" forName="Image2" refType="h" fact="0.2184"/>
              <dgm:constr type="w" for="ch" forName="Image2" refType="w" fact="0.1825"/>
              <dgm:constr type="h" for="ch" forName="Image2" refType="h" fact="0.2345"/>
              <dgm:constr type="r" for="ch" forName="Image3" refType="w" fact="0.4409"/>
              <dgm:constr type="t" for="ch" forName="Image3" refType="h" fact="0.5395"/>
              <dgm:constr type="w" for="ch" forName="Image3" refType="w" fact="0.1825"/>
              <dgm:constr type="h" for="ch" forName="Image3" refType="h" fact="0.2345"/>
              <dgm:constr type="r" for="ch" forName="Image4" refType="w" fact="0.575"/>
              <dgm:constr type="t" for="ch" forName="Image4" refType="h" fact="0.7655"/>
              <dgm:constr type="w" for="ch" forName="Image4" refType="w" fact="0.1825"/>
              <dgm:constr type="h" for="ch" forName="Image4" refType="h" fact="0.2345"/>
              <dgm:constr type="r" for="ch" forName="Child1" refType="w" fact="0.3786"/>
              <dgm:constr type="t" for="ch" forName="Child1" refType="h" fact="0.003"/>
              <dgm:constr type="w" for="ch" forName="Child1" refType="w" fact="0.2443"/>
              <dgm:constr type="h" for="ch" forName="Child1" refType="h" fact="0.227"/>
              <dgm:constr type="r" for="ch" forName="Child2" refType="w" fact="0.2443"/>
              <dgm:constr type="t" for="ch" forName="Child2" refType="h" fact="0.2225"/>
              <dgm:constr type="w" for="ch" forName="Child2" refType="w" fact="0.2443"/>
              <dgm:constr type="h" for="ch" forName="Child2" refType="h" fact="0.227"/>
              <dgm:constr type="r" for="ch" forName="Child3" refType="w" fact="0.2443"/>
              <dgm:constr type="t" for="ch" forName="Child3" refType="h" fact="0.5433"/>
              <dgm:constr type="w" for="ch" forName="Child3" refType="w" fact="0.2443"/>
              <dgm:constr type="h" for="ch" forName="Child3" refType="h" fact="0.227"/>
              <dgm:constr type="r" for="ch" forName="Child4" refType="w" fact="0.3786"/>
              <dgm:constr type="t" for="ch" forName="Child4" refType="h" fact="0.7703"/>
              <dgm:constr type="w" for="ch" forName="Child4" refType="w" fact="0.2443"/>
              <dgm:constr type="h" for="ch" forName="Child4" refType="h" fact="0.227"/>
            </dgm:constrLst>
          </dgm:else>
        </dgm:choose>
      </dgm:else>
    </dgm:choose>
    <dgm:forEach name="wrapper" axis="self" ptType="parTrans">
      <dgm:forEach name="ImageRepeat" axis="self">
        <dgm:layoutNode name="Image" styleLbl="fgImgPlace1">
          <dgm:alg type="sp"/>
          <dgm:shape xmlns:r="http://schemas.openxmlformats.org/officeDocument/2006/relationships" type="ellipse" r:blip="" blipPhldr="1">
            <dgm:adjLst/>
          </dgm:shape>
          <dgm:presOf/>
        </dgm:layoutNode>
      </dgm:forEach>
    </dgm:forEach>
    <dgm:forEach name="Name16" axis="ch" ptType="node" cnt="1">
      <dgm:layoutNode name="Parent" styleLbl="node1">
        <dgm:varLst>
          <dgm:chMax val="4"/>
          <dgm:chPref val="3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17" axis="ch ch" ptType="node node" st="1 1" cnt="1 1">
      <dgm:layoutNode name="Accent" styleLbl="node1">
        <dgm:alg type="sp"/>
        <dgm:choose name="Name18">
          <dgm:if name="Name19" func="var" arg="dir" op="equ" val="norm">
            <dgm:choose name="Name20">
              <dgm:if name="Name21" axis="followSib" ptType="node" func="cnt" op="equ" val="0">
                <dgm:shape xmlns:r="http://schemas.openxmlformats.org/officeDocument/2006/relationships" type="blockArc" r:blip="">
                  <dgm:adjLst>
                    <dgm:adj idx="1" val="-49.0368"/>
                    <dgm:adj idx="2" val="49.4265"/>
                    <dgm:adj idx="3" val="0.0564"/>
                  </dgm:adjLst>
                </dgm:shape>
              </dgm:if>
              <dgm:if name="Name22" axis="followSib" ptType="node" func="cnt" op="equ" val="1">
                <dgm:shape xmlns:r="http://schemas.openxmlformats.org/officeDocument/2006/relationships" type="blockArc" r:blip="">
                  <dgm:adjLst>
                    <dgm:adj idx="1" val="-64.2028"/>
                    <dgm:adj idx="2" val="64.5456"/>
                    <dgm:adj idx="3" val="0.0558"/>
                  </dgm:adjLst>
                </dgm:shape>
              </dgm:if>
              <dgm:if name="Name23" axis="followSib" ptType="node" func="cnt" op="equ" val="2">
                <dgm:shape xmlns:r="http://schemas.openxmlformats.org/officeDocument/2006/relationships" type="blockArc" r:blip="">
                  <dgm:adjLst>
                    <dgm:adj idx="1" val="-67.8702"/>
                    <dgm:adj idx="2" val="68.6519"/>
                    <dgm:adj idx="3" val="0.0575"/>
                  </dgm:adjLst>
                </dgm:shape>
              </dgm:if>
              <dgm:else name="Name24">
                <dgm:shape xmlns:r="http://schemas.openxmlformats.org/officeDocument/2006/relationships" type="blockArc" r:blip="">
                  <dgm:adjLst>
                    <dgm:adj idx="1" val="-84.8426"/>
                    <dgm:adj idx="2" val="84.8009"/>
                    <dgm:adj idx="3" val="0.0524"/>
                  </dgm:adjLst>
                </dgm:shape>
              </dgm:else>
            </dgm:choose>
          </dgm:if>
          <dgm:else name="Name25">
            <dgm:choose name="Name26">
              <dgm:if name="Name27" axis="followSib" ptType="node" func="cnt" op="equ" val="0">
                <dgm:shape xmlns:r="http://schemas.openxmlformats.org/officeDocument/2006/relationships" rot="180" type="blockArc" r:blip="">
                  <dgm:adjLst>
                    <dgm:adj idx="1" val="-49.0368"/>
                    <dgm:adj idx="2" val="49.4265"/>
                    <dgm:adj idx="3" val="0.0564"/>
                  </dgm:adjLst>
                </dgm:shape>
              </dgm:if>
              <dgm:if name="Name28" axis="followSib" ptType="node" func="cnt" op="equ" val="1">
                <dgm:shape xmlns:r="http://schemas.openxmlformats.org/officeDocument/2006/relationships" rot="180" type="blockArc" r:blip="">
                  <dgm:adjLst>
                    <dgm:adj idx="1" val="-64.2028"/>
                    <dgm:adj idx="2" val="64.5456"/>
                    <dgm:adj idx="3" val="0.0558"/>
                  </dgm:adjLst>
                </dgm:shape>
              </dgm:if>
              <dgm:if name="Name29" axis="followSib" ptType="node" func="cnt" op="equ" val="2">
                <dgm:shape xmlns:r="http://schemas.openxmlformats.org/officeDocument/2006/relationships" rot="180" type="blockArc" r:blip="">
                  <dgm:adjLst>
                    <dgm:adj idx="1" val="-67.8702"/>
                    <dgm:adj idx="2" val="68.6519"/>
                    <dgm:adj idx="3" val="0.0575"/>
                  </dgm:adjLst>
                </dgm:shape>
              </dgm:if>
              <dgm:else name="Name30">
                <dgm:shape xmlns:r="http://schemas.openxmlformats.org/officeDocument/2006/relationships" rot="180" type="blockArc" r:blip="">
                  <dgm:adjLst>
                    <dgm:adj idx="1" val="-84.8426"/>
                    <dgm:adj idx="2" val="84.8009"/>
                    <dgm:adj idx="3" val="0.0524"/>
                  </dgm:adjLst>
                </dgm:shape>
              </dgm:else>
            </dgm:choose>
          </dgm:else>
        </dgm:choose>
        <dgm:presOf/>
      </dgm:layoutNode>
      <dgm:layoutNode name="Image1" styleLbl="fgImgPlace1">
        <dgm:alg type="sp"/>
        <dgm:shape xmlns:r="http://schemas.openxmlformats.org/officeDocument/2006/relationships" type="ellipse" r:blip="" blipPhldr="1">
          <dgm:adjLst/>
        </dgm:shape>
        <dgm:presOf/>
      </dgm:layoutNode>
      <dgm:layoutNode name="Child1" styleLbl="revTx">
        <dgm:varLst>
          <dgm:chMax val="0"/>
          <dgm:chPref val="0"/>
          <dgm:bulletEnabled val="1"/>
        </dgm:varLst>
        <dgm:choose name="Name31">
          <dgm:if name="Name32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33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4" axis="ch ch" ptType="node node" st="1 2" cnt="1 1">
      <dgm:layoutNode name="Image2">
        <dgm:alg type="sp"/>
        <dgm:shape xmlns:r="http://schemas.openxmlformats.org/officeDocument/2006/relationships" r:blip="">
          <dgm:adjLst/>
        </dgm:shape>
        <dgm:presOf/>
        <dgm:constrLst/>
        <dgm:forEach name="Name35" ref="ImageRepeat"/>
      </dgm:layoutNode>
      <dgm:layoutNode name="Child2" styleLbl="revTx">
        <dgm:varLst>
          <dgm:chMax val="0"/>
          <dgm:chPref val="0"/>
          <dgm:bulletEnabled val="1"/>
        </dgm:varLst>
        <dgm:choose name="Name36">
          <dgm:if name="Name37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38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9" axis="ch ch" ptType="node node" st="1 3" cnt="1 1">
      <dgm:layoutNode name="Image3">
        <dgm:alg type="sp"/>
        <dgm:shape xmlns:r="http://schemas.openxmlformats.org/officeDocument/2006/relationships" r:blip="">
          <dgm:adjLst/>
        </dgm:shape>
        <dgm:presOf/>
        <dgm:constrLst/>
        <dgm:forEach name="Name40" ref="ImageRepeat"/>
      </dgm:layoutNode>
      <dgm:layoutNode name="Child3" styleLbl="revTx">
        <dgm:varLst>
          <dgm:chMax val="0"/>
          <dgm:chPref val="0"/>
          <dgm:bulletEnabled val="1"/>
        </dgm:varLst>
        <dgm:choose name="Name41">
          <dgm:if name="Name42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43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4" axis="ch ch" ptType="node node" st="1 4" cnt="1 1">
      <dgm:layoutNode name="Image4">
        <dgm:alg type="sp"/>
        <dgm:shape xmlns:r="http://schemas.openxmlformats.org/officeDocument/2006/relationships" r:blip="">
          <dgm:adjLst/>
        </dgm:shape>
        <dgm:presOf/>
        <dgm:constrLst/>
        <dgm:forEach name="Name45" ref="ImageRepeat"/>
      </dgm:layoutNode>
      <dgm:layoutNode name="Child4" styleLbl="revTx">
        <dgm:varLst>
          <dgm:chMax val="0"/>
          <dgm:chPref val="0"/>
          <dgm:bulletEnabled val="1"/>
        </dgm:varLst>
        <dgm:choose name="Name46">
          <dgm:if name="Name47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48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40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40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956BAF1-B294-43ED-8457-2B092EADD2DA}" type="datetimeFigureOut">
              <a:rPr lang="en-US"/>
              <a:pPr>
                <a:defRPr/>
              </a:pPr>
              <a:t>4/17/2017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24888"/>
            <a:ext cx="2971800" cy="4540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24888"/>
            <a:ext cx="2971800" cy="4540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687D0CF-43FB-407E-888A-884DE2FA67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4427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40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40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F877EA8-8581-48C2-A596-756D8A319887}" type="datetime1">
              <a:rPr lang="en-US"/>
              <a:pPr>
                <a:defRPr/>
              </a:pPr>
              <a:t>4/17/2017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3225" y="681038"/>
            <a:ext cx="6051550" cy="34051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13238"/>
            <a:ext cx="5486400" cy="40862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24888"/>
            <a:ext cx="2971800" cy="4540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24888"/>
            <a:ext cx="2971800" cy="4540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96F50C3-A53C-451E-97BB-BD0E3C2685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32545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ＭＳ Ｐゴシック" pitchFamily="-111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96F50C3-A53C-451E-97BB-BD0E3C268537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090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ea typeface="ＭＳ Ｐゴシック" panose="020B0600070205080204" pitchFamily="34" charset="-128"/>
            </a:endParaRPr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A155D0D6-CEF3-4433-B07D-2AA80B8A5E67}" type="slidenum">
              <a:rPr lang="en-US" altLang="en-US" smtClean="0">
                <a:latin typeface="Calibri" panose="020F0502020204030204" pitchFamily="34" charset="0"/>
              </a:rPr>
              <a:pPr/>
              <a:t>10</a:t>
            </a:fld>
            <a:endParaRPr lang="en-US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29383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46" indent="-171446">
              <a:buFont typeface="Arial" charset="0"/>
              <a:buChar char="•"/>
            </a:pPr>
            <a:r>
              <a:rPr lang="en-US" sz="1100" b="1" dirty="0" smtClean="0"/>
              <a:t>Modularity</a:t>
            </a:r>
            <a:r>
              <a:rPr lang="en-US" sz="1100" dirty="0" smtClean="0"/>
              <a:t>: All configurations built using the same power conversion modules (31.25 kW each).</a:t>
            </a:r>
          </a:p>
          <a:p>
            <a:pPr marL="171446" indent="-171446">
              <a:buFont typeface="Arial" charset="0"/>
              <a:buChar char="•"/>
            </a:pPr>
            <a:endParaRPr lang="en-US" sz="1100" dirty="0" smtClean="0"/>
          </a:p>
          <a:p>
            <a:pPr marL="171446" lvl="1" indent="-171446">
              <a:buFont typeface="Arial" charset="0"/>
              <a:buChar char="•"/>
            </a:pPr>
            <a:r>
              <a:rPr lang="en-US" sz="1100" b="1" dirty="0" smtClean="0"/>
              <a:t>Scalability</a:t>
            </a:r>
            <a:r>
              <a:rPr lang="en-US" sz="1100" dirty="0" smtClean="0"/>
              <a:t>: Modular architecture that scales with need – from 31.25 kW to 1000  kW based on the ratio of Express Plus Stations to Power Cubes. </a:t>
            </a:r>
          </a:p>
          <a:p>
            <a:pPr marL="0" lvl="1"/>
            <a:endParaRPr lang="en-US" sz="1100" dirty="0" smtClean="0"/>
          </a:p>
          <a:p>
            <a:pPr marL="171446" lvl="1" indent="-171446">
              <a:buFont typeface="Arial" charset="0"/>
              <a:buChar char="•"/>
            </a:pPr>
            <a:r>
              <a:rPr lang="en-US" sz="1100" b="1" dirty="0" smtClean="0"/>
              <a:t>Powerful:  </a:t>
            </a:r>
            <a:r>
              <a:rPr lang="en-US" sz="1100" dirty="0" smtClean="0"/>
              <a:t>Up to 400 kW per port. Compatible with legacy and future battery pack voltages from 200 V to 1000 V. </a:t>
            </a:r>
          </a:p>
          <a:p>
            <a:pPr marL="171446" indent="-171446">
              <a:buFont typeface="Arial" charset="0"/>
              <a:buChar char="•"/>
            </a:pPr>
            <a:endParaRPr lang="en-US" sz="1100" dirty="0" smtClean="0"/>
          </a:p>
          <a:p>
            <a:pPr marL="171446" lvl="1" indent="-171446">
              <a:buFont typeface="Arial" charset="0"/>
              <a:buChar char="•"/>
            </a:pPr>
            <a:r>
              <a:rPr lang="en-US" sz="1100" b="1" dirty="0" smtClean="0"/>
              <a:t>Compatibility</a:t>
            </a:r>
            <a:r>
              <a:rPr lang="en-US" sz="1100" dirty="0" smtClean="0"/>
              <a:t>: Common Station design with up to 3 cables. Supports sequential charging across cables. Choice of CCS Type1, CCS Type2, </a:t>
            </a:r>
            <a:r>
              <a:rPr lang="en-US" sz="1100" dirty="0" err="1" smtClean="0"/>
              <a:t>CHAdeMO</a:t>
            </a:r>
            <a:r>
              <a:rPr lang="en-US" sz="1100" dirty="0" smtClean="0"/>
              <a:t>, GB, others</a:t>
            </a:r>
          </a:p>
          <a:p>
            <a:endParaRPr lang="en-US" sz="1100" dirty="0" smtClean="0"/>
          </a:p>
          <a:p>
            <a:pPr marL="171446" indent="-171446">
              <a:buFont typeface="Arial" charset="0"/>
              <a:buChar char="•"/>
            </a:pPr>
            <a:r>
              <a:rPr lang="en-US" sz="1100" b="1" dirty="0" smtClean="0"/>
              <a:t>Usability:  </a:t>
            </a:r>
            <a:r>
              <a:rPr lang="en-US" sz="1100" dirty="0" smtClean="0"/>
              <a:t>Dual displays - 10” LCD with vandal resistant touch and 20” wide-format LED secondary display. Light weight and flexible liquid-cooled cable. </a:t>
            </a:r>
          </a:p>
          <a:p>
            <a:pPr lvl="0"/>
            <a:endParaRPr lang="en-US" sz="1100" dirty="0" smtClean="0"/>
          </a:p>
          <a:p>
            <a:pPr marL="171446" indent="-171446">
              <a:buFont typeface="Arial" charset="0"/>
              <a:buChar char="•"/>
            </a:pPr>
            <a:r>
              <a:rPr lang="en-US" sz="1100" b="1" dirty="0" smtClean="0"/>
              <a:t>Support and Maintenance: </a:t>
            </a:r>
            <a:r>
              <a:rPr lang="en-US" sz="1100" dirty="0" smtClean="0"/>
              <a:t>Configuration, monitoring, diagnostics and reporting through the CP Network.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96F50C3-A53C-451E-97BB-BD0E3C268537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19610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hargePoint_logo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8800" y="554264"/>
            <a:ext cx="3200400" cy="87448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809750"/>
            <a:ext cx="7315200" cy="857205"/>
          </a:xfrm>
          <a:effectLst>
            <a:outerShdw blurRad="50800" dist="38100" dir="6540000" algn="tl" rotWithShape="0">
              <a:srgbClr val="000000">
                <a:alpha val="15000"/>
              </a:srgbClr>
            </a:outerShdw>
          </a:effectLst>
        </p:spPr>
        <p:txBody>
          <a:bodyPr anchor="b" anchorCtr="0">
            <a:normAutofit/>
          </a:bodyPr>
          <a:lstStyle>
            <a:lvl1pPr algn="l">
              <a:defRPr sz="3400" b="1">
                <a:solidFill>
                  <a:srgbClr val="FF7A14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2809785"/>
            <a:ext cx="6629400" cy="338554"/>
          </a:xfrm>
        </p:spPr>
        <p:txBody>
          <a:bodyPr wrap="square" lIns="0">
            <a:spAutoFit/>
          </a:bodyPr>
          <a:lstStyle>
            <a:lvl1pPr marL="0" indent="0" algn="l">
              <a:buNone/>
              <a:defRPr sz="2200" b="1">
                <a:solidFill>
                  <a:srgbClr val="546E8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1"/>
          </p:nvPr>
        </p:nvSpPr>
        <p:spPr>
          <a:xfrm>
            <a:off x="1828800" y="3228201"/>
            <a:ext cx="6629400" cy="276999"/>
          </a:xfrm>
        </p:spPr>
        <p:txBody>
          <a:bodyPr wrap="square" lIns="0">
            <a:spAutoFit/>
          </a:bodyPr>
          <a:lstStyle>
            <a:lvl1pPr algn="l">
              <a:buNone/>
              <a:defRPr sz="1800">
                <a:solidFill>
                  <a:srgbClr val="546E8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Box 8"/>
          <p:cNvSpPr txBox="1"/>
          <p:nvPr userDrawn="1"/>
        </p:nvSpPr>
        <p:spPr>
          <a:xfrm>
            <a:off x="452092" y="4799144"/>
            <a:ext cx="7015508" cy="369332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900" dirty="0" smtClean="0">
                <a:solidFill>
                  <a:srgbClr val="4C4C4C"/>
                </a:solidFill>
              </a:rPr>
              <a:t>©</a:t>
            </a:r>
            <a:r>
              <a:rPr lang="en-US" sz="900" baseline="0" dirty="0" smtClean="0">
                <a:solidFill>
                  <a:srgbClr val="4C4C4C"/>
                </a:solidFill>
              </a:rPr>
              <a:t> </a:t>
            </a:r>
            <a:r>
              <a:rPr lang="en-US" sz="900" dirty="0" smtClean="0">
                <a:solidFill>
                  <a:srgbClr val="4C4C4C"/>
                </a:solidFill>
              </a:rPr>
              <a:t>2016 ChargePoint,</a:t>
            </a:r>
            <a:r>
              <a:rPr lang="en-US" sz="900" baseline="0" dirty="0" smtClean="0">
                <a:solidFill>
                  <a:srgbClr val="4C4C4C"/>
                </a:solidFill>
              </a:rPr>
              <a:t> Inc. | </a:t>
            </a:r>
            <a:r>
              <a:rPr lang="en-US" sz="900" b="1" baseline="0" dirty="0" smtClean="0">
                <a:solidFill>
                  <a:srgbClr val="4C4C4C"/>
                </a:solidFill>
              </a:rPr>
              <a:t>EPRI – National Electric Transportation Infrastructure Working Council</a:t>
            </a:r>
            <a:r>
              <a:rPr lang="en-US" sz="900" baseline="0" dirty="0" smtClean="0">
                <a:solidFill>
                  <a:srgbClr val="4C4C4C"/>
                </a:solidFill>
              </a:rPr>
              <a:t>, November 15, 2016</a:t>
            </a:r>
            <a:endParaRPr lang="en-US" sz="900" dirty="0" smtClean="0">
              <a:solidFill>
                <a:srgbClr val="4C4C4C"/>
              </a:solidFill>
            </a:endParaRPr>
          </a:p>
          <a:p>
            <a:endParaRPr lang="en-US" sz="900" dirty="0">
              <a:solidFill>
                <a:srgbClr val="4C4C4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w/Customer log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504950"/>
            <a:ext cx="7315200" cy="857205"/>
          </a:xfrm>
          <a:effectLst>
            <a:outerShdw blurRad="50800" dist="38100" dir="6540000" algn="tl" rotWithShape="0">
              <a:srgbClr val="000000">
                <a:alpha val="15000"/>
              </a:srgbClr>
            </a:outerShdw>
          </a:effectLst>
        </p:spPr>
        <p:txBody>
          <a:bodyPr anchor="b" anchorCtr="0">
            <a:normAutofit/>
          </a:bodyPr>
          <a:lstStyle>
            <a:lvl1pPr algn="l">
              <a:defRPr sz="3400" b="1">
                <a:solidFill>
                  <a:srgbClr val="FF7A14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2504985"/>
            <a:ext cx="6629400" cy="338554"/>
          </a:xfrm>
        </p:spPr>
        <p:txBody>
          <a:bodyPr wrap="square" lIns="0">
            <a:spAutoFit/>
          </a:bodyPr>
          <a:lstStyle>
            <a:lvl1pPr marL="0" indent="0" algn="l">
              <a:buNone/>
              <a:defRPr sz="2200" b="1">
                <a:solidFill>
                  <a:srgbClr val="546E8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1"/>
          </p:nvPr>
        </p:nvSpPr>
        <p:spPr>
          <a:xfrm>
            <a:off x="1828800" y="2952006"/>
            <a:ext cx="6629400" cy="276999"/>
          </a:xfrm>
        </p:spPr>
        <p:txBody>
          <a:bodyPr wrap="square" lIns="0">
            <a:spAutoFit/>
          </a:bodyPr>
          <a:lstStyle>
            <a:lvl1pPr algn="l">
              <a:buNone/>
              <a:defRPr sz="1800">
                <a:solidFill>
                  <a:srgbClr val="546E8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Text Placeholder 7"/>
          <p:cNvSpPr>
            <a:spLocks noGrp="1"/>
          </p:cNvSpPr>
          <p:nvPr>
            <p:ph type="body" sz="quarter" idx="12" hasCustomPrompt="1"/>
          </p:nvPr>
        </p:nvSpPr>
        <p:spPr>
          <a:xfrm>
            <a:off x="1828800" y="3393133"/>
            <a:ext cx="1524000" cy="276999"/>
          </a:xfrm>
        </p:spPr>
        <p:txBody>
          <a:bodyPr wrap="square" lIns="0">
            <a:spAutoFit/>
          </a:bodyPr>
          <a:lstStyle>
            <a:lvl1pPr algn="l">
              <a:buNone/>
              <a:defRPr sz="1800">
                <a:solidFill>
                  <a:srgbClr val="546E8F"/>
                </a:solidFill>
              </a:defRPr>
            </a:lvl1pPr>
          </a:lstStyle>
          <a:p>
            <a:pPr lvl="0"/>
            <a:r>
              <a:rPr lang="en-US" dirty="0" smtClean="0"/>
              <a:t>Prepared for</a:t>
            </a:r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 hasCustomPrompt="1"/>
          </p:nvPr>
        </p:nvSpPr>
        <p:spPr>
          <a:xfrm>
            <a:off x="3429000" y="3393133"/>
            <a:ext cx="2743200" cy="1028700"/>
          </a:xfrm>
        </p:spPr>
        <p:txBody>
          <a:bodyPr/>
          <a:lstStyle>
            <a:lvl1pPr>
              <a:buClr>
                <a:schemeClr val="accent2"/>
              </a:buClr>
              <a:defRPr sz="1800"/>
            </a:lvl1pPr>
          </a:lstStyle>
          <a:p>
            <a:r>
              <a:rPr lang="en-US" dirty="0" smtClean="0"/>
              <a:t>Logo</a:t>
            </a:r>
            <a:endParaRPr lang="en-US" dirty="0"/>
          </a:p>
        </p:txBody>
      </p:sp>
      <p:pic>
        <p:nvPicPr>
          <p:cNvPr id="11" name="Picture 10" descr="ChargePoint_logo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8800" y="554264"/>
            <a:ext cx="3200400" cy="874486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452092" y="4799144"/>
            <a:ext cx="6440225" cy="230832"/>
          </a:xfrm>
          <a:prstGeom prst="rect">
            <a:avLst/>
          </a:prstGeom>
          <a:noFill/>
        </p:spPr>
        <p:txBody>
          <a:bodyPr wrap="none" lIns="0" rtlCol="0">
            <a:spAutoFit/>
          </a:bodyPr>
          <a:lstStyle/>
          <a:p>
            <a:r>
              <a:rPr lang="en-US" sz="900" dirty="0" smtClean="0">
                <a:solidFill>
                  <a:srgbClr val="4C4C4C"/>
                </a:solidFill>
              </a:rPr>
              <a:t>©</a:t>
            </a:r>
            <a:r>
              <a:rPr lang="en-US" sz="900" baseline="0" dirty="0" smtClean="0">
                <a:solidFill>
                  <a:srgbClr val="4C4C4C"/>
                </a:solidFill>
              </a:rPr>
              <a:t> </a:t>
            </a:r>
            <a:r>
              <a:rPr lang="en-US" sz="900" dirty="0" smtClean="0">
                <a:solidFill>
                  <a:srgbClr val="4C4C4C"/>
                </a:solidFill>
              </a:rPr>
              <a:t>2016 ChargePoint,</a:t>
            </a:r>
            <a:r>
              <a:rPr lang="en-US" sz="900" baseline="0" dirty="0" smtClean="0">
                <a:solidFill>
                  <a:srgbClr val="4C4C4C"/>
                </a:solidFill>
              </a:rPr>
              <a:t> Inc. | </a:t>
            </a:r>
            <a:r>
              <a:rPr lang="en-US" sz="900" b="1" baseline="0" dirty="0" smtClean="0">
                <a:solidFill>
                  <a:srgbClr val="4C4C4C"/>
                </a:solidFill>
              </a:rPr>
              <a:t>EPRI – National Electric Transportation Infrastructure Working Council</a:t>
            </a:r>
            <a:r>
              <a:rPr lang="en-US" sz="900" baseline="0" dirty="0" smtClean="0">
                <a:solidFill>
                  <a:srgbClr val="4C4C4C"/>
                </a:solidFill>
              </a:rPr>
              <a:t>, November 15, 2016</a:t>
            </a:r>
            <a:endParaRPr lang="en-US" sz="900" dirty="0">
              <a:solidFill>
                <a:srgbClr val="4C4C4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80580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90600" y="914401"/>
            <a:ext cx="7162800" cy="461665"/>
          </a:xfrm>
        </p:spPr>
        <p:txBody>
          <a:bodyPr/>
          <a:lstStyle>
            <a:lvl1pPr>
              <a:defRPr sz="3000"/>
            </a:lvl1pPr>
          </a:lstStyle>
          <a:p>
            <a:r>
              <a:rPr lang="en-US" dirty="0" smtClean="0"/>
              <a:t>Enter Agenda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3BCCA5C-75CA-43B8-B936-D2315E2FCCF6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990600" y="1543050"/>
            <a:ext cx="7162800" cy="2571750"/>
          </a:xfrm>
        </p:spPr>
        <p:txBody>
          <a:bodyPr/>
          <a:lstStyle>
            <a:lvl1pPr marL="457200" indent="-457200">
              <a:buFont typeface="+mj-lt"/>
              <a:buAutoNum type="arabicPeriod"/>
              <a:tabLst>
                <a:tab pos="7085013" algn="r"/>
              </a:tabLst>
              <a:defRPr sz="1800" baseline="0"/>
            </a:lvl1pPr>
          </a:lstStyle>
          <a:p>
            <a:pPr lvl="0"/>
            <a:r>
              <a:rPr lang="en-US" dirty="0" smtClean="0"/>
              <a:t>Enter Topic 1 &lt;press tab&gt; 	Presenter Name</a:t>
            </a:r>
          </a:p>
          <a:p>
            <a:pPr lvl="0"/>
            <a:r>
              <a:rPr lang="en-US" dirty="0" smtClean="0"/>
              <a:t>Topic 2	Presenter Name</a:t>
            </a:r>
          </a:p>
          <a:p>
            <a:pPr lvl="0"/>
            <a:r>
              <a:rPr lang="en-US" dirty="0" smtClean="0"/>
              <a:t>Topic 3	Presenter Name</a:t>
            </a:r>
          </a:p>
          <a:p>
            <a:pPr lvl="0"/>
            <a:r>
              <a:rPr lang="en-US" dirty="0" smtClean="0"/>
              <a:t>Topic 4	Presenter Name</a:t>
            </a:r>
          </a:p>
          <a:p>
            <a:pPr lvl="0"/>
            <a:r>
              <a:rPr lang="en-US" dirty="0" smtClean="0"/>
              <a:t>Topic 5	Presenter Name</a:t>
            </a:r>
          </a:p>
        </p:txBody>
      </p:sp>
    </p:spTree>
    <p:extLst>
      <p:ext uri="{BB962C8B-B14F-4D97-AF65-F5344CB8AC3E}">
        <p14:creationId xmlns:p14="http://schemas.microsoft.com/office/powerpoint/2010/main" val="37834882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B65967-37EE-4D55-82F8-A6494FD55C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2419350"/>
            <a:ext cx="7580313" cy="450056"/>
          </a:xfrm>
          <a:effectLst>
            <a:outerShdw blurRad="50800" dist="38100" dir="6600000" algn="tl" rotWithShape="0">
              <a:srgbClr val="000000">
                <a:alpha val="25000"/>
              </a:srgbClr>
            </a:outerShdw>
          </a:effectLst>
        </p:spPr>
        <p:txBody>
          <a:bodyPr anchor="t">
            <a:normAutofit/>
          </a:bodyPr>
          <a:lstStyle>
            <a:lvl1pPr algn="l">
              <a:defRPr sz="3200" b="1" cap="none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3105151"/>
            <a:ext cx="6894512" cy="667940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7" name="Picture 6" descr="ChargePoint_logo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8800" y="554264"/>
            <a:ext cx="3200400" cy="874486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96200" y="4781550"/>
            <a:ext cx="1066800" cy="22631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900" b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3BCCA5C-75CA-43B8-B936-D2315E2FCCF6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0" name="TextBox 9"/>
          <p:cNvSpPr txBox="1"/>
          <p:nvPr userDrawn="1"/>
        </p:nvSpPr>
        <p:spPr>
          <a:xfrm>
            <a:off x="452092" y="4799144"/>
            <a:ext cx="6440225" cy="230832"/>
          </a:xfrm>
          <a:prstGeom prst="rect">
            <a:avLst/>
          </a:prstGeom>
          <a:noFill/>
        </p:spPr>
        <p:txBody>
          <a:bodyPr wrap="none" lIns="0" rtlCol="0">
            <a:spAutoFit/>
          </a:bodyPr>
          <a:lstStyle/>
          <a:p>
            <a:r>
              <a:rPr lang="en-US" sz="900" dirty="0" smtClean="0">
                <a:solidFill>
                  <a:srgbClr val="4C4C4C"/>
                </a:solidFill>
              </a:rPr>
              <a:t>©</a:t>
            </a:r>
            <a:r>
              <a:rPr lang="en-US" sz="900" baseline="0" dirty="0" smtClean="0">
                <a:solidFill>
                  <a:srgbClr val="4C4C4C"/>
                </a:solidFill>
              </a:rPr>
              <a:t> </a:t>
            </a:r>
            <a:r>
              <a:rPr lang="en-US" sz="900" dirty="0" smtClean="0">
                <a:solidFill>
                  <a:srgbClr val="4C4C4C"/>
                </a:solidFill>
              </a:rPr>
              <a:t>2016 ChargePoint,</a:t>
            </a:r>
            <a:r>
              <a:rPr lang="en-US" sz="900" baseline="0" dirty="0" smtClean="0">
                <a:solidFill>
                  <a:srgbClr val="4C4C4C"/>
                </a:solidFill>
              </a:rPr>
              <a:t> Inc. | </a:t>
            </a:r>
            <a:r>
              <a:rPr lang="en-US" sz="900" b="1" baseline="0" dirty="0" smtClean="0">
                <a:solidFill>
                  <a:srgbClr val="4C4C4C"/>
                </a:solidFill>
              </a:rPr>
              <a:t>EPRI – National Electric Transportation Infrastructure Working Council</a:t>
            </a:r>
            <a:r>
              <a:rPr lang="en-US" sz="900" baseline="0" dirty="0" smtClean="0">
                <a:solidFill>
                  <a:srgbClr val="4C4C4C"/>
                </a:solidFill>
              </a:rPr>
              <a:t>, November 15, 2016</a:t>
            </a:r>
            <a:endParaRPr lang="en-US" sz="900" dirty="0">
              <a:solidFill>
                <a:srgbClr val="4C4C4C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123950"/>
            <a:ext cx="4038600" cy="3486150"/>
          </a:xfrm>
        </p:spPr>
        <p:txBody>
          <a:bodyPr>
            <a:normAutofit/>
          </a:bodyPr>
          <a:lstStyle>
            <a:lvl1pPr marL="231775" indent="-231775"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123950"/>
            <a:ext cx="4038600" cy="3486150"/>
          </a:xfrm>
        </p:spPr>
        <p:txBody>
          <a:bodyPr>
            <a:normAutofit/>
          </a:bodyPr>
          <a:lstStyle>
            <a:lvl1pPr marL="231775" indent="-231775"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8ED28C-7841-4326-941B-DBAC7B9085E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23950"/>
            <a:ext cx="4040188" cy="342900"/>
          </a:xfrm>
        </p:spPr>
        <p:txBody>
          <a:bodyPr>
            <a:normAutofit/>
          </a:bodyPr>
          <a:lstStyle>
            <a:lvl1pPr marL="0" indent="0">
              <a:buNone/>
              <a:defRPr sz="2000" b="1">
                <a:solidFill>
                  <a:srgbClr val="00000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524001"/>
            <a:ext cx="4040188" cy="3028950"/>
          </a:xfrm>
        </p:spPr>
        <p:txBody>
          <a:bodyPr>
            <a:normAutofit/>
          </a:bodyPr>
          <a:lstStyle>
            <a:lvl1pPr marL="231775" indent="-231775"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23950"/>
            <a:ext cx="4041775" cy="342900"/>
          </a:xfrm>
        </p:spPr>
        <p:txBody>
          <a:bodyPr>
            <a:normAutofit/>
          </a:bodyPr>
          <a:lstStyle>
            <a:lvl1pPr marL="0" indent="0">
              <a:buNone/>
              <a:defRPr sz="2000" b="1">
                <a:solidFill>
                  <a:srgbClr val="00000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524001"/>
            <a:ext cx="4041775" cy="3028950"/>
          </a:xfrm>
        </p:spPr>
        <p:txBody>
          <a:bodyPr>
            <a:normAutofit/>
          </a:bodyPr>
          <a:lstStyle>
            <a:lvl1pPr marL="231775" indent="-231775"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031B3-B895-47CE-984A-90F8950B72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D55CB3-A229-4D37-98DE-0BA6D5C5D1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D55CB3-A229-4D37-98DE-0BA6D5C5D1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457200" y="1028700"/>
            <a:ext cx="8229600" cy="3371850"/>
          </a:xfrm>
        </p:spPr>
        <p:txBody>
          <a:bodyPr/>
          <a:lstStyle>
            <a:lvl1pPr>
              <a:buClr>
                <a:schemeClr val="accent2"/>
              </a:buClr>
              <a:defRPr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 hasCustomPrompt="1"/>
          </p:nvPr>
        </p:nvSpPr>
        <p:spPr>
          <a:xfrm>
            <a:off x="457200" y="4514850"/>
            <a:ext cx="8229600" cy="228600"/>
          </a:xfrm>
        </p:spPr>
        <p:txBody>
          <a:bodyPr>
            <a:normAutofit/>
          </a:bodyPr>
          <a:lstStyle>
            <a:lvl1pPr marL="0" indent="0" algn="ctr">
              <a:buNone/>
              <a:defRPr sz="1600" i="1" baseline="0"/>
            </a:lvl1pPr>
          </a:lstStyle>
          <a:p>
            <a:pPr lvl="0"/>
            <a:r>
              <a:rPr lang="en-US" dirty="0" smtClean="0"/>
              <a:t>Optional caption here. Arial 16pt Italic.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06243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7DA021-D4B9-46C0-8AA3-657A50959B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914400" y="1885950"/>
            <a:ext cx="7315200" cy="430887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dirty="0" smtClean="0"/>
              <a:t>Enter closing text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3BCCA5C-75CA-43B8-B936-D2315E2FCCF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2457449"/>
            <a:ext cx="7315200" cy="1543050"/>
          </a:xfrm>
        </p:spPr>
        <p:txBody>
          <a:bodyPr/>
          <a:lstStyle>
            <a:lvl1pPr marL="0" indent="0" algn="ctr">
              <a:buNone/>
              <a:defRPr baseline="0"/>
            </a:lvl1pPr>
          </a:lstStyle>
          <a:p>
            <a:pPr lvl="0"/>
            <a:r>
              <a:rPr lang="en-US" dirty="0" smtClean="0"/>
              <a:t>Contact information or other closing notes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89522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04A345-F67F-4E73-9300-A56209E3BF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25026" y="457201"/>
            <a:ext cx="861774" cy="3829049"/>
          </a:xfrm>
        </p:spPr>
        <p:txBody>
          <a:bodyPr vert="eaVert" anchor="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857250"/>
            <a:ext cx="6781800" cy="34290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81B0F-ADCA-4486-AB4D-E821AEE3F8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hargePoint_logo.png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7332" y="165816"/>
            <a:ext cx="1833293" cy="500934"/>
          </a:xfrm>
          <a:prstGeom prst="rect">
            <a:avLst/>
          </a:prstGeom>
        </p:spPr>
      </p:pic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553135"/>
            <a:ext cx="82296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title style</a:t>
            </a:r>
            <a:endParaRPr lang="en-US" dirty="0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104900"/>
            <a:ext cx="82296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96200" y="4781550"/>
            <a:ext cx="1066800" cy="22631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900" b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F3BCCA5C-75CA-43B8-B936-D2315E2FCCF6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452092" y="4799144"/>
            <a:ext cx="6440225" cy="230832"/>
          </a:xfrm>
          <a:prstGeom prst="rect">
            <a:avLst/>
          </a:prstGeom>
          <a:noFill/>
        </p:spPr>
        <p:txBody>
          <a:bodyPr wrap="none" lIns="0" rtlCol="0">
            <a:spAutoFit/>
          </a:bodyPr>
          <a:lstStyle/>
          <a:p>
            <a:r>
              <a:rPr lang="en-US" sz="900" dirty="0" smtClean="0">
                <a:solidFill>
                  <a:srgbClr val="4C4C4C"/>
                </a:solidFill>
              </a:rPr>
              <a:t>©</a:t>
            </a:r>
            <a:r>
              <a:rPr lang="en-US" sz="900" baseline="0" dirty="0" smtClean="0">
                <a:solidFill>
                  <a:srgbClr val="4C4C4C"/>
                </a:solidFill>
              </a:rPr>
              <a:t> </a:t>
            </a:r>
            <a:r>
              <a:rPr lang="en-US" sz="900" dirty="0" smtClean="0">
                <a:solidFill>
                  <a:srgbClr val="4C4C4C"/>
                </a:solidFill>
              </a:rPr>
              <a:t>2016 ChargePoint,</a:t>
            </a:r>
            <a:r>
              <a:rPr lang="en-US" sz="900" baseline="0" dirty="0" smtClean="0">
                <a:solidFill>
                  <a:srgbClr val="4C4C4C"/>
                </a:solidFill>
              </a:rPr>
              <a:t> Inc. | </a:t>
            </a:r>
            <a:r>
              <a:rPr lang="en-US" sz="900" b="1" baseline="0" dirty="0" smtClean="0">
                <a:solidFill>
                  <a:srgbClr val="4C4C4C"/>
                </a:solidFill>
              </a:rPr>
              <a:t>EPRI – National Electric Transportation Infrastructure Working Council</a:t>
            </a:r>
            <a:r>
              <a:rPr lang="en-US" sz="900" baseline="0" dirty="0" smtClean="0">
                <a:solidFill>
                  <a:srgbClr val="4C4C4C"/>
                </a:solidFill>
              </a:rPr>
              <a:t>, November 15, 2016</a:t>
            </a:r>
            <a:endParaRPr lang="en-US" sz="900" dirty="0">
              <a:solidFill>
                <a:srgbClr val="4C4C4C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2" r:id="rId1"/>
    <p:sldLayoutId id="2147484125" r:id="rId2"/>
    <p:sldLayoutId id="2147484123" r:id="rId3"/>
    <p:sldLayoutId id="2147484114" r:id="rId4"/>
    <p:sldLayoutId id="2147484115" r:id="rId5"/>
    <p:sldLayoutId id="2147484116" r:id="rId6"/>
    <p:sldLayoutId id="2147484117" r:id="rId7"/>
    <p:sldLayoutId id="2147484118" r:id="rId8"/>
    <p:sldLayoutId id="2147484126" r:id="rId9"/>
    <p:sldLayoutId id="2147484119" r:id="rId10"/>
    <p:sldLayoutId id="2147484124" r:id="rId11"/>
    <p:sldLayoutId id="2147484120" r:id="rId12"/>
    <p:sldLayoutId id="2147484121" r:id="rId13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2600" b="1" kern="1200">
          <a:solidFill>
            <a:srgbClr val="FF7A14"/>
          </a:solidFill>
          <a:latin typeface="+mj-lt"/>
          <a:ea typeface="ＭＳ Ｐゴシック" charset="-128"/>
          <a:cs typeface="ＭＳ Ｐゴシック" pitchFamily="-111" charset="-128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00A94F"/>
          </a:solidFill>
          <a:latin typeface="Arial" charset="0"/>
          <a:ea typeface="ＭＳ Ｐゴシック" charset="-128"/>
          <a:cs typeface="ＭＳ Ｐゴシック" pitchFamily="-111" charset="-128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00A94F"/>
          </a:solidFill>
          <a:latin typeface="Arial" charset="0"/>
          <a:ea typeface="ＭＳ Ｐゴシック" charset="-128"/>
          <a:cs typeface="ＭＳ Ｐゴシック" pitchFamily="-111" charset="-128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00A94F"/>
          </a:solidFill>
          <a:latin typeface="Arial" charset="0"/>
          <a:ea typeface="ＭＳ Ｐゴシック" charset="-128"/>
          <a:cs typeface="ＭＳ Ｐゴシック" pitchFamily="-111" charset="-128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00A94F"/>
          </a:solidFill>
          <a:latin typeface="Arial" charset="0"/>
          <a:ea typeface="ＭＳ Ｐゴシック" charset="-128"/>
          <a:cs typeface="ＭＳ Ｐゴシック" pitchFamily="-111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00A94F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00A94F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00A94F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00A94F"/>
          </a:solidFill>
          <a:latin typeface="Arial" charset="0"/>
        </a:defRPr>
      </a:lvl9pPr>
    </p:titleStyle>
    <p:bodyStyle>
      <a:lvl1pPr marL="288925" indent="-288925" algn="l" rtl="0" eaLnBrk="1" fontAlgn="base" hangingPunct="1">
        <a:spcBef>
          <a:spcPts val="600"/>
        </a:spcBef>
        <a:spcAft>
          <a:spcPts val="200"/>
        </a:spcAft>
        <a:buClr>
          <a:schemeClr val="accent2"/>
        </a:buClr>
        <a:buSzPct val="100000"/>
        <a:buFont typeface="Arial Bold"/>
        <a:buChar char="+"/>
        <a:defRPr sz="2000" kern="1200">
          <a:solidFill>
            <a:schemeClr val="tx1"/>
          </a:solidFill>
          <a:latin typeface="+mn-lt"/>
          <a:ea typeface="Arial" pitchFamily="-111" charset="0"/>
          <a:cs typeface="Arial" pitchFamily="34" charset="0"/>
        </a:defRPr>
      </a:lvl1pPr>
      <a:lvl2pPr marL="568325" indent="-222250" algn="l" rtl="0" eaLnBrk="1" fontAlgn="base" hangingPunct="1">
        <a:spcBef>
          <a:spcPts val="300"/>
        </a:spcBef>
        <a:spcAft>
          <a:spcPts val="200"/>
        </a:spcAft>
        <a:buClr>
          <a:schemeClr val="accent2"/>
        </a:buClr>
        <a:buFont typeface="Lucida Grande"/>
        <a:buChar char="•"/>
        <a:defRPr sz="1800" kern="1200">
          <a:solidFill>
            <a:schemeClr val="tx1"/>
          </a:solidFill>
          <a:latin typeface="+mn-lt"/>
          <a:ea typeface="Arial" pitchFamily="-111" charset="0"/>
          <a:cs typeface="Arial" charset="0"/>
        </a:defRPr>
      </a:lvl2pPr>
      <a:lvl3pPr marL="857250" indent="-233363" algn="l" rtl="0" eaLnBrk="1" fontAlgn="base" hangingPunct="1">
        <a:spcBef>
          <a:spcPts val="400"/>
        </a:spcBef>
        <a:spcAft>
          <a:spcPts val="200"/>
        </a:spcAft>
        <a:buClr>
          <a:schemeClr val="accent2"/>
        </a:buClr>
        <a:buFont typeface="Lucida Grande"/>
        <a:buChar char="−"/>
        <a:defRPr sz="1600" kern="1200">
          <a:solidFill>
            <a:schemeClr val="tx1"/>
          </a:solidFill>
          <a:latin typeface="+mn-lt"/>
          <a:ea typeface="Arial" pitchFamily="-111" charset="0"/>
          <a:cs typeface="Arial" charset="0"/>
        </a:defRPr>
      </a:lvl3pPr>
      <a:lvl4pPr marL="1081088" indent="-223838" algn="l" rtl="0" eaLnBrk="1" fontAlgn="base" hangingPunct="1">
        <a:spcBef>
          <a:spcPts val="400"/>
        </a:spcBef>
        <a:spcAft>
          <a:spcPts val="200"/>
        </a:spcAft>
        <a:buClr>
          <a:schemeClr val="accent2"/>
        </a:buClr>
        <a:buSzPct val="100000"/>
        <a:buFont typeface="Courier New" charset="0"/>
        <a:buChar char="o"/>
        <a:defRPr sz="1600" kern="1200">
          <a:solidFill>
            <a:schemeClr val="tx1"/>
          </a:solidFill>
          <a:latin typeface="+mn-lt"/>
          <a:ea typeface="Arial" pitchFamily="-111" charset="0"/>
          <a:cs typeface="Arial" charset="0"/>
        </a:defRPr>
      </a:lvl4pPr>
      <a:lvl5pPr marL="1258888" indent="-177800" algn="l" rtl="0" eaLnBrk="1" fontAlgn="base" hangingPunct="1">
        <a:spcBef>
          <a:spcPts val="400"/>
        </a:spcBef>
        <a:spcAft>
          <a:spcPts val="200"/>
        </a:spcAft>
        <a:buClr>
          <a:schemeClr val="accent2"/>
        </a:buClr>
        <a:buFont typeface="Arial" charset="0"/>
        <a:buChar char="»"/>
        <a:defRPr sz="1600" kern="1200">
          <a:solidFill>
            <a:schemeClr val="tx1"/>
          </a:solidFill>
          <a:latin typeface="+mn-lt"/>
          <a:ea typeface="Arial" pitchFamily="-111" charset="0"/>
          <a:cs typeface="Arial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tif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28.jpeg"/><Relationship Id="rId7" Type="http://schemas.openxmlformats.org/officeDocument/2006/relationships/diagramLayout" Target="../diagrams/layout1.xml"/><Relationship Id="rId12" Type="http://schemas.openxmlformats.org/officeDocument/2006/relationships/image" Target="../media/image24.tiff"/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6.xml"/><Relationship Id="rId6" Type="http://schemas.openxmlformats.org/officeDocument/2006/relationships/diagramData" Target="../diagrams/data1.xml"/><Relationship Id="rId11" Type="http://schemas.openxmlformats.org/officeDocument/2006/relationships/image" Target="../media/image31.png"/><Relationship Id="rId5" Type="http://schemas.openxmlformats.org/officeDocument/2006/relationships/image" Target="../media/image30.jpeg"/><Relationship Id="rId10" Type="http://schemas.microsoft.com/office/2007/relationships/diagramDrawing" Target="../diagrams/drawing1.xml"/><Relationship Id="rId4" Type="http://schemas.openxmlformats.org/officeDocument/2006/relationships/image" Target="../media/image29.png"/><Relationship Id="rId9" Type="http://schemas.openxmlformats.org/officeDocument/2006/relationships/diagramColors" Target="../diagrams/colors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809750"/>
            <a:ext cx="7772400" cy="85720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High Speed DC Network Considerations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2952750"/>
            <a:ext cx="6629400" cy="779701"/>
          </a:xfrm>
        </p:spPr>
        <p:txBody>
          <a:bodyPr/>
          <a:lstStyle/>
          <a:p>
            <a:r>
              <a:rPr lang="en-US" dirty="0" smtClean="0"/>
              <a:t>Dave Packard</a:t>
            </a:r>
          </a:p>
          <a:p>
            <a:r>
              <a:rPr lang="en-US" dirty="0" smtClean="0"/>
              <a:t>Dave.Packard@ChargePoint.com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2746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638800" y="3714750"/>
            <a:ext cx="3048000" cy="1177255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r>
              <a:rPr lang="en-US" dirty="0" smtClean="0">
                <a:latin typeface="Arial"/>
                <a:cs typeface="Arial"/>
              </a:rPr>
              <a:t>Convenient and connected </a:t>
            </a:r>
            <a:r>
              <a:rPr lang="en-US" dirty="0">
                <a:latin typeface="Arial"/>
                <a:cs typeface="Arial"/>
              </a:rPr>
              <a:t>charging for home, work, </a:t>
            </a:r>
            <a:r>
              <a:rPr lang="en-US" dirty="0" smtClean="0">
                <a:latin typeface="Arial"/>
                <a:cs typeface="Arial"/>
              </a:rPr>
              <a:t>around town </a:t>
            </a:r>
            <a:r>
              <a:rPr lang="en-US" dirty="0">
                <a:latin typeface="Arial"/>
                <a:cs typeface="Arial"/>
              </a:rPr>
              <a:t>and out of town.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2943" y="3346175"/>
            <a:ext cx="549012" cy="253926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200" dirty="0">
                <a:latin typeface="Arial"/>
                <a:cs typeface="Arial"/>
              </a:rPr>
              <a:t>Home</a:t>
            </a:r>
            <a:endParaRPr lang="en-US" sz="1200" dirty="0"/>
          </a:p>
        </p:txBody>
      </p:sp>
      <p:sp>
        <p:nvSpPr>
          <p:cNvPr id="14" name="TextBox 13"/>
          <p:cNvSpPr txBox="1"/>
          <p:nvPr/>
        </p:nvSpPr>
        <p:spPr>
          <a:xfrm>
            <a:off x="2590800" y="3989070"/>
            <a:ext cx="497590" cy="253926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200" dirty="0">
                <a:latin typeface="Arial"/>
                <a:cs typeface="Arial"/>
              </a:rPr>
              <a:t>Work</a:t>
            </a:r>
            <a:endParaRPr lang="en-US" sz="1200" dirty="0"/>
          </a:p>
        </p:txBody>
      </p:sp>
      <p:sp>
        <p:nvSpPr>
          <p:cNvPr id="16" name="TextBox 15"/>
          <p:cNvSpPr txBox="1"/>
          <p:nvPr/>
        </p:nvSpPr>
        <p:spPr>
          <a:xfrm>
            <a:off x="4452895" y="3977062"/>
            <a:ext cx="1046794" cy="253926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200" dirty="0">
                <a:latin typeface="Arial"/>
                <a:cs typeface="Arial"/>
              </a:rPr>
              <a:t>Around </a:t>
            </a:r>
            <a:r>
              <a:rPr lang="en-US" sz="1200" dirty="0" smtClean="0">
                <a:latin typeface="Arial"/>
                <a:cs typeface="Arial"/>
              </a:rPr>
              <a:t>Town</a:t>
            </a:r>
            <a:endParaRPr lang="en-US" sz="1200" dirty="0"/>
          </a:p>
        </p:txBody>
      </p:sp>
      <p:sp>
        <p:nvSpPr>
          <p:cNvPr id="17" name="TextBox 16"/>
          <p:cNvSpPr txBox="1"/>
          <p:nvPr/>
        </p:nvSpPr>
        <p:spPr>
          <a:xfrm>
            <a:off x="7603267" y="2540658"/>
            <a:ext cx="956876" cy="253926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200" dirty="0">
                <a:latin typeface="Arial"/>
                <a:cs typeface="Arial"/>
              </a:rPr>
              <a:t>Out of </a:t>
            </a:r>
            <a:r>
              <a:rPr lang="en-US" sz="1200" dirty="0" smtClean="0">
                <a:latin typeface="Arial"/>
                <a:cs typeface="Arial"/>
              </a:rPr>
              <a:t>Town</a:t>
            </a:r>
            <a:endParaRPr lang="en-US" sz="12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Our Mission: EV Charging, Everywhere</a:t>
            </a:r>
            <a:endParaRPr lang="en-US" dirty="0"/>
          </a:p>
        </p:txBody>
      </p:sp>
      <p:sp>
        <p:nvSpPr>
          <p:cNvPr id="3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BCCA5C-75CA-43B8-B936-D2315E2FCCF6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9" name="Freeform 8"/>
          <p:cNvSpPr/>
          <p:nvPr/>
        </p:nvSpPr>
        <p:spPr>
          <a:xfrm>
            <a:off x="939293" y="2067177"/>
            <a:ext cx="7671307" cy="2089440"/>
          </a:xfrm>
          <a:custGeom>
            <a:avLst/>
            <a:gdLst>
              <a:gd name="connsiteX0" fmla="*/ 0 w 8108932"/>
              <a:gd name="connsiteY0" fmla="*/ 1158494 h 2489055"/>
              <a:gd name="connsiteX1" fmla="*/ 574919 w 8108932"/>
              <a:gd name="connsiteY1" fmla="*/ 1132750 h 2489055"/>
              <a:gd name="connsiteX2" fmla="*/ 3149183 w 8108932"/>
              <a:gd name="connsiteY2" fmla="*/ 2488617 h 2489055"/>
              <a:gd name="connsiteX3" fmla="*/ 5474602 w 8108932"/>
              <a:gd name="connsiteY3" fmla="*/ 1278634 h 2489055"/>
              <a:gd name="connsiteX4" fmla="*/ 6804638 w 8108932"/>
              <a:gd name="connsiteY4" fmla="*/ 1046935 h 2489055"/>
              <a:gd name="connsiteX5" fmla="*/ 7345233 w 8108932"/>
              <a:gd name="connsiteY5" fmla="*/ 180210 h 2489055"/>
              <a:gd name="connsiteX6" fmla="*/ 8108932 w 8108932"/>
              <a:gd name="connsiteY6" fmla="*/ 0 h 2489055"/>
              <a:gd name="connsiteX0" fmla="*/ 0 w 8108932"/>
              <a:gd name="connsiteY0" fmla="*/ 1209983 h 2489055"/>
              <a:gd name="connsiteX1" fmla="*/ 574919 w 8108932"/>
              <a:gd name="connsiteY1" fmla="*/ 1132750 h 2489055"/>
              <a:gd name="connsiteX2" fmla="*/ 3149183 w 8108932"/>
              <a:gd name="connsiteY2" fmla="*/ 2488617 h 2489055"/>
              <a:gd name="connsiteX3" fmla="*/ 5474602 w 8108932"/>
              <a:gd name="connsiteY3" fmla="*/ 1278634 h 2489055"/>
              <a:gd name="connsiteX4" fmla="*/ 6804638 w 8108932"/>
              <a:gd name="connsiteY4" fmla="*/ 1046935 h 2489055"/>
              <a:gd name="connsiteX5" fmla="*/ 7345233 w 8108932"/>
              <a:gd name="connsiteY5" fmla="*/ 180210 h 2489055"/>
              <a:gd name="connsiteX6" fmla="*/ 8108932 w 8108932"/>
              <a:gd name="connsiteY6" fmla="*/ 0 h 2489055"/>
              <a:gd name="connsiteX0" fmla="*/ 0 w 8108932"/>
              <a:gd name="connsiteY0" fmla="*/ 1209983 h 2488899"/>
              <a:gd name="connsiteX1" fmla="*/ 1158419 w 8108932"/>
              <a:gd name="connsiteY1" fmla="*/ 1390193 h 2488899"/>
              <a:gd name="connsiteX2" fmla="*/ 3149183 w 8108932"/>
              <a:gd name="connsiteY2" fmla="*/ 2488617 h 2488899"/>
              <a:gd name="connsiteX3" fmla="*/ 5474602 w 8108932"/>
              <a:gd name="connsiteY3" fmla="*/ 1278634 h 2488899"/>
              <a:gd name="connsiteX4" fmla="*/ 6804638 w 8108932"/>
              <a:gd name="connsiteY4" fmla="*/ 1046935 h 2488899"/>
              <a:gd name="connsiteX5" fmla="*/ 7345233 w 8108932"/>
              <a:gd name="connsiteY5" fmla="*/ 180210 h 2488899"/>
              <a:gd name="connsiteX6" fmla="*/ 8108932 w 8108932"/>
              <a:gd name="connsiteY6" fmla="*/ 0 h 2488899"/>
              <a:gd name="connsiteX0" fmla="*/ 0 w 8108932"/>
              <a:gd name="connsiteY0" fmla="*/ 1209983 h 2488899"/>
              <a:gd name="connsiteX1" fmla="*/ 1158419 w 8108932"/>
              <a:gd name="connsiteY1" fmla="*/ 1390193 h 2488899"/>
              <a:gd name="connsiteX2" fmla="*/ 3149183 w 8108932"/>
              <a:gd name="connsiteY2" fmla="*/ 2488617 h 2488899"/>
              <a:gd name="connsiteX3" fmla="*/ 5474602 w 8108932"/>
              <a:gd name="connsiteY3" fmla="*/ 1278634 h 2488899"/>
              <a:gd name="connsiteX4" fmla="*/ 6804638 w 8108932"/>
              <a:gd name="connsiteY4" fmla="*/ 1046935 h 2488899"/>
              <a:gd name="connsiteX5" fmla="*/ 7345233 w 8108932"/>
              <a:gd name="connsiteY5" fmla="*/ 180210 h 2488899"/>
              <a:gd name="connsiteX6" fmla="*/ 8108932 w 8108932"/>
              <a:gd name="connsiteY6" fmla="*/ 0 h 2488899"/>
              <a:gd name="connsiteX0" fmla="*/ 0 w 8108932"/>
              <a:gd name="connsiteY0" fmla="*/ 1209983 h 2489177"/>
              <a:gd name="connsiteX1" fmla="*/ 1553139 w 8108932"/>
              <a:gd name="connsiteY1" fmla="*/ 1433100 h 2489177"/>
              <a:gd name="connsiteX2" fmla="*/ 3149183 w 8108932"/>
              <a:gd name="connsiteY2" fmla="*/ 2488617 h 2489177"/>
              <a:gd name="connsiteX3" fmla="*/ 5474602 w 8108932"/>
              <a:gd name="connsiteY3" fmla="*/ 1278634 h 2489177"/>
              <a:gd name="connsiteX4" fmla="*/ 6804638 w 8108932"/>
              <a:gd name="connsiteY4" fmla="*/ 1046935 h 2489177"/>
              <a:gd name="connsiteX5" fmla="*/ 7345233 w 8108932"/>
              <a:gd name="connsiteY5" fmla="*/ 180210 h 2489177"/>
              <a:gd name="connsiteX6" fmla="*/ 8108932 w 8108932"/>
              <a:gd name="connsiteY6" fmla="*/ 0 h 2489177"/>
              <a:gd name="connsiteX0" fmla="*/ 0 w 8108932"/>
              <a:gd name="connsiteY0" fmla="*/ 1209983 h 2472023"/>
              <a:gd name="connsiteX1" fmla="*/ 1553139 w 8108932"/>
              <a:gd name="connsiteY1" fmla="*/ 1433100 h 2472023"/>
              <a:gd name="connsiteX2" fmla="*/ 3458095 w 8108932"/>
              <a:gd name="connsiteY2" fmla="*/ 2471454 h 2472023"/>
              <a:gd name="connsiteX3" fmla="*/ 5474602 w 8108932"/>
              <a:gd name="connsiteY3" fmla="*/ 1278634 h 2472023"/>
              <a:gd name="connsiteX4" fmla="*/ 6804638 w 8108932"/>
              <a:gd name="connsiteY4" fmla="*/ 1046935 h 2472023"/>
              <a:gd name="connsiteX5" fmla="*/ 7345233 w 8108932"/>
              <a:gd name="connsiteY5" fmla="*/ 180210 h 2472023"/>
              <a:gd name="connsiteX6" fmla="*/ 8108932 w 8108932"/>
              <a:gd name="connsiteY6" fmla="*/ 0 h 2472023"/>
              <a:gd name="connsiteX0" fmla="*/ 0 w 7679888"/>
              <a:gd name="connsiteY0" fmla="*/ 1338705 h 2472010"/>
              <a:gd name="connsiteX1" fmla="*/ 1124095 w 7679888"/>
              <a:gd name="connsiteY1" fmla="*/ 1433100 h 2472010"/>
              <a:gd name="connsiteX2" fmla="*/ 3029051 w 7679888"/>
              <a:gd name="connsiteY2" fmla="*/ 2471454 h 2472010"/>
              <a:gd name="connsiteX3" fmla="*/ 5045558 w 7679888"/>
              <a:gd name="connsiteY3" fmla="*/ 1278634 h 2472010"/>
              <a:gd name="connsiteX4" fmla="*/ 6375594 w 7679888"/>
              <a:gd name="connsiteY4" fmla="*/ 1046935 h 2472010"/>
              <a:gd name="connsiteX5" fmla="*/ 6916189 w 7679888"/>
              <a:gd name="connsiteY5" fmla="*/ 180210 h 2472010"/>
              <a:gd name="connsiteX6" fmla="*/ 7679888 w 7679888"/>
              <a:gd name="connsiteY6" fmla="*/ 0 h 2472010"/>
              <a:gd name="connsiteX0" fmla="*/ 0 w 7679888"/>
              <a:gd name="connsiteY0" fmla="*/ 1338705 h 2473992"/>
              <a:gd name="connsiteX1" fmla="*/ 1570300 w 7679888"/>
              <a:gd name="connsiteY1" fmla="*/ 1587566 h 2473992"/>
              <a:gd name="connsiteX2" fmla="*/ 3029051 w 7679888"/>
              <a:gd name="connsiteY2" fmla="*/ 2471454 h 2473992"/>
              <a:gd name="connsiteX3" fmla="*/ 5045558 w 7679888"/>
              <a:gd name="connsiteY3" fmla="*/ 1278634 h 2473992"/>
              <a:gd name="connsiteX4" fmla="*/ 6375594 w 7679888"/>
              <a:gd name="connsiteY4" fmla="*/ 1046935 h 2473992"/>
              <a:gd name="connsiteX5" fmla="*/ 6916189 w 7679888"/>
              <a:gd name="connsiteY5" fmla="*/ 180210 h 2473992"/>
              <a:gd name="connsiteX6" fmla="*/ 7679888 w 7679888"/>
              <a:gd name="connsiteY6" fmla="*/ 0 h 2473992"/>
              <a:gd name="connsiteX0" fmla="*/ 0 w 7679888"/>
              <a:gd name="connsiteY0" fmla="*/ 1338705 h 2474265"/>
              <a:gd name="connsiteX1" fmla="*/ 1570300 w 7679888"/>
              <a:gd name="connsiteY1" fmla="*/ 1587566 h 2474265"/>
              <a:gd name="connsiteX2" fmla="*/ 3029051 w 7679888"/>
              <a:gd name="connsiteY2" fmla="*/ 2471454 h 2474265"/>
              <a:gd name="connsiteX3" fmla="*/ 5045558 w 7679888"/>
              <a:gd name="connsiteY3" fmla="*/ 1278634 h 2474265"/>
              <a:gd name="connsiteX4" fmla="*/ 6375594 w 7679888"/>
              <a:gd name="connsiteY4" fmla="*/ 1046935 h 2474265"/>
              <a:gd name="connsiteX5" fmla="*/ 6916189 w 7679888"/>
              <a:gd name="connsiteY5" fmla="*/ 180210 h 2474265"/>
              <a:gd name="connsiteX6" fmla="*/ 7679888 w 7679888"/>
              <a:gd name="connsiteY6" fmla="*/ 0 h 2474265"/>
              <a:gd name="connsiteX0" fmla="*/ 0 w 7679888"/>
              <a:gd name="connsiteY0" fmla="*/ 1338705 h 2473448"/>
              <a:gd name="connsiteX1" fmla="*/ 1570300 w 7679888"/>
              <a:gd name="connsiteY1" fmla="*/ 1587566 h 2473448"/>
              <a:gd name="connsiteX2" fmla="*/ 3029051 w 7679888"/>
              <a:gd name="connsiteY2" fmla="*/ 2471454 h 2473448"/>
              <a:gd name="connsiteX3" fmla="*/ 4685161 w 7679888"/>
              <a:gd name="connsiteY3" fmla="*/ 1330123 h 2473448"/>
              <a:gd name="connsiteX4" fmla="*/ 6375594 w 7679888"/>
              <a:gd name="connsiteY4" fmla="*/ 1046935 h 2473448"/>
              <a:gd name="connsiteX5" fmla="*/ 6916189 w 7679888"/>
              <a:gd name="connsiteY5" fmla="*/ 180210 h 2473448"/>
              <a:gd name="connsiteX6" fmla="*/ 7679888 w 7679888"/>
              <a:gd name="connsiteY6" fmla="*/ 0 h 2473448"/>
              <a:gd name="connsiteX0" fmla="*/ 0 w 7679888"/>
              <a:gd name="connsiteY0" fmla="*/ 1350716 h 2485459"/>
              <a:gd name="connsiteX1" fmla="*/ 1570300 w 7679888"/>
              <a:gd name="connsiteY1" fmla="*/ 1599577 h 2485459"/>
              <a:gd name="connsiteX2" fmla="*/ 3029051 w 7679888"/>
              <a:gd name="connsiteY2" fmla="*/ 2483465 h 2485459"/>
              <a:gd name="connsiteX3" fmla="*/ 4685161 w 7679888"/>
              <a:gd name="connsiteY3" fmla="*/ 1342134 h 2485459"/>
              <a:gd name="connsiteX4" fmla="*/ 6083844 w 7679888"/>
              <a:gd name="connsiteY4" fmla="*/ 1582414 h 2485459"/>
              <a:gd name="connsiteX5" fmla="*/ 6916189 w 7679888"/>
              <a:gd name="connsiteY5" fmla="*/ 192221 h 2485459"/>
              <a:gd name="connsiteX6" fmla="*/ 7679888 w 7679888"/>
              <a:gd name="connsiteY6" fmla="*/ 12011 h 2485459"/>
              <a:gd name="connsiteX0" fmla="*/ 0 w 7679888"/>
              <a:gd name="connsiteY0" fmla="*/ 1350716 h 2484062"/>
              <a:gd name="connsiteX1" fmla="*/ 1570300 w 7679888"/>
              <a:gd name="connsiteY1" fmla="*/ 1599577 h 2484062"/>
              <a:gd name="connsiteX2" fmla="*/ 3029051 w 7679888"/>
              <a:gd name="connsiteY2" fmla="*/ 2483465 h 2484062"/>
              <a:gd name="connsiteX3" fmla="*/ 4453477 w 7679888"/>
              <a:gd name="connsiteY3" fmla="*/ 1462274 h 2484062"/>
              <a:gd name="connsiteX4" fmla="*/ 6083844 w 7679888"/>
              <a:gd name="connsiteY4" fmla="*/ 1582414 h 2484062"/>
              <a:gd name="connsiteX5" fmla="*/ 6916189 w 7679888"/>
              <a:gd name="connsiteY5" fmla="*/ 192221 h 2484062"/>
              <a:gd name="connsiteX6" fmla="*/ 7679888 w 7679888"/>
              <a:gd name="connsiteY6" fmla="*/ 12011 h 2484062"/>
              <a:gd name="connsiteX0" fmla="*/ 0 w 7679888"/>
              <a:gd name="connsiteY0" fmla="*/ 1338705 h 2472051"/>
              <a:gd name="connsiteX1" fmla="*/ 1570300 w 7679888"/>
              <a:gd name="connsiteY1" fmla="*/ 1587566 h 2472051"/>
              <a:gd name="connsiteX2" fmla="*/ 3029051 w 7679888"/>
              <a:gd name="connsiteY2" fmla="*/ 2471454 h 2472051"/>
              <a:gd name="connsiteX3" fmla="*/ 4453477 w 7679888"/>
              <a:gd name="connsiteY3" fmla="*/ 1450263 h 2472051"/>
              <a:gd name="connsiteX4" fmla="*/ 6083844 w 7679888"/>
              <a:gd name="connsiteY4" fmla="*/ 1570403 h 2472051"/>
              <a:gd name="connsiteX5" fmla="*/ 6693087 w 7679888"/>
              <a:gd name="connsiteY5" fmla="*/ 343257 h 2472051"/>
              <a:gd name="connsiteX6" fmla="*/ 7679888 w 7679888"/>
              <a:gd name="connsiteY6" fmla="*/ 0 h 2472051"/>
              <a:gd name="connsiteX0" fmla="*/ 0 w 7679888"/>
              <a:gd name="connsiteY0" fmla="*/ 1105638 h 2238984"/>
              <a:gd name="connsiteX1" fmla="*/ 1570300 w 7679888"/>
              <a:gd name="connsiteY1" fmla="*/ 1354499 h 2238984"/>
              <a:gd name="connsiteX2" fmla="*/ 3029051 w 7679888"/>
              <a:gd name="connsiteY2" fmla="*/ 2238387 h 2238984"/>
              <a:gd name="connsiteX3" fmla="*/ 4453477 w 7679888"/>
              <a:gd name="connsiteY3" fmla="*/ 1217196 h 2238984"/>
              <a:gd name="connsiteX4" fmla="*/ 6083844 w 7679888"/>
              <a:gd name="connsiteY4" fmla="*/ 1337336 h 2238984"/>
              <a:gd name="connsiteX5" fmla="*/ 6693087 w 7679888"/>
              <a:gd name="connsiteY5" fmla="*/ 110190 h 2238984"/>
              <a:gd name="connsiteX6" fmla="*/ 7679888 w 7679888"/>
              <a:gd name="connsiteY6" fmla="*/ 58702 h 2238984"/>
              <a:gd name="connsiteX0" fmla="*/ 0 w 7679888"/>
              <a:gd name="connsiteY0" fmla="*/ 1048767 h 2182113"/>
              <a:gd name="connsiteX1" fmla="*/ 1570300 w 7679888"/>
              <a:gd name="connsiteY1" fmla="*/ 1297628 h 2182113"/>
              <a:gd name="connsiteX2" fmla="*/ 3029051 w 7679888"/>
              <a:gd name="connsiteY2" fmla="*/ 2181516 h 2182113"/>
              <a:gd name="connsiteX3" fmla="*/ 4453477 w 7679888"/>
              <a:gd name="connsiteY3" fmla="*/ 1160325 h 2182113"/>
              <a:gd name="connsiteX4" fmla="*/ 6083844 w 7679888"/>
              <a:gd name="connsiteY4" fmla="*/ 1280465 h 2182113"/>
              <a:gd name="connsiteX5" fmla="*/ 6650182 w 7679888"/>
              <a:gd name="connsiteY5" fmla="*/ 182041 h 2182113"/>
              <a:gd name="connsiteX6" fmla="*/ 7679888 w 7679888"/>
              <a:gd name="connsiteY6" fmla="*/ 1831 h 2182113"/>
              <a:gd name="connsiteX0" fmla="*/ 0 w 7679888"/>
              <a:gd name="connsiteY0" fmla="*/ 1067429 h 2200775"/>
              <a:gd name="connsiteX1" fmla="*/ 1570300 w 7679888"/>
              <a:gd name="connsiteY1" fmla="*/ 1316290 h 2200775"/>
              <a:gd name="connsiteX2" fmla="*/ 3029051 w 7679888"/>
              <a:gd name="connsiteY2" fmla="*/ 2200178 h 2200775"/>
              <a:gd name="connsiteX3" fmla="*/ 4453477 w 7679888"/>
              <a:gd name="connsiteY3" fmla="*/ 1178987 h 2200775"/>
              <a:gd name="connsiteX4" fmla="*/ 6083844 w 7679888"/>
              <a:gd name="connsiteY4" fmla="*/ 1299127 h 2200775"/>
              <a:gd name="connsiteX5" fmla="*/ 6650182 w 7679888"/>
              <a:gd name="connsiteY5" fmla="*/ 200703 h 2200775"/>
              <a:gd name="connsiteX6" fmla="*/ 7679888 w 7679888"/>
              <a:gd name="connsiteY6" fmla="*/ 20493 h 2200775"/>
              <a:gd name="connsiteX0" fmla="*/ 0 w 7671307"/>
              <a:gd name="connsiteY0" fmla="*/ 1107006 h 2240352"/>
              <a:gd name="connsiteX1" fmla="*/ 1570300 w 7671307"/>
              <a:gd name="connsiteY1" fmla="*/ 1355867 h 2240352"/>
              <a:gd name="connsiteX2" fmla="*/ 3029051 w 7671307"/>
              <a:gd name="connsiteY2" fmla="*/ 2239755 h 2240352"/>
              <a:gd name="connsiteX3" fmla="*/ 4453477 w 7671307"/>
              <a:gd name="connsiteY3" fmla="*/ 1218564 h 2240352"/>
              <a:gd name="connsiteX4" fmla="*/ 6083844 w 7671307"/>
              <a:gd name="connsiteY4" fmla="*/ 1338704 h 2240352"/>
              <a:gd name="connsiteX5" fmla="*/ 6650182 w 7671307"/>
              <a:gd name="connsiteY5" fmla="*/ 240280 h 2240352"/>
              <a:gd name="connsiteX6" fmla="*/ 7671307 w 7671307"/>
              <a:gd name="connsiteY6" fmla="*/ 0 h 2240352"/>
              <a:gd name="connsiteX0" fmla="*/ 0 w 7671307"/>
              <a:gd name="connsiteY0" fmla="*/ 1117209 h 2250555"/>
              <a:gd name="connsiteX1" fmla="*/ 1570300 w 7671307"/>
              <a:gd name="connsiteY1" fmla="*/ 1366070 h 2250555"/>
              <a:gd name="connsiteX2" fmla="*/ 3029051 w 7671307"/>
              <a:gd name="connsiteY2" fmla="*/ 2249958 h 2250555"/>
              <a:gd name="connsiteX3" fmla="*/ 4453477 w 7671307"/>
              <a:gd name="connsiteY3" fmla="*/ 1228767 h 2250555"/>
              <a:gd name="connsiteX4" fmla="*/ 6083844 w 7671307"/>
              <a:gd name="connsiteY4" fmla="*/ 1348907 h 2250555"/>
              <a:gd name="connsiteX5" fmla="*/ 6650182 w 7671307"/>
              <a:gd name="connsiteY5" fmla="*/ 250483 h 2250555"/>
              <a:gd name="connsiteX6" fmla="*/ 7671307 w 7671307"/>
              <a:gd name="connsiteY6" fmla="*/ 10203 h 2250555"/>
              <a:gd name="connsiteX0" fmla="*/ 0 w 7671307"/>
              <a:gd name="connsiteY0" fmla="*/ 1107006 h 2240352"/>
              <a:gd name="connsiteX1" fmla="*/ 1570300 w 7671307"/>
              <a:gd name="connsiteY1" fmla="*/ 1355867 h 2240352"/>
              <a:gd name="connsiteX2" fmla="*/ 3029051 w 7671307"/>
              <a:gd name="connsiteY2" fmla="*/ 2239755 h 2240352"/>
              <a:gd name="connsiteX3" fmla="*/ 4453477 w 7671307"/>
              <a:gd name="connsiteY3" fmla="*/ 1218564 h 2240352"/>
              <a:gd name="connsiteX4" fmla="*/ 5937969 w 7671307"/>
              <a:gd name="connsiteY4" fmla="*/ 1072679 h 2240352"/>
              <a:gd name="connsiteX5" fmla="*/ 6650182 w 7671307"/>
              <a:gd name="connsiteY5" fmla="*/ 240280 h 2240352"/>
              <a:gd name="connsiteX6" fmla="*/ 7671307 w 7671307"/>
              <a:gd name="connsiteY6" fmla="*/ 0 h 2240352"/>
              <a:gd name="connsiteX0" fmla="*/ 0 w 7671307"/>
              <a:gd name="connsiteY0" fmla="*/ 1107006 h 2240352"/>
              <a:gd name="connsiteX1" fmla="*/ 1570300 w 7671307"/>
              <a:gd name="connsiteY1" fmla="*/ 1355867 h 2240352"/>
              <a:gd name="connsiteX2" fmla="*/ 3029051 w 7671307"/>
              <a:gd name="connsiteY2" fmla="*/ 2239755 h 2240352"/>
              <a:gd name="connsiteX3" fmla="*/ 4453477 w 7671307"/>
              <a:gd name="connsiteY3" fmla="*/ 1218564 h 2240352"/>
              <a:gd name="connsiteX4" fmla="*/ 6049520 w 7671307"/>
              <a:gd name="connsiteY4" fmla="*/ 978284 h 2240352"/>
              <a:gd name="connsiteX5" fmla="*/ 6650182 w 7671307"/>
              <a:gd name="connsiteY5" fmla="*/ 240280 h 2240352"/>
              <a:gd name="connsiteX6" fmla="*/ 7671307 w 7671307"/>
              <a:gd name="connsiteY6" fmla="*/ 0 h 2240352"/>
              <a:gd name="connsiteX0" fmla="*/ 0 w 7671307"/>
              <a:gd name="connsiteY0" fmla="*/ 1107006 h 2231713"/>
              <a:gd name="connsiteX1" fmla="*/ 1570300 w 7671307"/>
              <a:gd name="connsiteY1" fmla="*/ 1355867 h 2231713"/>
              <a:gd name="connsiteX2" fmla="*/ 3183507 w 7671307"/>
              <a:gd name="connsiteY2" fmla="*/ 2231173 h 2231713"/>
              <a:gd name="connsiteX3" fmla="*/ 4453477 w 7671307"/>
              <a:gd name="connsiteY3" fmla="*/ 1218564 h 2231713"/>
              <a:gd name="connsiteX4" fmla="*/ 6049520 w 7671307"/>
              <a:gd name="connsiteY4" fmla="*/ 978284 h 2231713"/>
              <a:gd name="connsiteX5" fmla="*/ 6650182 w 7671307"/>
              <a:gd name="connsiteY5" fmla="*/ 240280 h 2231713"/>
              <a:gd name="connsiteX6" fmla="*/ 7671307 w 7671307"/>
              <a:gd name="connsiteY6" fmla="*/ 0 h 2231713"/>
              <a:gd name="connsiteX0" fmla="*/ 0 w 7671307"/>
              <a:gd name="connsiteY0" fmla="*/ 1107006 h 2077363"/>
              <a:gd name="connsiteX1" fmla="*/ 1570300 w 7671307"/>
              <a:gd name="connsiteY1" fmla="*/ 1355867 h 2077363"/>
              <a:gd name="connsiteX2" fmla="*/ 3140603 w 7671307"/>
              <a:gd name="connsiteY2" fmla="*/ 2076707 h 2077363"/>
              <a:gd name="connsiteX3" fmla="*/ 4453477 w 7671307"/>
              <a:gd name="connsiteY3" fmla="*/ 1218564 h 2077363"/>
              <a:gd name="connsiteX4" fmla="*/ 6049520 w 7671307"/>
              <a:gd name="connsiteY4" fmla="*/ 978284 h 2077363"/>
              <a:gd name="connsiteX5" fmla="*/ 6650182 w 7671307"/>
              <a:gd name="connsiteY5" fmla="*/ 240280 h 2077363"/>
              <a:gd name="connsiteX6" fmla="*/ 7671307 w 7671307"/>
              <a:gd name="connsiteY6" fmla="*/ 0 h 2077363"/>
              <a:gd name="connsiteX0" fmla="*/ 0 w 7671307"/>
              <a:gd name="connsiteY0" fmla="*/ 1107006 h 2085936"/>
              <a:gd name="connsiteX1" fmla="*/ 1570300 w 7671307"/>
              <a:gd name="connsiteY1" fmla="*/ 1355867 h 2085936"/>
              <a:gd name="connsiteX2" fmla="*/ 2891758 w 7671307"/>
              <a:gd name="connsiteY2" fmla="*/ 2085288 h 2085936"/>
              <a:gd name="connsiteX3" fmla="*/ 4453477 w 7671307"/>
              <a:gd name="connsiteY3" fmla="*/ 1218564 h 2085936"/>
              <a:gd name="connsiteX4" fmla="*/ 6049520 w 7671307"/>
              <a:gd name="connsiteY4" fmla="*/ 978284 h 2085936"/>
              <a:gd name="connsiteX5" fmla="*/ 6650182 w 7671307"/>
              <a:gd name="connsiteY5" fmla="*/ 240280 h 2085936"/>
              <a:gd name="connsiteX6" fmla="*/ 7671307 w 7671307"/>
              <a:gd name="connsiteY6" fmla="*/ 0 h 2085936"/>
              <a:gd name="connsiteX0" fmla="*/ 0 w 7671307"/>
              <a:gd name="connsiteY0" fmla="*/ 1107006 h 2085936"/>
              <a:gd name="connsiteX1" fmla="*/ 1570300 w 7671307"/>
              <a:gd name="connsiteY1" fmla="*/ 1355867 h 2085936"/>
              <a:gd name="connsiteX2" fmla="*/ 2891758 w 7671307"/>
              <a:gd name="connsiteY2" fmla="*/ 2085288 h 2085936"/>
              <a:gd name="connsiteX3" fmla="*/ 4453477 w 7671307"/>
              <a:gd name="connsiteY3" fmla="*/ 1218564 h 2085936"/>
              <a:gd name="connsiteX4" fmla="*/ 6049520 w 7671307"/>
              <a:gd name="connsiteY4" fmla="*/ 978284 h 2085936"/>
              <a:gd name="connsiteX5" fmla="*/ 6650182 w 7671307"/>
              <a:gd name="connsiteY5" fmla="*/ 240280 h 2085936"/>
              <a:gd name="connsiteX6" fmla="*/ 7671307 w 7671307"/>
              <a:gd name="connsiteY6" fmla="*/ 0 h 2085936"/>
              <a:gd name="connsiteX0" fmla="*/ 0 w 7671307"/>
              <a:gd name="connsiteY0" fmla="*/ 1110510 h 2089440"/>
              <a:gd name="connsiteX1" fmla="*/ 1570300 w 7671307"/>
              <a:gd name="connsiteY1" fmla="*/ 1359371 h 2089440"/>
              <a:gd name="connsiteX2" fmla="*/ 2891758 w 7671307"/>
              <a:gd name="connsiteY2" fmla="*/ 2088792 h 2089440"/>
              <a:gd name="connsiteX3" fmla="*/ 4453477 w 7671307"/>
              <a:gd name="connsiteY3" fmla="*/ 1222068 h 2089440"/>
              <a:gd name="connsiteX4" fmla="*/ 6049520 w 7671307"/>
              <a:gd name="connsiteY4" fmla="*/ 981788 h 2089440"/>
              <a:gd name="connsiteX5" fmla="*/ 6650182 w 7671307"/>
              <a:gd name="connsiteY5" fmla="*/ 243784 h 2089440"/>
              <a:gd name="connsiteX6" fmla="*/ 7671307 w 7671307"/>
              <a:gd name="connsiteY6" fmla="*/ 3504 h 2089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671307" h="2089440">
                <a:moveTo>
                  <a:pt x="0" y="1110510"/>
                </a:moveTo>
                <a:cubicBezTo>
                  <a:pt x="496976" y="1106934"/>
                  <a:pt x="1088340" y="1196324"/>
                  <a:pt x="1570300" y="1359371"/>
                </a:cubicBezTo>
                <a:cubicBezTo>
                  <a:pt x="2052260" y="1522418"/>
                  <a:pt x="2411229" y="2111676"/>
                  <a:pt x="2891758" y="2088792"/>
                </a:cubicBezTo>
                <a:cubicBezTo>
                  <a:pt x="3372287" y="2065908"/>
                  <a:pt x="3995830" y="1552454"/>
                  <a:pt x="4453477" y="1222068"/>
                </a:cubicBezTo>
                <a:cubicBezTo>
                  <a:pt x="4911124" y="891682"/>
                  <a:pt x="5683403" y="1144835"/>
                  <a:pt x="6049520" y="981788"/>
                </a:cubicBezTo>
                <a:cubicBezTo>
                  <a:pt x="6415637" y="818741"/>
                  <a:pt x="6328399" y="535553"/>
                  <a:pt x="6650182" y="243784"/>
                </a:cubicBezTo>
                <a:cubicBezTo>
                  <a:pt x="6971965" y="-47985"/>
                  <a:pt x="7671307" y="3504"/>
                  <a:pt x="7671307" y="3504"/>
                </a:cubicBezTo>
              </a:path>
            </a:pathLst>
          </a:custGeom>
          <a:ln w="57150" cmpd="sng">
            <a:solidFill>
              <a:srgbClr val="FFC400"/>
            </a:solidFill>
            <a:prstDash val="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5" name="Picture 14" descr="Ppt_Corporation.pn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3115" y="3184165"/>
            <a:ext cx="761999" cy="700095"/>
          </a:xfrm>
          <a:prstGeom prst="rect">
            <a:avLst/>
          </a:prstGeom>
        </p:spPr>
      </p:pic>
      <p:pic>
        <p:nvPicPr>
          <p:cNvPr id="19" name="Picture 18" descr="Ppt_Hospitality.pn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2381" y="1902882"/>
            <a:ext cx="481067" cy="586902"/>
          </a:xfrm>
          <a:prstGeom prst="rect">
            <a:avLst/>
          </a:prstGeom>
        </p:spPr>
      </p:pic>
      <p:pic>
        <p:nvPicPr>
          <p:cNvPr id="20" name="Picture 19" descr="Ppt_Major_metro.pn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0495" y="2723637"/>
            <a:ext cx="646411" cy="884062"/>
          </a:xfrm>
          <a:prstGeom prst="rect">
            <a:avLst/>
          </a:prstGeom>
        </p:spPr>
      </p:pic>
      <p:pic>
        <p:nvPicPr>
          <p:cNvPr id="21" name="Picture 20" descr="Ppt_MDU.pn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5848" y="2888975"/>
            <a:ext cx="742421" cy="393829"/>
          </a:xfrm>
          <a:prstGeom prst="rect">
            <a:avLst/>
          </a:prstGeom>
        </p:spPr>
      </p:pic>
      <p:pic>
        <p:nvPicPr>
          <p:cNvPr id="22" name="Picture 21" descr="Ppt_Private_parking.png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1347" y="3218118"/>
            <a:ext cx="773148" cy="351188"/>
          </a:xfrm>
          <a:prstGeom prst="rect">
            <a:avLst/>
          </a:prstGeom>
        </p:spPr>
      </p:pic>
      <p:pic>
        <p:nvPicPr>
          <p:cNvPr id="23" name="Picture 22" descr="Ppt_Retail.png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46258" y="3649575"/>
            <a:ext cx="838199" cy="259868"/>
          </a:xfrm>
          <a:prstGeom prst="rect">
            <a:avLst/>
          </a:prstGeom>
        </p:spPr>
      </p:pic>
      <p:pic>
        <p:nvPicPr>
          <p:cNvPr id="24" name="Picture 23" descr="Ppt_Single_fam_home.png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800" y="3323514"/>
            <a:ext cx="685800" cy="315036"/>
          </a:xfrm>
          <a:prstGeom prst="rect">
            <a:avLst/>
          </a:prstGeom>
        </p:spPr>
      </p:pic>
      <p:pic>
        <p:nvPicPr>
          <p:cNvPr id="25" name="Picture 24" descr="Ppt_EV2.png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67400" y="2584175"/>
            <a:ext cx="947057" cy="432514"/>
          </a:xfrm>
          <a:prstGeom prst="rect">
            <a:avLst/>
          </a:prstGeom>
        </p:spPr>
      </p:pic>
      <p:pic>
        <p:nvPicPr>
          <p:cNvPr id="10" name="Picture 9" descr="OutofTown.pn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7200" y="1200150"/>
            <a:ext cx="396240" cy="1036320"/>
          </a:xfrm>
          <a:prstGeom prst="rect">
            <a:avLst/>
          </a:prstGeom>
        </p:spPr>
      </p:pic>
      <p:pic>
        <p:nvPicPr>
          <p:cNvPr id="26" name="Picture 25" descr="Pin_green0.png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743" y="2571750"/>
            <a:ext cx="258206" cy="304800"/>
          </a:xfrm>
          <a:prstGeom prst="rect">
            <a:avLst/>
          </a:prstGeom>
        </p:spPr>
      </p:pic>
      <p:pic>
        <p:nvPicPr>
          <p:cNvPr id="27" name="Picture 26" descr="Pin_green0.png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2876550"/>
            <a:ext cx="258206" cy="304800"/>
          </a:xfrm>
          <a:prstGeom prst="rect">
            <a:avLst/>
          </a:prstGeom>
        </p:spPr>
      </p:pic>
      <p:pic>
        <p:nvPicPr>
          <p:cNvPr id="28" name="Picture 27" descr="Pin_green0.png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76328" y="3360200"/>
            <a:ext cx="258206" cy="304800"/>
          </a:xfrm>
          <a:prstGeom prst="rect">
            <a:avLst/>
          </a:prstGeom>
        </p:spPr>
      </p:pic>
      <p:pic>
        <p:nvPicPr>
          <p:cNvPr id="29" name="Picture 28" descr="Pin_green0.png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3019" y="2974037"/>
            <a:ext cx="258206" cy="304800"/>
          </a:xfrm>
          <a:prstGeom prst="rect">
            <a:avLst/>
          </a:prstGeom>
        </p:spPr>
      </p:pic>
      <p:pic>
        <p:nvPicPr>
          <p:cNvPr id="30" name="Picture 29" descr="Pin_green0.png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7695" y="2618780"/>
            <a:ext cx="258206" cy="304800"/>
          </a:xfrm>
          <a:prstGeom prst="rect">
            <a:avLst/>
          </a:prstGeom>
        </p:spPr>
      </p:pic>
      <p:pic>
        <p:nvPicPr>
          <p:cNvPr id="31" name="Picture 30" descr="Pin_green0.png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02838" y="1597283"/>
            <a:ext cx="258206" cy="304800"/>
          </a:xfrm>
          <a:prstGeom prst="rect">
            <a:avLst/>
          </a:prstGeom>
        </p:spPr>
      </p:pic>
      <p:pic>
        <p:nvPicPr>
          <p:cNvPr id="32" name="Picture 31" descr="Pin_green0.png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8194" y="3105150"/>
            <a:ext cx="258206" cy="304800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457200" y="1352550"/>
            <a:ext cx="4419600" cy="623258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r>
              <a:rPr lang="en-US" dirty="0" smtClean="0">
                <a:latin typeface="Arial"/>
                <a:cs typeface="Arial"/>
              </a:rPr>
              <a:t>Get everyone behind the wheel of an EV and give them charging wherever they go. </a:t>
            </a:r>
            <a:endParaRPr lang="en-US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29831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0550"/>
            <a:ext cx="8229600" cy="400110"/>
          </a:xfrm>
        </p:spPr>
        <p:txBody>
          <a:bodyPr/>
          <a:lstStyle/>
          <a:p>
            <a:r>
              <a:rPr lang="en-US" dirty="0" smtClean="0"/>
              <a:t>The ChargePoint Network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0D55CB3-A229-4D37-98DE-0BA6D5C5D1A9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12849" t="49222" r="39314" b="14202"/>
          <a:stretch/>
        </p:blipFill>
        <p:spPr>
          <a:xfrm>
            <a:off x="152400" y="1428750"/>
            <a:ext cx="4519386" cy="225969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5" name="Group 4"/>
          <p:cNvGrpSpPr/>
          <p:nvPr/>
        </p:nvGrpSpPr>
        <p:grpSpPr>
          <a:xfrm>
            <a:off x="659492" y="3867150"/>
            <a:ext cx="3505201" cy="403670"/>
            <a:chOff x="1712276" y="4306577"/>
            <a:chExt cx="5755324" cy="458076"/>
          </a:xfrm>
        </p:grpSpPr>
        <p:sp>
          <p:nvSpPr>
            <p:cNvPr id="6" name="Rounded Rectangle 5"/>
            <p:cNvSpPr/>
            <p:nvPr/>
          </p:nvSpPr>
          <p:spPr>
            <a:xfrm>
              <a:off x="1712276" y="4306577"/>
              <a:ext cx="5755324" cy="458076"/>
            </a:xfrm>
            <a:prstGeom prst="round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467520" y="4336055"/>
              <a:ext cx="4669752" cy="3841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b="1" dirty="0" smtClean="0">
                  <a:solidFill>
                    <a:schemeClr val="bg1"/>
                  </a:solidFill>
                </a:rPr>
                <a:t>Level 2 – Over 31,000 Ports</a:t>
              </a:r>
              <a:endParaRPr lang="en-US" sz="16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/>
          <a:srcRect l="53054" t="38328" r="4198" b="25097"/>
          <a:stretch/>
        </p:blipFill>
        <p:spPr>
          <a:xfrm>
            <a:off x="4876800" y="1428749"/>
            <a:ext cx="4038600" cy="225969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9" name="Group 8"/>
          <p:cNvGrpSpPr/>
          <p:nvPr/>
        </p:nvGrpSpPr>
        <p:grpSpPr>
          <a:xfrm>
            <a:off x="5257799" y="3862094"/>
            <a:ext cx="3505201" cy="403670"/>
            <a:chOff x="1712276" y="4306577"/>
            <a:chExt cx="5755324" cy="458076"/>
          </a:xfrm>
        </p:grpSpPr>
        <p:sp>
          <p:nvSpPr>
            <p:cNvPr id="10" name="Rounded Rectangle 9"/>
            <p:cNvSpPr/>
            <p:nvPr/>
          </p:nvSpPr>
          <p:spPr>
            <a:xfrm>
              <a:off x="1712276" y="4306577"/>
              <a:ext cx="5755324" cy="458076"/>
            </a:xfrm>
            <a:prstGeom prst="roundRect">
              <a:avLst/>
            </a:prstGeom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968929" y="4341793"/>
              <a:ext cx="3543242" cy="3841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600" b="1" dirty="0" smtClean="0">
                  <a:solidFill>
                    <a:schemeClr val="bg1"/>
                  </a:solidFill>
                </a:rPr>
                <a:t>DC – Over 400 Ports</a:t>
              </a:r>
              <a:endParaRPr lang="en-US" sz="16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92481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2155"/>
            <a:ext cx="8229600" cy="400110"/>
          </a:xfrm>
        </p:spPr>
        <p:txBody>
          <a:bodyPr/>
          <a:lstStyle/>
          <a:p>
            <a:r>
              <a:rPr lang="en-US" dirty="0" smtClean="0"/>
              <a:t>Varying DC Requirements for Different Vehicles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FB65967-37EE-4D55-82F8-A6494FD55C33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33400" y="1611630"/>
            <a:ext cx="3886200" cy="24384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200" dirty="0" smtClean="0">
                <a:solidFill>
                  <a:schemeClr val="tx1"/>
                </a:solidFill>
              </a:rPr>
              <a:t>Battery pack nominal voltage ~ 400V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200" dirty="0" smtClean="0">
                <a:solidFill>
                  <a:schemeClr val="tx1"/>
                </a:solidFill>
              </a:rPr>
              <a:t>Most cars limited to ~ 50kW except Tesla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200" dirty="0" smtClean="0">
                <a:solidFill>
                  <a:schemeClr val="tx1"/>
                </a:solidFill>
              </a:rPr>
              <a:t>Lower battery capacity on non -Tesla vehicles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200" dirty="0" smtClean="0">
                <a:solidFill>
                  <a:schemeClr val="tx1"/>
                </a:solidFill>
              </a:rPr>
              <a:t>Three DC fast charge connectors in US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200" dirty="0" smtClean="0">
                <a:solidFill>
                  <a:schemeClr val="tx1"/>
                </a:solidFill>
              </a:rPr>
              <a:t>SAE Combo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200" dirty="0" smtClean="0">
                <a:solidFill>
                  <a:schemeClr val="tx1"/>
                </a:solidFill>
              </a:rPr>
              <a:t>CHAdeMO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200" dirty="0" smtClean="0">
                <a:solidFill>
                  <a:schemeClr val="tx1"/>
                </a:solidFill>
              </a:rPr>
              <a:t>Tesla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200" dirty="0" smtClean="0">
                <a:solidFill>
                  <a:schemeClr val="tx1"/>
                </a:solidFill>
              </a:rPr>
              <a:t>DC fast charge capabilities on BEV’s only</a:t>
            </a:r>
          </a:p>
        </p:txBody>
      </p:sp>
      <p:sp>
        <p:nvSpPr>
          <p:cNvPr id="8" name="Rectangle 7"/>
          <p:cNvSpPr/>
          <p:nvPr/>
        </p:nvSpPr>
        <p:spPr>
          <a:xfrm>
            <a:off x="533400" y="1299409"/>
            <a:ext cx="3886200" cy="31222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Current Vehicles</a:t>
            </a:r>
            <a:endParaRPr lang="en-US" b="1" dirty="0"/>
          </a:p>
        </p:txBody>
      </p:sp>
      <p:sp>
        <p:nvSpPr>
          <p:cNvPr id="9" name="Rectangle 8"/>
          <p:cNvSpPr/>
          <p:nvPr/>
        </p:nvSpPr>
        <p:spPr>
          <a:xfrm>
            <a:off x="4724400" y="1620289"/>
            <a:ext cx="3886200" cy="24384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200" dirty="0" smtClean="0">
                <a:solidFill>
                  <a:schemeClr val="tx1"/>
                </a:solidFill>
              </a:rPr>
              <a:t>Some cars announced with battery packs up to 800V nominal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200" dirty="0">
                <a:solidFill>
                  <a:schemeClr val="tx1"/>
                </a:solidFill>
              </a:rPr>
              <a:t>Some </a:t>
            </a:r>
            <a:r>
              <a:rPr lang="en-US" sz="1200" dirty="0" smtClean="0">
                <a:solidFill>
                  <a:schemeClr val="tx1"/>
                </a:solidFill>
              </a:rPr>
              <a:t>cars may </a:t>
            </a:r>
            <a:r>
              <a:rPr lang="en-US" sz="1200" dirty="0">
                <a:solidFill>
                  <a:schemeClr val="tx1"/>
                </a:solidFill>
              </a:rPr>
              <a:t>take up to 350kW of power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200" dirty="0" smtClean="0">
                <a:solidFill>
                  <a:schemeClr val="tx1"/>
                </a:solidFill>
              </a:rPr>
              <a:t>Higher power levels = higher current which will require liquid cooled cables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200" dirty="0" smtClean="0">
                <a:solidFill>
                  <a:schemeClr val="tx1"/>
                </a:solidFill>
              </a:rPr>
              <a:t>Charging infrastructure must support all vehicles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200" dirty="0" smtClean="0">
                <a:solidFill>
                  <a:schemeClr val="tx1"/>
                </a:solidFill>
              </a:rPr>
              <a:t>Will still mean multiple connectors</a:t>
            </a:r>
          </a:p>
          <a:p>
            <a:pPr marL="742950" lvl="1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200" dirty="0" smtClean="0">
                <a:solidFill>
                  <a:schemeClr val="tx1"/>
                </a:solidFill>
              </a:rPr>
              <a:t>Support for all legacy vehicles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200" dirty="0" smtClean="0">
                <a:solidFill>
                  <a:schemeClr val="tx1"/>
                </a:solidFill>
              </a:rPr>
              <a:t>DC fast charge also on some PHEV’s</a:t>
            </a:r>
          </a:p>
        </p:txBody>
      </p:sp>
      <p:sp>
        <p:nvSpPr>
          <p:cNvPr id="10" name="Rectangle 9"/>
          <p:cNvSpPr/>
          <p:nvPr/>
        </p:nvSpPr>
        <p:spPr>
          <a:xfrm>
            <a:off x="4724400" y="1308068"/>
            <a:ext cx="3886200" cy="31222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Future Vehicles</a:t>
            </a:r>
            <a:endParaRPr lang="en-US" b="1" dirty="0"/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495300" y="4204209"/>
            <a:ext cx="8115300" cy="441120"/>
          </a:xfrm>
          <a:solidFill>
            <a:srgbClr val="33CC33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indent="0" algn="ctr">
              <a:buNone/>
            </a:pPr>
            <a:r>
              <a:rPr lang="en-US" dirty="0" smtClean="0">
                <a:solidFill>
                  <a:schemeClr val="bg1"/>
                </a:solidFill>
              </a:rPr>
              <a:t>Charging infrastructure must be flexible and scalable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7023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Different Cars Charge at Different Rates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3860938"/>
            <a:ext cx="7620000" cy="920612"/>
          </a:xfrm>
        </p:spPr>
        <p:txBody>
          <a:bodyPr/>
          <a:lstStyle/>
          <a:p>
            <a:pPr lvl="1"/>
            <a:r>
              <a:rPr lang="en-US" sz="1600" dirty="0" smtClean="0"/>
              <a:t>Vehicle decides how much power it can take based on battery conditions</a:t>
            </a:r>
          </a:p>
          <a:p>
            <a:pPr lvl="1"/>
            <a:r>
              <a:rPr lang="en-US" sz="1600" dirty="0" smtClean="0"/>
              <a:t>Results in unused power for standalone charging stations</a:t>
            </a:r>
          </a:p>
          <a:p>
            <a:pPr lvl="1"/>
            <a:r>
              <a:rPr lang="en-US" sz="1600" dirty="0" smtClean="0"/>
              <a:t>Expect similar profiles on vehicles with higher power charging</a:t>
            </a:r>
          </a:p>
          <a:p>
            <a:endParaRPr lang="en-US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FB65967-37EE-4D55-82F8-A6494FD55C33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7396" y="1118492"/>
            <a:ext cx="5629207" cy="2535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359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Shared Power Will Improve Efficiencies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7696200" y="4743450"/>
            <a:ext cx="1066800" cy="226317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cxnSp>
        <p:nvCxnSpPr>
          <p:cNvPr id="33" name="Straight Arrow Connector 32"/>
          <p:cNvCxnSpPr/>
          <p:nvPr/>
        </p:nvCxnSpPr>
        <p:spPr>
          <a:xfrm>
            <a:off x="2987041" y="1431809"/>
            <a:ext cx="5701683" cy="292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3124200" y="1070610"/>
            <a:ext cx="144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</a:t>
            </a:r>
            <a:r>
              <a:rPr lang="en-US" dirty="0" smtClean="0"/>
              <a:t> = 0</a:t>
            </a:r>
            <a:endParaRPr lang="en-US" dirty="0"/>
          </a:p>
        </p:txBody>
      </p:sp>
      <p:pic>
        <p:nvPicPr>
          <p:cNvPr id="57" name="Picture 56" descr="OnRamp_MultiHW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667"/>
          <a:stretch/>
        </p:blipFill>
        <p:spPr>
          <a:xfrm>
            <a:off x="3166933" y="1586272"/>
            <a:ext cx="362083" cy="530891"/>
          </a:xfrm>
          <a:prstGeom prst="rect">
            <a:avLst/>
          </a:prstGeom>
        </p:spPr>
      </p:pic>
      <p:pic>
        <p:nvPicPr>
          <p:cNvPr id="58" name="Picture 57" descr="Ppt_Charge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4086" y="2331606"/>
            <a:ext cx="225498" cy="230386"/>
          </a:xfrm>
          <a:prstGeom prst="rect">
            <a:avLst/>
          </a:prstGeom>
        </p:spPr>
      </p:pic>
      <p:pic>
        <p:nvPicPr>
          <p:cNvPr id="61" name="Picture 60" descr="Ppt_EV_gray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2853" y="1910778"/>
            <a:ext cx="652623" cy="186923"/>
          </a:xfrm>
          <a:prstGeom prst="rect">
            <a:avLst/>
          </a:prstGeom>
        </p:spPr>
      </p:pic>
      <p:pic>
        <p:nvPicPr>
          <p:cNvPr id="63" name="Picture 62" descr="Ppt_Charge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9132" y="2354222"/>
            <a:ext cx="225498" cy="230386"/>
          </a:xfrm>
          <a:prstGeom prst="rect">
            <a:avLst/>
          </a:prstGeom>
        </p:spPr>
      </p:pic>
      <p:pic>
        <p:nvPicPr>
          <p:cNvPr id="64" name="Picture 63" descr="Ppt_Charge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9069" y="2354222"/>
            <a:ext cx="225498" cy="230386"/>
          </a:xfrm>
          <a:prstGeom prst="rect">
            <a:avLst/>
          </a:prstGeom>
        </p:spPr>
      </p:pic>
      <p:pic>
        <p:nvPicPr>
          <p:cNvPr id="68" name="Picture 67" descr="Ppt_Charge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5997" y="1603935"/>
            <a:ext cx="225498" cy="230386"/>
          </a:xfrm>
          <a:prstGeom prst="rect">
            <a:avLst/>
          </a:prstGeom>
        </p:spPr>
      </p:pic>
      <p:pic>
        <p:nvPicPr>
          <p:cNvPr id="69" name="Picture 68" descr="Ppt_Charge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5934" y="1603935"/>
            <a:ext cx="225498" cy="230386"/>
          </a:xfrm>
          <a:prstGeom prst="rect">
            <a:avLst/>
          </a:prstGeom>
        </p:spPr>
      </p:pic>
      <p:pic>
        <p:nvPicPr>
          <p:cNvPr id="70" name="Picture 69" descr="Ppt_Charge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7182" y="1597801"/>
            <a:ext cx="225498" cy="230386"/>
          </a:xfrm>
          <a:prstGeom prst="rect">
            <a:avLst/>
          </a:prstGeom>
        </p:spPr>
      </p:pic>
      <p:sp>
        <p:nvSpPr>
          <p:cNvPr id="72" name="TextBox 71"/>
          <p:cNvSpPr txBox="1"/>
          <p:nvPr/>
        </p:nvSpPr>
        <p:spPr>
          <a:xfrm>
            <a:off x="5167797" y="1070610"/>
            <a:ext cx="144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 = 20 min.</a:t>
            </a:r>
            <a:endParaRPr lang="en-US" dirty="0"/>
          </a:p>
        </p:txBody>
      </p:sp>
      <p:sp>
        <p:nvSpPr>
          <p:cNvPr id="73" name="TextBox 72"/>
          <p:cNvSpPr txBox="1"/>
          <p:nvPr/>
        </p:nvSpPr>
        <p:spPr>
          <a:xfrm>
            <a:off x="7239000" y="1070610"/>
            <a:ext cx="144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 = 30 min.</a:t>
            </a:r>
            <a:endParaRPr lang="en-US" dirty="0"/>
          </a:p>
        </p:txBody>
      </p:sp>
      <p:cxnSp>
        <p:nvCxnSpPr>
          <p:cNvPr id="83" name="Straight Arrow Connector 82"/>
          <p:cNvCxnSpPr/>
          <p:nvPr/>
        </p:nvCxnSpPr>
        <p:spPr>
          <a:xfrm>
            <a:off x="3086101" y="4442460"/>
            <a:ext cx="5701683" cy="2929"/>
          </a:xfrm>
          <a:prstGeom prst="straightConnector1">
            <a:avLst/>
          </a:prstGeom>
          <a:ln>
            <a:headEnd type="none"/>
            <a:tailEnd type="non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5" name="Cube 4"/>
          <p:cNvSpPr/>
          <p:nvPr/>
        </p:nvSpPr>
        <p:spPr>
          <a:xfrm>
            <a:off x="1011984" y="2066839"/>
            <a:ext cx="760584" cy="1111586"/>
          </a:xfrm>
          <a:prstGeom prst="cube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863926" y="3254307"/>
            <a:ext cx="105670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00" dirty="0" smtClean="0"/>
              <a:t>Centralized</a:t>
            </a:r>
            <a:br>
              <a:rPr lang="en-US" sz="1100" dirty="0" smtClean="0"/>
            </a:br>
            <a:r>
              <a:rPr lang="en-US" sz="1100" dirty="0" smtClean="0"/>
              <a:t>Power Supply</a:t>
            </a:r>
          </a:p>
        </p:txBody>
      </p:sp>
      <p:pic>
        <p:nvPicPr>
          <p:cNvPr id="75" name="Picture 74" descr="OnRamp_MultiHW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667"/>
          <a:stretch/>
        </p:blipFill>
        <p:spPr>
          <a:xfrm>
            <a:off x="3166933" y="2268619"/>
            <a:ext cx="362083" cy="530891"/>
          </a:xfrm>
          <a:prstGeom prst="rect">
            <a:avLst/>
          </a:prstGeom>
        </p:spPr>
      </p:pic>
      <p:pic>
        <p:nvPicPr>
          <p:cNvPr id="80" name="Picture 79" descr="OnRamp_MultiHW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667"/>
          <a:stretch/>
        </p:blipFill>
        <p:spPr>
          <a:xfrm>
            <a:off x="3166933" y="2950966"/>
            <a:ext cx="362083" cy="530891"/>
          </a:xfrm>
          <a:prstGeom prst="rect">
            <a:avLst/>
          </a:prstGeom>
        </p:spPr>
      </p:pic>
      <p:pic>
        <p:nvPicPr>
          <p:cNvPr id="81" name="Picture 80" descr="OnRamp_MultiHW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667"/>
          <a:stretch/>
        </p:blipFill>
        <p:spPr>
          <a:xfrm>
            <a:off x="3166933" y="3633313"/>
            <a:ext cx="362083" cy="530891"/>
          </a:xfrm>
          <a:prstGeom prst="rect">
            <a:avLst/>
          </a:prstGeom>
        </p:spPr>
      </p:pic>
      <p:pic>
        <p:nvPicPr>
          <p:cNvPr id="86" name="Picture 85" descr="OnRamp_MultiHW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667"/>
          <a:stretch/>
        </p:blipFill>
        <p:spPr>
          <a:xfrm>
            <a:off x="5161631" y="1620199"/>
            <a:ext cx="362083" cy="530891"/>
          </a:xfrm>
          <a:prstGeom prst="rect">
            <a:avLst/>
          </a:prstGeom>
        </p:spPr>
      </p:pic>
      <p:pic>
        <p:nvPicPr>
          <p:cNvPr id="87" name="Picture 86" descr="Ppt_EV_gray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7551" y="1944705"/>
            <a:ext cx="652623" cy="186923"/>
          </a:xfrm>
          <a:prstGeom prst="rect">
            <a:avLst/>
          </a:prstGeom>
        </p:spPr>
      </p:pic>
      <p:pic>
        <p:nvPicPr>
          <p:cNvPr id="88" name="Picture 87" descr="OnRamp_MultiHW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667"/>
          <a:stretch/>
        </p:blipFill>
        <p:spPr>
          <a:xfrm>
            <a:off x="5161631" y="2302546"/>
            <a:ext cx="362083" cy="530891"/>
          </a:xfrm>
          <a:prstGeom prst="rect">
            <a:avLst/>
          </a:prstGeom>
        </p:spPr>
      </p:pic>
      <p:pic>
        <p:nvPicPr>
          <p:cNvPr id="89" name="Picture 88" descr="OnRamp_MultiHW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667"/>
          <a:stretch/>
        </p:blipFill>
        <p:spPr>
          <a:xfrm>
            <a:off x="5161631" y="2984893"/>
            <a:ext cx="362083" cy="530891"/>
          </a:xfrm>
          <a:prstGeom prst="rect">
            <a:avLst/>
          </a:prstGeom>
        </p:spPr>
      </p:pic>
      <p:pic>
        <p:nvPicPr>
          <p:cNvPr id="90" name="Picture 89" descr="OnRamp_MultiHW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667"/>
          <a:stretch/>
        </p:blipFill>
        <p:spPr>
          <a:xfrm>
            <a:off x="5161631" y="3667240"/>
            <a:ext cx="362083" cy="530891"/>
          </a:xfrm>
          <a:prstGeom prst="rect">
            <a:avLst/>
          </a:prstGeom>
        </p:spPr>
      </p:pic>
      <p:pic>
        <p:nvPicPr>
          <p:cNvPr id="91" name="Picture 90" descr="Ppt_EV_gray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7551" y="2622632"/>
            <a:ext cx="652623" cy="186923"/>
          </a:xfrm>
          <a:prstGeom prst="rect">
            <a:avLst/>
          </a:prstGeom>
        </p:spPr>
      </p:pic>
      <p:pic>
        <p:nvPicPr>
          <p:cNvPr id="94" name="Picture 93" descr="OnRamp_MultiHW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667"/>
          <a:stretch/>
        </p:blipFill>
        <p:spPr>
          <a:xfrm>
            <a:off x="7156329" y="1654126"/>
            <a:ext cx="362083" cy="530891"/>
          </a:xfrm>
          <a:prstGeom prst="rect">
            <a:avLst/>
          </a:prstGeom>
        </p:spPr>
      </p:pic>
      <p:pic>
        <p:nvPicPr>
          <p:cNvPr id="96" name="Picture 95" descr="OnRamp_MultiHW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667"/>
          <a:stretch/>
        </p:blipFill>
        <p:spPr>
          <a:xfrm>
            <a:off x="7156329" y="2336473"/>
            <a:ext cx="362083" cy="530891"/>
          </a:xfrm>
          <a:prstGeom prst="rect">
            <a:avLst/>
          </a:prstGeom>
        </p:spPr>
      </p:pic>
      <p:pic>
        <p:nvPicPr>
          <p:cNvPr id="97" name="Picture 96" descr="OnRamp_MultiHW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667"/>
          <a:stretch/>
        </p:blipFill>
        <p:spPr>
          <a:xfrm>
            <a:off x="7156329" y="3018820"/>
            <a:ext cx="362083" cy="530891"/>
          </a:xfrm>
          <a:prstGeom prst="rect">
            <a:avLst/>
          </a:prstGeom>
        </p:spPr>
      </p:pic>
      <p:pic>
        <p:nvPicPr>
          <p:cNvPr id="98" name="Picture 97" descr="OnRamp_MultiHW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667"/>
          <a:stretch/>
        </p:blipFill>
        <p:spPr>
          <a:xfrm>
            <a:off x="7156329" y="3701167"/>
            <a:ext cx="362083" cy="530891"/>
          </a:xfrm>
          <a:prstGeom prst="rect">
            <a:avLst/>
          </a:prstGeom>
        </p:spPr>
      </p:pic>
      <p:pic>
        <p:nvPicPr>
          <p:cNvPr id="99" name="Picture 98" descr="Ppt_EV_gray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2249" y="2656559"/>
            <a:ext cx="652623" cy="186923"/>
          </a:xfrm>
          <a:prstGeom prst="rect">
            <a:avLst/>
          </a:prstGeom>
        </p:spPr>
      </p:pic>
      <p:pic>
        <p:nvPicPr>
          <p:cNvPr id="100" name="Picture 99" descr="Ppt_EV_gray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2249" y="3334486"/>
            <a:ext cx="652623" cy="186923"/>
          </a:xfrm>
          <a:prstGeom prst="rect">
            <a:avLst/>
          </a:prstGeom>
        </p:spPr>
      </p:pic>
      <p:pic>
        <p:nvPicPr>
          <p:cNvPr id="101" name="Picture 100" descr="Ppt_EV_gray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2249" y="4012413"/>
            <a:ext cx="652623" cy="186923"/>
          </a:xfrm>
          <a:prstGeom prst="rect">
            <a:avLst/>
          </a:prstGeom>
        </p:spPr>
      </p:pic>
      <p:pic>
        <p:nvPicPr>
          <p:cNvPr id="102" name="Picture 101" descr="Ppt_Charge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2367" y="1662733"/>
            <a:ext cx="225498" cy="230386"/>
          </a:xfrm>
          <a:prstGeom prst="rect">
            <a:avLst/>
          </a:prstGeom>
        </p:spPr>
      </p:pic>
      <p:pic>
        <p:nvPicPr>
          <p:cNvPr id="103" name="Picture 102" descr="Ppt_Charge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2304" y="1662733"/>
            <a:ext cx="225498" cy="230386"/>
          </a:xfrm>
          <a:prstGeom prst="rect">
            <a:avLst/>
          </a:prstGeom>
        </p:spPr>
      </p:pic>
      <p:pic>
        <p:nvPicPr>
          <p:cNvPr id="104" name="Picture 103" descr="Ppt_Charge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2900" y="3057115"/>
            <a:ext cx="225498" cy="230386"/>
          </a:xfrm>
          <a:prstGeom prst="rect">
            <a:avLst/>
          </a:prstGeom>
        </p:spPr>
      </p:pic>
      <p:pic>
        <p:nvPicPr>
          <p:cNvPr id="105" name="Picture 104" descr="Ppt_Charge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7660" y="3736226"/>
            <a:ext cx="225498" cy="230386"/>
          </a:xfrm>
          <a:prstGeom prst="rect">
            <a:avLst/>
          </a:prstGeom>
        </p:spPr>
      </p:pic>
      <p:pic>
        <p:nvPicPr>
          <p:cNvPr id="106" name="Picture 105" descr="Ppt_Charge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1048" y="2331606"/>
            <a:ext cx="225498" cy="230386"/>
          </a:xfrm>
          <a:prstGeom prst="rect">
            <a:avLst/>
          </a:prstGeom>
        </p:spPr>
      </p:pic>
      <p:pic>
        <p:nvPicPr>
          <p:cNvPr id="107" name="Picture 106" descr="Ppt_EV_gray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2249" y="1960095"/>
            <a:ext cx="652623" cy="186923"/>
          </a:xfrm>
          <a:prstGeom prst="rect">
            <a:avLst/>
          </a:prstGeom>
        </p:spPr>
      </p:pic>
      <p:pic>
        <p:nvPicPr>
          <p:cNvPr id="108" name="Picture 107" descr="Ppt_Charge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6546" y="2342030"/>
            <a:ext cx="225498" cy="230386"/>
          </a:xfrm>
          <a:prstGeom prst="rect">
            <a:avLst/>
          </a:prstGeom>
        </p:spPr>
      </p:pic>
      <p:pic>
        <p:nvPicPr>
          <p:cNvPr id="109" name="Picture 108" descr="Ppt_Charge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6320" y="1675204"/>
            <a:ext cx="225498" cy="230386"/>
          </a:xfrm>
          <a:prstGeom prst="rect">
            <a:avLst/>
          </a:prstGeom>
        </p:spPr>
      </p:pic>
      <p:cxnSp>
        <p:nvCxnSpPr>
          <p:cNvPr id="8" name="Elbow Connector 7"/>
          <p:cNvCxnSpPr>
            <a:endCxn id="81" idx="1"/>
          </p:cNvCxnSpPr>
          <p:nvPr/>
        </p:nvCxnSpPr>
        <p:spPr>
          <a:xfrm>
            <a:off x="1769670" y="2758709"/>
            <a:ext cx="1397263" cy="114005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Elbow Connector 11"/>
          <p:cNvCxnSpPr>
            <a:endCxn id="80" idx="1"/>
          </p:cNvCxnSpPr>
          <p:nvPr/>
        </p:nvCxnSpPr>
        <p:spPr>
          <a:xfrm>
            <a:off x="1769670" y="2716093"/>
            <a:ext cx="1397263" cy="500319"/>
          </a:xfrm>
          <a:prstGeom prst="bentConnector3">
            <a:avLst>
              <a:gd name="adj1" fmla="val 67451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Elbow Connector 15"/>
          <p:cNvCxnSpPr>
            <a:endCxn id="75" idx="1"/>
          </p:cNvCxnSpPr>
          <p:nvPr/>
        </p:nvCxnSpPr>
        <p:spPr>
          <a:xfrm flipV="1">
            <a:off x="1769670" y="2534065"/>
            <a:ext cx="1397263" cy="122494"/>
          </a:xfrm>
          <a:prstGeom prst="bentConnector3">
            <a:avLst>
              <a:gd name="adj1" fmla="val 67451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Elbow Connector 18"/>
          <p:cNvCxnSpPr>
            <a:endCxn id="57" idx="1"/>
          </p:cNvCxnSpPr>
          <p:nvPr/>
        </p:nvCxnSpPr>
        <p:spPr>
          <a:xfrm flipV="1">
            <a:off x="1751162" y="1851718"/>
            <a:ext cx="1415771" cy="742211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TextBox 116"/>
          <p:cNvSpPr txBox="1"/>
          <p:nvPr/>
        </p:nvSpPr>
        <p:spPr>
          <a:xfrm>
            <a:off x="196516" y="4105874"/>
            <a:ext cx="246033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/>
              <a:t>Adjusts power </a:t>
            </a:r>
            <a:r>
              <a:rPr lang="en-US" sz="1000" dirty="0"/>
              <a:t>a</a:t>
            </a:r>
            <a:r>
              <a:rPr lang="en-US" sz="1000" dirty="0" smtClean="0"/>
              <a:t>vailable to all </a:t>
            </a:r>
            <a:r>
              <a:rPr lang="en-US" sz="1000" dirty="0"/>
              <a:t>v</a:t>
            </a:r>
            <a:r>
              <a:rPr lang="en-US" sz="1000" dirty="0" smtClean="0"/>
              <a:t>ehicles based on capacity, state of charge, arrival and desired departure time</a:t>
            </a:r>
            <a:endParaRPr lang="en-US" sz="1000" dirty="0"/>
          </a:p>
        </p:txBody>
      </p:sp>
      <p:pic>
        <p:nvPicPr>
          <p:cNvPr id="48" name="Picture 47" descr="Ppt_Charge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885" y="1743845"/>
            <a:ext cx="225498" cy="230386"/>
          </a:xfrm>
          <a:prstGeom prst="rect">
            <a:avLst/>
          </a:prstGeom>
        </p:spPr>
      </p:pic>
      <p:pic>
        <p:nvPicPr>
          <p:cNvPr id="49" name="Picture 48" descr="Ppt_Charge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822" y="1743845"/>
            <a:ext cx="225498" cy="230386"/>
          </a:xfrm>
          <a:prstGeom prst="rect">
            <a:avLst/>
          </a:prstGeom>
        </p:spPr>
      </p:pic>
      <p:pic>
        <p:nvPicPr>
          <p:cNvPr id="50" name="Picture 49" descr="Ppt_Charge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070" y="1737711"/>
            <a:ext cx="225498" cy="230386"/>
          </a:xfrm>
          <a:prstGeom prst="rect">
            <a:avLst/>
          </a:prstGeom>
        </p:spPr>
      </p:pic>
      <p:pic>
        <p:nvPicPr>
          <p:cNvPr id="51" name="Picture 50" descr="Ppt_Charge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0169" y="1747276"/>
            <a:ext cx="225498" cy="230386"/>
          </a:xfrm>
          <a:prstGeom prst="rect">
            <a:avLst/>
          </a:prstGeom>
        </p:spPr>
      </p:pic>
      <p:pic>
        <p:nvPicPr>
          <p:cNvPr id="52" name="Picture 51" descr="Ppt_Charge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0106" y="1747276"/>
            <a:ext cx="225498" cy="23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135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2" grpId="0"/>
      <p:bldP spid="7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0755" y="2875559"/>
            <a:ext cx="4109877" cy="190437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521" y="2872354"/>
            <a:ext cx="4153168" cy="190919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3369" y="870245"/>
            <a:ext cx="4107263" cy="190488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4309" y="418857"/>
            <a:ext cx="8229600" cy="400110"/>
          </a:xfrm>
        </p:spPr>
        <p:txBody>
          <a:bodyPr/>
          <a:lstStyle/>
          <a:p>
            <a:r>
              <a:rPr lang="en-US" dirty="0" smtClean="0"/>
              <a:t>High Power and Demand Charge Implications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001658"/>
            <a:ext cx="4028109" cy="1524000"/>
          </a:xfrm>
        </p:spPr>
        <p:txBody>
          <a:bodyPr/>
          <a:lstStyle/>
          <a:p>
            <a:pPr marL="228600" indent="-228600"/>
            <a:r>
              <a:rPr lang="en-US" sz="1200" dirty="0" smtClean="0"/>
              <a:t>In areas with high demand charges, breakeven will be difficult in early stages - even with grants and subsidies</a:t>
            </a:r>
          </a:p>
          <a:p>
            <a:pPr marL="228600" indent="-228600"/>
            <a:r>
              <a:rPr lang="en-US" sz="1200" dirty="0" smtClean="0"/>
              <a:t>Install scope assumes 350kW of charging infrastructure at each location</a:t>
            </a:r>
          </a:p>
          <a:p>
            <a:pPr marL="228600" indent="-228600"/>
            <a:r>
              <a:rPr lang="en-US" sz="1200" dirty="0" smtClean="0"/>
              <a:t>Assume peak hits max power at least once per month</a:t>
            </a:r>
          </a:p>
          <a:p>
            <a:pPr marL="228600" indent="-228600"/>
            <a:r>
              <a:rPr lang="en-US" sz="1200" dirty="0" smtClean="0"/>
              <a:t>Driver pricing set at </a:t>
            </a:r>
            <a:r>
              <a:rPr lang="en-US" sz="1200" u="sng" dirty="0" smtClean="0"/>
              <a:t>gas parity</a:t>
            </a:r>
            <a:r>
              <a:rPr lang="en-US" sz="1200" dirty="0" smtClean="0"/>
              <a:t> for breakeven analysis</a:t>
            </a:r>
          </a:p>
          <a:p>
            <a:pPr marL="228600" indent="-228600"/>
            <a:r>
              <a:rPr lang="en-US" sz="1200" dirty="0" smtClean="0"/>
              <a:t>Equipment and install costs amortized over 5 years</a:t>
            </a:r>
          </a:p>
          <a:p>
            <a:pPr marL="228600" indent="-228600"/>
            <a:endParaRPr lang="en-US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FB65967-37EE-4D55-82F8-A6494FD55C33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668152" y="1880546"/>
            <a:ext cx="45878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" b="1" dirty="0" smtClean="0"/>
              <a:t>SDG&amp;E</a:t>
            </a:r>
            <a:endParaRPr lang="en-US" sz="6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6125084" y="1825053"/>
            <a:ext cx="402674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" b="1" dirty="0" smtClean="0"/>
              <a:t>PG&amp;E</a:t>
            </a:r>
            <a:endParaRPr lang="en-US" sz="6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6280353" y="2168582"/>
            <a:ext cx="343364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" b="1" dirty="0" smtClean="0"/>
              <a:t>SCE</a:t>
            </a:r>
            <a:endParaRPr lang="en-US" sz="6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5959533" y="2231605"/>
            <a:ext cx="5100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" b="1" dirty="0" smtClean="0"/>
              <a:t>Potomac</a:t>
            </a:r>
            <a:br>
              <a:rPr lang="en-US" sz="600" b="1" dirty="0" smtClean="0"/>
            </a:br>
            <a:r>
              <a:rPr lang="en-US" sz="600" b="1" dirty="0" smtClean="0"/>
              <a:t>Edison</a:t>
            </a:r>
            <a:endParaRPr lang="en-US" sz="6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5650084" y="2289752"/>
            <a:ext cx="49564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600" b="1" dirty="0" smtClean="0"/>
              <a:t>Georgia </a:t>
            </a:r>
            <a:br>
              <a:rPr lang="en-US" sz="600" b="1" dirty="0" smtClean="0"/>
            </a:br>
            <a:r>
              <a:rPr lang="en-US" sz="600" b="1" dirty="0" smtClean="0"/>
              <a:t>Power</a:t>
            </a:r>
            <a:endParaRPr lang="en-US" sz="600" b="1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6466903" y="2050096"/>
            <a:ext cx="0" cy="111338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6326272" y="1962150"/>
            <a:ext cx="0" cy="124883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7900171" y="1589249"/>
            <a:ext cx="0" cy="283203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6207137" y="2132124"/>
            <a:ext cx="0" cy="111338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V="1">
            <a:off x="5897908" y="2239235"/>
            <a:ext cx="0" cy="111338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 flipV="1">
            <a:off x="5232724" y="1555863"/>
            <a:ext cx="2602417" cy="5071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stCxn id="35" idx="3"/>
          </p:cNvCxnSpPr>
          <p:nvPr/>
        </p:nvCxnSpPr>
        <p:spPr>
          <a:xfrm flipH="1">
            <a:off x="5247964" y="2018067"/>
            <a:ext cx="1247136" cy="2749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>
            <a:off x="5232724" y="2071634"/>
            <a:ext cx="1080879" cy="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H="1">
            <a:off x="5255183" y="2208157"/>
            <a:ext cx="610067" cy="946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>
            <a:off x="5264460" y="2111436"/>
            <a:ext cx="873138" cy="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Flowchart: Decision 31"/>
          <p:cNvSpPr/>
          <p:nvPr/>
        </p:nvSpPr>
        <p:spPr>
          <a:xfrm>
            <a:off x="6297226" y="2048571"/>
            <a:ext cx="56395" cy="41563"/>
          </a:xfrm>
          <a:prstGeom prst="flowChartDecision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Flowchart: Decision 32"/>
          <p:cNvSpPr/>
          <p:nvPr/>
        </p:nvSpPr>
        <p:spPr>
          <a:xfrm>
            <a:off x="7871974" y="1535082"/>
            <a:ext cx="56395" cy="41563"/>
          </a:xfrm>
          <a:prstGeom prst="flowChartDecision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Flowchart: Decision 33"/>
          <p:cNvSpPr/>
          <p:nvPr/>
        </p:nvSpPr>
        <p:spPr>
          <a:xfrm>
            <a:off x="6180478" y="2087033"/>
            <a:ext cx="56395" cy="41563"/>
          </a:xfrm>
          <a:prstGeom prst="flowChartDecision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Flowchart: Decision 34"/>
          <p:cNvSpPr/>
          <p:nvPr/>
        </p:nvSpPr>
        <p:spPr>
          <a:xfrm>
            <a:off x="6438705" y="1997285"/>
            <a:ext cx="56395" cy="41563"/>
          </a:xfrm>
          <a:prstGeom prst="flowChartDecision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Flowchart: Decision 35"/>
          <p:cNvSpPr/>
          <p:nvPr/>
        </p:nvSpPr>
        <p:spPr>
          <a:xfrm>
            <a:off x="5869045" y="2186226"/>
            <a:ext cx="56395" cy="41563"/>
          </a:xfrm>
          <a:prstGeom prst="flowChartDecision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Flowchart: Decision 41"/>
          <p:cNvSpPr/>
          <p:nvPr/>
        </p:nvSpPr>
        <p:spPr>
          <a:xfrm>
            <a:off x="6455829" y="3707057"/>
            <a:ext cx="56395" cy="41563"/>
          </a:xfrm>
          <a:prstGeom prst="flowChartDecision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Flowchart: Decision 42"/>
          <p:cNvSpPr/>
          <p:nvPr/>
        </p:nvSpPr>
        <p:spPr>
          <a:xfrm>
            <a:off x="7903715" y="3415886"/>
            <a:ext cx="56395" cy="41563"/>
          </a:xfrm>
          <a:prstGeom prst="flowChartDecision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Flowchart: Decision 43"/>
          <p:cNvSpPr/>
          <p:nvPr/>
        </p:nvSpPr>
        <p:spPr>
          <a:xfrm>
            <a:off x="6332878" y="3736207"/>
            <a:ext cx="56395" cy="41563"/>
          </a:xfrm>
          <a:prstGeom prst="flowChartDecision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Flowchart: Decision 44"/>
          <p:cNvSpPr/>
          <p:nvPr/>
        </p:nvSpPr>
        <p:spPr>
          <a:xfrm>
            <a:off x="6591105" y="3683931"/>
            <a:ext cx="56395" cy="41563"/>
          </a:xfrm>
          <a:prstGeom prst="flowChartDecision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Flowchart: Decision 45"/>
          <p:cNvSpPr/>
          <p:nvPr/>
        </p:nvSpPr>
        <p:spPr>
          <a:xfrm>
            <a:off x="6021445" y="3797440"/>
            <a:ext cx="56395" cy="41563"/>
          </a:xfrm>
          <a:prstGeom prst="flowChartDecision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Flowchart: Decision 46"/>
          <p:cNvSpPr/>
          <p:nvPr/>
        </p:nvSpPr>
        <p:spPr>
          <a:xfrm>
            <a:off x="2079337" y="3799102"/>
            <a:ext cx="42370" cy="55320"/>
          </a:xfrm>
          <a:prstGeom prst="flowChartDecision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Flowchart: Decision 47"/>
          <p:cNvSpPr/>
          <p:nvPr/>
        </p:nvSpPr>
        <p:spPr>
          <a:xfrm>
            <a:off x="3519640" y="3469987"/>
            <a:ext cx="56395" cy="41563"/>
          </a:xfrm>
          <a:prstGeom prst="flowChartDecision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Flowchart: Decision 48"/>
          <p:cNvSpPr/>
          <p:nvPr/>
        </p:nvSpPr>
        <p:spPr>
          <a:xfrm>
            <a:off x="1929753" y="3841723"/>
            <a:ext cx="56395" cy="41563"/>
          </a:xfrm>
          <a:prstGeom prst="flowChartDecision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Flowchart: Decision 49"/>
          <p:cNvSpPr/>
          <p:nvPr/>
        </p:nvSpPr>
        <p:spPr>
          <a:xfrm>
            <a:off x="2207030" y="3773867"/>
            <a:ext cx="56395" cy="41563"/>
          </a:xfrm>
          <a:prstGeom prst="flowChartDecision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Flowchart: Decision 50"/>
          <p:cNvSpPr/>
          <p:nvPr/>
        </p:nvSpPr>
        <p:spPr>
          <a:xfrm>
            <a:off x="1637370" y="3907292"/>
            <a:ext cx="56395" cy="41563"/>
          </a:xfrm>
          <a:prstGeom prst="flowChartDecision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2" name="Straight Connector 51"/>
          <p:cNvCxnSpPr/>
          <p:nvPr/>
        </p:nvCxnSpPr>
        <p:spPr>
          <a:xfrm flipH="1">
            <a:off x="5247964" y="3436808"/>
            <a:ext cx="2514600" cy="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>
            <a:off x="5255143" y="3700513"/>
            <a:ext cx="1265564" cy="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flipH="1">
            <a:off x="5232724" y="3746828"/>
            <a:ext cx="1061841" cy="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flipH="1">
            <a:off x="5255182" y="3813141"/>
            <a:ext cx="610067" cy="946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flipH="1">
            <a:off x="961987" y="3491191"/>
            <a:ext cx="2514600" cy="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 flipH="1">
            <a:off x="968439" y="3791360"/>
            <a:ext cx="1207230" cy="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 flipH="1">
            <a:off x="961987" y="3929831"/>
            <a:ext cx="610067" cy="946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 flipH="1">
            <a:off x="961265" y="3863774"/>
            <a:ext cx="974838" cy="0"/>
          </a:xfrm>
          <a:prstGeom prst="line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9038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74719"/>
            <a:ext cx="8229600" cy="400110"/>
          </a:xfrm>
        </p:spPr>
        <p:txBody>
          <a:bodyPr/>
          <a:lstStyle/>
          <a:p>
            <a:r>
              <a:rPr lang="en-US" dirty="0" smtClean="0"/>
              <a:t>Can On-Site Stationary Storage Help?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680" y="831144"/>
            <a:ext cx="8229600" cy="3505200"/>
          </a:xfrm>
        </p:spPr>
        <p:txBody>
          <a:bodyPr/>
          <a:lstStyle/>
          <a:p>
            <a:r>
              <a:rPr lang="en-US" sz="1600" dirty="0" smtClean="0"/>
              <a:t>Maybe</a:t>
            </a:r>
          </a:p>
          <a:p>
            <a:r>
              <a:rPr lang="en-US" sz="1600" dirty="0" smtClean="0"/>
              <a:t>Must consider driver arrival frequency, load needed and duration</a:t>
            </a:r>
          </a:p>
          <a:p>
            <a:r>
              <a:rPr lang="en-US" sz="1600" dirty="0" smtClean="0"/>
              <a:t>Most on-site storage with DC fast reported on so far is mostly Leaf’s arriving infrequently to charging locations</a:t>
            </a:r>
          </a:p>
          <a:p>
            <a:r>
              <a:rPr lang="en-US" sz="1600" dirty="0" smtClean="0"/>
              <a:t>What happens when there are more cars arriving that take max power for a longer period of time?</a:t>
            </a:r>
          </a:p>
          <a:p>
            <a:r>
              <a:rPr lang="en-US" sz="1600" dirty="0" smtClean="0"/>
              <a:t>Need to make calls on battery sizing based on an upwardly moving utilization target</a:t>
            </a:r>
            <a:endParaRPr lang="en-US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FB65967-37EE-4D55-82F8-A6494FD55C33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sp>
        <p:nvSpPr>
          <p:cNvPr id="14" name="Freeform 13"/>
          <p:cNvSpPr/>
          <p:nvPr/>
        </p:nvSpPr>
        <p:spPr>
          <a:xfrm>
            <a:off x="931128" y="3304383"/>
            <a:ext cx="1219199" cy="306594"/>
          </a:xfrm>
          <a:custGeom>
            <a:avLst/>
            <a:gdLst>
              <a:gd name="connsiteX0" fmla="*/ 0 w 3416849"/>
              <a:gd name="connsiteY0" fmla="*/ 859240 h 859240"/>
              <a:gd name="connsiteX1" fmla="*/ 100012 w 3416849"/>
              <a:gd name="connsiteY1" fmla="*/ 135340 h 859240"/>
              <a:gd name="connsiteX2" fmla="*/ 285750 w 3416849"/>
              <a:gd name="connsiteY2" fmla="*/ 11515 h 859240"/>
              <a:gd name="connsiteX3" fmla="*/ 766762 w 3416849"/>
              <a:gd name="connsiteY3" fmla="*/ 21040 h 859240"/>
              <a:gd name="connsiteX4" fmla="*/ 1057275 w 3416849"/>
              <a:gd name="connsiteY4" fmla="*/ 149628 h 859240"/>
              <a:gd name="connsiteX5" fmla="*/ 1519237 w 3416849"/>
              <a:gd name="connsiteY5" fmla="*/ 387753 h 859240"/>
              <a:gd name="connsiteX6" fmla="*/ 1995487 w 3416849"/>
              <a:gd name="connsiteY6" fmla="*/ 549678 h 859240"/>
              <a:gd name="connsiteX7" fmla="*/ 3224212 w 3416849"/>
              <a:gd name="connsiteY7" fmla="*/ 744940 h 859240"/>
              <a:gd name="connsiteX8" fmla="*/ 3395662 w 3416849"/>
              <a:gd name="connsiteY8" fmla="*/ 754465 h 859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6849" h="859240">
                <a:moveTo>
                  <a:pt x="0" y="859240"/>
                </a:moveTo>
                <a:cubicBezTo>
                  <a:pt x="26193" y="567933"/>
                  <a:pt x="52387" y="276627"/>
                  <a:pt x="100012" y="135340"/>
                </a:cubicBezTo>
                <a:cubicBezTo>
                  <a:pt x="147637" y="-5947"/>
                  <a:pt x="174625" y="30565"/>
                  <a:pt x="285750" y="11515"/>
                </a:cubicBezTo>
                <a:cubicBezTo>
                  <a:pt x="396875" y="-7535"/>
                  <a:pt x="638175" y="-1979"/>
                  <a:pt x="766762" y="21040"/>
                </a:cubicBezTo>
                <a:cubicBezTo>
                  <a:pt x="895349" y="44059"/>
                  <a:pt x="931863" y="88509"/>
                  <a:pt x="1057275" y="149628"/>
                </a:cubicBezTo>
                <a:cubicBezTo>
                  <a:pt x="1182687" y="210747"/>
                  <a:pt x="1362868" y="321078"/>
                  <a:pt x="1519237" y="387753"/>
                </a:cubicBezTo>
                <a:cubicBezTo>
                  <a:pt x="1675606" y="454428"/>
                  <a:pt x="1711325" y="490147"/>
                  <a:pt x="1995487" y="549678"/>
                </a:cubicBezTo>
                <a:cubicBezTo>
                  <a:pt x="2279649" y="609209"/>
                  <a:pt x="2990850" y="710809"/>
                  <a:pt x="3224212" y="744940"/>
                </a:cubicBezTo>
                <a:cubicBezTo>
                  <a:pt x="3457574" y="779071"/>
                  <a:pt x="3426618" y="766768"/>
                  <a:pt x="3395662" y="754465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 14"/>
          <p:cNvSpPr/>
          <p:nvPr/>
        </p:nvSpPr>
        <p:spPr>
          <a:xfrm>
            <a:off x="949800" y="4061780"/>
            <a:ext cx="1285874" cy="327935"/>
          </a:xfrm>
          <a:custGeom>
            <a:avLst/>
            <a:gdLst>
              <a:gd name="connsiteX0" fmla="*/ 0 w 4972050"/>
              <a:gd name="connsiteY0" fmla="*/ 782289 h 782289"/>
              <a:gd name="connsiteX1" fmla="*/ 157163 w 4972050"/>
              <a:gd name="connsiteY1" fmla="*/ 106014 h 782289"/>
              <a:gd name="connsiteX2" fmla="*/ 371475 w 4972050"/>
              <a:gd name="connsiteY2" fmla="*/ 6002 h 782289"/>
              <a:gd name="connsiteX3" fmla="*/ 1304925 w 4972050"/>
              <a:gd name="connsiteY3" fmla="*/ 10764 h 782289"/>
              <a:gd name="connsiteX4" fmla="*/ 2643188 w 4972050"/>
              <a:gd name="connsiteY4" fmla="*/ 34577 h 782289"/>
              <a:gd name="connsiteX5" fmla="*/ 3324225 w 4972050"/>
              <a:gd name="connsiteY5" fmla="*/ 39339 h 782289"/>
              <a:gd name="connsiteX6" fmla="*/ 3771900 w 4972050"/>
              <a:gd name="connsiteY6" fmla="*/ 301277 h 782289"/>
              <a:gd name="connsiteX7" fmla="*/ 4038600 w 4972050"/>
              <a:gd name="connsiteY7" fmla="*/ 444152 h 782289"/>
              <a:gd name="connsiteX8" fmla="*/ 4319588 w 4972050"/>
              <a:gd name="connsiteY8" fmla="*/ 548927 h 782289"/>
              <a:gd name="connsiteX9" fmla="*/ 4972050 w 4972050"/>
              <a:gd name="connsiteY9" fmla="*/ 696564 h 7822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972050" h="782289">
                <a:moveTo>
                  <a:pt x="0" y="782289"/>
                </a:moveTo>
                <a:cubicBezTo>
                  <a:pt x="47625" y="508842"/>
                  <a:pt x="95250" y="235395"/>
                  <a:pt x="157163" y="106014"/>
                </a:cubicBezTo>
                <a:cubicBezTo>
                  <a:pt x="219076" y="-23367"/>
                  <a:pt x="180181" y="21877"/>
                  <a:pt x="371475" y="6002"/>
                </a:cubicBezTo>
                <a:cubicBezTo>
                  <a:pt x="562769" y="-9873"/>
                  <a:pt x="1304925" y="10764"/>
                  <a:pt x="1304925" y="10764"/>
                </a:cubicBezTo>
                <a:lnTo>
                  <a:pt x="2643188" y="34577"/>
                </a:lnTo>
                <a:cubicBezTo>
                  <a:pt x="2979738" y="39339"/>
                  <a:pt x="3136106" y="-5111"/>
                  <a:pt x="3324225" y="39339"/>
                </a:cubicBezTo>
                <a:cubicBezTo>
                  <a:pt x="3512344" y="83789"/>
                  <a:pt x="3652838" y="233808"/>
                  <a:pt x="3771900" y="301277"/>
                </a:cubicBezTo>
                <a:cubicBezTo>
                  <a:pt x="3890962" y="368746"/>
                  <a:pt x="3947319" y="402877"/>
                  <a:pt x="4038600" y="444152"/>
                </a:cubicBezTo>
                <a:cubicBezTo>
                  <a:pt x="4129881" y="485427"/>
                  <a:pt x="4164013" y="506858"/>
                  <a:pt x="4319588" y="548927"/>
                </a:cubicBezTo>
                <a:cubicBezTo>
                  <a:pt x="4475163" y="590996"/>
                  <a:pt x="4723606" y="643780"/>
                  <a:pt x="4972050" y="696564"/>
                </a:cubicBezTo>
              </a:path>
            </a:pathLst>
          </a:cu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 15"/>
          <p:cNvSpPr/>
          <p:nvPr/>
        </p:nvSpPr>
        <p:spPr>
          <a:xfrm>
            <a:off x="6874728" y="3313797"/>
            <a:ext cx="1219199" cy="306594"/>
          </a:xfrm>
          <a:custGeom>
            <a:avLst/>
            <a:gdLst>
              <a:gd name="connsiteX0" fmla="*/ 0 w 3416849"/>
              <a:gd name="connsiteY0" fmla="*/ 859240 h 859240"/>
              <a:gd name="connsiteX1" fmla="*/ 100012 w 3416849"/>
              <a:gd name="connsiteY1" fmla="*/ 135340 h 859240"/>
              <a:gd name="connsiteX2" fmla="*/ 285750 w 3416849"/>
              <a:gd name="connsiteY2" fmla="*/ 11515 h 859240"/>
              <a:gd name="connsiteX3" fmla="*/ 766762 w 3416849"/>
              <a:gd name="connsiteY3" fmla="*/ 21040 h 859240"/>
              <a:gd name="connsiteX4" fmla="*/ 1057275 w 3416849"/>
              <a:gd name="connsiteY4" fmla="*/ 149628 h 859240"/>
              <a:gd name="connsiteX5" fmla="*/ 1519237 w 3416849"/>
              <a:gd name="connsiteY5" fmla="*/ 387753 h 859240"/>
              <a:gd name="connsiteX6" fmla="*/ 1995487 w 3416849"/>
              <a:gd name="connsiteY6" fmla="*/ 549678 h 859240"/>
              <a:gd name="connsiteX7" fmla="*/ 3224212 w 3416849"/>
              <a:gd name="connsiteY7" fmla="*/ 744940 h 859240"/>
              <a:gd name="connsiteX8" fmla="*/ 3395662 w 3416849"/>
              <a:gd name="connsiteY8" fmla="*/ 754465 h 859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6849" h="859240">
                <a:moveTo>
                  <a:pt x="0" y="859240"/>
                </a:moveTo>
                <a:cubicBezTo>
                  <a:pt x="26193" y="567933"/>
                  <a:pt x="52387" y="276627"/>
                  <a:pt x="100012" y="135340"/>
                </a:cubicBezTo>
                <a:cubicBezTo>
                  <a:pt x="147637" y="-5947"/>
                  <a:pt x="174625" y="30565"/>
                  <a:pt x="285750" y="11515"/>
                </a:cubicBezTo>
                <a:cubicBezTo>
                  <a:pt x="396875" y="-7535"/>
                  <a:pt x="638175" y="-1979"/>
                  <a:pt x="766762" y="21040"/>
                </a:cubicBezTo>
                <a:cubicBezTo>
                  <a:pt x="895349" y="44059"/>
                  <a:pt x="931863" y="88509"/>
                  <a:pt x="1057275" y="149628"/>
                </a:cubicBezTo>
                <a:cubicBezTo>
                  <a:pt x="1182687" y="210747"/>
                  <a:pt x="1362868" y="321078"/>
                  <a:pt x="1519237" y="387753"/>
                </a:cubicBezTo>
                <a:cubicBezTo>
                  <a:pt x="1675606" y="454428"/>
                  <a:pt x="1711325" y="490147"/>
                  <a:pt x="1995487" y="549678"/>
                </a:cubicBezTo>
                <a:cubicBezTo>
                  <a:pt x="2279649" y="609209"/>
                  <a:pt x="2990850" y="710809"/>
                  <a:pt x="3224212" y="744940"/>
                </a:cubicBezTo>
                <a:cubicBezTo>
                  <a:pt x="3457574" y="779071"/>
                  <a:pt x="3426618" y="766768"/>
                  <a:pt x="3395662" y="754465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 16"/>
          <p:cNvSpPr/>
          <p:nvPr/>
        </p:nvSpPr>
        <p:spPr>
          <a:xfrm>
            <a:off x="4984326" y="4048653"/>
            <a:ext cx="1602701" cy="327935"/>
          </a:xfrm>
          <a:custGeom>
            <a:avLst/>
            <a:gdLst>
              <a:gd name="connsiteX0" fmla="*/ 0 w 4972050"/>
              <a:gd name="connsiteY0" fmla="*/ 782289 h 782289"/>
              <a:gd name="connsiteX1" fmla="*/ 157163 w 4972050"/>
              <a:gd name="connsiteY1" fmla="*/ 106014 h 782289"/>
              <a:gd name="connsiteX2" fmla="*/ 371475 w 4972050"/>
              <a:gd name="connsiteY2" fmla="*/ 6002 h 782289"/>
              <a:gd name="connsiteX3" fmla="*/ 1304925 w 4972050"/>
              <a:gd name="connsiteY3" fmla="*/ 10764 h 782289"/>
              <a:gd name="connsiteX4" fmla="*/ 2643188 w 4972050"/>
              <a:gd name="connsiteY4" fmla="*/ 34577 h 782289"/>
              <a:gd name="connsiteX5" fmla="*/ 3324225 w 4972050"/>
              <a:gd name="connsiteY5" fmla="*/ 39339 h 782289"/>
              <a:gd name="connsiteX6" fmla="*/ 3771900 w 4972050"/>
              <a:gd name="connsiteY6" fmla="*/ 301277 h 782289"/>
              <a:gd name="connsiteX7" fmla="*/ 4038600 w 4972050"/>
              <a:gd name="connsiteY7" fmla="*/ 444152 h 782289"/>
              <a:gd name="connsiteX8" fmla="*/ 4319588 w 4972050"/>
              <a:gd name="connsiteY8" fmla="*/ 548927 h 782289"/>
              <a:gd name="connsiteX9" fmla="*/ 4972050 w 4972050"/>
              <a:gd name="connsiteY9" fmla="*/ 696564 h 7822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972050" h="782289">
                <a:moveTo>
                  <a:pt x="0" y="782289"/>
                </a:moveTo>
                <a:cubicBezTo>
                  <a:pt x="47625" y="508842"/>
                  <a:pt x="95250" y="235395"/>
                  <a:pt x="157163" y="106014"/>
                </a:cubicBezTo>
                <a:cubicBezTo>
                  <a:pt x="219076" y="-23367"/>
                  <a:pt x="180181" y="21877"/>
                  <a:pt x="371475" y="6002"/>
                </a:cubicBezTo>
                <a:cubicBezTo>
                  <a:pt x="562769" y="-9873"/>
                  <a:pt x="1304925" y="10764"/>
                  <a:pt x="1304925" y="10764"/>
                </a:cubicBezTo>
                <a:lnTo>
                  <a:pt x="2643188" y="34577"/>
                </a:lnTo>
                <a:cubicBezTo>
                  <a:pt x="2979738" y="39339"/>
                  <a:pt x="3136106" y="-5111"/>
                  <a:pt x="3324225" y="39339"/>
                </a:cubicBezTo>
                <a:cubicBezTo>
                  <a:pt x="3512344" y="83789"/>
                  <a:pt x="3652838" y="233808"/>
                  <a:pt x="3771900" y="301277"/>
                </a:cubicBezTo>
                <a:cubicBezTo>
                  <a:pt x="3890962" y="368746"/>
                  <a:pt x="3947319" y="402877"/>
                  <a:pt x="4038600" y="444152"/>
                </a:cubicBezTo>
                <a:cubicBezTo>
                  <a:pt x="4129881" y="485427"/>
                  <a:pt x="4164013" y="506858"/>
                  <a:pt x="4319588" y="548927"/>
                </a:cubicBezTo>
                <a:cubicBezTo>
                  <a:pt x="4475163" y="590996"/>
                  <a:pt x="4723606" y="643780"/>
                  <a:pt x="4972050" y="696564"/>
                </a:cubicBezTo>
              </a:path>
            </a:pathLst>
          </a:cu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 17"/>
          <p:cNvSpPr/>
          <p:nvPr/>
        </p:nvSpPr>
        <p:spPr>
          <a:xfrm>
            <a:off x="6827103" y="4041782"/>
            <a:ext cx="1285874" cy="327935"/>
          </a:xfrm>
          <a:custGeom>
            <a:avLst/>
            <a:gdLst>
              <a:gd name="connsiteX0" fmla="*/ 0 w 4972050"/>
              <a:gd name="connsiteY0" fmla="*/ 782289 h 782289"/>
              <a:gd name="connsiteX1" fmla="*/ 157163 w 4972050"/>
              <a:gd name="connsiteY1" fmla="*/ 106014 h 782289"/>
              <a:gd name="connsiteX2" fmla="*/ 371475 w 4972050"/>
              <a:gd name="connsiteY2" fmla="*/ 6002 h 782289"/>
              <a:gd name="connsiteX3" fmla="*/ 1304925 w 4972050"/>
              <a:gd name="connsiteY3" fmla="*/ 10764 h 782289"/>
              <a:gd name="connsiteX4" fmla="*/ 2643188 w 4972050"/>
              <a:gd name="connsiteY4" fmla="*/ 34577 h 782289"/>
              <a:gd name="connsiteX5" fmla="*/ 3324225 w 4972050"/>
              <a:gd name="connsiteY5" fmla="*/ 39339 h 782289"/>
              <a:gd name="connsiteX6" fmla="*/ 3771900 w 4972050"/>
              <a:gd name="connsiteY6" fmla="*/ 301277 h 782289"/>
              <a:gd name="connsiteX7" fmla="*/ 4038600 w 4972050"/>
              <a:gd name="connsiteY7" fmla="*/ 444152 h 782289"/>
              <a:gd name="connsiteX8" fmla="*/ 4319588 w 4972050"/>
              <a:gd name="connsiteY8" fmla="*/ 548927 h 782289"/>
              <a:gd name="connsiteX9" fmla="*/ 4972050 w 4972050"/>
              <a:gd name="connsiteY9" fmla="*/ 696564 h 7822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972050" h="782289">
                <a:moveTo>
                  <a:pt x="0" y="782289"/>
                </a:moveTo>
                <a:cubicBezTo>
                  <a:pt x="47625" y="508842"/>
                  <a:pt x="95250" y="235395"/>
                  <a:pt x="157163" y="106014"/>
                </a:cubicBezTo>
                <a:cubicBezTo>
                  <a:pt x="219076" y="-23367"/>
                  <a:pt x="180181" y="21877"/>
                  <a:pt x="371475" y="6002"/>
                </a:cubicBezTo>
                <a:cubicBezTo>
                  <a:pt x="562769" y="-9873"/>
                  <a:pt x="1304925" y="10764"/>
                  <a:pt x="1304925" y="10764"/>
                </a:cubicBezTo>
                <a:lnTo>
                  <a:pt x="2643188" y="34577"/>
                </a:lnTo>
                <a:cubicBezTo>
                  <a:pt x="2979738" y="39339"/>
                  <a:pt x="3136106" y="-5111"/>
                  <a:pt x="3324225" y="39339"/>
                </a:cubicBezTo>
                <a:cubicBezTo>
                  <a:pt x="3512344" y="83789"/>
                  <a:pt x="3652838" y="233808"/>
                  <a:pt x="3771900" y="301277"/>
                </a:cubicBezTo>
                <a:cubicBezTo>
                  <a:pt x="3890962" y="368746"/>
                  <a:pt x="3947319" y="402877"/>
                  <a:pt x="4038600" y="444152"/>
                </a:cubicBezTo>
                <a:cubicBezTo>
                  <a:pt x="4129881" y="485427"/>
                  <a:pt x="4164013" y="506858"/>
                  <a:pt x="4319588" y="548927"/>
                </a:cubicBezTo>
                <a:cubicBezTo>
                  <a:pt x="4475163" y="590996"/>
                  <a:pt x="4723606" y="643780"/>
                  <a:pt x="4972050" y="696564"/>
                </a:cubicBezTo>
              </a:path>
            </a:pathLst>
          </a:cu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 18"/>
          <p:cNvSpPr/>
          <p:nvPr/>
        </p:nvSpPr>
        <p:spPr>
          <a:xfrm>
            <a:off x="2284013" y="4046905"/>
            <a:ext cx="1997236" cy="327935"/>
          </a:xfrm>
          <a:custGeom>
            <a:avLst/>
            <a:gdLst>
              <a:gd name="connsiteX0" fmla="*/ 0 w 4972050"/>
              <a:gd name="connsiteY0" fmla="*/ 782289 h 782289"/>
              <a:gd name="connsiteX1" fmla="*/ 157163 w 4972050"/>
              <a:gd name="connsiteY1" fmla="*/ 106014 h 782289"/>
              <a:gd name="connsiteX2" fmla="*/ 371475 w 4972050"/>
              <a:gd name="connsiteY2" fmla="*/ 6002 h 782289"/>
              <a:gd name="connsiteX3" fmla="*/ 1304925 w 4972050"/>
              <a:gd name="connsiteY3" fmla="*/ 10764 h 782289"/>
              <a:gd name="connsiteX4" fmla="*/ 2643188 w 4972050"/>
              <a:gd name="connsiteY4" fmla="*/ 34577 h 782289"/>
              <a:gd name="connsiteX5" fmla="*/ 3324225 w 4972050"/>
              <a:gd name="connsiteY5" fmla="*/ 39339 h 782289"/>
              <a:gd name="connsiteX6" fmla="*/ 3771900 w 4972050"/>
              <a:gd name="connsiteY6" fmla="*/ 301277 h 782289"/>
              <a:gd name="connsiteX7" fmla="*/ 4038600 w 4972050"/>
              <a:gd name="connsiteY7" fmla="*/ 444152 h 782289"/>
              <a:gd name="connsiteX8" fmla="*/ 4319588 w 4972050"/>
              <a:gd name="connsiteY8" fmla="*/ 548927 h 782289"/>
              <a:gd name="connsiteX9" fmla="*/ 4972050 w 4972050"/>
              <a:gd name="connsiteY9" fmla="*/ 696564 h 7822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972050" h="782289">
                <a:moveTo>
                  <a:pt x="0" y="782289"/>
                </a:moveTo>
                <a:cubicBezTo>
                  <a:pt x="47625" y="508842"/>
                  <a:pt x="95250" y="235395"/>
                  <a:pt x="157163" y="106014"/>
                </a:cubicBezTo>
                <a:cubicBezTo>
                  <a:pt x="219076" y="-23367"/>
                  <a:pt x="180181" y="21877"/>
                  <a:pt x="371475" y="6002"/>
                </a:cubicBezTo>
                <a:cubicBezTo>
                  <a:pt x="562769" y="-9873"/>
                  <a:pt x="1304925" y="10764"/>
                  <a:pt x="1304925" y="10764"/>
                </a:cubicBezTo>
                <a:lnTo>
                  <a:pt x="2643188" y="34577"/>
                </a:lnTo>
                <a:cubicBezTo>
                  <a:pt x="2979738" y="39339"/>
                  <a:pt x="3136106" y="-5111"/>
                  <a:pt x="3324225" y="39339"/>
                </a:cubicBezTo>
                <a:cubicBezTo>
                  <a:pt x="3512344" y="83789"/>
                  <a:pt x="3652838" y="233808"/>
                  <a:pt x="3771900" y="301277"/>
                </a:cubicBezTo>
                <a:cubicBezTo>
                  <a:pt x="3890962" y="368746"/>
                  <a:pt x="3947319" y="402877"/>
                  <a:pt x="4038600" y="444152"/>
                </a:cubicBezTo>
                <a:cubicBezTo>
                  <a:pt x="4129881" y="485427"/>
                  <a:pt x="4164013" y="506858"/>
                  <a:pt x="4319588" y="548927"/>
                </a:cubicBezTo>
                <a:cubicBezTo>
                  <a:pt x="4475163" y="590996"/>
                  <a:pt x="4723606" y="643780"/>
                  <a:pt x="4972050" y="696564"/>
                </a:cubicBezTo>
              </a:path>
            </a:pathLst>
          </a:cu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4206240" y="4484317"/>
            <a:ext cx="7191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/>
                </a:solidFill>
              </a:rPr>
              <a:t>Time</a:t>
            </a:r>
            <a:endParaRPr lang="en-US" b="1" dirty="0">
              <a:solidFill>
                <a:schemeClr val="accent1"/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677950" y="3120018"/>
            <a:ext cx="8111066" cy="1379167"/>
            <a:chOff x="551572" y="3120018"/>
            <a:chExt cx="8111066" cy="1379167"/>
          </a:xfrm>
        </p:grpSpPr>
        <p:cxnSp>
          <p:nvCxnSpPr>
            <p:cNvPr id="22" name="Straight Arrow Connector 21"/>
            <p:cNvCxnSpPr/>
            <p:nvPr/>
          </p:nvCxnSpPr>
          <p:spPr>
            <a:xfrm>
              <a:off x="551572" y="4499058"/>
              <a:ext cx="8111066" cy="0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Arrow Connector 22"/>
            <p:cNvCxnSpPr/>
            <p:nvPr/>
          </p:nvCxnSpPr>
          <p:spPr>
            <a:xfrm flipV="1">
              <a:off x="566440" y="3120018"/>
              <a:ext cx="0" cy="1379167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TextBox 23"/>
          <p:cNvSpPr txBox="1"/>
          <p:nvPr/>
        </p:nvSpPr>
        <p:spPr>
          <a:xfrm rot="16200000">
            <a:off x="-97633" y="3624935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/>
                </a:solidFill>
              </a:rPr>
              <a:t>Power</a:t>
            </a:r>
            <a:endParaRPr lang="en-US" b="1" dirty="0">
              <a:solidFill>
                <a:schemeClr val="accent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968051" y="3441903"/>
            <a:ext cx="4475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 smtClean="0"/>
              <a:t>Leaf</a:t>
            </a:r>
            <a:endParaRPr lang="en-US" sz="10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3724707" y="3426200"/>
            <a:ext cx="29046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 smtClean="0"/>
              <a:t>i3</a:t>
            </a:r>
            <a:endParaRPr lang="en-US" sz="10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6920446" y="3440207"/>
            <a:ext cx="4475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 smtClean="0"/>
              <a:t>Leaf</a:t>
            </a:r>
            <a:endParaRPr lang="en-US" sz="10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1187789" y="4144923"/>
            <a:ext cx="29046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 smtClean="0"/>
              <a:t>i3</a:t>
            </a:r>
            <a:endParaRPr lang="en-US" sz="10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7003192" y="4164910"/>
            <a:ext cx="6607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 smtClean="0"/>
              <a:t>Model 3</a:t>
            </a:r>
            <a:endParaRPr lang="en-US" sz="10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3017647" y="4172415"/>
            <a:ext cx="43473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 smtClean="0"/>
              <a:t>Bolt</a:t>
            </a:r>
            <a:endParaRPr lang="en-US" sz="10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5209093" y="4186238"/>
            <a:ext cx="48282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 smtClean="0"/>
              <a:t>Ionic</a:t>
            </a:r>
            <a:endParaRPr lang="en-US" sz="1000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731411" y="2985677"/>
            <a:ext cx="58060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 smtClean="0">
                <a:solidFill>
                  <a:schemeClr val="accent1"/>
                </a:solidFill>
              </a:rPr>
              <a:t>Today</a:t>
            </a:r>
            <a:endParaRPr lang="en-US" sz="1050" b="1" dirty="0">
              <a:solidFill>
                <a:schemeClr val="accent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97750" y="3763475"/>
            <a:ext cx="48603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 b="1" dirty="0" smtClean="0">
                <a:solidFill>
                  <a:schemeClr val="accent1"/>
                </a:solidFill>
              </a:rPr>
              <a:t>2018</a:t>
            </a:r>
            <a:endParaRPr lang="en-US" sz="1050" b="1" dirty="0">
              <a:solidFill>
                <a:schemeClr val="accent1"/>
              </a:solidFill>
            </a:endParaRPr>
          </a:p>
        </p:txBody>
      </p:sp>
      <p:sp>
        <p:nvSpPr>
          <p:cNvPr id="34" name="Freeform 33"/>
          <p:cNvSpPr/>
          <p:nvPr/>
        </p:nvSpPr>
        <p:spPr>
          <a:xfrm>
            <a:off x="3447609" y="3296579"/>
            <a:ext cx="1048191" cy="327935"/>
          </a:xfrm>
          <a:custGeom>
            <a:avLst/>
            <a:gdLst>
              <a:gd name="connsiteX0" fmla="*/ 0 w 4972050"/>
              <a:gd name="connsiteY0" fmla="*/ 782289 h 782289"/>
              <a:gd name="connsiteX1" fmla="*/ 157163 w 4972050"/>
              <a:gd name="connsiteY1" fmla="*/ 106014 h 782289"/>
              <a:gd name="connsiteX2" fmla="*/ 371475 w 4972050"/>
              <a:gd name="connsiteY2" fmla="*/ 6002 h 782289"/>
              <a:gd name="connsiteX3" fmla="*/ 1304925 w 4972050"/>
              <a:gd name="connsiteY3" fmla="*/ 10764 h 782289"/>
              <a:gd name="connsiteX4" fmla="*/ 2643188 w 4972050"/>
              <a:gd name="connsiteY4" fmla="*/ 34577 h 782289"/>
              <a:gd name="connsiteX5" fmla="*/ 3324225 w 4972050"/>
              <a:gd name="connsiteY5" fmla="*/ 39339 h 782289"/>
              <a:gd name="connsiteX6" fmla="*/ 3771900 w 4972050"/>
              <a:gd name="connsiteY6" fmla="*/ 301277 h 782289"/>
              <a:gd name="connsiteX7" fmla="*/ 4038600 w 4972050"/>
              <a:gd name="connsiteY7" fmla="*/ 444152 h 782289"/>
              <a:gd name="connsiteX8" fmla="*/ 4319588 w 4972050"/>
              <a:gd name="connsiteY8" fmla="*/ 548927 h 782289"/>
              <a:gd name="connsiteX9" fmla="*/ 4972050 w 4972050"/>
              <a:gd name="connsiteY9" fmla="*/ 696564 h 7822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972050" h="782289">
                <a:moveTo>
                  <a:pt x="0" y="782289"/>
                </a:moveTo>
                <a:cubicBezTo>
                  <a:pt x="47625" y="508842"/>
                  <a:pt x="95250" y="235395"/>
                  <a:pt x="157163" y="106014"/>
                </a:cubicBezTo>
                <a:cubicBezTo>
                  <a:pt x="219076" y="-23367"/>
                  <a:pt x="180181" y="21877"/>
                  <a:pt x="371475" y="6002"/>
                </a:cubicBezTo>
                <a:cubicBezTo>
                  <a:pt x="562769" y="-9873"/>
                  <a:pt x="1304925" y="10764"/>
                  <a:pt x="1304925" y="10764"/>
                </a:cubicBezTo>
                <a:lnTo>
                  <a:pt x="2643188" y="34577"/>
                </a:lnTo>
                <a:cubicBezTo>
                  <a:pt x="2979738" y="39339"/>
                  <a:pt x="3136106" y="-5111"/>
                  <a:pt x="3324225" y="39339"/>
                </a:cubicBezTo>
                <a:cubicBezTo>
                  <a:pt x="3512344" y="83789"/>
                  <a:pt x="3652838" y="233808"/>
                  <a:pt x="3771900" y="301277"/>
                </a:cubicBezTo>
                <a:cubicBezTo>
                  <a:pt x="3890962" y="368746"/>
                  <a:pt x="3947319" y="402877"/>
                  <a:pt x="4038600" y="444152"/>
                </a:cubicBezTo>
                <a:cubicBezTo>
                  <a:pt x="4129881" y="485427"/>
                  <a:pt x="4164013" y="506858"/>
                  <a:pt x="4319588" y="548927"/>
                </a:cubicBezTo>
                <a:cubicBezTo>
                  <a:pt x="4475163" y="590996"/>
                  <a:pt x="4723606" y="643780"/>
                  <a:pt x="4972050" y="696564"/>
                </a:cubicBezTo>
              </a:path>
            </a:pathLst>
          </a:cu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102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Costs and Driver Implications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26467"/>
            <a:ext cx="8597590" cy="3600450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 sz="1400" dirty="0" smtClean="0"/>
              <a:t>Until adoption rate is very high, ROI for high power infrastructure is difficult at gas parity pricing</a:t>
            </a:r>
          </a:p>
          <a:p>
            <a:pPr>
              <a:spcAft>
                <a:spcPts val="600"/>
              </a:spcAft>
            </a:pPr>
            <a:r>
              <a:rPr lang="en-US" sz="1400" dirty="0" smtClean="0"/>
              <a:t>Will drivers have an appetite to pay a “premium” for occasional fast charging?</a:t>
            </a:r>
          </a:p>
          <a:p>
            <a:pPr>
              <a:spcAft>
                <a:spcPts val="600"/>
              </a:spcAft>
            </a:pPr>
            <a:r>
              <a:rPr lang="en-US" sz="1400" dirty="0" smtClean="0"/>
              <a:t>Drivers interpret pricing higher than what they pay for electricity at home as “gouging”</a:t>
            </a:r>
          </a:p>
          <a:p>
            <a:pPr>
              <a:spcAft>
                <a:spcPts val="600"/>
              </a:spcAft>
            </a:pPr>
            <a:r>
              <a:rPr lang="en-US" sz="1400" dirty="0" smtClean="0"/>
              <a:t>Higher pricing may be tolerable if drivers have access to home and workplace charging</a:t>
            </a:r>
          </a:p>
          <a:p>
            <a:pPr lvl="1">
              <a:spcAft>
                <a:spcPts val="600"/>
              </a:spcAft>
            </a:pPr>
            <a:r>
              <a:rPr lang="en-US" sz="1200" dirty="0" smtClean="0"/>
              <a:t>L2 at home or workplace typically less than gas parity – will meet most fueling needs</a:t>
            </a:r>
          </a:p>
          <a:p>
            <a:pPr lvl="1">
              <a:spcAft>
                <a:spcPts val="600"/>
              </a:spcAft>
            </a:pPr>
            <a:r>
              <a:rPr lang="en-US" sz="1200" dirty="0" smtClean="0"/>
              <a:t>Blended fueling costs can be less than gas parity</a:t>
            </a:r>
          </a:p>
          <a:p>
            <a:pPr lvl="1">
              <a:spcAft>
                <a:spcPts val="600"/>
              </a:spcAft>
            </a:pPr>
            <a:r>
              <a:rPr lang="en-US" sz="1200" dirty="0" smtClean="0"/>
              <a:t>More difficult problem for drivers living in multi-family housing without access to workplace charging</a:t>
            </a:r>
          </a:p>
          <a:p>
            <a:pPr>
              <a:spcAft>
                <a:spcPts val="600"/>
              </a:spcAft>
            </a:pPr>
            <a:r>
              <a:rPr lang="en-US" sz="1400" dirty="0" smtClean="0"/>
              <a:t>Absent that, testing alternative cost recovery mechanisms for traditional demand charges related to DC fast charging will help drive infrastructure investments</a:t>
            </a:r>
          </a:p>
          <a:p>
            <a:pPr marL="346075" lvl="1" indent="0">
              <a:buNone/>
            </a:pPr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FB65967-37EE-4D55-82F8-A6494FD55C33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363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2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solidFill>
                  <a:schemeClr val="accent1"/>
                </a:solidFill>
                <a:ea typeface="ＭＳ Ｐゴシック" panose="020B0600070205080204" pitchFamily="34" charset="-128"/>
              </a:rPr>
              <a:t>Introducing Express Plus</a:t>
            </a:r>
          </a:p>
        </p:txBody>
      </p:sp>
      <p:pic>
        <p:nvPicPr>
          <p:cNvPr id="29700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9" r="1389"/>
          <a:stretch>
            <a:fillRect/>
          </a:stretch>
        </p:blipFill>
        <p:spPr bwMode="auto">
          <a:xfrm>
            <a:off x="833978" y="952501"/>
            <a:ext cx="7561767" cy="264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538164" y="3259139"/>
            <a:ext cx="1265237" cy="1220787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Ins="45720" bIns="91440"/>
          <a:lstStyle/>
          <a:p>
            <a:pPr>
              <a:defRPr/>
            </a:pPr>
            <a:r>
              <a:rPr lang="en-US" sz="1200" dirty="0">
                <a:solidFill>
                  <a:schemeClr val="tx2"/>
                </a:solidFill>
              </a:rPr>
              <a:t>Future proof: </a:t>
            </a:r>
            <a:br>
              <a:rPr lang="en-US" sz="1200" dirty="0">
                <a:solidFill>
                  <a:schemeClr val="tx2"/>
                </a:solidFill>
              </a:rPr>
            </a:br>
            <a:r>
              <a:rPr lang="en-US" sz="1200" dirty="0">
                <a:solidFill>
                  <a:schemeClr val="tx2"/>
                </a:solidFill>
              </a:rPr>
              <a:t>designed for today’s and tomorrow’s cars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873251" y="3259139"/>
            <a:ext cx="1301750" cy="1220787"/>
          </a:xfrm>
          <a:prstGeom prst="rect">
            <a:avLst/>
          </a:prstGeom>
          <a:gradFill flip="none" rotWithShape="1">
            <a:gsLst>
              <a:gs pos="0">
                <a:schemeClr val="accent2">
                  <a:tint val="66000"/>
                  <a:satMod val="160000"/>
                </a:schemeClr>
              </a:gs>
              <a:gs pos="50000">
                <a:schemeClr val="accent2">
                  <a:tint val="44500"/>
                  <a:satMod val="160000"/>
                </a:schemeClr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Ins="45720" bIns="91440"/>
          <a:lstStyle/>
          <a:p>
            <a:pPr>
              <a:defRPr/>
            </a:pPr>
            <a:r>
              <a:rPr lang="en-US" sz="1200" dirty="0">
                <a:solidFill>
                  <a:schemeClr val="tx2"/>
                </a:solidFill>
              </a:rPr>
              <a:t>Displays and design deliver exceptional </a:t>
            </a:r>
            <a:br>
              <a:rPr lang="en-US" sz="1200" dirty="0">
                <a:solidFill>
                  <a:schemeClr val="tx2"/>
                </a:solidFill>
              </a:rPr>
            </a:br>
            <a:r>
              <a:rPr lang="en-US" sz="1200" dirty="0">
                <a:solidFill>
                  <a:schemeClr val="tx2"/>
                </a:solidFill>
              </a:rPr>
              <a:t>driver experience</a:t>
            </a:r>
          </a:p>
          <a:p>
            <a:pPr marL="171446" indent="-171446">
              <a:spcBef>
                <a:spcPts val="200"/>
              </a:spcBef>
              <a:buClr>
                <a:schemeClr val="accent2"/>
              </a:buClr>
              <a:buFont typeface=".AppleSystemUIFont" charset="-120"/>
              <a:buChar char="+"/>
              <a:defRPr/>
            </a:pPr>
            <a:endParaRPr lang="en-US" sz="1200" dirty="0">
              <a:solidFill>
                <a:schemeClr val="tx2"/>
              </a:solidFill>
              <a:ea typeface="ＭＳ Ｐゴシック" charset="-128"/>
            </a:endParaRPr>
          </a:p>
          <a:p>
            <a:pPr eaLnBrk="1" hangingPunct="1">
              <a:defRPr/>
            </a:pPr>
            <a:endParaRPr lang="en-US" sz="1200" dirty="0">
              <a:solidFill>
                <a:schemeClr val="tx2"/>
              </a:solidFill>
              <a:ea typeface="ＭＳ Ｐゴシック" charset="-128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244851" y="3259138"/>
            <a:ext cx="1300163" cy="1219200"/>
          </a:xfrm>
          <a:prstGeom prst="rect">
            <a:avLst/>
          </a:prstGeom>
          <a:gradFill flip="none" rotWithShape="1">
            <a:gsLst>
              <a:gs pos="0">
                <a:schemeClr val="accent3">
                  <a:tint val="66000"/>
                  <a:satMod val="160000"/>
                </a:schemeClr>
              </a:gs>
              <a:gs pos="50000">
                <a:schemeClr val="accent3">
                  <a:tint val="44500"/>
                  <a:satMod val="160000"/>
                </a:schemeClr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Ins="45720" bIns="91440"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>
              <a:defRPr/>
            </a:pPr>
            <a:r>
              <a:rPr lang="en-US" sz="1200" dirty="0">
                <a:solidFill>
                  <a:schemeClr val="tx2"/>
                </a:solidFill>
                <a:latin typeface="Arial"/>
                <a:ea typeface="+mn-ea"/>
              </a:rPr>
              <a:t>Modular system scales without stranded investment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614864" y="3259138"/>
            <a:ext cx="1300162" cy="1219200"/>
          </a:xfrm>
          <a:prstGeom prst="rect">
            <a:avLst/>
          </a:prstGeom>
          <a:gradFill flip="none" rotWithShape="1">
            <a:gsLst>
              <a:gs pos="0">
                <a:schemeClr val="accent4">
                  <a:tint val="66000"/>
                  <a:satMod val="160000"/>
                </a:schemeClr>
              </a:gs>
              <a:gs pos="50000">
                <a:schemeClr val="accent4">
                  <a:tint val="44500"/>
                  <a:satMod val="160000"/>
                </a:schemeClr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Ins="45720" bIns="91440"/>
          <a:lstStyle/>
          <a:p>
            <a:pPr>
              <a:defRPr/>
            </a:pPr>
            <a:r>
              <a:rPr lang="en-US" sz="1200" dirty="0">
                <a:solidFill>
                  <a:schemeClr val="tx2"/>
                </a:solidFill>
              </a:rPr>
              <a:t>Dynamic power management  charges more cars, faster</a:t>
            </a:r>
          </a:p>
          <a:p>
            <a:pPr marL="171446" indent="-171446">
              <a:spcBef>
                <a:spcPts val="200"/>
              </a:spcBef>
              <a:buClr>
                <a:schemeClr val="accent2"/>
              </a:buClr>
              <a:buFont typeface=".AppleSystemUIFont" charset="-120"/>
              <a:buChar char="+"/>
              <a:defRPr/>
            </a:pPr>
            <a:endParaRPr lang="en-US" sz="1200" dirty="0">
              <a:solidFill>
                <a:schemeClr val="tx2"/>
              </a:solidFill>
              <a:ea typeface="ＭＳ Ｐゴシック" charset="-128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984875" y="3259139"/>
            <a:ext cx="1301750" cy="1220787"/>
          </a:xfrm>
          <a:prstGeom prst="rect">
            <a:avLst/>
          </a:prstGeom>
          <a:gradFill flip="none" rotWithShape="1">
            <a:gsLst>
              <a:gs pos="0">
                <a:schemeClr val="accent5">
                  <a:tint val="66000"/>
                  <a:satMod val="160000"/>
                </a:schemeClr>
              </a:gs>
              <a:gs pos="50000">
                <a:schemeClr val="accent5">
                  <a:tint val="44500"/>
                  <a:satMod val="160000"/>
                </a:schemeClr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Ins="45720" bIns="91440"/>
          <a:lstStyle/>
          <a:p>
            <a:pPr>
              <a:defRPr/>
            </a:pPr>
            <a:r>
              <a:rPr lang="en-US" sz="1200" dirty="0">
                <a:solidFill>
                  <a:schemeClr val="tx2"/>
                </a:solidFill>
              </a:rPr>
              <a:t>Lightweight liquid cooled cables are easy for drivers to maneuver</a:t>
            </a:r>
          </a:p>
        </p:txBody>
      </p:sp>
      <p:sp>
        <p:nvSpPr>
          <p:cNvPr id="22" name="Rectangle 21"/>
          <p:cNvSpPr/>
          <p:nvPr/>
        </p:nvSpPr>
        <p:spPr>
          <a:xfrm>
            <a:off x="7356475" y="3257550"/>
            <a:ext cx="1301750" cy="1220788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</a:schemeClr>
              </a:gs>
              <a:gs pos="50000">
                <a:schemeClr val="bg2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1440" rIns="45720" bIns="91440"/>
          <a:lstStyle/>
          <a:p>
            <a:pPr>
              <a:defRPr/>
            </a:pPr>
            <a:r>
              <a:rPr lang="en-US" sz="1200" dirty="0">
                <a:solidFill>
                  <a:schemeClr val="tx2"/>
                </a:solidFill>
              </a:rPr>
              <a:t>Efficient power conversion </a:t>
            </a:r>
            <a:br>
              <a:rPr lang="en-US" sz="1200" dirty="0">
                <a:solidFill>
                  <a:schemeClr val="tx2"/>
                </a:solidFill>
              </a:rPr>
            </a:br>
            <a:r>
              <a:rPr lang="en-US" sz="1200" dirty="0">
                <a:solidFill>
                  <a:schemeClr val="tx2"/>
                </a:solidFill>
              </a:rPr>
              <a:t>reduces costs &amp; wasted energy</a:t>
            </a:r>
          </a:p>
        </p:txBody>
      </p:sp>
      <p:sp>
        <p:nvSpPr>
          <p:cNvPr id="38" name="Rectangle 37"/>
          <p:cNvSpPr/>
          <p:nvPr/>
        </p:nvSpPr>
        <p:spPr>
          <a:xfrm>
            <a:off x="914400" y="1145383"/>
            <a:ext cx="73152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000" dirty="0">
                <a:solidFill>
                  <a:schemeClr val="bg1"/>
                </a:solidFill>
                <a:latin typeface="+mj-lt"/>
                <a:ea typeface="ＭＳ Ｐゴシック" charset="-128"/>
                <a:cs typeface="ＭＳ Ｐゴシック" pitchFamily="-111" charset="-128"/>
              </a:rPr>
              <a:t>Defining the future of emobility</a:t>
            </a:r>
          </a:p>
          <a:p>
            <a:pPr>
              <a:defRPr/>
            </a:pPr>
            <a:endParaRPr lang="en-US" sz="7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9474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53135"/>
            <a:ext cx="8229600" cy="400158"/>
          </a:xfrm>
        </p:spPr>
        <p:txBody>
          <a:bodyPr/>
          <a:lstStyle/>
          <a:p>
            <a:r>
              <a:rPr lang="en-US" dirty="0"/>
              <a:t>Express Plus – </a:t>
            </a:r>
            <a:r>
              <a:rPr lang="en-US" dirty="0" smtClean="0"/>
              <a:t>Growing Core Configuration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FB65967-37EE-4D55-82F8-A6494FD55C33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6776" y="2764364"/>
            <a:ext cx="563825" cy="57843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902" y="1743353"/>
            <a:ext cx="588042" cy="101216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776" t="18040" r="19062" b="20202"/>
          <a:stretch/>
        </p:blipFill>
        <p:spPr>
          <a:xfrm rot="332170">
            <a:off x="4115746" y="3437341"/>
            <a:ext cx="329910" cy="220947"/>
          </a:xfrm>
          <a:prstGeom prst="rect">
            <a:avLst/>
          </a:prstGeom>
          <a:ln>
            <a:noFill/>
          </a:ln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776" t="18040" r="19062" b="20202"/>
          <a:stretch/>
        </p:blipFill>
        <p:spPr>
          <a:xfrm rot="332170">
            <a:off x="4557530" y="3437342"/>
            <a:ext cx="329910" cy="220947"/>
          </a:xfrm>
          <a:prstGeom prst="rect">
            <a:avLst/>
          </a:prstGeom>
          <a:ln>
            <a:noFill/>
          </a:ln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776" t="18040" r="19062" b="20202"/>
          <a:stretch/>
        </p:blipFill>
        <p:spPr>
          <a:xfrm rot="332170">
            <a:off x="4115746" y="3689087"/>
            <a:ext cx="329910" cy="220947"/>
          </a:xfrm>
          <a:prstGeom prst="rect">
            <a:avLst/>
          </a:prstGeom>
          <a:ln>
            <a:noFill/>
          </a:ln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776" t="18040" r="19062" b="20202"/>
          <a:stretch/>
        </p:blipFill>
        <p:spPr>
          <a:xfrm rot="332170">
            <a:off x="4557530" y="3689087"/>
            <a:ext cx="329910" cy="220947"/>
          </a:xfrm>
          <a:prstGeom prst="rect">
            <a:avLst/>
          </a:prstGeom>
          <a:ln>
            <a:noFill/>
          </a:ln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776" t="18040" r="19062" b="20202"/>
          <a:stretch/>
        </p:blipFill>
        <p:spPr>
          <a:xfrm rot="332170">
            <a:off x="4115746" y="3947594"/>
            <a:ext cx="329910" cy="220947"/>
          </a:xfrm>
          <a:prstGeom prst="rect">
            <a:avLst/>
          </a:prstGeom>
          <a:ln>
            <a:noFill/>
          </a:ln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776" t="18040" r="19062" b="20202"/>
          <a:stretch/>
        </p:blipFill>
        <p:spPr>
          <a:xfrm rot="332170">
            <a:off x="4557530" y="3947596"/>
            <a:ext cx="329910" cy="220947"/>
          </a:xfrm>
          <a:prstGeom prst="rect">
            <a:avLst/>
          </a:prstGeom>
          <a:ln>
            <a:noFill/>
          </a:ln>
        </p:spPr>
      </p:pic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776" t="18040" r="19062" b="20202"/>
          <a:stretch/>
        </p:blipFill>
        <p:spPr>
          <a:xfrm rot="332170">
            <a:off x="4115746" y="4199341"/>
            <a:ext cx="329910" cy="220947"/>
          </a:xfrm>
          <a:prstGeom prst="rect">
            <a:avLst/>
          </a:prstGeom>
          <a:ln>
            <a:noFill/>
          </a:ln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776" t="18040" r="19062" b="20202"/>
          <a:stretch/>
        </p:blipFill>
        <p:spPr>
          <a:xfrm rot="332170">
            <a:off x="4557530" y="4199342"/>
            <a:ext cx="329910" cy="220947"/>
          </a:xfrm>
          <a:prstGeom prst="rect">
            <a:avLst/>
          </a:prstGeom>
          <a:ln>
            <a:noFill/>
          </a:ln>
        </p:spPr>
      </p:pic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776" t="18040" r="19062" b="20202"/>
          <a:stretch/>
        </p:blipFill>
        <p:spPr>
          <a:xfrm rot="332170">
            <a:off x="423539" y="2194085"/>
            <a:ext cx="329910" cy="220947"/>
          </a:xfrm>
          <a:prstGeom prst="rect">
            <a:avLst/>
          </a:prstGeom>
          <a:ln>
            <a:noFill/>
          </a:ln>
        </p:spPr>
      </p:pic>
      <p:pic>
        <p:nvPicPr>
          <p:cNvPr id="41" name="Picture 40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776" t="18040" r="19062" b="20202"/>
          <a:stretch/>
        </p:blipFill>
        <p:spPr>
          <a:xfrm rot="332170">
            <a:off x="423539" y="2445830"/>
            <a:ext cx="329910" cy="220947"/>
          </a:xfrm>
          <a:prstGeom prst="rect">
            <a:avLst/>
          </a:prstGeom>
          <a:ln>
            <a:noFill/>
          </a:ln>
        </p:spPr>
      </p:pic>
      <p:cxnSp>
        <p:nvCxnSpPr>
          <p:cNvPr id="74" name="Straight Connector 73"/>
          <p:cNvCxnSpPr>
            <a:cxnSpLocks/>
          </p:cNvCxnSpPr>
          <p:nvPr/>
        </p:nvCxnSpPr>
        <p:spPr>
          <a:xfrm flipH="1">
            <a:off x="4088668" y="2835487"/>
            <a:ext cx="898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>
            <a:cxnSpLocks/>
          </p:cNvCxnSpPr>
          <p:nvPr/>
        </p:nvCxnSpPr>
        <p:spPr>
          <a:xfrm flipH="1">
            <a:off x="2123954" y="2822639"/>
            <a:ext cx="840543" cy="0"/>
          </a:xfrm>
          <a:prstGeom prst="line">
            <a:avLst/>
          </a:prstGeom>
          <a:ln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>
            <a:cxnSpLocks/>
          </p:cNvCxnSpPr>
          <p:nvPr/>
        </p:nvCxnSpPr>
        <p:spPr>
          <a:xfrm flipH="1" flipV="1">
            <a:off x="4088669" y="2739450"/>
            <a:ext cx="3106" cy="960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30477" y="1727426"/>
            <a:ext cx="823031" cy="1012024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53570" y="1732107"/>
            <a:ext cx="823031" cy="1012024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81401" y="1743354"/>
            <a:ext cx="823031" cy="1012024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55304" y="1743354"/>
            <a:ext cx="823031" cy="1012024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1304" y="2785777"/>
            <a:ext cx="563825" cy="578437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776" t="18040" r="19062" b="20202"/>
          <a:stretch/>
        </p:blipFill>
        <p:spPr>
          <a:xfrm rot="332170">
            <a:off x="6935146" y="3458753"/>
            <a:ext cx="329910" cy="220947"/>
          </a:xfrm>
          <a:prstGeom prst="rect">
            <a:avLst/>
          </a:prstGeom>
          <a:ln>
            <a:noFill/>
          </a:ln>
        </p:spPr>
      </p:pic>
      <p:pic>
        <p:nvPicPr>
          <p:cNvPr id="80" name="Picture 79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776" t="18040" r="19062" b="20202"/>
          <a:stretch/>
        </p:blipFill>
        <p:spPr>
          <a:xfrm rot="332170">
            <a:off x="7376930" y="3458755"/>
            <a:ext cx="329910" cy="220947"/>
          </a:xfrm>
          <a:prstGeom prst="rect">
            <a:avLst/>
          </a:prstGeom>
          <a:ln>
            <a:noFill/>
          </a:ln>
        </p:spPr>
      </p:pic>
      <p:pic>
        <p:nvPicPr>
          <p:cNvPr id="81" name="Picture 80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776" t="18040" r="19062" b="20202"/>
          <a:stretch/>
        </p:blipFill>
        <p:spPr>
          <a:xfrm rot="332170">
            <a:off x="6935146" y="3710500"/>
            <a:ext cx="329910" cy="220947"/>
          </a:xfrm>
          <a:prstGeom prst="rect">
            <a:avLst/>
          </a:prstGeom>
          <a:ln>
            <a:noFill/>
          </a:ln>
        </p:spPr>
      </p:pic>
      <p:pic>
        <p:nvPicPr>
          <p:cNvPr id="82" name="Picture 81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776" t="18040" r="19062" b="20202"/>
          <a:stretch/>
        </p:blipFill>
        <p:spPr>
          <a:xfrm rot="332170">
            <a:off x="7376930" y="3710501"/>
            <a:ext cx="329910" cy="220947"/>
          </a:xfrm>
          <a:prstGeom prst="rect">
            <a:avLst/>
          </a:prstGeom>
          <a:ln>
            <a:noFill/>
          </a:ln>
        </p:spPr>
      </p:pic>
      <p:pic>
        <p:nvPicPr>
          <p:cNvPr id="84" name="Picture 83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776" t="18040" r="19062" b="20202"/>
          <a:stretch/>
        </p:blipFill>
        <p:spPr>
          <a:xfrm rot="332170">
            <a:off x="6935146" y="3969008"/>
            <a:ext cx="329910" cy="220947"/>
          </a:xfrm>
          <a:prstGeom prst="rect">
            <a:avLst/>
          </a:prstGeom>
          <a:ln>
            <a:noFill/>
          </a:ln>
        </p:spPr>
      </p:pic>
      <p:pic>
        <p:nvPicPr>
          <p:cNvPr id="85" name="Picture 84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776" t="18040" r="19062" b="20202"/>
          <a:stretch/>
        </p:blipFill>
        <p:spPr>
          <a:xfrm rot="332170">
            <a:off x="7376930" y="3969008"/>
            <a:ext cx="329910" cy="220947"/>
          </a:xfrm>
          <a:prstGeom prst="rect">
            <a:avLst/>
          </a:prstGeom>
          <a:ln>
            <a:noFill/>
          </a:ln>
        </p:spPr>
      </p:pic>
      <p:pic>
        <p:nvPicPr>
          <p:cNvPr id="96" name="Picture 95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776" t="18040" r="19062" b="20202"/>
          <a:stretch/>
        </p:blipFill>
        <p:spPr>
          <a:xfrm rot="332170">
            <a:off x="6935146" y="4220753"/>
            <a:ext cx="329910" cy="220947"/>
          </a:xfrm>
          <a:prstGeom prst="rect">
            <a:avLst/>
          </a:prstGeom>
          <a:ln>
            <a:noFill/>
          </a:ln>
        </p:spPr>
      </p:pic>
      <p:pic>
        <p:nvPicPr>
          <p:cNvPr id="97" name="Picture 96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776" t="18040" r="19062" b="20202"/>
          <a:stretch/>
        </p:blipFill>
        <p:spPr>
          <a:xfrm rot="332170">
            <a:off x="7376930" y="4220755"/>
            <a:ext cx="329910" cy="220947"/>
          </a:xfrm>
          <a:prstGeom prst="rect">
            <a:avLst/>
          </a:prstGeom>
          <a:ln>
            <a:noFill/>
          </a:ln>
        </p:spPr>
      </p:pic>
      <p:pic>
        <p:nvPicPr>
          <p:cNvPr id="98" name="Picture 97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776" t="18040" r="19062" b="20202"/>
          <a:stretch/>
        </p:blipFill>
        <p:spPr>
          <a:xfrm rot="332170">
            <a:off x="6545384" y="3458753"/>
            <a:ext cx="329910" cy="220947"/>
          </a:xfrm>
          <a:prstGeom prst="rect">
            <a:avLst/>
          </a:prstGeom>
          <a:ln>
            <a:noFill/>
          </a:ln>
        </p:spPr>
      </p:pic>
      <p:pic>
        <p:nvPicPr>
          <p:cNvPr id="100" name="Picture 99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776" t="18040" r="19062" b="20202"/>
          <a:stretch/>
        </p:blipFill>
        <p:spPr>
          <a:xfrm rot="332170">
            <a:off x="6545384" y="3710498"/>
            <a:ext cx="329910" cy="220947"/>
          </a:xfrm>
          <a:prstGeom prst="rect">
            <a:avLst/>
          </a:prstGeom>
          <a:ln>
            <a:noFill/>
          </a:ln>
        </p:spPr>
      </p:pic>
      <p:pic>
        <p:nvPicPr>
          <p:cNvPr id="102" name="Picture 101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776" t="18040" r="19062" b="20202"/>
          <a:stretch/>
        </p:blipFill>
        <p:spPr>
          <a:xfrm rot="332170">
            <a:off x="6545384" y="3945860"/>
            <a:ext cx="329910" cy="220947"/>
          </a:xfrm>
          <a:prstGeom prst="rect">
            <a:avLst/>
          </a:prstGeom>
          <a:ln>
            <a:noFill/>
          </a:ln>
        </p:spPr>
      </p:pic>
      <p:pic>
        <p:nvPicPr>
          <p:cNvPr id="104" name="Picture 103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776" t="18040" r="19062" b="20202"/>
          <a:stretch/>
        </p:blipFill>
        <p:spPr>
          <a:xfrm rot="332170">
            <a:off x="6545384" y="4220753"/>
            <a:ext cx="329910" cy="220947"/>
          </a:xfrm>
          <a:prstGeom prst="rect">
            <a:avLst/>
          </a:prstGeom>
          <a:ln>
            <a:noFill/>
          </a:ln>
        </p:spPr>
      </p:pic>
      <p:sp>
        <p:nvSpPr>
          <p:cNvPr id="111" name="Rectangle 110"/>
          <p:cNvSpPr/>
          <p:nvPr/>
        </p:nvSpPr>
        <p:spPr>
          <a:xfrm>
            <a:off x="6491134" y="3364214"/>
            <a:ext cx="811542" cy="109288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Rectangle 111"/>
          <p:cNvSpPr/>
          <p:nvPr/>
        </p:nvSpPr>
        <p:spPr>
          <a:xfrm>
            <a:off x="7339313" y="3364214"/>
            <a:ext cx="829546" cy="1092885"/>
          </a:xfrm>
          <a:prstGeom prst="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3" name="Picture 1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00801" y="1764767"/>
            <a:ext cx="823031" cy="1012024"/>
          </a:xfrm>
          <a:prstGeom prst="rect">
            <a:avLst/>
          </a:prstGeom>
        </p:spPr>
      </p:pic>
      <p:pic>
        <p:nvPicPr>
          <p:cNvPr id="114" name="Picture 1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74704" y="1764767"/>
            <a:ext cx="823031" cy="1012024"/>
          </a:xfrm>
          <a:prstGeom prst="rect">
            <a:avLst/>
          </a:prstGeom>
        </p:spPr>
      </p:pic>
      <p:sp>
        <p:nvSpPr>
          <p:cNvPr id="115" name="Text Placeholder 4"/>
          <p:cNvSpPr txBox="1">
            <a:spLocks/>
          </p:cNvSpPr>
          <p:nvPr/>
        </p:nvSpPr>
        <p:spPr>
          <a:xfrm>
            <a:off x="173251" y="2861664"/>
            <a:ext cx="1274550" cy="228600"/>
          </a:xfrm>
          <a:prstGeom prst="rect">
            <a:avLst/>
          </a:prstGeom>
        </p:spPr>
        <p:txBody>
          <a:bodyPr>
            <a:noAutofit/>
          </a:bodyPr>
          <a:lstStyle>
            <a:lvl1pPr marL="288925" indent="-288925" algn="l" rtl="0" eaLnBrk="1" fontAlgn="base" hangingPunct="1">
              <a:spcBef>
                <a:spcPts val="600"/>
              </a:spcBef>
              <a:spcAft>
                <a:spcPts val="200"/>
              </a:spcAft>
              <a:buClr>
                <a:schemeClr val="accent2"/>
              </a:buClr>
              <a:buSzPct val="100000"/>
              <a:buFont typeface="Arial Bold"/>
              <a:buChar char="+"/>
              <a:defRPr sz="1800" kern="1200">
                <a:solidFill>
                  <a:schemeClr val="tx1"/>
                </a:solidFill>
                <a:latin typeface="+mn-lt"/>
                <a:ea typeface="Arial" pitchFamily="-111" charset="0"/>
                <a:cs typeface="Arial" pitchFamily="34" charset="0"/>
              </a:defRPr>
            </a:lvl1pPr>
            <a:lvl2pPr marL="568325" indent="-222250" algn="l" rtl="0" eaLnBrk="1" fontAlgn="base" hangingPunct="1">
              <a:spcBef>
                <a:spcPts val="300"/>
              </a:spcBef>
              <a:spcAft>
                <a:spcPts val="200"/>
              </a:spcAft>
              <a:buClr>
                <a:schemeClr val="accent2"/>
              </a:buClr>
              <a:buFont typeface="Lucida Grande"/>
              <a:buChar char="•"/>
              <a:defRPr sz="1600" kern="1200">
                <a:solidFill>
                  <a:schemeClr val="tx1"/>
                </a:solidFill>
                <a:latin typeface="+mn-lt"/>
                <a:ea typeface="Arial" pitchFamily="-111" charset="0"/>
                <a:cs typeface="Arial" charset="0"/>
              </a:defRPr>
            </a:lvl2pPr>
            <a:lvl3pPr marL="857250" indent="-233363" algn="l" rtl="0" eaLnBrk="1" fontAlgn="base" hangingPunct="1"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Font typeface="Lucida Grande"/>
              <a:buChar char="−"/>
              <a:defRPr sz="1400" kern="1200">
                <a:solidFill>
                  <a:schemeClr val="tx1"/>
                </a:solidFill>
                <a:latin typeface="+mn-lt"/>
                <a:ea typeface="Arial" pitchFamily="-111" charset="0"/>
                <a:cs typeface="Arial" charset="0"/>
              </a:defRPr>
            </a:lvl3pPr>
            <a:lvl4pPr marL="1081088" indent="-223838" algn="l" rtl="0" eaLnBrk="1" fontAlgn="base" hangingPunct="1"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100000"/>
              <a:buFont typeface="Courier New" charset="0"/>
              <a:buChar char="o"/>
              <a:defRPr sz="1400" kern="1200">
                <a:solidFill>
                  <a:schemeClr val="tx1"/>
                </a:solidFill>
                <a:latin typeface="+mn-lt"/>
                <a:ea typeface="Arial" pitchFamily="-111" charset="0"/>
                <a:cs typeface="Arial" charset="0"/>
              </a:defRPr>
            </a:lvl4pPr>
            <a:lvl5pPr marL="1258888" indent="-177800" algn="l" rtl="0" eaLnBrk="1" fontAlgn="base" hangingPunct="1"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Font typeface="Arial" charset="0"/>
              <a:buChar char="»"/>
              <a:defRPr sz="1400" kern="1200">
                <a:solidFill>
                  <a:schemeClr val="tx1"/>
                </a:solidFill>
                <a:latin typeface="+mn-lt"/>
                <a:ea typeface="Arial" pitchFamily="-111" charset="0"/>
                <a:cs typeface="Arial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200" i="1" dirty="0"/>
              <a:t>31,25 - 62,5 kW</a:t>
            </a:r>
          </a:p>
        </p:txBody>
      </p:sp>
      <p:sp>
        <p:nvSpPr>
          <p:cNvPr id="116" name="Text Placeholder 4"/>
          <p:cNvSpPr txBox="1">
            <a:spLocks/>
          </p:cNvSpPr>
          <p:nvPr/>
        </p:nvSpPr>
        <p:spPr>
          <a:xfrm>
            <a:off x="1998308" y="1200150"/>
            <a:ext cx="1091832" cy="228600"/>
          </a:xfrm>
          <a:prstGeom prst="rect">
            <a:avLst/>
          </a:prstGeom>
        </p:spPr>
        <p:txBody>
          <a:bodyPr>
            <a:noAutofit/>
          </a:bodyPr>
          <a:lstStyle>
            <a:lvl1pPr marL="288925" indent="-288925" algn="l" rtl="0" eaLnBrk="1" fontAlgn="base" hangingPunct="1">
              <a:spcBef>
                <a:spcPts val="600"/>
              </a:spcBef>
              <a:spcAft>
                <a:spcPts val="200"/>
              </a:spcAft>
              <a:buClr>
                <a:schemeClr val="accent2"/>
              </a:buClr>
              <a:buSzPct val="100000"/>
              <a:buFont typeface="Arial Bold"/>
              <a:buChar char="+"/>
              <a:defRPr sz="1800" kern="1200">
                <a:solidFill>
                  <a:schemeClr val="tx1"/>
                </a:solidFill>
                <a:latin typeface="+mn-lt"/>
                <a:ea typeface="Arial" pitchFamily="-111" charset="0"/>
                <a:cs typeface="Arial" pitchFamily="34" charset="0"/>
              </a:defRPr>
            </a:lvl1pPr>
            <a:lvl2pPr marL="568325" indent="-222250" algn="l" rtl="0" eaLnBrk="1" fontAlgn="base" hangingPunct="1">
              <a:spcBef>
                <a:spcPts val="300"/>
              </a:spcBef>
              <a:spcAft>
                <a:spcPts val="200"/>
              </a:spcAft>
              <a:buClr>
                <a:schemeClr val="accent2"/>
              </a:buClr>
              <a:buFont typeface="Lucida Grande"/>
              <a:buChar char="•"/>
              <a:defRPr sz="1600" kern="1200">
                <a:solidFill>
                  <a:schemeClr val="tx1"/>
                </a:solidFill>
                <a:latin typeface="+mn-lt"/>
                <a:ea typeface="Arial" pitchFamily="-111" charset="0"/>
                <a:cs typeface="Arial" charset="0"/>
              </a:defRPr>
            </a:lvl2pPr>
            <a:lvl3pPr marL="857250" indent="-233363" algn="l" rtl="0" eaLnBrk="1" fontAlgn="base" hangingPunct="1"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Font typeface="Lucida Grande"/>
              <a:buChar char="−"/>
              <a:defRPr sz="1400" kern="1200">
                <a:solidFill>
                  <a:schemeClr val="tx1"/>
                </a:solidFill>
                <a:latin typeface="+mn-lt"/>
                <a:ea typeface="Arial" pitchFamily="-111" charset="0"/>
                <a:cs typeface="Arial" charset="0"/>
              </a:defRPr>
            </a:lvl3pPr>
            <a:lvl4pPr marL="1081088" indent="-223838" algn="l" rtl="0" eaLnBrk="1" fontAlgn="base" hangingPunct="1"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100000"/>
              <a:buFont typeface="Courier New" charset="0"/>
              <a:buChar char="o"/>
              <a:defRPr sz="1400" kern="1200">
                <a:solidFill>
                  <a:schemeClr val="tx1"/>
                </a:solidFill>
                <a:latin typeface="+mn-lt"/>
                <a:ea typeface="Arial" pitchFamily="-111" charset="0"/>
                <a:cs typeface="Arial" charset="0"/>
              </a:defRPr>
            </a:lvl4pPr>
            <a:lvl5pPr marL="1258888" indent="-177800" algn="l" rtl="0" eaLnBrk="1" fontAlgn="base" hangingPunct="1"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Font typeface="Arial" charset="0"/>
              <a:buChar char="»"/>
              <a:defRPr sz="1400" kern="1200">
                <a:solidFill>
                  <a:schemeClr val="tx1"/>
                </a:solidFill>
                <a:latin typeface="+mn-lt"/>
                <a:ea typeface="Arial" pitchFamily="-111" charset="0"/>
                <a:cs typeface="Arial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600" b="1" i="1" dirty="0"/>
              <a:t>125 kW</a:t>
            </a:r>
          </a:p>
          <a:p>
            <a:pPr marL="0" indent="0">
              <a:buNone/>
            </a:pPr>
            <a:endParaRPr lang="en-US" sz="1600" i="1" dirty="0"/>
          </a:p>
        </p:txBody>
      </p:sp>
      <p:pic>
        <p:nvPicPr>
          <p:cNvPr id="117" name="Picture 116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776" t="18040" r="19062" b="20202"/>
          <a:stretch/>
        </p:blipFill>
        <p:spPr>
          <a:xfrm rot="332170">
            <a:off x="7790984" y="3458753"/>
            <a:ext cx="329910" cy="220947"/>
          </a:xfrm>
          <a:prstGeom prst="rect">
            <a:avLst/>
          </a:prstGeom>
          <a:ln>
            <a:noFill/>
          </a:ln>
        </p:spPr>
      </p:pic>
      <p:pic>
        <p:nvPicPr>
          <p:cNvPr id="118" name="Picture 117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776" t="18040" r="19062" b="20202"/>
          <a:stretch/>
        </p:blipFill>
        <p:spPr>
          <a:xfrm rot="332170">
            <a:off x="7790984" y="3710498"/>
            <a:ext cx="329910" cy="220947"/>
          </a:xfrm>
          <a:prstGeom prst="rect">
            <a:avLst/>
          </a:prstGeom>
          <a:ln>
            <a:noFill/>
          </a:ln>
        </p:spPr>
      </p:pic>
      <p:pic>
        <p:nvPicPr>
          <p:cNvPr id="119" name="Picture 118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776" t="18040" r="19062" b="20202"/>
          <a:stretch/>
        </p:blipFill>
        <p:spPr>
          <a:xfrm rot="332170">
            <a:off x="7790984" y="3945860"/>
            <a:ext cx="329910" cy="220947"/>
          </a:xfrm>
          <a:prstGeom prst="rect">
            <a:avLst/>
          </a:prstGeom>
          <a:ln>
            <a:noFill/>
          </a:ln>
        </p:spPr>
      </p:pic>
      <p:pic>
        <p:nvPicPr>
          <p:cNvPr id="120" name="Picture 119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776" t="18040" r="19062" b="20202"/>
          <a:stretch/>
        </p:blipFill>
        <p:spPr>
          <a:xfrm rot="332170">
            <a:off x="7790984" y="4220753"/>
            <a:ext cx="329910" cy="220947"/>
          </a:xfrm>
          <a:prstGeom prst="rect">
            <a:avLst/>
          </a:prstGeom>
          <a:ln>
            <a:noFill/>
          </a:ln>
        </p:spPr>
      </p:pic>
      <p:sp>
        <p:nvSpPr>
          <p:cNvPr id="121" name="Text Placeholder 4"/>
          <p:cNvSpPr txBox="1">
            <a:spLocks/>
          </p:cNvSpPr>
          <p:nvPr/>
        </p:nvSpPr>
        <p:spPr>
          <a:xfrm>
            <a:off x="253454" y="1200150"/>
            <a:ext cx="1162360" cy="228600"/>
          </a:xfrm>
          <a:prstGeom prst="rect">
            <a:avLst/>
          </a:prstGeom>
        </p:spPr>
        <p:txBody>
          <a:bodyPr>
            <a:noAutofit/>
          </a:bodyPr>
          <a:lstStyle>
            <a:lvl1pPr marL="288925" indent="-288925" algn="l" rtl="0" eaLnBrk="1" fontAlgn="base" hangingPunct="1">
              <a:spcBef>
                <a:spcPts val="600"/>
              </a:spcBef>
              <a:spcAft>
                <a:spcPts val="200"/>
              </a:spcAft>
              <a:buClr>
                <a:schemeClr val="accent2"/>
              </a:buClr>
              <a:buSzPct val="100000"/>
              <a:buFont typeface="Arial Bold"/>
              <a:buChar char="+"/>
              <a:defRPr sz="1800" kern="1200">
                <a:solidFill>
                  <a:schemeClr val="tx1"/>
                </a:solidFill>
                <a:latin typeface="+mn-lt"/>
                <a:ea typeface="Arial" pitchFamily="-111" charset="0"/>
                <a:cs typeface="Arial" pitchFamily="34" charset="0"/>
              </a:defRPr>
            </a:lvl1pPr>
            <a:lvl2pPr marL="568325" indent="-222250" algn="l" rtl="0" eaLnBrk="1" fontAlgn="base" hangingPunct="1">
              <a:spcBef>
                <a:spcPts val="300"/>
              </a:spcBef>
              <a:spcAft>
                <a:spcPts val="200"/>
              </a:spcAft>
              <a:buClr>
                <a:schemeClr val="accent2"/>
              </a:buClr>
              <a:buFont typeface="Lucida Grande"/>
              <a:buChar char="•"/>
              <a:defRPr sz="1600" kern="1200">
                <a:solidFill>
                  <a:schemeClr val="tx1"/>
                </a:solidFill>
                <a:latin typeface="+mn-lt"/>
                <a:ea typeface="Arial" pitchFamily="-111" charset="0"/>
                <a:cs typeface="Arial" charset="0"/>
              </a:defRPr>
            </a:lvl2pPr>
            <a:lvl3pPr marL="857250" indent="-233363" algn="l" rtl="0" eaLnBrk="1" fontAlgn="base" hangingPunct="1"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Font typeface="Lucida Grande"/>
              <a:buChar char="−"/>
              <a:defRPr sz="1400" kern="1200">
                <a:solidFill>
                  <a:schemeClr val="tx1"/>
                </a:solidFill>
                <a:latin typeface="+mn-lt"/>
                <a:ea typeface="Arial" pitchFamily="-111" charset="0"/>
                <a:cs typeface="Arial" charset="0"/>
              </a:defRPr>
            </a:lvl3pPr>
            <a:lvl4pPr marL="1081088" indent="-223838" algn="l" rtl="0" eaLnBrk="1" fontAlgn="base" hangingPunct="1"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100000"/>
              <a:buFont typeface="Courier New" charset="0"/>
              <a:buChar char="o"/>
              <a:defRPr sz="1400" kern="1200">
                <a:solidFill>
                  <a:schemeClr val="tx1"/>
                </a:solidFill>
                <a:latin typeface="+mn-lt"/>
                <a:ea typeface="Arial" pitchFamily="-111" charset="0"/>
                <a:cs typeface="Arial" charset="0"/>
              </a:defRPr>
            </a:lvl4pPr>
            <a:lvl5pPr marL="1258888" indent="-177800" algn="l" rtl="0" eaLnBrk="1" fontAlgn="base" hangingPunct="1"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Font typeface="Arial" charset="0"/>
              <a:buChar char="»"/>
              <a:defRPr sz="1400" kern="1200">
                <a:solidFill>
                  <a:schemeClr val="tx1"/>
                </a:solidFill>
                <a:latin typeface="+mn-lt"/>
                <a:ea typeface="Arial" pitchFamily="-111" charset="0"/>
                <a:cs typeface="Arial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600" b="1" i="1" dirty="0"/>
              <a:t>62,5 kW</a:t>
            </a:r>
          </a:p>
        </p:txBody>
      </p:sp>
      <p:sp>
        <p:nvSpPr>
          <p:cNvPr id="123" name="Text Placeholder 4"/>
          <p:cNvSpPr txBox="1">
            <a:spLocks/>
          </p:cNvSpPr>
          <p:nvPr/>
        </p:nvSpPr>
        <p:spPr>
          <a:xfrm>
            <a:off x="1912996" y="2876738"/>
            <a:ext cx="1262456" cy="228600"/>
          </a:xfrm>
          <a:prstGeom prst="rect">
            <a:avLst/>
          </a:prstGeom>
        </p:spPr>
        <p:txBody>
          <a:bodyPr>
            <a:noAutofit/>
          </a:bodyPr>
          <a:lstStyle>
            <a:lvl1pPr marL="288925" indent="-288925" algn="l" rtl="0" eaLnBrk="1" fontAlgn="base" hangingPunct="1">
              <a:spcBef>
                <a:spcPts val="600"/>
              </a:spcBef>
              <a:spcAft>
                <a:spcPts val="200"/>
              </a:spcAft>
              <a:buClr>
                <a:schemeClr val="accent2"/>
              </a:buClr>
              <a:buSzPct val="100000"/>
              <a:buFont typeface="Arial Bold"/>
              <a:buChar char="+"/>
              <a:defRPr sz="1800" kern="1200">
                <a:solidFill>
                  <a:schemeClr val="tx1"/>
                </a:solidFill>
                <a:latin typeface="+mn-lt"/>
                <a:ea typeface="Arial" pitchFamily="-111" charset="0"/>
                <a:cs typeface="Arial" pitchFamily="34" charset="0"/>
              </a:defRPr>
            </a:lvl1pPr>
            <a:lvl2pPr marL="568325" indent="-222250" algn="l" rtl="0" eaLnBrk="1" fontAlgn="base" hangingPunct="1">
              <a:spcBef>
                <a:spcPts val="300"/>
              </a:spcBef>
              <a:spcAft>
                <a:spcPts val="200"/>
              </a:spcAft>
              <a:buClr>
                <a:schemeClr val="accent2"/>
              </a:buClr>
              <a:buFont typeface="Lucida Grande"/>
              <a:buChar char="•"/>
              <a:defRPr sz="1600" kern="1200">
                <a:solidFill>
                  <a:schemeClr val="tx1"/>
                </a:solidFill>
                <a:latin typeface="+mn-lt"/>
                <a:ea typeface="Arial" pitchFamily="-111" charset="0"/>
                <a:cs typeface="Arial" charset="0"/>
              </a:defRPr>
            </a:lvl2pPr>
            <a:lvl3pPr marL="857250" indent="-233363" algn="l" rtl="0" eaLnBrk="1" fontAlgn="base" hangingPunct="1"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Font typeface="Lucida Grande"/>
              <a:buChar char="−"/>
              <a:defRPr sz="1400" kern="1200">
                <a:solidFill>
                  <a:schemeClr val="tx1"/>
                </a:solidFill>
                <a:latin typeface="+mn-lt"/>
                <a:ea typeface="Arial" pitchFamily="-111" charset="0"/>
                <a:cs typeface="Arial" charset="0"/>
              </a:defRPr>
            </a:lvl3pPr>
            <a:lvl4pPr marL="1081088" indent="-223838" algn="l" rtl="0" eaLnBrk="1" fontAlgn="base" hangingPunct="1"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100000"/>
              <a:buFont typeface="Courier New" charset="0"/>
              <a:buChar char="o"/>
              <a:defRPr sz="1400" kern="1200">
                <a:solidFill>
                  <a:schemeClr val="tx1"/>
                </a:solidFill>
                <a:latin typeface="+mn-lt"/>
                <a:ea typeface="Arial" pitchFamily="-111" charset="0"/>
                <a:cs typeface="Arial" charset="0"/>
              </a:defRPr>
            </a:lvl4pPr>
            <a:lvl5pPr marL="1258888" indent="-177800" algn="l" rtl="0" eaLnBrk="1" fontAlgn="base" hangingPunct="1"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Font typeface="Arial" charset="0"/>
              <a:buChar char="»"/>
              <a:defRPr sz="1400" kern="1200">
                <a:solidFill>
                  <a:schemeClr val="tx1"/>
                </a:solidFill>
                <a:latin typeface="+mn-lt"/>
                <a:ea typeface="Arial" pitchFamily="-111" charset="0"/>
                <a:cs typeface="Arial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200" i="1" dirty="0"/>
              <a:t>31,25 – 125 kW</a:t>
            </a:r>
          </a:p>
        </p:txBody>
      </p:sp>
      <p:sp>
        <p:nvSpPr>
          <p:cNvPr id="124" name="Text Placeholder 4"/>
          <p:cNvSpPr txBox="1">
            <a:spLocks/>
          </p:cNvSpPr>
          <p:nvPr/>
        </p:nvSpPr>
        <p:spPr>
          <a:xfrm>
            <a:off x="3951048" y="1200150"/>
            <a:ext cx="1091832" cy="228600"/>
          </a:xfrm>
          <a:prstGeom prst="rect">
            <a:avLst/>
          </a:prstGeom>
        </p:spPr>
        <p:txBody>
          <a:bodyPr>
            <a:noAutofit/>
          </a:bodyPr>
          <a:lstStyle>
            <a:lvl1pPr marL="288925" indent="-288925" algn="l" rtl="0" eaLnBrk="1" fontAlgn="base" hangingPunct="1">
              <a:spcBef>
                <a:spcPts val="600"/>
              </a:spcBef>
              <a:spcAft>
                <a:spcPts val="200"/>
              </a:spcAft>
              <a:buClr>
                <a:schemeClr val="accent2"/>
              </a:buClr>
              <a:buSzPct val="100000"/>
              <a:buFont typeface="Arial Bold"/>
              <a:buChar char="+"/>
              <a:defRPr sz="1800" kern="1200">
                <a:solidFill>
                  <a:schemeClr val="tx1"/>
                </a:solidFill>
                <a:latin typeface="+mn-lt"/>
                <a:ea typeface="Arial" pitchFamily="-111" charset="0"/>
                <a:cs typeface="Arial" pitchFamily="34" charset="0"/>
              </a:defRPr>
            </a:lvl1pPr>
            <a:lvl2pPr marL="568325" indent="-222250" algn="l" rtl="0" eaLnBrk="1" fontAlgn="base" hangingPunct="1">
              <a:spcBef>
                <a:spcPts val="300"/>
              </a:spcBef>
              <a:spcAft>
                <a:spcPts val="200"/>
              </a:spcAft>
              <a:buClr>
                <a:schemeClr val="accent2"/>
              </a:buClr>
              <a:buFont typeface="Lucida Grande"/>
              <a:buChar char="•"/>
              <a:defRPr sz="1600" kern="1200">
                <a:solidFill>
                  <a:schemeClr val="tx1"/>
                </a:solidFill>
                <a:latin typeface="+mn-lt"/>
                <a:ea typeface="Arial" pitchFamily="-111" charset="0"/>
                <a:cs typeface="Arial" charset="0"/>
              </a:defRPr>
            </a:lvl2pPr>
            <a:lvl3pPr marL="857250" indent="-233363" algn="l" rtl="0" eaLnBrk="1" fontAlgn="base" hangingPunct="1"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Font typeface="Lucida Grande"/>
              <a:buChar char="−"/>
              <a:defRPr sz="1400" kern="1200">
                <a:solidFill>
                  <a:schemeClr val="tx1"/>
                </a:solidFill>
                <a:latin typeface="+mn-lt"/>
                <a:ea typeface="Arial" pitchFamily="-111" charset="0"/>
                <a:cs typeface="Arial" charset="0"/>
              </a:defRPr>
            </a:lvl3pPr>
            <a:lvl4pPr marL="1081088" indent="-223838" algn="l" rtl="0" eaLnBrk="1" fontAlgn="base" hangingPunct="1"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100000"/>
              <a:buFont typeface="Courier New" charset="0"/>
              <a:buChar char="o"/>
              <a:defRPr sz="1400" kern="1200">
                <a:solidFill>
                  <a:schemeClr val="tx1"/>
                </a:solidFill>
                <a:latin typeface="+mn-lt"/>
                <a:ea typeface="Arial" pitchFamily="-111" charset="0"/>
                <a:cs typeface="Arial" charset="0"/>
              </a:defRPr>
            </a:lvl4pPr>
            <a:lvl5pPr marL="1258888" indent="-177800" algn="l" rtl="0" eaLnBrk="1" fontAlgn="base" hangingPunct="1"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Font typeface="Arial" charset="0"/>
              <a:buChar char="»"/>
              <a:defRPr sz="1400" kern="1200">
                <a:solidFill>
                  <a:schemeClr val="tx1"/>
                </a:solidFill>
                <a:latin typeface="+mn-lt"/>
                <a:ea typeface="Arial" pitchFamily="-111" charset="0"/>
                <a:cs typeface="Arial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600" b="1" i="1" dirty="0"/>
              <a:t>500 kW</a:t>
            </a:r>
          </a:p>
          <a:p>
            <a:pPr marL="0" indent="0">
              <a:buNone/>
            </a:pPr>
            <a:endParaRPr lang="en-US" sz="1600" i="1" dirty="0"/>
          </a:p>
        </p:txBody>
      </p:sp>
      <p:sp>
        <p:nvSpPr>
          <p:cNvPr id="125" name="Text Placeholder 4"/>
          <p:cNvSpPr txBox="1">
            <a:spLocks/>
          </p:cNvSpPr>
          <p:nvPr/>
        </p:nvSpPr>
        <p:spPr>
          <a:xfrm>
            <a:off x="3736393" y="4529389"/>
            <a:ext cx="1520030" cy="228600"/>
          </a:xfrm>
          <a:prstGeom prst="rect">
            <a:avLst/>
          </a:prstGeom>
        </p:spPr>
        <p:txBody>
          <a:bodyPr>
            <a:noAutofit/>
          </a:bodyPr>
          <a:lstStyle>
            <a:lvl1pPr marL="288925" indent="-288925" algn="l" rtl="0" eaLnBrk="1" fontAlgn="base" hangingPunct="1">
              <a:spcBef>
                <a:spcPts val="600"/>
              </a:spcBef>
              <a:spcAft>
                <a:spcPts val="200"/>
              </a:spcAft>
              <a:buClr>
                <a:schemeClr val="accent2"/>
              </a:buClr>
              <a:buSzPct val="100000"/>
              <a:buFont typeface="Arial Bold"/>
              <a:buChar char="+"/>
              <a:defRPr sz="1800" kern="1200">
                <a:solidFill>
                  <a:schemeClr val="tx1"/>
                </a:solidFill>
                <a:latin typeface="+mn-lt"/>
                <a:ea typeface="Arial" pitchFamily="-111" charset="0"/>
                <a:cs typeface="Arial" pitchFamily="34" charset="0"/>
              </a:defRPr>
            </a:lvl1pPr>
            <a:lvl2pPr marL="568325" indent="-222250" algn="l" rtl="0" eaLnBrk="1" fontAlgn="base" hangingPunct="1">
              <a:spcBef>
                <a:spcPts val="300"/>
              </a:spcBef>
              <a:spcAft>
                <a:spcPts val="200"/>
              </a:spcAft>
              <a:buClr>
                <a:schemeClr val="accent2"/>
              </a:buClr>
              <a:buFont typeface="Lucida Grande"/>
              <a:buChar char="•"/>
              <a:defRPr sz="1600" kern="1200">
                <a:solidFill>
                  <a:schemeClr val="tx1"/>
                </a:solidFill>
                <a:latin typeface="+mn-lt"/>
                <a:ea typeface="Arial" pitchFamily="-111" charset="0"/>
                <a:cs typeface="Arial" charset="0"/>
              </a:defRPr>
            </a:lvl2pPr>
            <a:lvl3pPr marL="857250" indent="-233363" algn="l" rtl="0" eaLnBrk="1" fontAlgn="base" hangingPunct="1"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Font typeface="Lucida Grande"/>
              <a:buChar char="−"/>
              <a:defRPr sz="1400" kern="1200">
                <a:solidFill>
                  <a:schemeClr val="tx1"/>
                </a:solidFill>
                <a:latin typeface="+mn-lt"/>
                <a:ea typeface="Arial" pitchFamily="-111" charset="0"/>
                <a:cs typeface="Arial" charset="0"/>
              </a:defRPr>
            </a:lvl3pPr>
            <a:lvl4pPr marL="1081088" indent="-223838" algn="l" rtl="0" eaLnBrk="1" fontAlgn="base" hangingPunct="1"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100000"/>
              <a:buFont typeface="Courier New" charset="0"/>
              <a:buChar char="o"/>
              <a:defRPr sz="1400" kern="1200">
                <a:solidFill>
                  <a:schemeClr val="tx1"/>
                </a:solidFill>
                <a:latin typeface="+mn-lt"/>
                <a:ea typeface="Arial" pitchFamily="-111" charset="0"/>
                <a:cs typeface="Arial" charset="0"/>
              </a:defRPr>
            </a:lvl4pPr>
            <a:lvl5pPr marL="1258888" indent="-177800" algn="l" rtl="0" eaLnBrk="1" fontAlgn="base" hangingPunct="1"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Font typeface="Arial" charset="0"/>
              <a:buChar char="»"/>
              <a:defRPr sz="1400" kern="1200">
                <a:solidFill>
                  <a:schemeClr val="tx1"/>
                </a:solidFill>
                <a:latin typeface="+mn-lt"/>
                <a:ea typeface="Arial" pitchFamily="-111" charset="0"/>
                <a:cs typeface="Arial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200" i="1" dirty="0"/>
              <a:t> 31,25 – 400 kW</a:t>
            </a:r>
          </a:p>
        </p:txBody>
      </p:sp>
      <p:sp>
        <p:nvSpPr>
          <p:cNvPr id="126" name="Text Placeholder 4"/>
          <p:cNvSpPr txBox="1">
            <a:spLocks/>
          </p:cNvSpPr>
          <p:nvPr/>
        </p:nvSpPr>
        <p:spPr>
          <a:xfrm>
            <a:off x="6743663" y="1200452"/>
            <a:ext cx="1254606" cy="228600"/>
          </a:xfrm>
          <a:prstGeom prst="rect">
            <a:avLst/>
          </a:prstGeom>
        </p:spPr>
        <p:txBody>
          <a:bodyPr>
            <a:noAutofit/>
          </a:bodyPr>
          <a:lstStyle>
            <a:lvl1pPr marL="288925" indent="-288925" algn="l" rtl="0" eaLnBrk="1" fontAlgn="base" hangingPunct="1">
              <a:spcBef>
                <a:spcPts val="600"/>
              </a:spcBef>
              <a:spcAft>
                <a:spcPts val="200"/>
              </a:spcAft>
              <a:buClr>
                <a:schemeClr val="accent2"/>
              </a:buClr>
              <a:buSzPct val="100000"/>
              <a:buFont typeface="Arial Bold"/>
              <a:buChar char="+"/>
              <a:defRPr sz="1800" kern="1200">
                <a:solidFill>
                  <a:schemeClr val="tx1"/>
                </a:solidFill>
                <a:latin typeface="+mn-lt"/>
                <a:ea typeface="Arial" pitchFamily="-111" charset="0"/>
                <a:cs typeface="Arial" pitchFamily="34" charset="0"/>
              </a:defRPr>
            </a:lvl1pPr>
            <a:lvl2pPr marL="568325" indent="-222250" algn="l" rtl="0" eaLnBrk="1" fontAlgn="base" hangingPunct="1">
              <a:spcBef>
                <a:spcPts val="300"/>
              </a:spcBef>
              <a:spcAft>
                <a:spcPts val="200"/>
              </a:spcAft>
              <a:buClr>
                <a:schemeClr val="accent2"/>
              </a:buClr>
              <a:buFont typeface="Lucida Grande"/>
              <a:buChar char="•"/>
              <a:defRPr sz="1600" kern="1200">
                <a:solidFill>
                  <a:schemeClr val="tx1"/>
                </a:solidFill>
                <a:latin typeface="+mn-lt"/>
                <a:ea typeface="Arial" pitchFamily="-111" charset="0"/>
                <a:cs typeface="Arial" charset="0"/>
              </a:defRPr>
            </a:lvl2pPr>
            <a:lvl3pPr marL="857250" indent="-233363" algn="l" rtl="0" eaLnBrk="1" fontAlgn="base" hangingPunct="1"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Font typeface="Lucida Grande"/>
              <a:buChar char="−"/>
              <a:defRPr sz="1400" kern="1200">
                <a:solidFill>
                  <a:schemeClr val="tx1"/>
                </a:solidFill>
                <a:latin typeface="+mn-lt"/>
                <a:ea typeface="Arial" pitchFamily="-111" charset="0"/>
                <a:cs typeface="Arial" charset="0"/>
              </a:defRPr>
            </a:lvl3pPr>
            <a:lvl4pPr marL="1081088" indent="-223838" algn="l" rtl="0" eaLnBrk="1" fontAlgn="base" hangingPunct="1"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100000"/>
              <a:buFont typeface="Courier New" charset="0"/>
              <a:buChar char="o"/>
              <a:defRPr sz="1400" kern="1200">
                <a:solidFill>
                  <a:schemeClr val="tx1"/>
                </a:solidFill>
                <a:latin typeface="+mn-lt"/>
                <a:ea typeface="Arial" pitchFamily="-111" charset="0"/>
                <a:cs typeface="Arial" charset="0"/>
              </a:defRPr>
            </a:lvl4pPr>
            <a:lvl5pPr marL="1258888" indent="-177800" algn="l" rtl="0" eaLnBrk="1" fontAlgn="base" hangingPunct="1"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Font typeface="Arial" charset="0"/>
              <a:buChar char="»"/>
              <a:defRPr sz="1400" kern="1200">
                <a:solidFill>
                  <a:schemeClr val="tx1"/>
                </a:solidFill>
                <a:latin typeface="+mn-lt"/>
                <a:ea typeface="Arial" pitchFamily="-111" charset="0"/>
                <a:cs typeface="Arial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600" b="1" i="1" dirty="0"/>
              <a:t>750 kW</a:t>
            </a:r>
          </a:p>
          <a:p>
            <a:pPr marL="0" indent="0">
              <a:buNone/>
            </a:pPr>
            <a:endParaRPr lang="en-US" sz="1600" i="1" dirty="0"/>
          </a:p>
        </p:txBody>
      </p:sp>
      <p:pic>
        <p:nvPicPr>
          <p:cNvPr id="127" name="Picture 1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52334" y="1766544"/>
            <a:ext cx="823031" cy="1012024"/>
          </a:xfrm>
          <a:prstGeom prst="rect">
            <a:avLst/>
          </a:prstGeom>
        </p:spPr>
      </p:pic>
      <p:pic>
        <p:nvPicPr>
          <p:cNvPr id="128" name="Picture 1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35298" y="1798545"/>
            <a:ext cx="823031" cy="1012024"/>
          </a:xfrm>
          <a:prstGeom prst="rect">
            <a:avLst/>
          </a:prstGeom>
        </p:spPr>
      </p:pic>
      <p:cxnSp>
        <p:nvCxnSpPr>
          <p:cNvPr id="130" name="Straight Connector 129"/>
          <p:cNvCxnSpPr>
            <a:cxnSpLocks/>
          </p:cNvCxnSpPr>
          <p:nvPr/>
        </p:nvCxnSpPr>
        <p:spPr>
          <a:xfrm flipH="1">
            <a:off x="6851632" y="2845583"/>
            <a:ext cx="898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Connector 130"/>
          <p:cNvCxnSpPr>
            <a:cxnSpLocks/>
          </p:cNvCxnSpPr>
          <p:nvPr/>
        </p:nvCxnSpPr>
        <p:spPr>
          <a:xfrm flipH="1" flipV="1">
            <a:off x="6851633" y="2749546"/>
            <a:ext cx="3106" cy="960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Straight Connector 131"/>
          <p:cNvCxnSpPr>
            <a:cxnSpLocks/>
          </p:cNvCxnSpPr>
          <p:nvPr/>
        </p:nvCxnSpPr>
        <p:spPr>
          <a:xfrm flipH="1">
            <a:off x="6067341" y="3009300"/>
            <a:ext cx="8741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Connector 132"/>
          <p:cNvCxnSpPr>
            <a:cxnSpLocks/>
          </p:cNvCxnSpPr>
          <p:nvPr/>
        </p:nvCxnSpPr>
        <p:spPr>
          <a:xfrm flipV="1">
            <a:off x="6067340" y="2759288"/>
            <a:ext cx="0" cy="2500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Straight Connector 139"/>
          <p:cNvCxnSpPr>
            <a:cxnSpLocks/>
          </p:cNvCxnSpPr>
          <p:nvPr/>
        </p:nvCxnSpPr>
        <p:spPr>
          <a:xfrm flipV="1">
            <a:off x="8666628" y="2774620"/>
            <a:ext cx="0" cy="23468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Straight Connector 140"/>
          <p:cNvCxnSpPr>
            <a:cxnSpLocks/>
          </p:cNvCxnSpPr>
          <p:nvPr/>
        </p:nvCxnSpPr>
        <p:spPr>
          <a:xfrm flipH="1">
            <a:off x="7696200" y="3009300"/>
            <a:ext cx="970428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Text Placeholder 4"/>
          <p:cNvSpPr txBox="1">
            <a:spLocks/>
          </p:cNvSpPr>
          <p:nvPr/>
        </p:nvSpPr>
        <p:spPr>
          <a:xfrm>
            <a:off x="6735814" y="4529389"/>
            <a:ext cx="1262456" cy="228600"/>
          </a:xfrm>
          <a:prstGeom prst="rect">
            <a:avLst/>
          </a:prstGeom>
        </p:spPr>
        <p:txBody>
          <a:bodyPr>
            <a:noAutofit/>
          </a:bodyPr>
          <a:lstStyle>
            <a:lvl1pPr marL="288925" indent="-288925" algn="l" rtl="0" eaLnBrk="1" fontAlgn="base" hangingPunct="1">
              <a:spcBef>
                <a:spcPts val="600"/>
              </a:spcBef>
              <a:spcAft>
                <a:spcPts val="200"/>
              </a:spcAft>
              <a:buClr>
                <a:schemeClr val="accent2"/>
              </a:buClr>
              <a:buSzPct val="100000"/>
              <a:buFont typeface="Arial Bold"/>
              <a:buChar char="+"/>
              <a:defRPr sz="1800" kern="1200">
                <a:solidFill>
                  <a:schemeClr val="tx1"/>
                </a:solidFill>
                <a:latin typeface="+mn-lt"/>
                <a:ea typeface="Arial" pitchFamily="-111" charset="0"/>
                <a:cs typeface="Arial" pitchFamily="34" charset="0"/>
              </a:defRPr>
            </a:lvl1pPr>
            <a:lvl2pPr marL="568325" indent="-222250" algn="l" rtl="0" eaLnBrk="1" fontAlgn="base" hangingPunct="1">
              <a:spcBef>
                <a:spcPts val="300"/>
              </a:spcBef>
              <a:spcAft>
                <a:spcPts val="200"/>
              </a:spcAft>
              <a:buClr>
                <a:schemeClr val="accent2"/>
              </a:buClr>
              <a:buFont typeface="Lucida Grande"/>
              <a:buChar char="•"/>
              <a:defRPr sz="1600" kern="1200">
                <a:solidFill>
                  <a:schemeClr val="tx1"/>
                </a:solidFill>
                <a:latin typeface="+mn-lt"/>
                <a:ea typeface="Arial" pitchFamily="-111" charset="0"/>
                <a:cs typeface="Arial" charset="0"/>
              </a:defRPr>
            </a:lvl2pPr>
            <a:lvl3pPr marL="857250" indent="-233363" algn="l" rtl="0" eaLnBrk="1" fontAlgn="base" hangingPunct="1"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Font typeface="Lucida Grande"/>
              <a:buChar char="−"/>
              <a:defRPr sz="1400" kern="1200">
                <a:solidFill>
                  <a:schemeClr val="tx1"/>
                </a:solidFill>
                <a:latin typeface="+mn-lt"/>
                <a:ea typeface="Arial" pitchFamily="-111" charset="0"/>
                <a:cs typeface="Arial" charset="0"/>
              </a:defRPr>
            </a:lvl3pPr>
            <a:lvl4pPr marL="1081088" indent="-223838" algn="l" rtl="0" eaLnBrk="1" fontAlgn="base" hangingPunct="1"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SzPct val="100000"/>
              <a:buFont typeface="Courier New" charset="0"/>
              <a:buChar char="o"/>
              <a:defRPr sz="1400" kern="1200">
                <a:solidFill>
                  <a:schemeClr val="tx1"/>
                </a:solidFill>
                <a:latin typeface="+mn-lt"/>
                <a:ea typeface="Arial" pitchFamily="-111" charset="0"/>
                <a:cs typeface="Arial" charset="0"/>
              </a:defRPr>
            </a:lvl4pPr>
            <a:lvl5pPr marL="1258888" indent="-177800" algn="l" rtl="0" eaLnBrk="1" fontAlgn="base" hangingPunct="1">
              <a:spcBef>
                <a:spcPts val="400"/>
              </a:spcBef>
              <a:spcAft>
                <a:spcPts val="200"/>
              </a:spcAft>
              <a:buClr>
                <a:schemeClr val="accent2"/>
              </a:buClr>
              <a:buFont typeface="Arial" charset="0"/>
              <a:buChar char="»"/>
              <a:defRPr sz="1400" kern="1200">
                <a:solidFill>
                  <a:schemeClr val="tx1"/>
                </a:solidFill>
                <a:latin typeface="+mn-lt"/>
                <a:ea typeface="Arial" pitchFamily="-111" charset="0"/>
                <a:cs typeface="Arial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200" i="1" dirty="0"/>
              <a:t>31,25 – 400 kW</a:t>
            </a:r>
          </a:p>
        </p:txBody>
      </p:sp>
      <p:cxnSp>
        <p:nvCxnSpPr>
          <p:cNvPr id="143" name="Straight Connector 142"/>
          <p:cNvCxnSpPr>
            <a:cxnSpLocks/>
          </p:cNvCxnSpPr>
          <p:nvPr/>
        </p:nvCxnSpPr>
        <p:spPr>
          <a:xfrm flipH="1">
            <a:off x="4876800" y="2825091"/>
            <a:ext cx="898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Straight Connector 143"/>
          <p:cNvCxnSpPr>
            <a:cxnSpLocks/>
          </p:cNvCxnSpPr>
          <p:nvPr/>
        </p:nvCxnSpPr>
        <p:spPr>
          <a:xfrm flipH="1" flipV="1">
            <a:off x="4972944" y="2739450"/>
            <a:ext cx="3106" cy="960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5" name="Rectangle 144"/>
          <p:cNvSpPr/>
          <p:nvPr/>
        </p:nvSpPr>
        <p:spPr>
          <a:xfrm flipH="1" flipV="1">
            <a:off x="5363939" y="1464120"/>
            <a:ext cx="80877" cy="339362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9000">
                <a:schemeClr val="bg1">
                  <a:lumMod val="6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6" name="Rectangle 145"/>
          <p:cNvSpPr/>
          <p:nvPr/>
        </p:nvSpPr>
        <p:spPr>
          <a:xfrm flipH="1" flipV="1">
            <a:off x="3377059" y="1461680"/>
            <a:ext cx="76106" cy="3319869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9000">
                <a:schemeClr val="bg1">
                  <a:lumMod val="6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7" name="Rectangle 146"/>
          <p:cNvSpPr/>
          <p:nvPr/>
        </p:nvSpPr>
        <p:spPr>
          <a:xfrm flipH="1" flipV="1">
            <a:off x="1429995" y="1418825"/>
            <a:ext cx="76106" cy="2024527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9000">
                <a:schemeClr val="bg1">
                  <a:lumMod val="6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50" name="Straight Connector 149"/>
          <p:cNvCxnSpPr>
            <a:cxnSpLocks/>
          </p:cNvCxnSpPr>
          <p:nvPr/>
        </p:nvCxnSpPr>
        <p:spPr>
          <a:xfrm flipH="1">
            <a:off x="7696200" y="2845026"/>
            <a:ext cx="89808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Straight Connector 150"/>
          <p:cNvCxnSpPr>
            <a:cxnSpLocks/>
          </p:cNvCxnSpPr>
          <p:nvPr/>
        </p:nvCxnSpPr>
        <p:spPr>
          <a:xfrm flipH="1" flipV="1">
            <a:off x="7791195" y="2757057"/>
            <a:ext cx="3106" cy="96038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2" name="Rectangle 151"/>
          <p:cNvSpPr/>
          <p:nvPr/>
        </p:nvSpPr>
        <p:spPr>
          <a:xfrm>
            <a:off x="287113" y="3547814"/>
            <a:ext cx="25171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200" i="1" dirty="0">
                <a:ea typeface="Arial" pitchFamily="-111" charset="0"/>
                <a:cs typeface="Arial" pitchFamily="34" charset="0"/>
              </a:rPr>
              <a:t>RANGE OF MAX OUTPUT </a:t>
            </a:r>
          </a:p>
          <a:p>
            <a:pPr algn="ctr"/>
            <a:r>
              <a:rPr lang="en-US" sz="1200" i="1" dirty="0">
                <a:ea typeface="Arial" pitchFamily="-111" charset="0"/>
                <a:cs typeface="Arial" pitchFamily="34" charset="0"/>
              </a:rPr>
              <a:t>PER PORT</a:t>
            </a:r>
          </a:p>
        </p:txBody>
      </p:sp>
      <p:sp>
        <p:nvSpPr>
          <p:cNvPr id="153" name="Rectangle 152"/>
          <p:cNvSpPr/>
          <p:nvPr/>
        </p:nvSpPr>
        <p:spPr>
          <a:xfrm>
            <a:off x="290083" y="893584"/>
            <a:ext cx="316308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1" i="1" u="sng" dirty="0">
                <a:ea typeface="Arial" pitchFamily="-111" charset="0"/>
                <a:cs typeface="Arial" pitchFamily="34" charset="0"/>
              </a:rPr>
              <a:t>TOTAL</a:t>
            </a:r>
            <a:r>
              <a:rPr lang="en-US" sz="1600" b="1" u="sng" dirty="0">
                <a:solidFill>
                  <a:schemeClr val="accent2"/>
                </a:solidFill>
              </a:rPr>
              <a:t> </a:t>
            </a:r>
            <a:r>
              <a:rPr lang="en-US" sz="1600" b="1" i="1" u="sng" dirty="0">
                <a:ea typeface="Arial" pitchFamily="-111" charset="0"/>
                <a:cs typeface="Arial" pitchFamily="34" charset="0"/>
              </a:rPr>
              <a:t>OUTPUT POWER</a:t>
            </a:r>
          </a:p>
        </p:txBody>
      </p:sp>
    </p:spTree>
    <p:extLst>
      <p:ext uri="{BB962C8B-B14F-4D97-AF65-F5344CB8AC3E}">
        <p14:creationId xmlns:p14="http://schemas.microsoft.com/office/powerpoint/2010/main" val="18601059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37493" y="2242040"/>
            <a:ext cx="934164" cy="558495"/>
          </a:xfrm>
          <a:prstGeom prst="rect">
            <a:avLst/>
          </a:prstGeom>
        </p:spPr>
      </p:pic>
      <p:pic>
        <p:nvPicPr>
          <p:cNvPr id="15" name="Picture 14" descr="https://encrypted-tbn0.gstatic.com/images?q=tbn:ANd9GcQiUR5fsNvsSe9lReUkCtJhKJvvFBPW4WH9HZYqFgdo9ogW1xfgUw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918" y="3802410"/>
            <a:ext cx="960558" cy="475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7601080" y="2942267"/>
            <a:ext cx="1186599" cy="938808"/>
          </a:xfrm>
          <a:prstGeom prst="rect">
            <a:avLst/>
          </a:prstGeom>
        </p:spPr>
      </p:pic>
      <p:sp>
        <p:nvSpPr>
          <p:cNvPr id="84994" name="Title 1"/>
          <p:cNvSpPr>
            <a:spLocks noGrp="1"/>
          </p:cNvSpPr>
          <p:nvPr>
            <p:ph type="title"/>
          </p:nvPr>
        </p:nvSpPr>
        <p:spPr>
          <a:xfrm>
            <a:off x="609600" y="737513"/>
            <a:ext cx="10972800" cy="369332"/>
          </a:xfrm>
        </p:spPr>
        <p:txBody>
          <a:bodyPr/>
          <a:lstStyle/>
          <a:p>
            <a:r>
              <a:rPr lang="en-US" altLang="en-US" sz="2400">
                <a:ea typeface="ＭＳ Ｐゴシック" panose="020B0600070205080204" pitchFamily="34" charset="-128"/>
              </a:rPr>
              <a:t>Express Plus: The Missing Link for Fully Electric Transit</a:t>
            </a:r>
          </a:p>
        </p:txBody>
      </p:sp>
      <p:sp>
        <p:nvSpPr>
          <p:cNvPr id="84995" name="Content Placeholder 4"/>
          <p:cNvSpPr>
            <a:spLocks noGrp="1"/>
          </p:cNvSpPr>
          <p:nvPr>
            <p:ph sz="half" idx="2"/>
          </p:nvPr>
        </p:nvSpPr>
        <p:spPr>
          <a:xfrm>
            <a:off x="381000" y="1110798"/>
            <a:ext cx="8229600" cy="3823152"/>
          </a:xfrm>
        </p:spPr>
        <p:txBody>
          <a:bodyPr>
            <a:normAutofit fontScale="92500" lnSpcReduction="10000"/>
          </a:bodyPr>
          <a:lstStyle/>
          <a:p>
            <a:r>
              <a:rPr lang="en-US" altLang="en-US" b="1" dirty="0" smtClean="0">
                <a:ea typeface="ＭＳ Ｐゴシック" panose="020B0600070205080204" pitchFamily="34" charset="-128"/>
              </a:rPr>
              <a:t>Target applications</a:t>
            </a:r>
          </a:p>
          <a:p>
            <a:pPr lvl="1"/>
            <a:r>
              <a:rPr lang="en-US" altLang="en-US" b="1" dirty="0" smtClean="0">
                <a:ea typeface="Arial" panose="020B0604020202020204" pitchFamily="34" charset="0"/>
                <a:cs typeface="Arial" panose="020B0604020202020204" pitchFamily="34" charset="0"/>
              </a:rPr>
              <a:t>Ultra fast DC charging hubs along highways</a:t>
            </a:r>
          </a:p>
          <a:p>
            <a:pPr lvl="2"/>
            <a:r>
              <a:rPr lang="en-US" altLang="en-US" sz="1400" dirty="0">
                <a:ea typeface="Arial" panose="020B0604020202020204" pitchFamily="34" charset="0"/>
                <a:cs typeface="Arial" panose="020B0604020202020204" pitchFamily="34" charset="0"/>
              </a:rPr>
              <a:t>Drivers on long trips can take a quick break (15 </a:t>
            </a:r>
            <a:r>
              <a:rPr lang="en-US" altLang="en-US" sz="1400" dirty="0" err="1">
                <a:ea typeface="Arial" panose="020B0604020202020204" pitchFamily="34" charset="0"/>
                <a:cs typeface="Arial" panose="020B0604020202020204" pitchFamily="34" charset="0"/>
              </a:rPr>
              <a:t>mins</a:t>
            </a:r>
            <a:r>
              <a:rPr lang="en-US" altLang="en-US" sz="1400" dirty="0">
                <a:ea typeface="Arial" panose="020B0604020202020204" pitchFamily="34" charset="0"/>
                <a:cs typeface="Arial" panose="020B0604020202020204" pitchFamily="34" charset="0"/>
              </a:rPr>
              <a:t>) and refuel, then get on their way</a:t>
            </a:r>
          </a:p>
          <a:p>
            <a:pPr lvl="2"/>
            <a:r>
              <a:rPr lang="en-US" altLang="en-US" sz="1400" dirty="0">
                <a:ea typeface="Arial" panose="020B0604020202020204" pitchFamily="34" charset="0"/>
                <a:cs typeface="Arial" panose="020B0604020202020204" pitchFamily="34" charset="0"/>
              </a:rPr>
              <a:t>Retail, restaurants adjacent to major roads</a:t>
            </a:r>
            <a:endParaRPr lang="en-US" altLang="en-US" dirty="0" smtClean="0">
              <a:ea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US" altLang="en-US" dirty="0" smtClean="0">
              <a:ea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altLang="en-US" b="1" dirty="0" smtClean="0">
                <a:ea typeface="Arial" panose="020B0604020202020204" pitchFamily="34" charset="0"/>
                <a:cs typeface="Arial" panose="020B0604020202020204" pitchFamily="34" charset="0"/>
              </a:rPr>
              <a:t>City centers and transportation hubs</a:t>
            </a:r>
            <a:endParaRPr lang="en-US" altLang="en-US" sz="1400" b="1" dirty="0">
              <a:ea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r>
              <a:rPr lang="en-US" altLang="en-US" sz="1400" dirty="0">
                <a:ea typeface="Arial" panose="020B0604020202020204" pitchFamily="34" charset="0"/>
                <a:cs typeface="Arial" panose="020B0604020202020204" pitchFamily="34" charset="0"/>
              </a:rPr>
              <a:t>TNC – Uber &amp; Lyft</a:t>
            </a:r>
          </a:p>
          <a:p>
            <a:pPr lvl="2"/>
            <a:r>
              <a:rPr lang="en-US" altLang="en-US" sz="1400" dirty="0">
                <a:ea typeface="Arial" panose="020B0604020202020204" pitchFamily="34" charset="0"/>
                <a:cs typeface="Arial" panose="020B0604020202020204" pitchFamily="34" charset="0"/>
              </a:rPr>
              <a:t>Electric Taxi</a:t>
            </a:r>
          </a:p>
          <a:p>
            <a:pPr lvl="2"/>
            <a:r>
              <a:rPr lang="en-US" altLang="en-US" sz="1400" dirty="0">
                <a:ea typeface="Arial" panose="020B0604020202020204" pitchFamily="34" charset="0"/>
                <a:cs typeface="Arial" panose="020B0604020202020204" pitchFamily="34" charset="0"/>
              </a:rPr>
              <a:t>City fleets</a:t>
            </a:r>
            <a:endParaRPr lang="en-US" altLang="en-US" dirty="0" smtClean="0">
              <a:ea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US" altLang="en-US" dirty="0">
              <a:ea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en-US" altLang="en-US" b="1" dirty="0" smtClean="0">
                <a:ea typeface="Arial" panose="020B0604020202020204" pitchFamily="34" charset="0"/>
                <a:cs typeface="Arial" panose="020B0604020202020204" pitchFamily="34" charset="0"/>
              </a:rPr>
              <a:t>Buses and service trucks (heavy duty)</a:t>
            </a:r>
          </a:p>
          <a:p>
            <a:pPr lvl="2"/>
            <a:r>
              <a:rPr lang="en-US" altLang="en-US" sz="1400" dirty="0">
                <a:ea typeface="Arial" panose="020B0604020202020204" pitchFamily="34" charset="0"/>
                <a:cs typeface="Arial" panose="020B0604020202020204" pitchFamily="34" charset="0"/>
              </a:rPr>
              <a:t>Reduce fuel and maintenance costs</a:t>
            </a:r>
          </a:p>
          <a:p>
            <a:pPr lvl="2"/>
            <a:r>
              <a:rPr lang="en-US" altLang="en-US" sz="1400" dirty="0">
                <a:ea typeface="Arial" panose="020B0604020202020204" pitchFamily="34" charset="0"/>
                <a:cs typeface="Arial" panose="020B0604020202020204" pitchFamily="34" charset="0"/>
              </a:rPr>
              <a:t>Major benefits for city residents: less noise and pollution</a:t>
            </a:r>
          </a:p>
          <a:p>
            <a:pPr lvl="2"/>
            <a:r>
              <a:rPr lang="en-US" altLang="en-US" sz="1400" dirty="0">
                <a:ea typeface="Arial" panose="020B0604020202020204" pitchFamily="34" charset="0"/>
                <a:cs typeface="Arial" panose="020B0604020202020204" pitchFamily="34" charset="0"/>
              </a:rPr>
              <a:t>Improve load factor and operational costs</a:t>
            </a:r>
          </a:p>
          <a:p>
            <a:pPr lvl="2"/>
            <a:endParaRPr lang="en-US" altLang="en-US" dirty="0" smtClean="0">
              <a:ea typeface="Arial" panose="020B0604020202020204" pitchFamily="34" charset="0"/>
              <a:cs typeface="Arial" panose="020B0604020202020204" pitchFamily="34" charset="0"/>
            </a:endParaRPr>
          </a:p>
          <a:p>
            <a:endParaRPr lang="en-US" altLang="en-US" dirty="0" smtClean="0">
              <a:ea typeface="ＭＳ Ｐゴシック" panose="020B0600070205080204" pitchFamily="34" charset="-128"/>
            </a:endParaRPr>
          </a:p>
        </p:txBody>
      </p:sp>
      <p:sp>
        <p:nvSpPr>
          <p:cNvPr id="84996" name="Slide Number Placeholder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31" indent="-285743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2972" indent="-228594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160" indent="-228594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348" indent="-228594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537" indent="-22859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726" indent="-22859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8915" indent="-22859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103" indent="-22859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91DD8500-5DA5-4AD5-9799-54717824093F}" type="slidenum">
              <a:rPr lang="en-US" altLang="en-US" smtClean="0"/>
              <a:pPr/>
              <a:t>12</a:t>
            </a:fld>
            <a:endParaRPr lang="en-US" altLang="en-US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0201" y="2114551"/>
            <a:ext cx="1742541" cy="813476"/>
          </a:xfrm>
          <a:prstGeom prst="rect">
            <a:avLst/>
          </a:prstGeom>
        </p:spPr>
      </p:pic>
      <p:graphicFrame>
        <p:nvGraphicFramePr>
          <p:cNvPr id="6" name="Diagram 5"/>
          <p:cNvGraphicFramePr/>
          <p:nvPr/>
        </p:nvGraphicFramePr>
        <p:xfrm>
          <a:off x="5772959" y="2271925"/>
          <a:ext cx="2807128" cy="20128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13" name="Picture 14" descr="https://encrypted-tbn0.gstatic.com/images?q=tbn:ANd9GcQiUR5fsNvsSe9lReUkCtJhKJvvFBPW4WH9HZYqFgdo9ogW1xfgUw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1582" y="3966252"/>
            <a:ext cx="960558" cy="475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1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8223" y="1470675"/>
            <a:ext cx="906505" cy="733223"/>
          </a:xfrm>
          <a:prstGeom prst="rect">
            <a:avLst/>
          </a:prstGeom>
        </p:spPr>
      </p:pic>
      <p:sp>
        <p:nvSpPr>
          <p:cNvPr id="14" name="Freeform 13"/>
          <p:cNvSpPr/>
          <p:nvPr/>
        </p:nvSpPr>
        <p:spPr>
          <a:xfrm>
            <a:off x="7747557" y="2256398"/>
            <a:ext cx="1162976" cy="707401"/>
          </a:xfrm>
          <a:custGeom>
            <a:avLst/>
            <a:gdLst>
              <a:gd name="connsiteX0" fmla="*/ 909641 w 1162976"/>
              <a:gd name="connsiteY0" fmla="*/ 0 h 707401"/>
              <a:gd name="connsiteX1" fmla="*/ 1113572 w 1162976"/>
              <a:gd name="connsiteY1" fmla="*/ 315764 h 707401"/>
              <a:gd name="connsiteX2" fmla="*/ 93917 w 1162976"/>
              <a:gd name="connsiteY2" fmla="*/ 670999 h 707401"/>
              <a:gd name="connsiteX3" fmla="*/ 107074 w 1162976"/>
              <a:gd name="connsiteY3" fmla="*/ 677577 h 707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2976" h="707401">
                <a:moveTo>
                  <a:pt x="909641" y="0"/>
                </a:moveTo>
                <a:cubicBezTo>
                  <a:pt x="1079583" y="101965"/>
                  <a:pt x="1249526" y="203931"/>
                  <a:pt x="1113572" y="315764"/>
                </a:cubicBezTo>
                <a:cubicBezTo>
                  <a:pt x="977618" y="427597"/>
                  <a:pt x="261667" y="610697"/>
                  <a:pt x="93917" y="670999"/>
                </a:cubicBezTo>
                <a:cubicBezTo>
                  <a:pt x="-73833" y="731301"/>
                  <a:pt x="16620" y="704439"/>
                  <a:pt x="107074" y="677577"/>
                </a:cubicBezTo>
              </a:path>
            </a:pathLst>
          </a:custGeom>
          <a:ln w="9525" cap="flat" cmpd="sng" algn="ctr">
            <a:solidFill>
              <a:schemeClr val="accent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15000" y="3881075"/>
            <a:ext cx="324058" cy="55778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87679" y="3091884"/>
            <a:ext cx="324058" cy="55778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42777" y="2114550"/>
            <a:ext cx="324058" cy="55778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64428" y="2301241"/>
            <a:ext cx="324058" cy="557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010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9328" y="1351077"/>
            <a:ext cx="8465344" cy="3600450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 sz="1800" dirty="0" smtClean="0"/>
              <a:t>Different EV’s will have different charging capacities and requirements</a:t>
            </a:r>
          </a:p>
          <a:p>
            <a:pPr>
              <a:spcAft>
                <a:spcPts val="600"/>
              </a:spcAft>
            </a:pPr>
            <a:r>
              <a:rPr lang="en-US" sz="1800" dirty="0" smtClean="0"/>
              <a:t>Future hardware will need to be flexible to meet both new and legacy vehicles</a:t>
            </a:r>
          </a:p>
          <a:p>
            <a:pPr>
              <a:spcAft>
                <a:spcPts val="600"/>
              </a:spcAft>
            </a:pPr>
            <a:r>
              <a:rPr lang="en-US" sz="1800" dirty="0" smtClean="0"/>
              <a:t>Power in charging depots will be optimized to allow most optimal use of assets</a:t>
            </a:r>
          </a:p>
          <a:p>
            <a:pPr lvl="1">
              <a:spcAft>
                <a:spcPts val="600"/>
              </a:spcAft>
            </a:pPr>
            <a:r>
              <a:rPr lang="en-US" sz="1600" dirty="0" smtClean="0"/>
              <a:t>Allow unused kW to be dispensed to other vehicles</a:t>
            </a:r>
            <a:endParaRPr lang="en-US" sz="1600" dirty="0"/>
          </a:p>
          <a:p>
            <a:pPr>
              <a:spcAft>
                <a:spcPts val="600"/>
              </a:spcAft>
            </a:pPr>
            <a:r>
              <a:rPr lang="en-US" sz="1800" dirty="0" smtClean="0"/>
              <a:t>Demand charges are the single biggest cost for operation of high power systems</a:t>
            </a:r>
            <a:endParaRPr lang="en-US" sz="1800" dirty="0"/>
          </a:p>
          <a:p>
            <a:pPr>
              <a:spcAft>
                <a:spcPts val="600"/>
              </a:spcAft>
            </a:pPr>
            <a:r>
              <a:rPr lang="en-US" sz="1800" dirty="0" smtClean="0"/>
              <a:t>Questionable on how much on-site storage will help</a:t>
            </a:r>
          </a:p>
          <a:p>
            <a:pPr>
              <a:spcAft>
                <a:spcPts val="600"/>
              </a:spcAft>
            </a:pPr>
            <a:r>
              <a:rPr lang="en-US" sz="1800" dirty="0" smtClean="0"/>
              <a:t>We like the direction from Pacific Power!</a:t>
            </a:r>
            <a:endParaRPr lang="en-US" sz="160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FB65967-37EE-4D55-82F8-A6494FD55C33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092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85950"/>
            <a:ext cx="7315200" cy="400110"/>
          </a:xfrm>
        </p:spPr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3BCCA5C-75CA-43B8-B936-D2315E2FCCF6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914400" y="2571750"/>
            <a:ext cx="7315200" cy="1543050"/>
          </a:xfrm>
        </p:spPr>
        <p:txBody>
          <a:bodyPr/>
          <a:lstStyle/>
          <a:p>
            <a:r>
              <a:rPr lang="en-US" dirty="0" smtClean="0"/>
              <a:t>Dave Packard</a:t>
            </a:r>
          </a:p>
          <a:p>
            <a:r>
              <a:rPr lang="en-US" dirty="0" smtClean="0"/>
              <a:t>912-258-5665</a:t>
            </a:r>
          </a:p>
          <a:p>
            <a:r>
              <a:rPr lang="en-US" dirty="0" smtClean="0"/>
              <a:t>Dave.Packard@ChargePoint.com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1991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hargePoint_Template_Confidential_R8_169">
  <a:themeElements>
    <a:clrScheme name="ChargePoint 1">
      <a:dk1>
        <a:srgbClr val="323232"/>
      </a:dk1>
      <a:lt1>
        <a:srgbClr val="FFFFFF"/>
      </a:lt1>
      <a:dk2>
        <a:srgbClr val="323232"/>
      </a:dk2>
      <a:lt2>
        <a:srgbClr val="CDD7D9"/>
      </a:lt2>
      <a:accent1>
        <a:srgbClr val="FF7A14"/>
      </a:accent1>
      <a:accent2>
        <a:srgbClr val="546E8F"/>
      </a:accent2>
      <a:accent3>
        <a:srgbClr val="7A9CAF"/>
      </a:accent3>
      <a:accent4>
        <a:srgbClr val="FDB913"/>
      </a:accent4>
      <a:accent5>
        <a:srgbClr val="339933"/>
      </a:accent5>
      <a:accent6>
        <a:srgbClr val="CC0033"/>
      </a:accent6>
      <a:hlink>
        <a:srgbClr val="50A1D9"/>
      </a:hlink>
      <a:folHlink>
        <a:srgbClr val="969696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ChargePoint</Received_x0020_From>
    <Docket_x0020_Number xmlns="8eef3743-c7b3-4cbe-8837-b6e805be353c">17-IEPR-07</Docket_x0020_Number>
    <TaxCatchAll xmlns="8eef3743-c7b3-4cbe-8837-b6e805be353c">
      <Value>6</Value>
      <Value>124</Value>
      <Value>7</Value>
      <Value>61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</TermName>
          <TermId xmlns="http://schemas.microsoft.com/office/infopath/2007/PartnerControls">5fee9918-69d5-40f5-9767-4e66d03898ce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2017-04-18 Workshop</TermName>
          <TermId xmlns="http://schemas.microsoft.com/office/infopath/2007/PartnerControls">aceb3bf3-635d-4434-876a-4561fc697bfb</TermId>
        </TermInfo>
        <TermInfo xmlns="http://schemas.microsoft.com/office/infopath/2007/PartnerControls">
          <TermName xmlns="http://schemas.microsoft.com/office/infopath/2007/PartnerControls">IEPR Presentations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Z5JXHV6S7NA6-3-108953</_dlc_DocId>
    <_dlc_DocIdUrl xmlns="8eef3743-c7b3-4cbe-8837-b6e805be353c">
      <Url>http://efilingspinternal/_layouts/DocIdRedir.aspx?ID=Z5JXHV6S7NA6-3-108953</Url>
      <Description>Z5JXHV6S7NA6-3-108953</Description>
    </_dlc_DocIdUrl>
  </documentManagement>
</p:properties>
</file>

<file path=customXml/itemProps1.xml><?xml version="1.0" encoding="utf-8"?>
<ds:datastoreItem xmlns:ds="http://schemas.openxmlformats.org/officeDocument/2006/customXml" ds:itemID="{B7E09CD4-87AB-4258-97D6-FC5AA937F7C5}"/>
</file>

<file path=customXml/itemProps2.xml><?xml version="1.0" encoding="utf-8"?>
<ds:datastoreItem xmlns:ds="http://schemas.openxmlformats.org/officeDocument/2006/customXml" ds:itemID="{0CA10295-7D0C-4F95-B56F-E26A862BCAEF}"/>
</file>

<file path=customXml/itemProps3.xml><?xml version="1.0" encoding="utf-8"?>
<ds:datastoreItem xmlns:ds="http://schemas.openxmlformats.org/officeDocument/2006/customXml" ds:itemID="{5335708B-E8DE-4041-805F-9C01D81A97F2}"/>
</file>

<file path=customXml/itemProps4.xml><?xml version="1.0" encoding="utf-8"?>
<ds:datastoreItem xmlns:ds="http://schemas.openxmlformats.org/officeDocument/2006/customXml" ds:itemID="{24597995-9847-4DC7-BFDA-FD90111B35AC}"/>
</file>

<file path=docProps/app.xml><?xml version="1.0" encoding="utf-8"?>
<Properties xmlns="http://schemas.openxmlformats.org/officeDocument/2006/extended-properties" xmlns:vt="http://schemas.openxmlformats.org/officeDocument/2006/docPropsVTypes">
  <Template>ChargePoint_Confidential_16x9_R9</Template>
  <TotalTime>3031</TotalTime>
  <Words>944</Words>
  <Application>Microsoft Office PowerPoint</Application>
  <PresentationFormat>On-screen Show (16:9)</PresentationFormat>
  <Paragraphs>156</Paragraphs>
  <Slides>14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ChargePoint_Template_Confidential_R8_169</vt:lpstr>
      <vt:lpstr>High Speed DC Network Considerations</vt:lpstr>
      <vt:lpstr>Our Mission: EV Charging, Everywhere</vt:lpstr>
      <vt:lpstr>The ChargePoint Network</vt:lpstr>
      <vt:lpstr>Varying DC Requirements for Different Vehicles</vt:lpstr>
      <vt:lpstr>Different Cars Charge at Different Rates</vt:lpstr>
      <vt:lpstr>Shared Power Will Improve Efficiencies</vt:lpstr>
      <vt:lpstr>High Power and Demand Charge Implications</vt:lpstr>
      <vt:lpstr>Can On-Site Stationary Storage Help?</vt:lpstr>
      <vt:lpstr>Costs and Driver Implications</vt:lpstr>
      <vt:lpstr>Introducing Express Plus</vt:lpstr>
      <vt:lpstr>Express Plus – Growing Core Configuration</vt:lpstr>
      <vt:lpstr>Express Plus: The Missing Link for Fully Electric Transit</vt:lpstr>
      <vt:lpstr>Summary</vt:lpstr>
      <vt:lpstr>Thank You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High Speed DC Network Considerations</dc:title>
  <dc:creator>Rich Quattrini</dc:creator>
  <cp:lastModifiedBy>Costa, Denise@Energy</cp:lastModifiedBy>
  <cp:revision>145</cp:revision>
  <cp:lastPrinted>2011-01-18T17:17:29Z</cp:lastPrinted>
  <dcterms:created xsi:type="dcterms:W3CDTF">2016-03-03T02:37:43Z</dcterms:created>
  <dcterms:modified xsi:type="dcterms:W3CDTF">2017-04-17T17:51:40Z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16ba74ed-9dec-4064-9dfc-00a9921395ef</vt:lpwstr>
  </property>
  <property fmtid="{D5CDD505-2E9C-101B-9397-08002B2CF9AE}" pid="4" name="Subject_x0020_Areas">
    <vt:lpwstr>124;#IEPR 2017-04-18 Workshop|aceb3bf3-635d-4434-876a-4561fc697bfb;#61;#IEPR Presentations|51277923-a549-4352-9cc5-bcce892adf24</vt:lpwstr>
  </property>
  <property fmtid="{D5CDD505-2E9C-101B-9397-08002B2CF9AE}" pid="5" name="_CopySource">
    <vt:lpwstr>http://efilingspinternal/PendingDocuments/17-IEPR-07/20170417T164545_High_Speed_DC_Network_Considerations.pptx</vt:lpwstr>
  </property>
  <property fmtid="{D5CDD505-2E9C-101B-9397-08002B2CF9AE}" pid="6" name="Subject Areas">
    <vt:lpwstr>124;#IEPR 2017-04-18 Workshop|aceb3bf3-635d-4434-876a-4561fc697bfb;#61;#IEPR Presentations|51277923-a549-4352-9cc5-bcce892adf24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7;#Public|5fee9918-69d5-40f5-9767-4e66d03898ce</vt:lpwstr>
  </property>
  <property fmtid="{D5CDD505-2E9C-101B-9397-08002B2CF9AE}" pid="9" name="Order">
    <vt:r8>1995900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