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71" r:id="rId5"/>
    <p:sldMasterId id="2147483682" r:id="rId6"/>
    <p:sldMasterId id="2147483678" r:id="rId7"/>
    <p:sldMasterId id="2147483679" r:id="rId8"/>
  </p:sldMasterIdLst>
  <p:notesMasterIdLst>
    <p:notesMasterId r:id="rId22"/>
  </p:notesMasterIdLst>
  <p:handoutMasterIdLst>
    <p:handoutMasterId r:id="rId23"/>
  </p:handoutMasterIdLst>
  <p:sldIdLst>
    <p:sldId id="298" r:id="rId9"/>
    <p:sldId id="296" r:id="rId10"/>
    <p:sldId id="294" r:id="rId11"/>
    <p:sldId id="297" r:id="rId12"/>
    <p:sldId id="3013" r:id="rId13"/>
    <p:sldId id="2906" r:id="rId14"/>
    <p:sldId id="3012" r:id="rId15"/>
    <p:sldId id="290" r:id="rId16"/>
    <p:sldId id="292" r:id="rId17"/>
    <p:sldId id="291" r:id="rId18"/>
    <p:sldId id="3011" r:id="rId19"/>
    <p:sldId id="3004" r:id="rId20"/>
    <p:sldId id="3010" r:id="rId21"/>
  </p:sldIdLst>
  <p:sldSz cx="12192000" cy="6858000"/>
  <p:notesSz cx="6858000" cy="9144000"/>
  <p:custDataLst>
    <p:tags r:id="rId2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ABE8175-5AE6-FF3B-C4E6-CF3D8431DEAC}" name="Gallardo, Noemi@Energy" initials="GN" userId="S::noemi.gallardo@energy.ca.gov::d2c68cff-de9a-4fe9-906d-16a79ac02aaf" providerId="AD"/>
  <p188:author id="{259FA7FF-5E7E-272B-74A1-517985E9862D}" name="Raitt, Heather@Energy" initials="RH" userId="S::heather.raitt@energy.ca.gov::43034535-8bf7-49f7-b6cb-6992188daada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allardo, Noemi@Energy" initials="GN" lastIdx="0" clrIdx="0">
    <p:extLst>
      <p:ext uri="{19B8F6BF-5375-455C-9EA6-DF929625EA0E}">
        <p15:presenceInfo xmlns:p15="http://schemas.microsoft.com/office/powerpoint/2012/main" userId="S::noemi.gallardo@energy.ca.gov::d2c68cff-de9a-4fe9-906d-16a79ac02aaf" providerId="AD"/>
      </p:ext>
    </p:extLst>
  </p:cmAuthor>
  <p:cmAuthor id="2" name="Nguyen, Le-Quyen@Energy" initials="NL" lastIdx="0" clrIdx="1">
    <p:extLst>
      <p:ext uri="{19B8F6BF-5375-455C-9EA6-DF929625EA0E}">
        <p15:presenceInfo xmlns:p15="http://schemas.microsoft.com/office/powerpoint/2012/main" userId="S::le-quyen.nguyen@energy.ca.gov::3308838a-64e0-4c7f-8ea9-478342d495f9" providerId="AD"/>
      </p:ext>
    </p:extLst>
  </p:cmAuthor>
  <p:cmAuthor id="3" name="Raitt, Heather@Energy" initials="RH" lastIdx="0" clrIdx="2">
    <p:extLst>
      <p:ext uri="{19B8F6BF-5375-455C-9EA6-DF929625EA0E}">
        <p15:presenceInfo xmlns:p15="http://schemas.microsoft.com/office/powerpoint/2012/main" userId="S::Heather.Raitt@energy.ca.gov::43034535-8bf7-49f7-b6cb-6992188daada" providerId="AD"/>
      </p:ext>
    </p:extLst>
  </p:cmAuthor>
  <p:cmAuthor id="4" name="Gutierrez, Aleecia@Energy" initials="GA" lastIdx="0" clrIdx="3">
    <p:extLst>
      <p:ext uri="{19B8F6BF-5375-455C-9EA6-DF929625EA0E}">
        <p15:presenceInfo xmlns:p15="http://schemas.microsoft.com/office/powerpoint/2012/main" userId="S::aleecia.gutierrez@energy.ca.gov::6d7d17e4-813c-475b-9d83-71df691c832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B072EF-F569-D315-BE5F-8BB4DF63B1F8}" v="4" dt="2022-07-07T23:57:34.673"/>
    <p1510:client id="{7F7E0A01-1A8F-4912-B61B-B72BB80A3551}" v="1" dt="2022-07-07T16:01:43.620"/>
    <p1510:client id="{80A54AD8-FC63-41EF-A4F5-602C3BFC688A}" v="2" dt="2022-07-07T16:14:30.145"/>
    <p1510:client id="{95AF7476-68F4-84C3-ED7A-C9AF5F5CE5FF}" v="143" dt="2022-07-07T23:51:24.557"/>
    <p1510:client id="{C0F9E8D1-4512-65BC-C739-DEDB1D0C3752}" v="53" dt="2022-07-07T23:40:29.691"/>
    <p1510:client id="{DD755575-59E2-C61D-161A-B1E4275E18BF}" v="1" dt="2022-07-07T23:49:45.68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407" autoAdjust="0"/>
  </p:normalViewPr>
  <p:slideViewPr>
    <p:cSldViewPr snapToGrid="0">
      <p:cViewPr varScale="1">
        <p:scale>
          <a:sx n="72" d="100"/>
          <a:sy n="72" d="100"/>
        </p:scale>
        <p:origin x="6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tags" Target="tags/tag1.xml"/><Relationship Id="rId32" Type="http://schemas.microsoft.com/office/2018/10/relationships/authors" Target="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handoutMaster" Target="handoutMasters/handoutMaster1.xml"/><Relationship Id="rId28" Type="http://schemas.openxmlformats.org/officeDocument/2006/relationships/theme" Target="theme/theme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notesMaster" Target="notesMasters/notesMaster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llardo, Noemi@Energy" userId="S::noemi.gallardo@energy.ca.gov::d2c68cff-de9a-4fe9-906d-16a79ac02aaf" providerId="AD" clId="Web-{C0F9E8D1-4512-65BC-C739-DEDB1D0C3752}"/>
    <pc:docChg chg="mod modSld">
      <pc:chgData name="Gallardo, Noemi@Energy" userId="S::noemi.gallardo@energy.ca.gov::d2c68cff-de9a-4fe9-906d-16a79ac02aaf" providerId="AD" clId="Web-{C0F9E8D1-4512-65BC-C739-DEDB1D0C3752}" dt="2022-07-07T23:40:29.691" v="50"/>
      <pc:docMkLst>
        <pc:docMk/>
      </pc:docMkLst>
      <pc:sldChg chg="modSp">
        <pc:chgData name="Gallardo, Noemi@Energy" userId="S::noemi.gallardo@energy.ca.gov::d2c68cff-de9a-4fe9-906d-16a79ac02aaf" providerId="AD" clId="Web-{C0F9E8D1-4512-65BC-C739-DEDB1D0C3752}" dt="2022-07-07T23:26:51.107" v="10" actId="20577"/>
        <pc:sldMkLst>
          <pc:docMk/>
          <pc:sldMk cId="4217471316" sldId="291"/>
        </pc:sldMkLst>
        <pc:spChg chg="mod">
          <ac:chgData name="Gallardo, Noemi@Energy" userId="S::noemi.gallardo@energy.ca.gov::d2c68cff-de9a-4fe9-906d-16a79ac02aaf" providerId="AD" clId="Web-{C0F9E8D1-4512-65BC-C739-DEDB1D0C3752}" dt="2022-07-07T23:26:51.107" v="10" actId="20577"/>
          <ac:spMkLst>
            <pc:docMk/>
            <pc:sldMk cId="4217471316" sldId="291"/>
            <ac:spMk id="3" creationId="{00000000-0000-0000-0000-000000000000}"/>
          </ac:spMkLst>
        </pc:spChg>
      </pc:sldChg>
      <pc:sldChg chg="modSp addCm">
        <pc:chgData name="Gallardo, Noemi@Energy" userId="S::noemi.gallardo@energy.ca.gov::d2c68cff-de9a-4fe9-906d-16a79ac02aaf" providerId="AD" clId="Web-{C0F9E8D1-4512-65BC-C739-DEDB1D0C3752}" dt="2022-07-07T23:40:29.691" v="50"/>
        <pc:sldMkLst>
          <pc:docMk/>
          <pc:sldMk cId="3599523720" sldId="296"/>
        </pc:sldMkLst>
        <pc:spChg chg="mod">
          <ac:chgData name="Gallardo, Noemi@Energy" userId="S::noemi.gallardo@energy.ca.gov::d2c68cff-de9a-4fe9-906d-16a79ac02aaf" providerId="AD" clId="Web-{C0F9E8D1-4512-65BC-C739-DEDB1D0C3752}" dt="2022-07-07T23:40:05.379" v="48" actId="20577"/>
          <ac:spMkLst>
            <pc:docMk/>
            <pc:sldMk cId="3599523720" sldId="296"/>
            <ac:spMk id="3" creationId="{21021DC7-F333-4BA5-9AA6-4A56690D4D77}"/>
          </ac:spMkLst>
        </pc:spChg>
        <pc:spChg chg="mod">
          <ac:chgData name="Gallardo, Noemi@Energy" userId="S::noemi.gallardo@energy.ca.gov::d2c68cff-de9a-4fe9-906d-16a79ac02aaf" providerId="AD" clId="Web-{C0F9E8D1-4512-65BC-C739-DEDB1D0C3752}" dt="2022-07-07T23:39:55.535" v="45" actId="14100"/>
          <ac:spMkLst>
            <pc:docMk/>
            <pc:sldMk cId="3599523720" sldId="296"/>
            <ac:spMk id="4" creationId="{F90DD104-F0BB-4EC4-982F-65F589E80616}"/>
          </ac:spMkLst>
        </pc:spChg>
      </pc:sldChg>
      <pc:sldChg chg="modSp">
        <pc:chgData name="Gallardo, Noemi@Energy" userId="S::noemi.gallardo@energy.ca.gov::d2c68cff-de9a-4fe9-906d-16a79ac02aaf" providerId="AD" clId="Web-{C0F9E8D1-4512-65BC-C739-DEDB1D0C3752}" dt="2022-07-07T23:27:28.248" v="13" actId="20577"/>
        <pc:sldMkLst>
          <pc:docMk/>
          <pc:sldMk cId="985809999" sldId="3010"/>
        </pc:sldMkLst>
        <pc:spChg chg="mod">
          <ac:chgData name="Gallardo, Noemi@Energy" userId="S::noemi.gallardo@energy.ca.gov::d2c68cff-de9a-4fe9-906d-16a79ac02aaf" providerId="AD" clId="Web-{C0F9E8D1-4512-65BC-C739-DEDB1D0C3752}" dt="2022-07-07T23:27:28.248" v="13" actId="20577"/>
          <ac:spMkLst>
            <pc:docMk/>
            <pc:sldMk cId="985809999" sldId="3010"/>
            <ac:spMk id="3" creationId="{738859DD-9552-47A4-9DA6-3921611CF0BD}"/>
          </ac:spMkLst>
        </pc:spChg>
      </pc:sldChg>
    </pc:docChg>
  </pc:docChgLst>
  <pc:docChgLst>
    <pc:chgData name="Gallardo, Noemi@Energy" userId="S::noemi.gallardo@energy.ca.gov::d2c68cff-de9a-4fe9-906d-16a79ac02aaf" providerId="AD" clId="Web-{DD755575-59E2-C61D-161A-B1E4275E18BF}"/>
    <pc:docChg chg="modSld">
      <pc:chgData name="Gallardo, Noemi@Energy" userId="S::noemi.gallardo@energy.ca.gov::d2c68cff-de9a-4fe9-906d-16a79ac02aaf" providerId="AD" clId="Web-{DD755575-59E2-C61D-161A-B1E4275E18BF}" dt="2022-07-07T23:49:45.685" v="0" actId="20577"/>
      <pc:docMkLst>
        <pc:docMk/>
      </pc:docMkLst>
      <pc:sldChg chg="modSp">
        <pc:chgData name="Gallardo, Noemi@Energy" userId="S::noemi.gallardo@energy.ca.gov::d2c68cff-de9a-4fe9-906d-16a79ac02aaf" providerId="AD" clId="Web-{DD755575-59E2-C61D-161A-B1E4275E18BF}" dt="2022-07-07T23:49:45.685" v="0" actId="20577"/>
        <pc:sldMkLst>
          <pc:docMk/>
          <pc:sldMk cId="3599523720" sldId="296"/>
        </pc:sldMkLst>
        <pc:spChg chg="mod">
          <ac:chgData name="Gallardo, Noemi@Energy" userId="S::noemi.gallardo@energy.ca.gov::d2c68cff-de9a-4fe9-906d-16a79ac02aaf" providerId="AD" clId="Web-{DD755575-59E2-C61D-161A-B1E4275E18BF}" dt="2022-07-07T23:49:45.685" v="0" actId="20577"/>
          <ac:spMkLst>
            <pc:docMk/>
            <pc:sldMk cId="3599523720" sldId="296"/>
            <ac:spMk id="4" creationId="{F90DD104-F0BB-4EC4-982F-65F589E80616}"/>
          </ac:spMkLst>
        </pc:spChg>
      </pc:sldChg>
    </pc:docChg>
  </pc:docChgLst>
  <pc:docChgLst>
    <pc:chgData name="Raitt, Heather@Energy" userId="S::heather.raitt@energy.ca.gov::43034535-8bf7-49f7-b6cb-6992188daada" providerId="AD" clId="Web-{1DB072EF-F569-D315-BE5F-8BB4DF63B1F8}"/>
    <pc:docChg chg="modSld">
      <pc:chgData name="Raitt, Heather@Energy" userId="S::heather.raitt@energy.ca.gov::43034535-8bf7-49f7-b6cb-6992188daada" providerId="AD" clId="Web-{1DB072EF-F569-D315-BE5F-8BB4DF63B1F8}" dt="2022-07-07T23:57:34.673" v="3"/>
      <pc:docMkLst>
        <pc:docMk/>
      </pc:docMkLst>
      <pc:sldChg chg="delCm">
        <pc:chgData name="Raitt, Heather@Energy" userId="S::heather.raitt@energy.ca.gov::43034535-8bf7-49f7-b6cb-6992188daada" providerId="AD" clId="Web-{1DB072EF-F569-D315-BE5F-8BB4DF63B1F8}" dt="2022-07-07T23:57:34.673" v="3"/>
        <pc:sldMkLst>
          <pc:docMk/>
          <pc:sldMk cId="1908449209" sldId="290"/>
        </pc:sldMkLst>
      </pc:sldChg>
      <pc:sldChg chg="modSp delCm">
        <pc:chgData name="Raitt, Heather@Energy" userId="S::heather.raitt@energy.ca.gov::43034535-8bf7-49f7-b6cb-6992188daada" providerId="AD" clId="Web-{1DB072EF-F569-D315-BE5F-8BB4DF63B1F8}" dt="2022-07-07T23:57:23.189" v="2" actId="20577"/>
        <pc:sldMkLst>
          <pc:docMk/>
          <pc:sldMk cId="3599523720" sldId="296"/>
        </pc:sldMkLst>
        <pc:spChg chg="mod">
          <ac:chgData name="Raitt, Heather@Energy" userId="S::heather.raitt@energy.ca.gov::43034535-8bf7-49f7-b6cb-6992188daada" providerId="AD" clId="Web-{1DB072EF-F569-D315-BE5F-8BB4DF63B1F8}" dt="2022-07-07T23:57:23.189" v="2" actId="20577"/>
          <ac:spMkLst>
            <pc:docMk/>
            <pc:sldMk cId="3599523720" sldId="296"/>
            <ac:spMk id="4" creationId="{F90DD104-F0BB-4EC4-982F-65F589E80616}"/>
          </ac:spMkLst>
        </pc:spChg>
      </pc:sldChg>
    </pc:docChg>
  </pc:docChgLst>
  <pc:docChgLst>
    <pc:chgData name="Raitt, Heather@Energy" userId="43034535-8bf7-49f7-b6cb-6992188daada" providerId="ADAL" clId="{80A54AD8-FC63-41EF-A4F5-602C3BFC688A}"/>
    <pc:docChg chg="custSel modSld">
      <pc:chgData name="Raitt, Heather@Energy" userId="43034535-8bf7-49f7-b6cb-6992188daada" providerId="ADAL" clId="{80A54AD8-FC63-41EF-A4F5-602C3BFC688A}" dt="2022-07-07T16:14:40.507" v="20" actId="14100"/>
      <pc:docMkLst>
        <pc:docMk/>
      </pc:docMkLst>
      <pc:sldChg chg="addSp delSp modSp mod delCm">
        <pc:chgData name="Raitt, Heather@Energy" userId="43034535-8bf7-49f7-b6cb-6992188daada" providerId="ADAL" clId="{80A54AD8-FC63-41EF-A4F5-602C3BFC688A}" dt="2022-07-07T16:14:40.507" v="20" actId="14100"/>
        <pc:sldMkLst>
          <pc:docMk/>
          <pc:sldMk cId="4077035231" sldId="294"/>
        </pc:sldMkLst>
        <pc:picChg chg="del">
          <ac:chgData name="Raitt, Heather@Energy" userId="43034535-8bf7-49f7-b6cb-6992188daada" providerId="ADAL" clId="{80A54AD8-FC63-41EF-A4F5-602C3BFC688A}" dt="2022-07-07T16:13:52.602" v="16" actId="478"/>
          <ac:picMkLst>
            <pc:docMk/>
            <pc:sldMk cId="4077035231" sldId="294"/>
            <ac:picMk id="6" creationId="{E5B16C18-5054-4261-A188-E37582BBE9A6}"/>
          </ac:picMkLst>
        </pc:picChg>
        <pc:picChg chg="add mod">
          <ac:chgData name="Raitt, Heather@Energy" userId="43034535-8bf7-49f7-b6cb-6992188daada" providerId="ADAL" clId="{80A54AD8-FC63-41EF-A4F5-602C3BFC688A}" dt="2022-07-07T16:14:40.507" v="20" actId="14100"/>
          <ac:picMkLst>
            <pc:docMk/>
            <pc:sldMk cId="4077035231" sldId="294"/>
            <ac:picMk id="7" creationId="{AC1EBC94-B2FE-44FD-9AF7-FC731CAFFCB2}"/>
          </ac:picMkLst>
        </pc:picChg>
      </pc:sldChg>
      <pc:sldChg chg="addSp delSp modSp mod">
        <pc:chgData name="Raitt, Heather@Energy" userId="43034535-8bf7-49f7-b6cb-6992188daada" providerId="ADAL" clId="{80A54AD8-FC63-41EF-A4F5-602C3BFC688A}" dt="2022-07-07T16:13:29.222" v="15" actId="14100"/>
        <pc:sldMkLst>
          <pc:docMk/>
          <pc:sldMk cId="236419803" sldId="3013"/>
        </pc:sldMkLst>
        <pc:picChg chg="del">
          <ac:chgData name="Raitt, Heather@Energy" userId="43034535-8bf7-49f7-b6cb-6992188daada" providerId="ADAL" clId="{80A54AD8-FC63-41EF-A4F5-602C3BFC688A}" dt="2022-07-07T16:10:49.488" v="0" actId="478"/>
          <ac:picMkLst>
            <pc:docMk/>
            <pc:sldMk cId="236419803" sldId="3013"/>
            <ac:picMk id="6" creationId="{54259FFB-2630-4A32-AAE8-23D1F793F14D}"/>
          </ac:picMkLst>
        </pc:picChg>
        <pc:picChg chg="add mod">
          <ac:chgData name="Raitt, Heather@Energy" userId="43034535-8bf7-49f7-b6cb-6992188daada" providerId="ADAL" clId="{80A54AD8-FC63-41EF-A4F5-602C3BFC688A}" dt="2022-07-07T16:13:29.222" v="15" actId="14100"/>
          <ac:picMkLst>
            <pc:docMk/>
            <pc:sldMk cId="236419803" sldId="3013"/>
            <ac:picMk id="7" creationId="{F06E29F3-1BB9-4165-8730-5D7B8068A080}"/>
          </ac:picMkLst>
        </pc:picChg>
      </pc:sldChg>
    </pc:docChg>
  </pc:docChgLst>
  <pc:docChgLst>
    <pc:chgData name="Raitt, Heather@Energy" userId="43034535-8bf7-49f7-b6cb-6992188daada" providerId="ADAL" clId="{7F7E0A01-1A8F-4912-B61B-B72BB80A3551}"/>
    <pc:docChg chg="addSld modSld">
      <pc:chgData name="Raitt, Heather@Energy" userId="43034535-8bf7-49f7-b6cb-6992188daada" providerId="ADAL" clId="{7F7E0A01-1A8F-4912-B61B-B72BB80A3551}" dt="2022-07-07T16:01:43.598" v="0"/>
      <pc:docMkLst>
        <pc:docMk/>
      </pc:docMkLst>
      <pc:sldChg chg="add">
        <pc:chgData name="Raitt, Heather@Energy" userId="43034535-8bf7-49f7-b6cb-6992188daada" providerId="ADAL" clId="{7F7E0A01-1A8F-4912-B61B-B72BB80A3551}" dt="2022-07-07T16:01:43.598" v="0"/>
        <pc:sldMkLst>
          <pc:docMk/>
          <pc:sldMk cId="1908449209" sldId="290"/>
        </pc:sldMkLst>
      </pc:sldChg>
      <pc:sldChg chg="add">
        <pc:chgData name="Raitt, Heather@Energy" userId="43034535-8bf7-49f7-b6cb-6992188daada" providerId="ADAL" clId="{7F7E0A01-1A8F-4912-B61B-B72BB80A3551}" dt="2022-07-07T16:01:43.598" v="0"/>
        <pc:sldMkLst>
          <pc:docMk/>
          <pc:sldMk cId="4217471316" sldId="291"/>
        </pc:sldMkLst>
      </pc:sldChg>
      <pc:sldChg chg="add">
        <pc:chgData name="Raitt, Heather@Energy" userId="43034535-8bf7-49f7-b6cb-6992188daada" providerId="ADAL" clId="{7F7E0A01-1A8F-4912-B61B-B72BB80A3551}" dt="2022-07-07T16:01:43.598" v="0"/>
        <pc:sldMkLst>
          <pc:docMk/>
          <pc:sldMk cId="4205047735" sldId="292"/>
        </pc:sldMkLst>
      </pc:sldChg>
      <pc:sldChg chg="add">
        <pc:chgData name="Raitt, Heather@Energy" userId="43034535-8bf7-49f7-b6cb-6992188daada" providerId="ADAL" clId="{7F7E0A01-1A8F-4912-B61B-B72BB80A3551}" dt="2022-07-07T16:01:43.598" v="0"/>
        <pc:sldMkLst>
          <pc:docMk/>
          <pc:sldMk cId="2975771784" sldId="2906"/>
        </pc:sldMkLst>
      </pc:sldChg>
      <pc:sldChg chg="add">
        <pc:chgData name="Raitt, Heather@Energy" userId="43034535-8bf7-49f7-b6cb-6992188daada" providerId="ADAL" clId="{7F7E0A01-1A8F-4912-B61B-B72BB80A3551}" dt="2022-07-07T16:01:43.598" v="0"/>
        <pc:sldMkLst>
          <pc:docMk/>
          <pc:sldMk cId="2730891718" sldId="3004"/>
        </pc:sldMkLst>
      </pc:sldChg>
      <pc:sldChg chg="add">
        <pc:chgData name="Raitt, Heather@Energy" userId="43034535-8bf7-49f7-b6cb-6992188daada" providerId="ADAL" clId="{7F7E0A01-1A8F-4912-B61B-B72BB80A3551}" dt="2022-07-07T16:01:43.598" v="0"/>
        <pc:sldMkLst>
          <pc:docMk/>
          <pc:sldMk cId="985809999" sldId="3010"/>
        </pc:sldMkLst>
      </pc:sldChg>
      <pc:sldChg chg="add">
        <pc:chgData name="Raitt, Heather@Energy" userId="43034535-8bf7-49f7-b6cb-6992188daada" providerId="ADAL" clId="{7F7E0A01-1A8F-4912-B61B-B72BB80A3551}" dt="2022-07-07T16:01:43.598" v="0"/>
        <pc:sldMkLst>
          <pc:docMk/>
          <pc:sldMk cId="2111398" sldId="3011"/>
        </pc:sldMkLst>
      </pc:sldChg>
      <pc:sldChg chg="add">
        <pc:chgData name="Raitt, Heather@Energy" userId="43034535-8bf7-49f7-b6cb-6992188daada" providerId="ADAL" clId="{7F7E0A01-1A8F-4912-B61B-B72BB80A3551}" dt="2022-07-07T16:01:43.598" v="0"/>
        <pc:sldMkLst>
          <pc:docMk/>
          <pc:sldMk cId="811713443" sldId="3012"/>
        </pc:sldMkLst>
      </pc:sldChg>
      <pc:sldChg chg="add">
        <pc:chgData name="Raitt, Heather@Energy" userId="43034535-8bf7-49f7-b6cb-6992188daada" providerId="ADAL" clId="{7F7E0A01-1A8F-4912-B61B-B72BB80A3551}" dt="2022-07-07T16:01:43.598" v="0"/>
        <pc:sldMkLst>
          <pc:docMk/>
          <pc:sldMk cId="236419803" sldId="3013"/>
        </pc:sldMkLst>
      </pc:sldChg>
    </pc:docChg>
  </pc:docChgLst>
  <pc:docChgLst>
    <pc:chgData name="Raitt, Heather@Energy" userId="S::heather.raitt@energy.ca.gov::43034535-8bf7-49f7-b6cb-6992188daada" providerId="AD" clId="Web-{95AF7476-68F4-84C3-ED7A-C9AF5F5CE5FF}"/>
    <pc:docChg chg="mod modSld">
      <pc:chgData name="Raitt, Heather@Energy" userId="S::heather.raitt@energy.ca.gov::43034535-8bf7-49f7-b6cb-6992188daada" providerId="AD" clId="Web-{95AF7476-68F4-84C3-ED7A-C9AF5F5CE5FF}" dt="2022-07-07T23:51:24.557" v="146"/>
      <pc:docMkLst>
        <pc:docMk/>
      </pc:docMkLst>
      <pc:sldChg chg="modSp addCm">
        <pc:chgData name="Raitt, Heather@Energy" userId="S::heather.raitt@energy.ca.gov::43034535-8bf7-49f7-b6cb-6992188daada" providerId="AD" clId="Web-{95AF7476-68F4-84C3-ED7A-C9AF5F5CE5FF}" dt="2022-07-07T23:51:24.557" v="146"/>
        <pc:sldMkLst>
          <pc:docMk/>
          <pc:sldMk cId="1908449209" sldId="290"/>
        </pc:sldMkLst>
        <pc:spChg chg="mod">
          <ac:chgData name="Raitt, Heather@Energy" userId="S::heather.raitt@energy.ca.gov::43034535-8bf7-49f7-b6cb-6992188daada" providerId="AD" clId="Web-{95AF7476-68F4-84C3-ED7A-C9AF5F5CE5FF}" dt="2022-07-07T23:45:14.129" v="9" actId="20577"/>
          <ac:spMkLst>
            <pc:docMk/>
            <pc:sldMk cId="1908449209" sldId="290"/>
            <ac:spMk id="3" creationId="{00000000-0000-0000-0000-000000000000}"/>
          </ac:spMkLst>
        </pc:spChg>
      </pc:sldChg>
      <pc:sldChg chg="modSp modCm">
        <pc:chgData name="Raitt, Heather@Energy" userId="S::heather.raitt@energy.ca.gov::43034535-8bf7-49f7-b6cb-6992188daada" providerId="AD" clId="Web-{95AF7476-68F4-84C3-ED7A-C9AF5F5CE5FF}" dt="2022-07-07T23:50:35.994" v="145"/>
        <pc:sldMkLst>
          <pc:docMk/>
          <pc:sldMk cId="3599523720" sldId="296"/>
        </pc:sldMkLst>
        <pc:spChg chg="mod">
          <ac:chgData name="Raitt, Heather@Energy" userId="S::heather.raitt@energy.ca.gov::43034535-8bf7-49f7-b6cb-6992188daada" providerId="AD" clId="Web-{95AF7476-68F4-84C3-ED7A-C9AF5F5CE5FF}" dt="2022-07-07T23:49:48.853" v="143" actId="20577"/>
          <ac:spMkLst>
            <pc:docMk/>
            <pc:sldMk cId="3599523720" sldId="296"/>
            <ac:spMk id="3" creationId="{21021DC7-F333-4BA5-9AA6-4A56690D4D77}"/>
          </ac:spMkLst>
        </pc:spChg>
        <pc:spChg chg="mod">
          <ac:chgData name="Raitt, Heather@Energy" userId="S::heather.raitt@energy.ca.gov::43034535-8bf7-49f7-b6cb-6992188daada" providerId="AD" clId="Web-{95AF7476-68F4-84C3-ED7A-C9AF5F5CE5FF}" dt="2022-07-07T23:49:07.367" v="125" actId="20577"/>
          <ac:spMkLst>
            <pc:docMk/>
            <pc:sldMk cId="3599523720" sldId="296"/>
            <ac:spMk id="4" creationId="{F90DD104-F0BB-4EC4-982F-65F589E80616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6-28T05:53:18.999"/>
    </inkml:context>
    <inkml:brush xml:id="br0">
      <inkml:brushProperty name="width" value="0.05" units="cm"/>
      <inkml:brushProperty name="height" value="0.05" units="cm"/>
      <inkml:brushProperty name="color" value="#E71224"/>
      <inkml:brushProperty name="ignorePressure" value="1"/>
    </inkml:brush>
  </inkml:definitions>
  <inkml:trace contextRef="#ctx0" brushRef="#br0">0 1,'0'0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6-28T05:53:22.479"/>
    </inkml:context>
    <inkml:brush xml:id="br0">
      <inkml:brushProperty name="width" value="0.05" units="cm"/>
      <inkml:brushProperty name="height" value="0.05" units="cm"/>
      <inkml:brushProperty name="color" value="#E71224"/>
      <inkml:brushProperty name="ignorePressure" value="1"/>
    </inkml:brush>
  </inkml:definitions>
  <inkml:trace contextRef="#ctx0" brushRef="#br0">1 0,'0'0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7/13/2022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4584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4106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2618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07992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3388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1546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es" sz="1800" b="0" i="0" u="none" strike="noStrike">
                <a:highlight>
                  <a:srgbClr val="000000">
                    <a:alpha val="0"/>
                  </a:srgbClr>
                </a:highlight>
                <a:latin typeface="Segoe UI"/>
              </a:rPr>
              <a:t>Poner en las notas: Actualizaciones periódicas en las reuniones del DACAG.</a:t>
            </a:r>
            <a:endParaRPr lang="en-US" sz="1800">
              <a:effectLst/>
              <a:latin typeface="Arial" panose="020B0604020202020204" pitchFamily="34" charset="0"/>
            </a:endParaRPr>
          </a:p>
          <a:p>
            <a:pPr rtl="0"/>
            <a:r>
              <a:rPr lang="es" sz="1800" b="0" i="0" u="none" strike="noStrike">
                <a:highlight>
                  <a:srgbClr val="000000">
                    <a:alpha val="0"/>
                  </a:srgbClr>
                </a:highlight>
                <a:latin typeface="Segoe UI"/>
              </a:rPr>
              <a:t>Talleres regionales sobre temas de importancia (por ejemplo, llegar a las comunidades tribales para el emplazamiento de la energía eólica marina/renovable)</a:t>
            </a:r>
            <a:endParaRPr lang="en-US" sz="1800">
              <a:effectLst/>
              <a:latin typeface="Arial" panose="020B0604020202020204" pitchFamily="34" charset="0"/>
            </a:endParaRPr>
          </a:p>
          <a:p>
            <a:pPr rtl="0"/>
            <a:r>
              <a:rPr lang="es" sz="1800" b="0" i="0" u="none" strike="noStrike">
                <a:highlight>
                  <a:srgbClr val="000000">
                    <a:alpha val="0"/>
                  </a:srgbClr>
                </a:highlight>
                <a:latin typeface="Segoe UI"/>
              </a:rPr>
              <a:t>Cruce con los procedimientos de EJAC y de las agencias hermanas (coordinar con otras agencias para obtener las opiniones de las partes interesadas en temas complementarios y minimizar la necesidad de participar en tantos talleres.....)</a:t>
            </a:r>
            <a:endParaRPr lang="en-US" sz="1800">
              <a:effectLst/>
              <a:latin typeface="Arial" panose="020B0604020202020204" pitchFamily="34" charset="0"/>
            </a:endParaRP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44006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1617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6571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43759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Calibri"/>
              </a:rPr>
              <a:t>¿Qué deberíamos incluir en nuestra revisión bibliográfica? ¿Qué herramientas deberíamos incluir en el análisis a fondo?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156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3D9BE262-3EE3-F74D-9197-E99064608A81}" type="datetime1">
              <a:rPr lang="en-US" smtClean="0"/>
              <a:t>7/13/2022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C74B8-448C-2642-809F-1184DC1B0B1B}" type="datetime1">
              <a:rPr lang="en-US" smtClean="0"/>
              <a:t>7/13/2022</a:t>
            </a:fld>
            <a:endParaRPr lang="en-US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8AE9-9170-C44D-B69D-85230FA628E5}" type="datetime1">
              <a:rPr lang="en-US" smtClean="0"/>
              <a:t>7/13/2022</a:t>
            </a:fld>
            <a:endParaRPr lang="en-US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7/13/2022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7/13/2022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7/13/2022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7/13/2022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F258-FE05-9A40-ABEB-3CEFD609CF46}" type="datetime1">
              <a:rPr lang="en-US" smtClean="0"/>
              <a:t>7/13/2022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381657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D0696-7CCE-494F-A431-EAFE08099352}" type="datetime1">
              <a:rPr lang="en-US" smtClean="0"/>
              <a:t>7/13/2022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073422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6C1D-959B-6C44-9D8E-1EBE83060B83}" type="datetime1">
              <a:rPr lang="en-US" smtClean="0"/>
              <a:t>7/13/2022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4450092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09F6-C5C0-404A-8B68-383F4730A3E4}" type="datetime1">
              <a:rPr lang="en-US" smtClean="0"/>
              <a:t>7/13/2022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507B-4CCB-9B49-A0AD-E20110655715}" type="datetime1">
              <a:rPr lang="en-US" smtClean="0"/>
              <a:t>7/13/2022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1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s" sz="44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Click to edit Master text styles</a:t>
            </a:r>
          </a:p>
          <a:p>
            <a:pPr lvl="1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Second level</a:t>
            </a:r>
          </a:p>
          <a:p>
            <a:pPr lvl="2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Third level</a:t>
            </a:r>
          </a:p>
          <a:p>
            <a:pPr lvl="3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Fourth level</a:t>
            </a:r>
          </a:p>
          <a:p>
            <a:pPr lvl="4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7/9/2022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‹#›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s" sz="44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Click to edit Master text styles</a:t>
            </a:r>
          </a:p>
          <a:p>
            <a:pPr lvl="1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Second level</a:t>
            </a:r>
          </a:p>
          <a:p>
            <a:pPr lvl="2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Third level</a:t>
            </a:r>
          </a:p>
          <a:p>
            <a:pPr lvl="3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Fourth level</a:t>
            </a:r>
          </a:p>
          <a:p>
            <a:pPr lvl="4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7/9/2022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‹#›</a:t>
            </a:r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7/9/2022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‹#›</a:t>
            </a:r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s" sz="44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Click to edit Master text styles</a:t>
            </a:r>
          </a:p>
          <a:p>
            <a:pPr lvl="1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Second level</a:t>
            </a:r>
          </a:p>
          <a:p>
            <a:pPr lvl="2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Third level</a:t>
            </a:r>
          </a:p>
          <a:p>
            <a:pPr lvl="3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Fourth level</a:t>
            </a:r>
          </a:p>
          <a:p>
            <a:pPr lvl="4" rtl="0"/>
            <a:r>
              <a:rPr lang="es" sz="24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Fifth level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6" r:id="rId2"/>
    <p:sldLayoutId id="2147483687" r:id="rId3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7/9/2022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‹#›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7/9/2022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‹#›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rawpixel.com/image/469914/free-illustration-image-rain-sustainability-hydropower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hyperlink" Target="https://www.energy.ca.gov/data-reports/reports/integrated-energy-policy-report" TargetMode="External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hyperlink" Target="https://www.energy.ca.gov/" TargetMode="External"/><Relationship Id="rId4" Type="http://schemas.openxmlformats.org/officeDocument/2006/relationships/hyperlink" Target="mailto:public.advisor@energy.ca.gov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customXml" Target="../ink/ink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1" y="237067"/>
            <a:ext cx="10621193" cy="1118132"/>
          </a:xfrm>
        </p:spPr>
        <p:txBody>
          <a:bodyPr>
            <a:noAutofit/>
          </a:bodyPr>
          <a:lstStyle/>
          <a:p>
            <a:pPr rtl="0"/>
            <a:r>
              <a:rPr lang="es" sz="3000" b="1" i="0" u="none" strike="noStrike" dirty="0">
                <a:solidFill>
                  <a:srgbClr val="17406D"/>
                </a:solidFill>
                <a:highlight>
                  <a:srgbClr val="000000">
                    <a:alpha val="0"/>
                  </a:srgbClr>
                </a:highlight>
                <a:latin typeface="Arial Black"/>
              </a:rPr>
              <a:t>Introducción al IEPR y al enfoque de la CEC sobre la equidad energética y la justicia ambiental</a:t>
            </a:r>
            <a:r>
              <a:rPr lang="es" sz="30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  <a:t>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1</a:t>
            </a:r>
            <a:endParaRPr lang="en-US"/>
          </a:p>
        </p:txBody>
      </p:sp>
      <p:pic>
        <p:nvPicPr>
          <p:cNvPr id="5" name="Picture 4" descr="An image containing people of different genders and races holding up symbols of energy, inlcuding the sun, solar panel, wind turbines, light bulb, water drop, and battery.">
            <a:extLst>
              <a:ext uri="{FF2B5EF4-FFF2-40B4-BE49-F238E27FC236}">
                <a16:creationId xmlns:a16="http://schemas.microsoft.com/office/drawing/2014/main" id="{0FE008C9-2810-416A-9177-3B4406BD94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819923" y="1484541"/>
            <a:ext cx="9097120" cy="457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637118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FBD7A-5F2C-40FB-A00E-24C7BA181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1" y="237067"/>
            <a:ext cx="10676949" cy="1034172"/>
          </a:xfrm>
        </p:spPr>
        <p:txBody>
          <a:bodyPr>
            <a:noAutofit/>
          </a:bodyPr>
          <a:lstStyle/>
          <a:p>
            <a:pPr rtl="0"/>
            <a:r>
              <a:rPr lang="es" sz="30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  <a:t>Informe de la política energética integrada (IEPR)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21DC7-F333-4BA5-9AA6-4A56690D4D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253681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 rtl="0" fontAlgn="base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Por mandato legislativo</a:t>
            </a:r>
          </a:p>
          <a:p>
            <a:pPr algn="l" rtl="0" fontAlgn="base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Informe bianual</a:t>
            </a:r>
            <a:endParaRPr lang="en-US" sz="2600" dirty="0">
              <a:cs typeface="Arial"/>
            </a:endParaRPr>
          </a:p>
          <a:p>
            <a:pPr rtl="0" fontAlgn="base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Un año par como 2022 es una "actualización"</a:t>
            </a:r>
          </a:p>
          <a:p>
            <a:pPr rtl="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Desarrolla recomendaciones políticas para el gobernador y la legislatura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0DD104-F0BB-4EC4-982F-65F589E806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393902"/>
            <a:ext cx="5840627" cy="5059034"/>
          </a:xfrm>
        </p:spPr>
        <p:txBody>
          <a:bodyPr vert="horz" lIns="91440" tIns="45720" rIns="91440" bIns="45720" rtlCol="0" anchor="t">
            <a:noAutofit/>
          </a:bodyPr>
          <a:lstStyle/>
          <a:p>
            <a:pPr rtl="0"/>
            <a:r>
              <a:rPr lang="es" sz="2300" b="0" i="0" u="none" strike="noStrike" dirty="0">
                <a:solidFill>
                  <a:srgbClr val="376092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Código de Recursos Públicos, artículo 25301(a):  "Al menos cada dos años, la </a:t>
            </a:r>
            <a:r>
              <a:rPr lang="es" sz="2300" b="1" i="0" u="none" strike="noStrike" dirty="0">
                <a:solidFill>
                  <a:srgbClr val="376092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comisión llevará a cabo evaluaciones y previsiones</a:t>
            </a:r>
            <a:r>
              <a:rPr lang="es" sz="2300" b="0" i="0" u="none" strike="noStrike" dirty="0">
                <a:solidFill>
                  <a:srgbClr val="376092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de todos los aspectos del suministro, la producción, el transporte, la entrega y distribución, la demanda y los precios de la industria energética.</a:t>
            </a:r>
          </a:p>
          <a:p>
            <a:pPr rtl="0"/>
            <a:r>
              <a:rPr lang="es" sz="2300" b="0" i="0" u="none" strike="noStrike" dirty="0">
                <a:solidFill>
                  <a:srgbClr val="376092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 La comisión utilizará estas evaluaciones y previsiones </a:t>
            </a:r>
            <a:r>
              <a:rPr lang="es" sz="2300" b="1" i="0" u="none" strike="noStrike" dirty="0">
                <a:solidFill>
                  <a:srgbClr val="376092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para</a:t>
            </a:r>
            <a:r>
              <a:rPr lang="es" sz="2300" b="0" i="0" u="none" strike="noStrike" dirty="0">
                <a:solidFill>
                  <a:srgbClr val="376092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</a:t>
            </a:r>
            <a:r>
              <a:rPr lang="es" sz="2300" b="1" i="0" u="none" strike="noStrike" dirty="0">
                <a:solidFill>
                  <a:srgbClr val="376092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desarrollar políticas energéticas que conserven los recursos, protejan el medio ambiente, garanticen la confiabilidad energética, mejoren la economía del estado y protejan la salud y la seguridad públicas</a:t>
            </a:r>
            <a:r>
              <a:rPr lang="es" sz="2300" b="0" i="0" u="none" strike="noStrike" dirty="0">
                <a:solidFill>
                  <a:srgbClr val="376092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".</a:t>
            </a:r>
            <a:endParaRPr lang="en-US" sz="2300" dirty="0">
              <a:latin typeface="Arial"/>
              <a:cs typeface="Arial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74E757-D680-48BA-BAD4-8B8A7C753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523720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s" sz="36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  <a:t>Cronograma del IEPR de equidad 2022 </a:t>
            </a:r>
          </a:p>
        </p:txBody>
      </p:sp>
      <p:sp>
        <p:nvSpPr>
          <p:cNvPr id="3" name="Content Placeholder 2" descr="Chart showing 3 phases with key dates for IEPR proceeding: Phase 1 Develop Scope, Phase 2 Collect Information, Phase 3 Develop Report. "/>
          <p:cNvSpPr>
            <a:spLocks noGrp="1"/>
          </p:cNvSpPr>
          <p:nvPr>
            <p:ph idx="1"/>
          </p:nvPr>
        </p:nvSpPr>
        <p:spPr>
          <a:xfrm>
            <a:off x="922151" y="1614673"/>
            <a:ext cx="10431649" cy="496900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US">
              <a:cs typeface="Arial"/>
            </a:endParaRPr>
          </a:p>
          <a:p>
            <a:pPr marL="0" indent="0">
              <a:buNone/>
            </a:pPr>
            <a:endParaRPr lang="en-US">
              <a:solidFill>
                <a:srgbClr val="FF0000"/>
              </a:solidFill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3</a:t>
            </a:r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C1EBC94-B2FE-44FD-9AF7-FC731CAFFC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304" y="1369993"/>
            <a:ext cx="9796569" cy="509324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D508F48-14E0-A750-C418-FE891E0A7DDB}"/>
              </a:ext>
            </a:extLst>
          </p:cNvPr>
          <p:cNvSpPr txBox="1"/>
          <p:nvPr/>
        </p:nvSpPr>
        <p:spPr>
          <a:xfrm>
            <a:off x="1507485" y="1369993"/>
            <a:ext cx="4982915" cy="4462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2400" b="1" i="0" u="none" strike="noStrike" dirty="0">
                <a:highlight>
                  <a:srgbClr val="000000">
                    <a:alpha val="0"/>
                  </a:srgbClr>
                </a:highlight>
                <a:latin typeface="Calibri"/>
              </a:rPr>
              <a:t>Fase 1: Desarrollar el alcance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BD5FE6D-3286-1852-F5A9-D7564BEBB922}"/>
              </a:ext>
            </a:extLst>
          </p:cNvPr>
          <p:cNvSpPr txBox="1"/>
          <p:nvPr/>
        </p:nvSpPr>
        <p:spPr>
          <a:xfrm>
            <a:off x="1507485" y="3467331"/>
            <a:ext cx="5299014" cy="4462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2400" b="1" i="0" u="none" strike="noStrike" dirty="0">
                <a:highlight>
                  <a:srgbClr val="000000">
                    <a:alpha val="0"/>
                  </a:srgbClr>
                </a:highlight>
                <a:latin typeface="Calibri"/>
              </a:rPr>
              <a:t>Fase 2: Reunir información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287C70-BE21-196B-4BD8-7E32C4A20E1D}"/>
              </a:ext>
            </a:extLst>
          </p:cNvPr>
          <p:cNvSpPr txBox="1"/>
          <p:nvPr/>
        </p:nvSpPr>
        <p:spPr>
          <a:xfrm>
            <a:off x="1507485" y="4362681"/>
            <a:ext cx="4982915" cy="4462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2400" b="1" i="0" u="none" strike="noStrike" dirty="0">
                <a:highlight>
                  <a:srgbClr val="000000">
                    <a:alpha val="0"/>
                  </a:srgbClr>
                </a:highlight>
                <a:latin typeface="Calibri"/>
              </a:rPr>
              <a:t>Fase 3: Desarrollar el informe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440BE70-9D42-A621-813E-4D15A268AACF}"/>
              </a:ext>
            </a:extLst>
          </p:cNvPr>
          <p:cNvSpPr txBox="1"/>
          <p:nvPr/>
        </p:nvSpPr>
        <p:spPr>
          <a:xfrm>
            <a:off x="2120961" y="1860679"/>
            <a:ext cx="4685538" cy="76944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342900" indent="-342900" rtl="0">
              <a:buFont typeface="Calibri" panose="020F0502020204030204" pitchFamily="34" charset="0"/>
              <a:buChar char="•"/>
            </a:pPr>
            <a:r>
              <a:rPr lang="es" sz="1900" b="0" i="0" u="none" strike="noStrike" dirty="0">
                <a:highlight>
                  <a:srgbClr val="000000">
                    <a:alpha val="0"/>
                  </a:srgbClr>
                </a:highlight>
                <a:latin typeface="Calibri"/>
              </a:rPr>
              <a:t> Solicitar comentarios del público sobre el borrador de la orden de alcance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9D3D6D-C6AD-341D-DB17-4E25FE65AA4F}"/>
              </a:ext>
            </a:extLst>
          </p:cNvPr>
          <p:cNvSpPr txBox="1"/>
          <p:nvPr/>
        </p:nvSpPr>
        <p:spPr>
          <a:xfrm>
            <a:off x="2120960" y="2687817"/>
            <a:ext cx="5402013" cy="76944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342900" indent="-342900" rtl="0">
              <a:buFont typeface="Calibri" panose="020F0502020204030204" pitchFamily="34" charset="0"/>
              <a:buChar char="•"/>
            </a:pPr>
            <a:r>
              <a:rPr lang="es" sz="1900" b="0" i="0" u="none" strike="noStrike" dirty="0">
                <a:highlight>
                  <a:srgbClr val="000000">
                    <a:alpha val="0"/>
                  </a:srgbClr>
                </a:highlight>
                <a:latin typeface="Calibri"/>
              </a:rPr>
              <a:t>Adoptar la orden de apertura de la investigación para la actualización del IEPR 2022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1D0D911-1A0D-2EF3-4046-C22781777134}"/>
              </a:ext>
            </a:extLst>
          </p:cNvPr>
          <p:cNvSpPr txBox="1"/>
          <p:nvPr/>
        </p:nvSpPr>
        <p:spPr>
          <a:xfrm>
            <a:off x="2120961" y="3930918"/>
            <a:ext cx="5299014" cy="38472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342900" indent="-342900" rtl="0">
              <a:buFont typeface="Calibri" panose="020F0502020204030204" pitchFamily="34" charset="0"/>
              <a:buChar char="•"/>
            </a:pPr>
            <a:r>
              <a:rPr lang="es" sz="1900" b="0" i="0" u="none" strike="noStrike" dirty="0">
                <a:highlight>
                  <a:srgbClr val="000000">
                    <a:alpha val="0"/>
                  </a:srgbClr>
                </a:highlight>
                <a:latin typeface="Calibri"/>
              </a:rPr>
              <a:t>Talleres públicos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97238E9-D957-5521-1398-C1D9F93F0111}"/>
              </a:ext>
            </a:extLst>
          </p:cNvPr>
          <p:cNvSpPr txBox="1"/>
          <p:nvPr/>
        </p:nvSpPr>
        <p:spPr>
          <a:xfrm>
            <a:off x="2120961" y="4855999"/>
            <a:ext cx="5587938" cy="38472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342900" indent="-342900" rtl="0">
              <a:buFont typeface="Calibri" panose="020F0502020204030204" pitchFamily="34" charset="0"/>
              <a:buChar char="•"/>
            </a:pPr>
            <a:r>
              <a:rPr lang="es" sz="1900" b="0" i="0" u="none" strike="noStrike" dirty="0">
                <a:highlight>
                  <a:srgbClr val="000000">
                    <a:alpha val="0"/>
                  </a:srgbClr>
                </a:highlight>
                <a:latin typeface="Calibri"/>
              </a:rPr>
              <a:t>Borrador disponible para comentarios del público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A076B65-A214-97E4-28B7-6CB431CD8D39}"/>
              </a:ext>
            </a:extLst>
          </p:cNvPr>
          <p:cNvSpPr txBox="1"/>
          <p:nvPr/>
        </p:nvSpPr>
        <p:spPr>
          <a:xfrm>
            <a:off x="2120961" y="5258031"/>
            <a:ext cx="5299014" cy="76944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342900" indent="-342900" rtl="0">
              <a:buFont typeface="Calibri" panose="020F0502020204030204" pitchFamily="34" charset="0"/>
              <a:buChar char="•"/>
            </a:pPr>
            <a:r>
              <a:rPr lang="es" sz="1900" b="0" i="0" u="none" strike="noStrike" dirty="0">
                <a:highlight>
                  <a:srgbClr val="000000">
                    <a:alpha val="0"/>
                  </a:srgbClr>
                </a:highlight>
                <a:latin typeface="Calibri"/>
              </a:rPr>
              <a:t>Borrador final disponible para comentarios del público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D401180-C34C-C7D8-F7B6-1EF53D30BD45}"/>
              </a:ext>
            </a:extLst>
          </p:cNvPr>
          <p:cNvSpPr txBox="1"/>
          <p:nvPr/>
        </p:nvSpPr>
        <p:spPr>
          <a:xfrm>
            <a:off x="2120961" y="6058918"/>
            <a:ext cx="5587938" cy="38472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342900" indent="-342900" rtl="0">
              <a:buFont typeface="Calibri" panose="020F0502020204030204" pitchFamily="34" charset="0"/>
              <a:buChar char="•"/>
            </a:pPr>
            <a:r>
              <a:rPr lang="es" sz="1900" b="0" i="0" u="none" strike="noStrike" dirty="0">
                <a:highlight>
                  <a:srgbClr val="000000">
                    <a:alpha val="0"/>
                  </a:srgbClr>
                </a:highlight>
                <a:latin typeface="Calibri"/>
              </a:rPr>
              <a:t>La CEC analiza el informe para su posterior adopción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3AB9FE0-1755-FECC-2AA6-D919169FF8A0}"/>
              </a:ext>
            </a:extLst>
          </p:cNvPr>
          <p:cNvSpPr txBox="1"/>
          <p:nvPr/>
        </p:nvSpPr>
        <p:spPr>
          <a:xfrm>
            <a:off x="7708900" y="1849706"/>
            <a:ext cx="1803400" cy="38472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1900" b="0" i="0" u="none" strike="noStrike" dirty="0">
                <a:highlight>
                  <a:srgbClr val="000000">
                    <a:alpha val="0"/>
                  </a:srgbClr>
                </a:highlight>
                <a:latin typeface="Calibri"/>
              </a:rPr>
              <a:t>Marzo de 2022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366B55A-CDCD-3776-819F-2624E23BD999}"/>
              </a:ext>
            </a:extLst>
          </p:cNvPr>
          <p:cNvSpPr txBox="1"/>
          <p:nvPr/>
        </p:nvSpPr>
        <p:spPr>
          <a:xfrm>
            <a:off x="7708900" y="2647215"/>
            <a:ext cx="1803400" cy="38472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1900" b="0" i="0" u="none" strike="noStrike" dirty="0">
                <a:highlight>
                  <a:srgbClr val="000000">
                    <a:alpha val="0"/>
                  </a:srgbClr>
                </a:highlight>
                <a:latin typeface="Calibri"/>
              </a:rPr>
              <a:t>Abril de 2022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2EB2D46-6EAD-B21F-0B4A-904021834CC7}"/>
              </a:ext>
            </a:extLst>
          </p:cNvPr>
          <p:cNvSpPr txBox="1"/>
          <p:nvPr/>
        </p:nvSpPr>
        <p:spPr>
          <a:xfrm>
            <a:off x="7779025" y="3916162"/>
            <a:ext cx="3388847" cy="38472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1900" b="0" i="0" u="none" strike="noStrike" dirty="0">
                <a:highlight>
                  <a:srgbClr val="000000">
                    <a:alpha val="0"/>
                  </a:srgbClr>
                </a:highlight>
                <a:latin typeface="Calibri"/>
              </a:rPr>
              <a:t>Abril de 2022 - Diciembre de 2022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8508733-B412-A1B9-7425-7AFED314A634}"/>
              </a:ext>
            </a:extLst>
          </p:cNvPr>
          <p:cNvSpPr txBox="1"/>
          <p:nvPr/>
        </p:nvSpPr>
        <p:spPr>
          <a:xfrm>
            <a:off x="7708900" y="4809566"/>
            <a:ext cx="3115762" cy="38472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1900" b="0" i="0" u="none" strike="noStrike" dirty="0">
                <a:highlight>
                  <a:srgbClr val="000000">
                    <a:alpha val="0"/>
                  </a:srgbClr>
                </a:highlight>
                <a:latin typeface="Calibri"/>
              </a:rPr>
              <a:t>Octubre de 2022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0AB5CD4-5CA2-8D29-0398-1F9E7D7725A0}"/>
              </a:ext>
            </a:extLst>
          </p:cNvPr>
          <p:cNvSpPr txBox="1"/>
          <p:nvPr/>
        </p:nvSpPr>
        <p:spPr>
          <a:xfrm>
            <a:off x="7727950" y="5240720"/>
            <a:ext cx="3115762" cy="38472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1900" b="0" i="0" u="none" strike="noStrike" dirty="0">
                <a:highlight>
                  <a:srgbClr val="000000">
                    <a:alpha val="0"/>
                  </a:srgbClr>
                </a:highlight>
                <a:latin typeface="Calibri"/>
              </a:rPr>
              <a:t>Enero de 2023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D6A19C5-FD36-47AF-5AE7-7FE0417CDE31}"/>
              </a:ext>
            </a:extLst>
          </p:cNvPr>
          <p:cNvSpPr txBox="1"/>
          <p:nvPr/>
        </p:nvSpPr>
        <p:spPr>
          <a:xfrm>
            <a:off x="7727950" y="6029814"/>
            <a:ext cx="3115762" cy="38472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1900" b="0" i="0" u="none" strike="noStrike" dirty="0">
                <a:highlight>
                  <a:srgbClr val="000000">
                    <a:alpha val="0"/>
                  </a:srgbClr>
                </a:highlight>
                <a:latin typeface="Calibri"/>
              </a:rPr>
              <a:t>Febrero de 2023</a:t>
            </a:r>
          </a:p>
        </p:txBody>
      </p:sp>
    </p:spTree>
    <p:extLst>
      <p:ext uri="{BB962C8B-B14F-4D97-AF65-F5344CB8AC3E}">
        <p14:creationId xmlns:p14="http://schemas.microsoft.com/office/powerpoint/2010/main" val="4077035231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2" y="237067"/>
            <a:ext cx="10487378" cy="1038840"/>
          </a:xfrm>
        </p:spPr>
        <p:txBody>
          <a:bodyPr>
            <a:noAutofit/>
          </a:bodyPr>
          <a:lstStyle/>
          <a:p>
            <a:pPr rtl="0"/>
            <a:r>
              <a:rPr lang="es" sz="34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  <a:t>Obtenga información, haga comentarios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937" y="1275907"/>
            <a:ext cx="10966863" cy="2012795"/>
          </a:xfrm>
        </p:spPr>
        <p:txBody>
          <a:bodyPr vert="horz" lIns="91440" tIns="45720" rIns="91440" bIns="45720" rtlCol="0" anchor="t">
            <a:noAutofit/>
          </a:bodyPr>
          <a:lstStyle/>
          <a:p>
            <a:pPr rtl="0"/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Suscríbase al expediente del IEPR: </a:t>
            </a:r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  <a:hlinkClick r:id="rId3"/>
              </a:rPr>
              <a:t>https://www.energy.ca.gov/data-reports/reports/integrated-energy-policy-report</a:t>
            </a:r>
            <a:endParaRPr lang="en-US" sz="1200" dirty="0">
              <a:ea typeface="+mn-lt"/>
              <a:cs typeface="+mn-lt"/>
            </a:endParaRPr>
          </a:p>
          <a:p>
            <a:pPr rtl="0"/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Envíe sus comentarios:</a:t>
            </a:r>
          </a:p>
          <a:p>
            <a:pPr lvl="1" rtl="0"/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Opción 1: Correo electrónico </a:t>
            </a:r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hlinkClick r:id="rId4"/>
              </a:rPr>
              <a:t>public.advisor@energy.ca.gov</a:t>
            </a:r>
            <a:endParaRPr lang="en-US" sz="1200" dirty="0"/>
          </a:p>
          <a:p>
            <a:pPr lvl="1" rtl="0"/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Opción 2: </a:t>
            </a:r>
          </a:p>
          <a:p>
            <a:pPr lvl="2" rtl="0">
              <a:buFont typeface="Courier New" panose="02070309020205020404" pitchFamily="49" charset="0"/>
              <a:buChar char="o"/>
            </a:pPr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Visite el sitio web de la CEC en </a:t>
            </a:r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hlinkClick r:id="rId5"/>
              </a:rPr>
              <a:t>https://www.energy.ca.gov/</a:t>
            </a:r>
            <a:endParaRPr lang="en-US" sz="1200" dirty="0"/>
          </a:p>
          <a:p>
            <a:pPr lvl="2" rtl="0">
              <a:buFont typeface="Courier New" panose="02070309020205020404" pitchFamily="49" charset="0"/>
              <a:buChar char="o"/>
            </a:pPr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Escriba "IEPR" en el cuadro de búsqueda y haga clic en el primer enlace que aparezca en la lista</a:t>
            </a:r>
          </a:p>
          <a:p>
            <a:pPr lvl="2" rtl="0">
              <a:buFont typeface="Courier New" panose="02070309020205020404" pitchFamily="49" charset="0"/>
              <a:buChar char="o"/>
            </a:pPr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Desplácese hacia abajo y haga clic en “2022 Integrated Energy Policy Report Update” (Actualización del Informe de la política energética integrada 2022) y luego haga clic en "22-IEPR-04-Equity</a:t>
            </a:r>
            <a:r>
              <a:rPr lang="es" sz="23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"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4</a:t>
            </a:r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F1F5E1A-1691-4D69-A684-D1ABA130DC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85726" y="3288702"/>
            <a:ext cx="6715474" cy="3463295"/>
          </a:xfrm>
          <a:prstGeom prst="rect">
            <a:avLst/>
          </a:prstGeom>
        </p:spPr>
      </p:pic>
      <p:pic>
        <p:nvPicPr>
          <p:cNvPr id="11" name="Graphic 10" descr="Arrow Right with solid fill">
            <a:extLst>
              <a:ext uri="{FF2B5EF4-FFF2-40B4-BE49-F238E27FC236}">
                <a16:creationId xmlns:a16="http://schemas.microsoft.com/office/drawing/2014/main" id="{FD63F71E-2042-4A52-93B8-008CE51A6F8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326888" y="5787151"/>
            <a:ext cx="914400" cy="9144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3A773A9-99F8-0AEA-3403-B2AA3AC06C71}"/>
              </a:ext>
            </a:extLst>
          </p:cNvPr>
          <p:cNvSpPr txBox="1"/>
          <p:nvPr/>
        </p:nvSpPr>
        <p:spPr>
          <a:xfrm>
            <a:off x="3172327" y="3533162"/>
            <a:ext cx="2045087" cy="20774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indent="0" rtl="0"/>
            <a:r>
              <a:rPr lang="es" sz="1300" b="1" i="0" u="none" strike="noStrike" dirty="0">
                <a:solidFill>
                  <a:srgbClr val="07487C"/>
                </a:solidFill>
                <a:highlight>
                  <a:srgbClr val="000000">
                    <a:alpha val="0"/>
                  </a:srgbClr>
                </a:highlight>
                <a:latin typeface="Calibri"/>
              </a:rPr>
              <a:t>22-IEPR-01 - Alcance general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8407F47-8516-F5C4-D1FD-6AFC8A13ADDA}"/>
              </a:ext>
            </a:extLst>
          </p:cNvPr>
          <p:cNvSpPr txBox="1"/>
          <p:nvPr/>
        </p:nvSpPr>
        <p:spPr>
          <a:xfrm>
            <a:off x="3172327" y="4189575"/>
            <a:ext cx="3888797" cy="309385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indent="0" rtl="0"/>
            <a:r>
              <a:rPr lang="es" sz="1300" b="1" i="0" u="none" strike="noStrike" dirty="0">
                <a:solidFill>
                  <a:srgbClr val="07487C"/>
                </a:solidFill>
                <a:highlight>
                  <a:srgbClr val="000000">
                    <a:alpha val="0"/>
                  </a:srgbClr>
                </a:highlight>
                <a:latin typeface="Calibri"/>
              </a:rPr>
              <a:t>22-IEPR-02 - Biblioteca de planificación de California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8DCED7-6934-A090-5F41-B62AF4CE9F22}"/>
              </a:ext>
            </a:extLst>
          </p:cNvPr>
          <p:cNvSpPr txBox="1"/>
          <p:nvPr/>
        </p:nvSpPr>
        <p:spPr>
          <a:xfrm>
            <a:off x="3172327" y="4805592"/>
            <a:ext cx="2873763" cy="21236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indent="0" rtl="0"/>
            <a:r>
              <a:rPr lang="es" sz="1300" b="1" i="0" u="none" strike="noStrike" dirty="0">
                <a:solidFill>
                  <a:srgbClr val="07487C"/>
                </a:solidFill>
                <a:highlight>
                  <a:srgbClr val="000000">
                    <a:alpha val="0"/>
                  </a:srgbClr>
                </a:highlight>
                <a:latin typeface="Calibri"/>
              </a:rPr>
              <a:t>22-IEPR-03 - Previsión de la electricidad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3302F7C-ABC3-2A0D-1753-1EAC85787E87}"/>
              </a:ext>
            </a:extLst>
          </p:cNvPr>
          <p:cNvSpPr txBox="1"/>
          <p:nvPr/>
        </p:nvSpPr>
        <p:spPr>
          <a:xfrm>
            <a:off x="3293868" y="6174470"/>
            <a:ext cx="3564132" cy="20797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171450" indent="-171450" rtl="0">
              <a:spcAft>
                <a:spcPts val="280"/>
              </a:spcAft>
              <a:buClr>
                <a:schemeClr val="tx1"/>
              </a:buClr>
              <a:buFont typeface="Calibri" panose="020F0502020204030204" pitchFamily="34" charset="0"/>
              <a:buChar char="•"/>
            </a:pPr>
            <a:r>
              <a:rPr lang="es" sz="1000" b="0" i="0" u="none" strike="noStrike" dirty="0">
                <a:solidFill>
                  <a:srgbClr val="456592"/>
                </a:solidFill>
                <a:highlight>
                  <a:srgbClr val="000000">
                    <a:alpha val="0"/>
                  </a:srgbClr>
                </a:highlight>
                <a:latin typeface="Calibri"/>
              </a:rPr>
              <a:t>Presentación de comentarios electrónicos (22-IEPR-04)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9BD496D-73A8-CCFC-71F8-0F080E8F101C}"/>
              </a:ext>
            </a:extLst>
          </p:cNvPr>
          <p:cNvSpPr txBox="1"/>
          <p:nvPr/>
        </p:nvSpPr>
        <p:spPr>
          <a:xfrm>
            <a:off x="3293868" y="6382442"/>
            <a:ext cx="3564132" cy="161583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171450" indent="-171450" rtl="0">
              <a:spcAft>
                <a:spcPts val="280"/>
              </a:spcAft>
              <a:buClr>
                <a:schemeClr val="tx1"/>
              </a:buClr>
              <a:buFont typeface="Calibri" panose="020F0502020204030204" pitchFamily="34" charset="0"/>
              <a:buChar char="•"/>
            </a:pPr>
            <a:r>
              <a:rPr lang="es" sz="1000" b="0" i="0" u="none" strike="noStrike" dirty="0">
                <a:solidFill>
                  <a:srgbClr val="456592"/>
                </a:solidFill>
                <a:highlight>
                  <a:srgbClr val="000000">
                    <a:alpha val="0"/>
                  </a:srgbClr>
                </a:highlight>
                <a:latin typeface="Calibri"/>
              </a:rPr>
              <a:t>Documentos para este procedimiento (22-1EPR-04)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22F8F85-B1C9-3042-E7DE-D0B2E2FB1B6E}"/>
              </a:ext>
            </a:extLst>
          </p:cNvPr>
          <p:cNvSpPr txBox="1"/>
          <p:nvPr/>
        </p:nvSpPr>
        <p:spPr>
          <a:xfrm>
            <a:off x="3293867" y="6590414"/>
            <a:ext cx="3265959" cy="4571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171450" indent="-171450" rtl="0">
              <a:spcAft>
                <a:spcPts val="280"/>
              </a:spcAft>
              <a:buClr>
                <a:schemeClr val="tx1"/>
              </a:buClr>
              <a:buFont typeface="Calibri" panose="020F0502020204030204" pitchFamily="34" charset="0"/>
              <a:buChar char="•"/>
            </a:pPr>
            <a:r>
              <a:rPr lang="es" sz="1000" b="0" i="0" u="none" strike="noStrike" dirty="0">
                <a:solidFill>
                  <a:srgbClr val="456592"/>
                </a:solidFill>
                <a:highlight>
                  <a:srgbClr val="000000">
                    <a:alpha val="0"/>
                  </a:srgbClr>
                </a:highlight>
                <a:latin typeface="Calibri"/>
              </a:rPr>
              <a:t>Búsqueda de documentos en este procedimiento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E0765E4-D0C9-46F2-C02B-2A942022108E}"/>
              </a:ext>
            </a:extLst>
          </p:cNvPr>
          <p:cNvSpPr txBox="1"/>
          <p:nvPr/>
        </p:nvSpPr>
        <p:spPr>
          <a:xfrm>
            <a:off x="3172327" y="5454964"/>
            <a:ext cx="2873763" cy="21236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indent="0" rtl="0"/>
            <a:r>
              <a:rPr lang="es" sz="1300" b="1" i="0" u="none" strike="noStrike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Calibri"/>
              </a:rPr>
              <a:t>22-IEPR-04 - Equidad</a:t>
            </a:r>
          </a:p>
        </p:txBody>
      </p:sp>
    </p:spTree>
    <p:extLst>
      <p:ext uri="{BB962C8B-B14F-4D97-AF65-F5344CB8AC3E}">
        <p14:creationId xmlns:p14="http://schemas.microsoft.com/office/powerpoint/2010/main" val="1419862876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200" b="0" i="0" u="none" strike="noStrike" kern="1200" cap="none" spc="0" normalizeH="0" baseline="0" noProof="0">
                <a:solidFill>
                  <a:srgbClr val="071D28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5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EFF9">
                  <a:lumMod val="1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21CBE6E2-FD2F-4766-A9D0-76F0B05AB6D1}"/>
                  </a:ext>
                </a:extLst>
              </p14:cNvPr>
              <p14:cNvContentPartPr/>
              <p14:nvPr/>
            </p14:nvContentPartPr>
            <p14:xfrm>
              <a:off x="4716738" y="3846697"/>
              <a:ext cx="360" cy="3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21CBE6E2-FD2F-4766-A9D0-76F0B05AB6D1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707738" y="3837697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8C7D55D-AFE2-4ADB-92C4-4FB47A752BA7}"/>
                  </a:ext>
                </a:extLst>
              </p14:cNvPr>
              <p14:cNvContentPartPr/>
              <p14:nvPr/>
            </p14:nvContentPartPr>
            <p14:xfrm>
              <a:off x="5363298" y="4281937"/>
              <a:ext cx="360" cy="3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8C7D55D-AFE2-4ADB-92C4-4FB47A752BA7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354298" y="4272937"/>
                <a:ext cx="18000" cy="1800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F06E29F3-1BB9-4165-8730-5D7B8068A0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2218" y="414306"/>
            <a:ext cx="10758053" cy="60464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E49BC0E-0767-AB1A-64A5-E68F919A0880}"/>
              </a:ext>
            </a:extLst>
          </p:cNvPr>
          <p:cNvSpPr txBox="1"/>
          <p:nvPr/>
        </p:nvSpPr>
        <p:spPr>
          <a:xfrm>
            <a:off x="1313407" y="883789"/>
            <a:ext cx="4738559" cy="38472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indent="0" rtl="0"/>
            <a:r>
              <a:rPr lang="es" sz="2000" b="1" i="0" u="none" strike="noStrike" dirty="0">
                <a:solidFill>
                  <a:srgbClr val="048443"/>
                </a:solidFill>
                <a:highlight>
                  <a:srgbClr val="000000">
                    <a:alpha val="0"/>
                  </a:srgbClr>
                </a:highlight>
                <a:latin typeface="Calibri"/>
              </a:rPr>
              <a:t>Progreso hacia una electricidad 100% limpia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56522FA-D324-48D3-B24C-681E9199C5FC}"/>
              </a:ext>
            </a:extLst>
          </p:cNvPr>
          <p:cNvSpPr txBox="1"/>
          <p:nvPr/>
        </p:nvSpPr>
        <p:spPr>
          <a:xfrm>
            <a:off x="2911201" y="1713909"/>
            <a:ext cx="814979" cy="38472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2500" b="1" i="0" u="none" strike="noStrike">
                <a:solidFill>
                  <a:srgbClr val="048443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41%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53D8A7B-9BC9-0ACE-BE90-AEB336A3A603}"/>
              </a:ext>
            </a:extLst>
          </p:cNvPr>
          <p:cNvSpPr txBox="1"/>
          <p:nvPr/>
        </p:nvSpPr>
        <p:spPr>
          <a:xfrm>
            <a:off x="6096000" y="1713909"/>
            <a:ext cx="814979" cy="38472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2500" b="1" i="0" u="none" strike="noStrike">
                <a:solidFill>
                  <a:srgbClr val="048443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59%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E8A120-7E9F-5B54-F76D-73B0F02545D9}"/>
              </a:ext>
            </a:extLst>
          </p:cNvPr>
          <p:cNvSpPr txBox="1"/>
          <p:nvPr/>
        </p:nvSpPr>
        <p:spPr>
          <a:xfrm>
            <a:off x="9120050" y="1713908"/>
            <a:ext cx="923110" cy="38472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2500" b="1" i="0" u="none" strike="noStrike">
                <a:solidFill>
                  <a:srgbClr val="048443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100%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5C1692E-E3D4-8215-87E3-1D09117AB295}"/>
              </a:ext>
            </a:extLst>
          </p:cNvPr>
          <p:cNvSpPr txBox="1"/>
          <p:nvPr/>
        </p:nvSpPr>
        <p:spPr>
          <a:xfrm>
            <a:off x="4389481" y="5186164"/>
            <a:ext cx="814979" cy="38472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2500" b="1" i="0" u="none" strike="noStrike">
                <a:solidFill>
                  <a:srgbClr val="048443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2013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81BC2AE-5403-2BD8-6B9E-9AC28EEFE318}"/>
              </a:ext>
            </a:extLst>
          </p:cNvPr>
          <p:cNvSpPr txBox="1"/>
          <p:nvPr/>
        </p:nvSpPr>
        <p:spPr>
          <a:xfrm>
            <a:off x="7551781" y="5186829"/>
            <a:ext cx="814979" cy="38472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2500" b="1" i="0" u="none" strike="noStrike">
                <a:solidFill>
                  <a:srgbClr val="048443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2020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4C46FF7-B088-0957-F91F-0B1AA113A2A3}"/>
              </a:ext>
            </a:extLst>
          </p:cNvPr>
          <p:cNvSpPr txBox="1"/>
          <p:nvPr/>
        </p:nvSpPr>
        <p:spPr>
          <a:xfrm>
            <a:off x="10717346" y="5186829"/>
            <a:ext cx="814979" cy="38472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2500" b="1" i="0" u="none" strike="noStrike">
                <a:solidFill>
                  <a:srgbClr val="048443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2045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EAD8F37-D8A7-FF74-6786-5A529FCF774D}"/>
              </a:ext>
            </a:extLst>
          </p:cNvPr>
          <p:cNvSpPr txBox="1"/>
          <p:nvPr/>
        </p:nvSpPr>
        <p:spPr>
          <a:xfrm>
            <a:off x="4523575" y="2415257"/>
            <a:ext cx="881863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1100" b="1" i="0" u="none" strike="noStrike" dirty="0">
                <a:highlight>
                  <a:srgbClr val="000000">
                    <a:alpha val="0"/>
                  </a:srgbClr>
                </a:highlight>
                <a:latin typeface="Arial Narrow"/>
              </a:rPr>
              <a:t>Hidroeléctrica (gran </a:t>
            </a:r>
            <a:r>
              <a:rPr lang="es" sz="1300" b="1" i="0" u="none" strike="noStrike" dirty="0">
                <a:highlight>
                  <a:srgbClr val="000000">
                    <a:alpha val="0"/>
                  </a:srgbClr>
                </a:highlight>
                <a:latin typeface="Arial Narrow"/>
              </a:rPr>
              <a:t>escala)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D66DD4C-6704-6C10-0A60-E0FF33457EE3}"/>
              </a:ext>
            </a:extLst>
          </p:cNvPr>
          <p:cNvSpPr txBox="1"/>
          <p:nvPr/>
        </p:nvSpPr>
        <p:spPr>
          <a:xfrm>
            <a:off x="4523575" y="2756739"/>
            <a:ext cx="881863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1100" b="1" i="0" u="none" strike="noStrike" dirty="0">
                <a:highlight>
                  <a:srgbClr val="000000">
                    <a:alpha val="0"/>
                  </a:srgbClr>
                </a:highlight>
                <a:latin typeface="Arial Narrow"/>
              </a:rPr>
              <a:t>Renovables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404861D-CCCD-E746-3DC7-45D5AC6A77E8}"/>
              </a:ext>
            </a:extLst>
          </p:cNvPr>
          <p:cNvSpPr txBox="1"/>
          <p:nvPr/>
        </p:nvSpPr>
        <p:spPr>
          <a:xfrm>
            <a:off x="4523576" y="2995825"/>
            <a:ext cx="603256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1100" b="1" i="0" u="none" strike="noStrike" dirty="0">
                <a:highlight>
                  <a:srgbClr val="000000">
                    <a:alpha val="0"/>
                  </a:srgbClr>
                </a:highlight>
                <a:latin typeface="Arial Narrow"/>
              </a:rPr>
              <a:t>Nuclear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C3D4EE0-4707-627B-B740-200A4DB90A9B}"/>
              </a:ext>
            </a:extLst>
          </p:cNvPr>
          <p:cNvSpPr txBox="1"/>
          <p:nvPr/>
        </p:nvSpPr>
        <p:spPr>
          <a:xfrm>
            <a:off x="4184485" y="2415257"/>
            <a:ext cx="258927" cy="20774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1300" b="1" i="0" u="none" strike="noStrike">
                <a:highlight>
                  <a:srgbClr val="000000">
                    <a:alpha val="0"/>
                  </a:srgbClr>
                </a:highlight>
                <a:latin typeface="Arial Narrow"/>
              </a:rPr>
              <a:t>9%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FC58B9-8EE7-0DA5-F87A-DF3319B139FD}"/>
              </a:ext>
            </a:extLst>
          </p:cNvPr>
          <p:cNvSpPr txBox="1"/>
          <p:nvPr/>
        </p:nvSpPr>
        <p:spPr>
          <a:xfrm>
            <a:off x="4176272" y="2713236"/>
            <a:ext cx="292265" cy="20774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1300" b="1" i="0" u="none" strike="noStrike" dirty="0">
                <a:highlight>
                  <a:srgbClr val="000000">
                    <a:alpha val="0"/>
                  </a:srgbClr>
                </a:highlight>
                <a:latin typeface="Arial Narrow"/>
              </a:rPr>
              <a:t>22%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8F5DAA7-14D0-97E2-06B1-4DD3FFDDABCE}"/>
              </a:ext>
            </a:extLst>
          </p:cNvPr>
          <p:cNvSpPr txBox="1"/>
          <p:nvPr/>
        </p:nvSpPr>
        <p:spPr>
          <a:xfrm>
            <a:off x="4165437" y="2985750"/>
            <a:ext cx="292265" cy="20774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1300" b="1" i="0" u="none" strike="noStrike">
                <a:highlight>
                  <a:srgbClr val="000000">
                    <a:alpha val="0"/>
                  </a:srgbClr>
                </a:highlight>
                <a:latin typeface="Arial Narrow"/>
              </a:rPr>
              <a:t>10%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0EB5C42-726C-9854-3469-E1740DB75AEF}"/>
              </a:ext>
            </a:extLst>
          </p:cNvPr>
          <p:cNvSpPr txBox="1"/>
          <p:nvPr/>
        </p:nvSpPr>
        <p:spPr>
          <a:xfrm>
            <a:off x="7789337" y="2415257"/>
            <a:ext cx="881863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1100" b="1" i="0" u="none" strike="noStrike" dirty="0">
                <a:highlight>
                  <a:srgbClr val="000000">
                    <a:alpha val="0"/>
                  </a:srgbClr>
                </a:highlight>
                <a:latin typeface="Arial Narrow"/>
              </a:rPr>
              <a:t>Hidroeléctrica (gran escala)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D29B8BB-26B5-E168-0894-BC460BDEBE79}"/>
              </a:ext>
            </a:extLst>
          </p:cNvPr>
          <p:cNvSpPr txBox="1"/>
          <p:nvPr/>
        </p:nvSpPr>
        <p:spPr>
          <a:xfrm>
            <a:off x="7789337" y="2770306"/>
            <a:ext cx="881863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1100" b="1" i="0" u="none" strike="noStrike" dirty="0">
                <a:highlight>
                  <a:srgbClr val="000000">
                    <a:alpha val="0"/>
                  </a:srgbClr>
                </a:highlight>
                <a:latin typeface="Arial Narrow"/>
              </a:rPr>
              <a:t>Renovables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E858B1A-AEA7-C320-B894-415D5E100DC2}"/>
              </a:ext>
            </a:extLst>
          </p:cNvPr>
          <p:cNvSpPr txBox="1"/>
          <p:nvPr/>
        </p:nvSpPr>
        <p:spPr>
          <a:xfrm>
            <a:off x="7789338" y="2995825"/>
            <a:ext cx="603256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1100" b="1" i="0" u="none" strike="noStrike" dirty="0">
                <a:highlight>
                  <a:srgbClr val="000000">
                    <a:alpha val="0"/>
                  </a:srgbClr>
                </a:highlight>
                <a:latin typeface="Arial Narrow"/>
              </a:rPr>
              <a:t>Nuclear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CC714AD-525A-6C1A-8A6A-1A01B64C03CC}"/>
              </a:ext>
            </a:extLst>
          </p:cNvPr>
          <p:cNvSpPr txBox="1"/>
          <p:nvPr/>
        </p:nvSpPr>
        <p:spPr>
          <a:xfrm>
            <a:off x="7313804" y="2402801"/>
            <a:ext cx="434786" cy="20774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1300" b="1" i="0" u="none" strike="noStrike">
                <a:highlight>
                  <a:srgbClr val="000000">
                    <a:alpha val="0"/>
                  </a:srgbClr>
                </a:highlight>
                <a:latin typeface="Arial Narrow"/>
              </a:rPr>
              <a:t>13.9%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27136EA-D419-5D8A-AD90-9EAE1C73D8EC}"/>
              </a:ext>
            </a:extLst>
          </p:cNvPr>
          <p:cNvSpPr txBox="1"/>
          <p:nvPr/>
        </p:nvSpPr>
        <p:spPr>
          <a:xfrm>
            <a:off x="7313804" y="2713235"/>
            <a:ext cx="420495" cy="20774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1300" b="1" i="0" u="none" strike="noStrike" dirty="0">
                <a:highlight>
                  <a:srgbClr val="000000">
                    <a:alpha val="0"/>
                  </a:srgbClr>
                </a:highlight>
                <a:latin typeface="Arial Narrow"/>
              </a:rPr>
              <a:t>34.5%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1AFF72B-9A41-FEE0-89E1-336009FC424F}"/>
              </a:ext>
            </a:extLst>
          </p:cNvPr>
          <p:cNvSpPr txBox="1"/>
          <p:nvPr/>
        </p:nvSpPr>
        <p:spPr>
          <a:xfrm>
            <a:off x="7313805" y="2995825"/>
            <a:ext cx="438150" cy="20774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s" sz="1300" b="1" i="0" u="none" strike="noStrike">
                <a:highlight>
                  <a:srgbClr val="000000">
                    <a:alpha val="0"/>
                  </a:srgbClr>
                </a:highlight>
                <a:latin typeface="Arial Narrow"/>
              </a:rPr>
              <a:t>10.6%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AAF9934-67E9-8046-F2A2-115C274A1563}"/>
              </a:ext>
            </a:extLst>
          </p:cNvPr>
          <p:cNvSpPr txBox="1"/>
          <p:nvPr/>
        </p:nvSpPr>
        <p:spPr>
          <a:xfrm>
            <a:off x="1899798" y="2167453"/>
            <a:ext cx="258928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 rtl="0">
              <a:spcAft>
                <a:spcPts val="200"/>
              </a:spcAft>
            </a:pPr>
            <a:r>
              <a:rPr lang="es" sz="1400" b="1" i="0" u="none" strike="noStrike">
                <a:highlight>
                  <a:srgbClr val="000000">
                    <a:alpha val="0"/>
                  </a:srgbClr>
                </a:highlight>
                <a:latin typeface="Arial Narrow"/>
              </a:rPr>
              <a:t>100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622F198-73BC-5782-BE2C-8F057DF30C21}"/>
              </a:ext>
            </a:extLst>
          </p:cNvPr>
          <p:cNvSpPr txBox="1"/>
          <p:nvPr/>
        </p:nvSpPr>
        <p:spPr>
          <a:xfrm>
            <a:off x="1887893" y="2395106"/>
            <a:ext cx="258928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 rtl="0">
              <a:spcAft>
                <a:spcPts val="200"/>
              </a:spcAft>
            </a:pPr>
            <a:r>
              <a:rPr lang="es" sz="1400" b="1" i="0" u="none" strike="noStrike">
                <a:highlight>
                  <a:srgbClr val="000000">
                    <a:alpha val="0"/>
                  </a:srgbClr>
                </a:highlight>
                <a:latin typeface="Arial Narrow"/>
              </a:rPr>
              <a:t>90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246E7B5-8E2B-CDA0-673B-E84C3F940973}"/>
              </a:ext>
            </a:extLst>
          </p:cNvPr>
          <p:cNvSpPr txBox="1"/>
          <p:nvPr/>
        </p:nvSpPr>
        <p:spPr>
          <a:xfrm>
            <a:off x="1887893" y="2681327"/>
            <a:ext cx="258928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 rtl="0">
              <a:spcAft>
                <a:spcPts val="200"/>
              </a:spcAft>
            </a:pPr>
            <a:r>
              <a:rPr lang="es" sz="1400" b="1" i="0" u="none" strike="noStrike">
                <a:highlight>
                  <a:srgbClr val="000000">
                    <a:alpha val="0"/>
                  </a:srgbClr>
                </a:highlight>
                <a:latin typeface="Arial Narrow"/>
              </a:rPr>
              <a:t>80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CC11C20-3DED-5FB0-EE83-DD121D455D26}"/>
              </a:ext>
            </a:extLst>
          </p:cNvPr>
          <p:cNvSpPr txBox="1"/>
          <p:nvPr/>
        </p:nvSpPr>
        <p:spPr>
          <a:xfrm>
            <a:off x="1887893" y="2947522"/>
            <a:ext cx="258928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 rtl="0">
              <a:spcAft>
                <a:spcPts val="200"/>
              </a:spcAft>
            </a:pPr>
            <a:r>
              <a:rPr lang="es" sz="1400" b="1" i="0" u="none" strike="noStrike">
                <a:highlight>
                  <a:srgbClr val="000000">
                    <a:alpha val="0"/>
                  </a:srgbClr>
                </a:highlight>
                <a:latin typeface="Arial Narrow"/>
              </a:rPr>
              <a:t>70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3F5BB75-AFE4-C5BA-E40A-84FAD0280D23}"/>
              </a:ext>
            </a:extLst>
          </p:cNvPr>
          <p:cNvSpPr txBox="1"/>
          <p:nvPr/>
        </p:nvSpPr>
        <p:spPr>
          <a:xfrm>
            <a:off x="1887893" y="3222088"/>
            <a:ext cx="258928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 rtl="0">
              <a:spcAft>
                <a:spcPts val="200"/>
              </a:spcAft>
            </a:pPr>
            <a:r>
              <a:rPr lang="es" sz="1400" b="1" i="0" u="none" strike="noStrike">
                <a:highlight>
                  <a:srgbClr val="000000">
                    <a:alpha val="0"/>
                  </a:srgbClr>
                </a:highlight>
                <a:latin typeface="Arial Narrow"/>
              </a:rPr>
              <a:t>60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948213E-2AC3-2577-F905-13321D944958}"/>
              </a:ext>
            </a:extLst>
          </p:cNvPr>
          <p:cNvSpPr txBox="1"/>
          <p:nvPr/>
        </p:nvSpPr>
        <p:spPr>
          <a:xfrm>
            <a:off x="1887893" y="3489511"/>
            <a:ext cx="258928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 rtl="0">
              <a:spcAft>
                <a:spcPts val="200"/>
              </a:spcAft>
            </a:pPr>
            <a:r>
              <a:rPr lang="es" sz="1400" b="1" i="0" u="none" strike="noStrike">
                <a:highlight>
                  <a:srgbClr val="000000">
                    <a:alpha val="0"/>
                  </a:srgbClr>
                </a:highlight>
                <a:latin typeface="Arial Narrow"/>
              </a:rPr>
              <a:t>50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85C8088-6274-DF4B-D7CD-6C1511F9C23A}"/>
              </a:ext>
            </a:extLst>
          </p:cNvPr>
          <p:cNvSpPr txBox="1"/>
          <p:nvPr/>
        </p:nvSpPr>
        <p:spPr>
          <a:xfrm>
            <a:off x="1887893" y="3736504"/>
            <a:ext cx="258928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 rtl="0">
              <a:spcAft>
                <a:spcPts val="200"/>
              </a:spcAft>
            </a:pPr>
            <a:r>
              <a:rPr lang="es" sz="1400" b="1" i="0" u="none" strike="noStrike">
                <a:highlight>
                  <a:srgbClr val="000000">
                    <a:alpha val="0"/>
                  </a:srgbClr>
                </a:highlight>
                <a:latin typeface="Arial Narrow"/>
              </a:rPr>
              <a:t>40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6C24840-60FF-063B-F8C6-57B4EBF59A49}"/>
              </a:ext>
            </a:extLst>
          </p:cNvPr>
          <p:cNvSpPr txBox="1"/>
          <p:nvPr/>
        </p:nvSpPr>
        <p:spPr>
          <a:xfrm>
            <a:off x="1885512" y="4012728"/>
            <a:ext cx="258928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 rtl="0">
              <a:spcAft>
                <a:spcPts val="200"/>
              </a:spcAft>
            </a:pPr>
            <a:r>
              <a:rPr lang="es" sz="1400" b="1" i="0" u="none" strike="noStrike">
                <a:highlight>
                  <a:srgbClr val="000000">
                    <a:alpha val="0"/>
                  </a:srgbClr>
                </a:highlight>
                <a:latin typeface="Arial Narrow"/>
              </a:rPr>
              <a:t>30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517211E-06CB-3460-2EF3-77B299E92C6B}"/>
              </a:ext>
            </a:extLst>
          </p:cNvPr>
          <p:cNvSpPr txBox="1"/>
          <p:nvPr/>
        </p:nvSpPr>
        <p:spPr>
          <a:xfrm>
            <a:off x="1887893" y="4286345"/>
            <a:ext cx="258928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 rtl="0">
              <a:spcAft>
                <a:spcPts val="200"/>
              </a:spcAft>
            </a:pPr>
            <a:r>
              <a:rPr lang="es" sz="1400" b="1" i="0" u="none" strike="noStrike">
                <a:highlight>
                  <a:srgbClr val="000000">
                    <a:alpha val="0"/>
                  </a:srgbClr>
                </a:highlight>
                <a:latin typeface="Arial Narrow"/>
              </a:rPr>
              <a:t>20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D80301C-BA3C-F1E4-D3AF-EEC5644F6208}"/>
              </a:ext>
            </a:extLst>
          </p:cNvPr>
          <p:cNvSpPr txBox="1"/>
          <p:nvPr/>
        </p:nvSpPr>
        <p:spPr>
          <a:xfrm>
            <a:off x="1885511" y="4541137"/>
            <a:ext cx="258928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 rtl="0">
              <a:spcAft>
                <a:spcPts val="200"/>
              </a:spcAft>
            </a:pPr>
            <a:r>
              <a:rPr lang="es" sz="1400" b="1" i="0" u="none" strike="noStrike">
                <a:highlight>
                  <a:srgbClr val="000000">
                    <a:alpha val="0"/>
                  </a:srgbClr>
                </a:highlight>
                <a:latin typeface="Arial Narrow"/>
              </a:rPr>
              <a:t>10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6F88C03-1B0D-8D0C-ED86-6B72A0344AED}"/>
              </a:ext>
            </a:extLst>
          </p:cNvPr>
          <p:cNvSpPr txBox="1"/>
          <p:nvPr/>
        </p:nvSpPr>
        <p:spPr>
          <a:xfrm>
            <a:off x="1883131" y="4797154"/>
            <a:ext cx="258928" cy="2154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 rtl="0">
              <a:spcAft>
                <a:spcPts val="200"/>
              </a:spcAft>
            </a:pPr>
            <a:r>
              <a:rPr lang="es" sz="1400" b="1" i="0" u="none" strike="noStrike">
                <a:highlight>
                  <a:srgbClr val="000000">
                    <a:alpha val="0"/>
                  </a:srgbClr>
                </a:highlight>
                <a:latin typeface="Arial Narrow"/>
              </a:rPr>
              <a:t>0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4913F9A-9FAF-C7F6-2BF0-811994CE6DC8}"/>
              </a:ext>
            </a:extLst>
          </p:cNvPr>
          <p:cNvSpPr txBox="1"/>
          <p:nvPr/>
        </p:nvSpPr>
        <p:spPr>
          <a:xfrm rot="16200000">
            <a:off x="-229666" y="3422460"/>
            <a:ext cx="3664544" cy="18466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>
              <a:spcAft>
                <a:spcPts val="200"/>
              </a:spcAft>
            </a:pPr>
            <a:r>
              <a:rPr lang="es" sz="1200" b="1" i="0" u="none" strike="noStrike" dirty="0">
                <a:highlight>
                  <a:srgbClr val="000000">
                    <a:alpha val="0"/>
                  </a:srgbClr>
                </a:highlight>
                <a:latin typeface="Arial Narrow"/>
              </a:rPr>
              <a:t>Porcentaje de electricidad renovable y sin emisiones de carbono al servicio de CA</a:t>
            </a:r>
          </a:p>
        </p:txBody>
      </p:sp>
    </p:spTree>
    <p:extLst>
      <p:ext uri="{BB962C8B-B14F-4D97-AF65-F5344CB8AC3E}">
        <p14:creationId xmlns:p14="http://schemas.microsoft.com/office/powerpoint/2010/main" val="236419803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2" y="237067"/>
            <a:ext cx="10792178" cy="1038840"/>
          </a:xfrm>
        </p:spPr>
        <p:txBody>
          <a:bodyPr>
            <a:noAutofit/>
          </a:bodyPr>
          <a:lstStyle/>
          <a:p>
            <a:pPr rtl="0"/>
            <a:r>
              <a:rPr lang="es" sz="36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  <a:t>Resolución sobre la diversidad de 2015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9600" y="1428751"/>
            <a:ext cx="10951400" cy="539960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rtl="0">
              <a:buNone/>
            </a:pPr>
            <a:r>
              <a:rPr lang="es" sz="3500" b="0" i="1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"...</a:t>
            </a:r>
            <a:r>
              <a:rPr lang="es" sz="2000" b="0" i="1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es política de la [CEC]..., </a:t>
            </a:r>
          </a:p>
          <a:p>
            <a:pPr marL="0" indent="0">
              <a:buNone/>
            </a:pPr>
            <a:endParaRPr lang="en-US" sz="2000" i="1" dirty="0"/>
          </a:p>
          <a:p>
            <a:pPr lvl="1" rtl="0"/>
            <a:r>
              <a:rPr lang="es" sz="2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optimizar las oportunidades justas y equitativas para</a:t>
            </a:r>
          </a:p>
          <a:p>
            <a:pPr marL="457200" lvl="1" indent="0">
              <a:buNone/>
            </a:pPr>
            <a:endParaRPr lang="en-US" sz="2000" dirty="0"/>
          </a:p>
          <a:p>
            <a:pPr lvl="2" rtl="0">
              <a:buFont typeface="Courier New" panose="02070309020205020404" pitchFamily="49" charset="0"/>
              <a:buChar char="o"/>
            </a:pPr>
            <a:r>
              <a:rPr lang="es" sz="2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que las pequeñas empresas, y las empresas de mujeres, de veteranos discapacitados, de minorías y de la comunidad LGBT, </a:t>
            </a:r>
          </a:p>
          <a:p>
            <a:pPr lvl="1">
              <a:buFont typeface="Courier New" panose="02070309020205020404" pitchFamily="49" charset="0"/>
              <a:buChar char="o"/>
            </a:pPr>
            <a:endParaRPr lang="en-US" sz="2000" dirty="0"/>
          </a:p>
          <a:p>
            <a:pPr lvl="2" rtl="0">
              <a:buFont typeface="Courier New" panose="02070309020205020404" pitchFamily="49" charset="0"/>
              <a:buChar char="o"/>
            </a:pPr>
            <a:r>
              <a:rPr lang="es" sz="2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así como las comunidades económicamente desfavorecidas y marginadas, </a:t>
            </a:r>
          </a:p>
          <a:p>
            <a:pPr marL="457200" lvl="1" indent="0">
              <a:buNone/>
            </a:pPr>
            <a:endParaRPr lang="en-US" sz="2000" dirty="0"/>
          </a:p>
          <a:p>
            <a:pPr lvl="1" rtl="0"/>
            <a:r>
              <a:rPr lang="es" sz="2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participen en los programas [de la CEC] y se beneficien de ellos..." </a:t>
            </a:r>
          </a:p>
          <a:p>
            <a:pPr marL="0" indent="0">
              <a:buNone/>
            </a:pPr>
            <a:r>
              <a:rPr lang="en-US" i="1" dirty="0"/>
              <a:t>	</a:t>
            </a:r>
            <a:r>
              <a:rPr lang="en-US" sz="1500" i="1" dirty="0"/>
              <a:t>	</a:t>
            </a:r>
          </a:p>
          <a:p>
            <a:pPr marL="0" indent="0">
              <a:buNone/>
            </a:pPr>
            <a:endParaRPr lang="en-US" sz="1500" b="1" i="1" dirty="0">
              <a:solidFill>
                <a:srgbClr val="00B050"/>
              </a:solidFill>
            </a:endParaRPr>
          </a:p>
          <a:p>
            <a:pPr marL="0" indent="0" rtl="0">
              <a:buNone/>
            </a:pPr>
            <a:r>
              <a:rPr lang="es" sz="1800" b="1" i="1" u="none" strike="noStrike" dirty="0">
                <a:solidFill>
                  <a:srgbClr val="00B050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https://www.energy.ca.gov/sites/default/files/2020-07/diversity_policy_resolution_ada.pdf</a:t>
            </a:r>
            <a:endParaRPr lang="en-US" sz="1800" b="1" dirty="0">
              <a:solidFill>
                <a:srgbClr val="00B050"/>
              </a:solidFill>
              <a:cs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771784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rtl="0"/>
            <a:r>
              <a:rPr lang="es" sz="32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  <a:t>Iniciativa de Inclusión, Diversidad, Equidad y Acceso (IDEA) 2019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18011" y="4246413"/>
            <a:ext cx="5535112" cy="263483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lvl="1" indent="0" rtl="0">
              <a:buNone/>
            </a:pPr>
            <a:r>
              <a:rPr lang="es" sz="20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Enfoque:</a:t>
            </a:r>
            <a:r>
              <a:rPr lang="es" sz="2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 Orientación interna</a:t>
            </a:r>
          </a:p>
          <a:p>
            <a:pPr marL="457200" lvl="1" indent="0" rtl="0">
              <a:buNone/>
            </a:pPr>
            <a:r>
              <a:rPr lang="es" sz="20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Propósito:</a:t>
            </a:r>
            <a:r>
              <a:rPr lang="es" sz="2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 Crear un lugar de trabajo de pertenencia </a:t>
            </a:r>
          </a:p>
          <a:p>
            <a:pPr marL="457200" lvl="1" indent="0" rtl="0">
              <a:buNone/>
            </a:pPr>
            <a:r>
              <a:rPr lang="es" sz="20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Facilitación:</a:t>
            </a:r>
            <a:r>
              <a:rPr lang="es" sz="2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 Carrusel, EEO</a:t>
            </a:r>
          </a:p>
          <a:p>
            <a:pPr marL="457200" lvl="1" indent="0" rtl="0">
              <a:buNone/>
            </a:pPr>
            <a:r>
              <a:rPr lang="es" sz="20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Operaciones:</a:t>
            </a:r>
            <a:r>
              <a:rPr lang="es" sz="2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 El grupo de trabajo de toda la agencia identifica y prioriza las acciones, en beneficio de la fuerza de trabajo por la fuerza de trabajo</a:t>
            </a:r>
            <a:endParaRPr lang="en-US" sz="2000" dirty="0">
              <a:cs typeface="Arial"/>
            </a:endParaRPr>
          </a:p>
          <a:p>
            <a:pPr marL="457200" lvl="1" indent="0">
              <a:buNone/>
            </a:pPr>
            <a:endParaRPr lang="en-US" sz="2300" dirty="0">
              <a:cs typeface="Arial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8877" y="4129779"/>
            <a:ext cx="5390606" cy="254153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lvl="1" indent="0" rtl="0">
              <a:buNone/>
            </a:pPr>
            <a:r>
              <a:rPr lang="es" sz="20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Enfoque:</a:t>
            </a:r>
            <a:r>
              <a:rPr lang="es" sz="2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Orientación externa</a:t>
            </a:r>
          </a:p>
          <a:p>
            <a:pPr marL="457200" lvl="1" indent="0" rtl="0">
              <a:buNone/>
            </a:pPr>
            <a:r>
              <a:rPr lang="es" sz="20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Propósito:</a:t>
            </a:r>
            <a:r>
              <a:rPr lang="es" sz="2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Aumentar los beneficios y la participación de las tribus, las comunidades y las partes interesadas</a:t>
            </a:r>
          </a:p>
          <a:p>
            <a:pPr marL="457200" lvl="1" indent="0" rtl="0">
              <a:buNone/>
            </a:pPr>
            <a:r>
              <a:rPr lang="es" sz="20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Facilitación:</a:t>
            </a:r>
            <a:r>
              <a:rPr lang="es" sz="2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Noemi, asesora pública</a:t>
            </a:r>
          </a:p>
          <a:p>
            <a:pPr marL="457200" lvl="1" indent="0" rtl="0">
              <a:buNone/>
            </a:pPr>
            <a:r>
              <a:rPr lang="es" sz="20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Operaciones:</a:t>
            </a:r>
            <a:r>
              <a:rPr lang="es" sz="2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Los líderes desarrollan una estrategia para la acción programática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7</a:t>
            </a:r>
            <a:endParaRPr lang="en-US"/>
          </a:p>
        </p:txBody>
      </p:sp>
      <p:pic>
        <p:nvPicPr>
          <p:cNvPr id="1026" name="Picture 2" descr="paper chain figures house for rent or to buy owner inside and people on waiting list outside Stock Photo - 8558528">
            <a:extLst>
              <a:ext uri="{FF2B5EF4-FFF2-40B4-BE49-F238E27FC236}">
                <a16:creationId xmlns:a16="http://schemas.microsoft.com/office/drawing/2014/main" id="{E5D13169-0526-49FC-B10D-BC734AE28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2091" y="1305858"/>
            <a:ext cx="4684125" cy="2810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aper chain figures house for rent or to buy owner inside and people on waiting list outside Stock Photo - 8558528">
            <a:extLst>
              <a:ext uri="{FF2B5EF4-FFF2-40B4-BE49-F238E27FC236}">
                <a16:creationId xmlns:a16="http://schemas.microsoft.com/office/drawing/2014/main" id="{0364080A-ACA1-497E-8C33-8FDEEAE93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81800" y="1306791"/>
            <a:ext cx="4572000" cy="2810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Arrow: Striped Right 11">
            <a:extLst>
              <a:ext uri="{FF2B5EF4-FFF2-40B4-BE49-F238E27FC236}">
                <a16:creationId xmlns:a16="http://schemas.microsoft.com/office/drawing/2014/main" id="{3DF04603-F58C-4761-BEE7-637095652C1D}"/>
              </a:ext>
            </a:extLst>
          </p:cNvPr>
          <p:cNvSpPr/>
          <p:nvPr/>
        </p:nvSpPr>
        <p:spPr>
          <a:xfrm rot="2265635">
            <a:off x="3378086" y="1957322"/>
            <a:ext cx="978408" cy="484632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Arrow: Striped Right 14">
            <a:extLst>
              <a:ext uri="{FF2B5EF4-FFF2-40B4-BE49-F238E27FC236}">
                <a16:creationId xmlns:a16="http://schemas.microsoft.com/office/drawing/2014/main" id="{33D8D306-4EAC-4D25-8234-CBCC2C94CE79}"/>
              </a:ext>
            </a:extLst>
          </p:cNvPr>
          <p:cNvSpPr/>
          <p:nvPr/>
        </p:nvSpPr>
        <p:spPr>
          <a:xfrm rot="8431106">
            <a:off x="8196915" y="2103743"/>
            <a:ext cx="1057691" cy="524713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451F7D-5540-4C2E-9998-114740D9B77C}"/>
              </a:ext>
            </a:extLst>
          </p:cNvPr>
          <p:cNvSpPr txBox="1"/>
          <p:nvPr/>
        </p:nvSpPr>
        <p:spPr>
          <a:xfrm>
            <a:off x="1455422" y="1511039"/>
            <a:ext cx="2176059" cy="55399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1" rtl="0"/>
            <a:r>
              <a:rPr lang="es" sz="30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IDEA-In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2D38A5-2785-4A12-A1B0-B81E0D8052A7}"/>
              </a:ext>
            </a:extLst>
          </p:cNvPr>
          <p:cNvSpPr txBox="1"/>
          <p:nvPr/>
        </p:nvSpPr>
        <p:spPr>
          <a:xfrm>
            <a:off x="9104813" y="1647919"/>
            <a:ext cx="1763487" cy="55399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es" sz="30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IDEA-Ex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811713443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457" y="1536040"/>
            <a:ext cx="8069143" cy="475291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rtl="0">
              <a:buNone/>
            </a:pPr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1) Participación regional</a:t>
            </a:r>
            <a:endParaRPr lang="en-US" sz="2600" dirty="0">
              <a:cs typeface="Arial"/>
            </a:endParaRPr>
          </a:p>
          <a:p>
            <a:pPr marL="0" indent="0">
              <a:buNone/>
            </a:pPr>
            <a:endParaRPr lang="en-US" sz="2600" dirty="0">
              <a:cs typeface="Arial"/>
            </a:endParaRPr>
          </a:p>
          <a:p>
            <a:pPr marL="0" indent="0" rtl="0">
              <a:buNone/>
            </a:pPr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2) Marco de equidad y justicia ambiental</a:t>
            </a:r>
            <a:endParaRPr lang="en-US" sz="2600" dirty="0">
              <a:cs typeface="Arial"/>
            </a:endParaRPr>
          </a:p>
          <a:p>
            <a:pPr marL="0" indent="0">
              <a:buNone/>
            </a:pPr>
            <a:endParaRPr lang="en-US" sz="2600" dirty="0">
              <a:cs typeface="Arial"/>
            </a:endParaRPr>
          </a:p>
          <a:p>
            <a:pPr marL="0" indent="0" rtl="0">
              <a:buNone/>
            </a:pPr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3) Herramienta de evaluación y plan de acción</a:t>
            </a:r>
          </a:p>
          <a:p>
            <a:pPr marL="457200" lvl="1" indent="0">
              <a:buNone/>
            </a:pPr>
            <a:endParaRPr lang="en-US" sz="2600" dirty="0">
              <a:cs typeface="Arial"/>
            </a:endParaRPr>
          </a:p>
          <a:p>
            <a:pPr marL="0" indent="0" rtl="0">
              <a:buNone/>
            </a:pPr>
            <a:r>
              <a:rPr lang="es" sz="2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4) Indicadores de equidad</a:t>
            </a:r>
            <a:endParaRPr lang="en-US" sz="2600" dirty="0">
              <a:cs typeface="Arial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7520" y="125095"/>
            <a:ext cx="10814480" cy="1038840"/>
          </a:xfrm>
        </p:spPr>
        <p:txBody>
          <a:bodyPr>
            <a:noAutofit/>
          </a:bodyPr>
          <a:lstStyle/>
          <a:p>
            <a:pPr rtl="0"/>
            <a:r>
              <a:rPr lang="es" sz="40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  <a:t>Actualización del IEPR 2022</a:t>
            </a:r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200" b="0" i="0" u="none" strike="noStrike" kern="1200" cap="none" spc="0" normalizeH="0" baseline="0" noProof="0">
                <a:solidFill>
                  <a:srgbClr val="071D28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8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EFF9">
                  <a:lumMod val="1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" name="Graphic 7" descr="Puzzle pieces with solid fill">
            <a:extLst>
              <a:ext uri="{FF2B5EF4-FFF2-40B4-BE49-F238E27FC236}">
                <a16:creationId xmlns:a16="http://schemas.microsoft.com/office/drawing/2014/main" id="{10B47142-2CC7-4E41-9383-77B2111EAD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39406" y="2430966"/>
            <a:ext cx="3611137" cy="3611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449209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200" b="0" i="0" u="none" strike="noStrike" kern="1200" cap="none" spc="0" normalizeH="0" baseline="0" noProof="0">
                <a:solidFill>
                  <a:srgbClr val="071D28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9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EFF9">
                  <a:lumMod val="1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7731A51-3B99-368B-7299-03A7A74DA2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6855" y="-29641"/>
            <a:ext cx="6373367" cy="6858000"/>
          </a:xfrm>
          <a:prstGeom prst="rect">
            <a:avLst/>
          </a:prstGeom>
        </p:spPr>
      </p:pic>
      <p:pic>
        <p:nvPicPr>
          <p:cNvPr id="11" name="Graphic 10" descr="Arrow Right with solid fill">
            <a:extLst>
              <a:ext uri="{FF2B5EF4-FFF2-40B4-BE49-F238E27FC236}">
                <a16:creationId xmlns:a16="http://schemas.microsoft.com/office/drawing/2014/main" id="{52FC262C-92B2-22E9-C12F-E4F036F0E4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074020" y="4443761"/>
            <a:ext cx="914400" cy="914400"/>
          </a:xfrm>
          <a:prstGeom prst="rect">
            <a:avLst/>
          </a:prstGeom>
        </p:spPr>
      </p:pic>
      <p:pic>
        <p:nvPicPr>
          <p:cNvPr id="12" name="Graphic 11" descr="Line arrow: Straight with solid fill">
            <a:extLst>
              <a:ext uri="{FF2B5EF4-FFF2-40B4-BE49-F238E27FC236}">
                <a16:creationId xmlns:a16="http://schemas.microsoft.com/office/drawing/2014/main" id="{F050A0B8-375C-3A80-F5DA-373D713515E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033538" y="3750047"/>
            <a:ext cx="914400" cy="914400"/>
          </a:xfrm>
          <a:prstGeom prst="rect">
            <a:avLst/>
          </a:prstGeom>
        </p:spPr>
      </p:pic>
      <p:pic>
        <p:nvPicPr>
          <p:cNvPr id="13" name="Graphic 12" descr="Line arrow: Straight with solid fill">
            <a:extLst>
              <a:ext uri="{FF2B5EF4-FFF2-40B4-BE49-F238E27FC236}">
                <a16:creationId xmlns:a16="http://schemas.microsoft.com/office/drawing/2014/main" id="{778038C7-8470-948E-3072-3883AACC63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432582" y="5064512"/>
            <a:ext cx="914400" cy="9144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B96051A-2FCA-5354-A459-EC74133E5EE7}"/>
              </a:ext>
            </a:extLst>
          </p:cNvPr>
          <p:cNvSpPr txBox="1"/>
          <p:nvPr/>
        </p:nvSpPr>
        <p:spPr>
          <a:xfrm>
            <a:off x="9451061" y="5290879"/>
            <a:ext cx="2129884" cy="4616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es" sz="20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6/29 Imperial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6618D63-16E5-1154-50AF-D34AC8F7EAF3}"/>
              </a:ext>
            </a:extLst>
          </p:cNvPr>
          <p:cNvSpPr txBox="1"/>
          <p:nvPr/>
        </p:nvSpPr>
        <p:spPr>
          <a:xfrm>
            <a:off x="7613150" y="3745582"/>
            <a:ext cx="3227128" cy="4616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es" sz="20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7/20 Condado de Kern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686C672-B9C9-E960-4A77-0CF725E7E3C0}"/>
              </a:ext>
            </a:extLst>
          </p:cNvPr>
          <p:cNvSpPr txBox="1"/>
          <p:nvPr/>
        </p:nvSpPr>
        <p:spPr>
          <a:xfrm>
            <a:off x="1401336" y="4433614"/>
            <a:ext cx="2129884" cy="4616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es" sz="20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8/31 Oxnard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E28BA97-F38E-6D0D-6B4E-181D3EA04F6C}"/>
              </a:ext>
            </a:extLst>
          </p:cNvPr>
          <p:cNvSpPr txBox="1"/>
          <p:nvPr/>
        </p:nvSpPr>
        <p:spPr>
          <a:xfrm>
            <a:off x="6210301" y="-3175"/>
            <a:ext cx="3503542" cy="558614"/>
          </a:xfrm>
          <a:prstGeom prst="rect">
            <a:avLst/>
          </a:prstGeom>
          <a:noFill/>
        </p:spPr>
        <p:txBody>
          <a:bodyPr wrap="square" lIns="0" tIns="0" rIns="0" rtlCol="0">
            <a:noAutofit/>
          </a:bodyPr>
          <a:lstStyle/>
          <a:p>
            <a:pPr algn="ctr" rtl="0">
              <a:lnSpc>
                <a:spcPct val="90000"/>
              </a:lnSpc>
            </a:pPr>
            <a:r>
              <a:rPr lang="es" sz="18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Regiones de la Cuarta Evaluación del Cambio Climático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47B997A-50D6-AB89-3D26-40EC00DB8913}"/>
              </a:ext>
            </a:extLst>
          </p:cNvPr>
          <p:cNvSpPr txBox="1"/>
          <p:nvPr/>
        </p:nvSpPr>
        <p:spPr>
          <a:xfrm>
            <a:off x="6796882" y="677362"/>
            <a:ext cx="1246980" cy="114187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>
              <a:lnSpc>
                <a:spcPct val="90000"/>
              </a:lnSpc>
            </a:pPr>
            <a:r>
              <a:rPr lang="es" sz="1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Costa Norte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B1075B1-A841-75D8-2BA4-5BF340934FF9}"/>
              </a:ext>
            </a:extLst>
          </p:cNvPr>
          <p:cNvSpPr txBox="1"/>
          <p:nvPr/>
        </p:nvSpPr>
        <p:spPr>
          <a:xfrm>
            <a:off x="6796881" y="845790"/>
            <a:ext cx="1949553" cy="9891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>
              <a:lnSpc>
                <a:spcPct val="90000"/>
              </a:lnSpc>
            </a:pPr>
            <a:r>
              <a:rPr lang="es" sz="1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Montañas de Sierra Nevada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47F2D84-BC34-4D61-0BE6-C58ECB260177}"/>
              </a:ext>
            </a:extLst>
          </p:cNvPr>
          <p:cNvSpPr txBox="1"/>
          <p:nvPr/>
        </p:nvSpPr>
        <p:spPr>
          <a:xfrm>
            <a:off x="6796882" y="1024543"/>
            <a:ext cx="2161588" cy="210517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>
              <a:lnSpc>
                <a:spcPct val="90000"/>
              </a:lnSpc>
            </a:pPr>
            <a:r>
              <a:rPr lang="es" sz="1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Área de la Bahía de San Francisco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4A471EA-2748-C404-1EF7-40EDBB0B3BD4}"/>
              </a:ext>
            </a:extLst>
          </p:cNvPr>
          <p:cNvSpPr txBox="1"/>
          <p:nvPr/>
        </p:nvSpPr>
        <p:spPr>
          <a:xfrm>
            <a:off x="6796881" y="1194567"/>
            <a:ext cx="1949552" cy="13294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>
              <a:lnSpc>
                <a:spcPct val="90000"/>
              </a:lnSpc>
            </a:pPr>
            <a:r>
              <a:rPr lang="es" sz="1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Valle de Sacramento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5030E84-7E82-709A-A942-3BECE22EAD9E}"/>
              </a:ext>
            </a:extLst>
          </p:cNvPr>
          <p:cNvSpPr txBox="1"/>
          <p:nvPr/>
        </p:nvSpPr>
        <p:spPr>
          <a:xfrm>
            <a:off x="6796881" y="1380463"/>
            <a:ext cx="2042319" cy="105278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>
              <a:lnSpc>
                <a:spcPct val="90000"/>
              </a:lnSpc>
            </a:pPr>
            <a:r>
              <a:rPr lang="es" sz="1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</a:rPr>
              <a:t>Valle de San Joaquín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EA79083-C85A-0C84-34AA-6A31985C5CE5}"/>
              </a:ext>
            </a:extLst>
          </p:cNvPr>
          <p:cNvSpPr txBox="1"/>
          <p:nvPr/>
        </p:nvSpPr>
        <p:spPr>
          <a:xfrm>
            <a:off x="6796881" y="1557045"/>
            <a:ext cx="930275" cy="1454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>
              <a:lnSpc>
                <a:spcPct val="90000"/>
              </a:lnSpc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Costa Central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2D8F79C-DF51-6F8A-C178-1B6A35612768}"/>
              </a:ext>
            </a:extLst>
          </p:cNvPr>
          <p:cNvSpPr txBox="1"/>
          <p:nvPr/>
        </p:nvSpPr>
        <p:spPr>
          <a:xfrm>
            <a:off x="6799262" y="1755424"/>
            <a:ext cx="1525587" cy="1454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>
              <a:lnSpc>
                <a:spcPct val="90000"/>
              </a:lnSpc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Interior del Sur/Mar Salton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A0B8270-A6BE-E45D-786F-9DB65D3A634E}"/>
              </a:ext>
            </a:extLst>
          </p:cNvPr>
          <p:cNvSpPr txBox="1"/>
          <p:nvPr/>
        </p:nvSpPr>
        <p:spPr>
          <a:xfrm>
            <a:off x="6796882" y="1930142"/>
            <a:ext cx="816268" cy="1454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>
              <a:lnSpc>
                <a:spcPct val="90000"/>
              </a:lnSpc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Los Ángeles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7C7E995-1140-C87F-C1CC-46CB55AB0B01}"/>
              </a:ext>
            </a:extLst>
          </p:cNvPr>
          <p:cNvSpPr txBox="1"/>
          <p:nvPr/>
        </p:nvSpPr>
        <p:spPr>
          <a:xfrm>
            <a:off x="6796882" y="2103976"/>
            <a:ext cx="816268" cy="1454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>
              <a:lnSpc>
                <a:spcPct val="90000"/>
              </a:lnSpc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San Diego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AC99C2D-D5C2-0625-A22A-389BE5B7334D}"/>
              </a:ext>
            </a:extLst>
          </p:cNvPr>
          <p:cNvSpPr txBox="1"/>
          <p:nvPr/>
        </p:nvSpPr>
        <p:spPr>
          <a:xfrm>
            <a:off x="6796882" y="2291383"/>
            <a:ext cx="1161256" cy="1454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>
              <a:lnSpc>
                <a:spcPct val="90000"/>
              </a:lnSpc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Límite del condado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B505602-FD6D-24D6-0D8F-82260A6F9999}"/>
              </a:ext>
            </a:extLst>
          </p:cNvPr>
          <p:cNvSpPr txBox="1"/>
          <p:nvPr/>
        </p:nvSpPr>
        <p:spPr>
          <a:xfrm>
            <a:off x="6463960" y="3587166"/>
            <a:ext cx="586921" cy="1454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>
              <a:lnSpc>
                <a:spcPct val="90000"/>
              </a:lnSpc>
            </a:pPr>
            <a:r>
              <a:rPr lang="es" sz="1000" b="1" i="0" u="none" strike="noStrike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Región 3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B76D62F-9C04-9525-87D1-E913D5828321}"/>
              </a:ext>
            </a:extLst>
          </p:cNvPr>
          <p:cNvSpPr txBox="1"/>
          <p:nvPr/>
        </p:nvSpPr>
        <p:spPr>
          <a:xfrm>
            <a:off x="5333660" y="4120566"/>
            <a:ext cx="586921" cy="1454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>
              <a:lnSpc>
                <a:spcPct val="90000"/>
              </a:lnSpc>
            </a:pPr>
            <a:r>
              <a:rPr lang="es" sz="1000" b="1" i="0" u="none" strike="noStrike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Región 5</a:t>
            </a:r>
            <a:endParaRPr lang="en-US" sz="1050" b="1">
              <a:solidFill>
                <a:schemeClr val="bg1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E5C6102-F207-BFA1-E795-4E607663EB64}"/>
              </a:ext>
            </a:extLst>
          </p:cNvPr>
          <p:cNvSpPr txBox="1"/>
          <p:nvPr/>
        </p:nvSpPr>
        <p:spPr>
          <a:xfrm>
            <a:off x="4163707" y="4858889"/>
            <a:ext cx="586921" cy="1454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>
              <a:lnSpc>
                <a:spcPct val="90000"/>
              </a:lnSpc>
            </a:pPr>
            <a:r>
              <a:rPr lang="es" sz="1000" b="1" i="0" u="none" strike="noStrike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Región 6</a:t>
            </a:r>
            <a:endParaRPr lang="en-US" sz="1050" b="1">
              <a:solidFill>
                <a:schemeClr val="bg1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A8E2F20C-548A-4F0B-6553-CED47FFC60AB}"/>
              </a:ext>
            </a:extLst>
          </p:cNvPr>
          <p:cNvSpPr txBox="1"/>
          <p:nvPr/>
        </p:nvSpPr>
        <p:spPr>
          <a:xfrm>
            <a:off x="7720806" y="5445165"/>
            <a:ext cx="586921" cy="1454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>
              <a:lnSpc>
                <a:spcPct val="90000"/>
              </a:lnSpc>
            </a:pPr>
            <a:r>
              <a:rPr lang="es" sz="1000" b="1" i="0" u="none" strike="noStrike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Región 8</a:t>
            </a:r>
            <a:endParaRPr lang="en-US" sz="1050" b="1">
              <a:solidFill>
                <a:schemeClr val="bg1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D851EFD-87C1-8605-20F2-DE5F986A5D80}"/>
              </a:ext>
            </a:extLst>
          </p:cNvPr>
          <p:cNvSpPr txBox="1"/>
          <p:nvPr/>
        </p:nvSpPr>
        <p:spPr>
          <a:xfrm>
            <a:off x="5572579" y="5966212"/>
            <a:ext cx="586921" cy="1454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>
              <a:lnSpc>
                <a:spcPct val="90000"/>
              </a:lnSpc>
            </a:pPr>
            <a:r>
              <a:rPr lang="es" sz="1000" b="1" i="0" u="none" strike="noStrike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Región 7</a:t>
            </a:r>
            <a:endParaRPr lang="en-US" sz="1050" b="1">
              <a:solidFill>
                <a:schemeClr val="bg1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642B495-6EE8-5304-295F-05023D6D4566}"/>
              </a:ext>
            </a:extLst>
          </p:cNvPr>
          <p:cNvSpPr txBox="1"/>
          <p:nvPr/>
        </p:nvSpPr>
        <p:spPr>
          <a:xfrm>
            <a:off x="7289138" y="6308672"/>
            <a:ext cx="586921" cy="1454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>
              <a:lnSpc>
                <a:spcPct val="90000"/>
              </a:lnSpc>
            </a:pPr>
            <a:r>
              <a:rPr lang="es" sz="1000" b="1" i="0" u="none" strike="noStrike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Región 9</a:t>
            </a:r>
            <a:endParaRPr lang="en-US" sz="1050" b="1">
              <a:solidFill>
                <a:schemeClr val="bg1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EEF7A9D-A830-8B41-5096-43088E19BEC8}"/>
              </a:ext>
            </a:extLst>
          </p:cNvPr>
          <p:cNvSpPr txBox="1"/>
          <p:nvPr/>
        </p:nvSpPr>
        <p:spPr>
          <a:xfrm>
            <a:off x="3027091" y="2926251"/>
            <a:ext cx="586921" cy="1454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>
              <a:lnSpc>
                <a:spcPct val="90000"/>
              </a:lnSpc>
            </a:pPr>
            <a:r>
              <a:rPr lang="es" sz="1000" b="1" i="0" u="none" strike="noStrike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Región 4</a:t>
            </a:r>
            <a:endParaRPr lang="en-US" sz="1050" b="1">
              <a:solidFill>
                <a:schemeClr val="bg1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28C2E6D-D6C6-9BE0-4DC6-BC37A5299979}"/>
              </a:ext>
            </a:extLst>
          </p:cNvPr>
          <p:cNvSpPr txBox="1"/>
          <p:nvPr/>
        </p:nvSpPr>
        <p:spPr>
          <a:xfrm>
            <a:off x="4094328" y="1394606"/>
            <a:ext cx="586921" cy="1454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>
              <a:lnSpc>
                <a:spcPct val="90000"/>
              </a:lnSpc>
            </a:pPr>
            <a:r>
              <a:rPr lang="es" sz="1000" b="1" i="0" u="none" strike="noStrike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Región 2</a:t>
            </a:r>
            <a:endParaRPr lang="en-US" sz="1050" b="1">
              <a:solidFill>
                <a:schemeClr val="bg1"/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809AC48-871E-7070-3AB8-F97634918E07}"/>
              </a:ext>
            </a:extLst>
          </p:cNvPr>
          <p:cNvSpPr txBox="1"/>
          <p:nvPr/>
        </p:nvSpPr>
        <p:spPr>
          <a:xfrm>
            <a:off x="3457435" y="811700"/>
            <a:ext cx="586921" cy="14542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>
              <a:lnSpc>
                <a:spcPct val="90000"/>
              </a:lnSpc>
            </a:pPr>
            <a:r>
              <a:rPr lang="es" sz="1000" b="1" i="0" u="none" strike="noStrike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Región 1</a:t>
            </a:r>
            <a:endParaRPr lang="en-US" sz="105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047735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491" y="1451696"/>
            <a:ext cx="12075390" cy="51218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rtl="0">
              <a:buNone/>
            </a:pPr>
            <a:r>
              <a:rPr lang="es" sz="20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Propósito:</a:t>
            </a:r>
            <a:r>
              <a:rPr lang="es" sz="2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 Base de referencia exhaustiva para toda la agencia </a:t>
            </a:r>
            <a:endParaRPr lang="en-US" sz="2000" dirty="0"/>
          </a:p>
          <a:p>
            <a:pPr marL="0" indent="0">
              <a:buNone/>
            </a:pPr>
            <a:endParaRPr lang="en-US" sz="2000" dirty="0">
              <a:cs typeface="Arial"/>
            </a:endParaRPr>
          </a:p>
          <a:p>
            <a:pPr marL="0" indent="0" rtl="0">
              <a:buNone/>
            </a:pPr>
            <a:r>
              <a:rPr lang="es" sz="20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Visión:</a:t>
            </a:r>
            <a:r>
              <a:rPr lang="es" sz="2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Todos los californianos se benefician de un futuro energético limpio sin importar su raza, ingresos o ubicación.</a:t>
            </a:r>
          </a:p>
          <a:p>
            <a:pPr marL="0" indent="0">
              <a:buNone/>
            </a:pPr>
            <a:endParaRPr lang="en-US" sz="2000" dirty="0">
              <a:cs typeface="Arial"/>
            </a:endParaRPr>
          </a:p>
          <a:p>
            <a:pPr marL="0" indent="0" rtl="0">
              <a:buNone/>
            </a:pPr>
            <a:r>
              <a:rPr lang="es" sz="20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Componentes:</a:t>
            </a:r>
            <a:r>
              <a:rPr lang="es" sz="2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Definiciones, principios y valores orientativos, mejores prácticas</a:t>
            </a:r>
            <a:endParaRPr lang="en-US" sz="2000" dirty="0"/>
          </a:p>
          <a:p>
            <a:endParaRPr lang="en-US" sz="2000" dirty="0">
              <a:cs typeface="Arial"/>
            </a:endParaRPr>
          </a:p>
          <a:p>
            <a:pPr marL="0" indent="0" rtl="0">
              <a:buNone/>
            </a:pPr>
            <a:r>
              <a:rPr lang="es" sz="20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Influenciado por:</a:t>
            </a:r>
          </a:p>
          <a:p>
            <a:pPr lvl="1" rtl="0">
              <a:buFont typeface="Courier New"/>
              <a:buChar char="o"/>
            </a:pPr>
            <a:r>
              <a:rPr lang="es" sz="2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Principios de Jemez</a:t>
            </a:r>
          </a:p>
          <a:p>
            <a:pPr lvl="1" rtl="0">
              <a:buFont typeface="Courier New"/>
              <a:buChar char="o"/>
            </a:pPr>
            <a:r>
              <a:rPr lang="es" sz="2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Marco de equidad de DACAG</a:t>
            </a:r>
          </a:p>
          <a:p>
            <a:pPr lvl="1" rtl="0">
              <a:buFont typeface="Courier New"/>
              <a:buChar char="o"/>
            </a:pPr>
            <a:r>
              <a:rPr lang="es" sz="2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Principios de CEJA</a:t>
            </a:r>
          </a:p>
          <a:p>
            <a:pPr lvl="1" rtl="0">
              <a:buFont typeface="Courier New"/>
              <a:buChar char="o"/>
            </a:pPr>
            <a:r>
              <a:rPr lang="es" sz="2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Orientación del Instituto Greenlining</a:t>
            </a:r>
          </a:p>
          <a:p>
            <a:pPr lvl="1" rtl="0">
              <a:buFont typeface="Courier New"/>
              <a:buChar char="o"/>
            </a:pPr>
            <a:r>
              <a:rPr lang="es" sz="2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Material de agencias estatales</a:t>
            </a:r>
          </a:p>
          <a:p>
            <a:pPr lvl="1" rtl="0">
              <a:buFont typeface="Courier New"/>
              <a:buChar char="o"/>
            </a:pPr>
            <a:r>
              <a:rPr lang="es" sz="20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Iniciativa Justice40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2" y="78317"/>
            <a:ext cx="10790329" cy="1038840"/>
          </a:xfrm>
        </p:spPr>
        <p:txBody>
          <a:bodyPr>
            <a:noAutofit/>
          </a:bodyPr>
          <a:lstStyle/>
          <a:p>
            <a:pPr rtl="0"/>
            <a:r>
              <a:rPr lang="es" sz="40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  <a:t>Marco de equidad y justicia ambiental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200" b="0" i="0" u="none" strike="noStrike" kern="1200" cap="none" spc="0" normalizeH="0" baseline="0" noProof="0">
                <a:solidFill>
                  <a:srgbClr val="071D28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10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EFF9">
                  <a:lumMod val="1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7471316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2" y="78317"/>
            <a:ext cx="10790329" cy="1038840"/>
          </a:xfrm>
        </p:spPr>
        <p:txBody>
          <a:bodyPr>
            <a:noAutofit/>
          </a:bodyPr>
          <a:lstStyle/>
          <a:p>
            <a:pPr rtl="0"/>
            <a:r>
              <a:rPr lang="es" sz="36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  <a:t>Herramienta de evaluación de la equidad y la justicia ambiental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200" b="0" i="0" u="none" strike="noStrike" kern="1200" cap="none" spc="0" normalizeH="0" baseline="0" noProof="0">
                <a:solidFill>
                  <a:srgbClr val="071D28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+mn-ea"/>
                <a:cs typeface="+mn-cs"/>
              </a:rPr>
              <a:t>11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EFF9">
                  <a:lumMod val="1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D0B1464-2BC9-FD48-8515-F2D0EB8C5F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373" y="977845"/>
            <a:ext cx="11739435" cy="562470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38C2E2E-72AF-AA14-E972-FD367207E137}"/>
              </a:ext>
            </a:extLst>
          </p:cNvPr>
          <p:cNvSpPr txBox="1"/>
          <p:nvPr/>
        </p:nvSpPr>
        <p:spPr>
          <a:xfrm>
            <a:off x="1522836" y="1860699"/>
            <a:ext cx="2121511" cy="353943"/>
          </a:xfrm>
          <a:prstGeom prst="rect">
            <a:avLst/>
          </a:prstGeom>
          <a:noFill/>
        </p:spPr>
        <p:txBody>
          <a:bodyPr wrap="square" lIns="0" rtlCol="0">
            <a:noAutofit/>
          </a:bodyPr>
          <a:lstStyle/>
          <a:p>
            <a:pPr rtl="0"/>
            <a:r>
              <a:rPr lang="es" sz="1700" b="1" i="0" u="none" strike="noStrike" dirty="0">
                <a:highlight>
                  <a:srgbClr val="000000">
                    <a:alpha val="0"/>
                  </a:srgbClr>
                </a:highlight>
                <a:latin typeface="Tahoma"/>
              </a:rPr>
              <a:t>Tema de I+D</a:t>
            </a:r>
            <a:endParaRPr lang="en-US" sz="17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7E4CA5D-0121-6CB2-D68A-A487FB088484}"/>
              </a:ext>
            </a:extLst>
          </p:cNvPr>
          <p:cNvSpPr txBox="1"/>
          <p:nvPr/>
        </p:nvSpPr>
        <p:spPr>
          <a:xfrm>
            <a:off x="5193137" y="1715258"/>
            <a:ext cx="1287038" cy="644664"/>
          </a:xfrm>
          <a:prstGeom prst="rect">
            <a:avLst/>
          </a:prstGeom>
          <a:noFill/>
        </p:spPr>
        <p:txBody>
          <a:bodyPr wrap="square" lIns="0" rIns="0" rtlCol="0">
            <a:noAutofit/>
          </a:bodyPr>
          <a:lstStyle/>
          <a:p>
            <a:pPr algn="ctr" rtl="0">
              <a:lnSpc>
                <a:spcPct val="110000"/>
              </a:lnSpc>
            </a:pPr>
            <a:r>
              <a:rPr lang="es" sz="1700" b="1" i="0" u="none" strike="noStrike" dirty="0">
                <a:highlight>
                  <a:srgbClr val="000000">
                    <a:alpha val="0"/>
                  </a:srgbClr>
                </a:highlight>
                <a:latin typeface="Tahoma"/>
              </a:rPr>
              <a:t>Salud y seguridad</a:t>
            </a:r>
            <a:endParaRPr lang="en-US" sz="17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8D3B763-FF19-BD73-3DFF-2C9A6892378A}"/>
              </a:ext>
            </a:extLst>
          </p:cNvPr>
          <p:cNvSpPr txBox="1"/>
          <p:nvPr/>
        </p:nvSpPr>
        <p:spPr>
          <a:xfrm>
            <a:off x="6614195" y="1715258"/>
            <a:ext cx="1287038" cy="644664"/>
          </a:xfrm>
          <a:prstGeom prst="rect">
            <a:avLst/>
          </a:prstGeom>
          <a:noFill/>
        </p:spPr>
        <p:txBody>
          <a:bodyPr wrap="square" lIns="0" rIns="0" rtlCol="0">
            <a:noAutofit/>
          </a:bodyPr>
          <a:lstStyle/>
          <a:p>
            <a:pPr algn="ctr" rtl="0">
              <a:lnSpc>
                <a:spcPct val="110000"/>
              </a:lnSpc>
            </a:pPr>
            <a:r>
              <a:rPr lang="es" sz="1700" b="1" i="0" u="none" strike="noStrike">
                <a:highlight>
                  <a:srgbClr val="000000">
                    <a:alpha val="0"/>
                  </a:srgbClr>
                </a:highlight>
                <a:latin typeface="Tahoma"/>
              </a:rPr>
              <a:t>Acceso y educación</a:t>
            </a:r>
            <a:endParaRPr lang="en-US" sz="17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D96CE4-F0D7-0359-95AF-DC3E5FD20429}"/>
              </a:ext>
            </a:extLst>
          </p:cNvPr>
          <p:cNvSpPr txBox="1"/>
          <p:nvPr/>
        </p:nvSpPr>
        <p:spPr>
          <a:xfrm>
            <a:off x="8074695" y="1715258"/>
            <a:ext cx="1287038" cy="644664"/>
          </a:xfrm>
          <a:prstGeom prst="rect">
            <a:avLst/>
          </a:prstGeom>
          <a:noFill/>
        </p:spPr>
        <p:txBody>
          <a:bodyPr wrap="square" lIns="0" rIns="0" rtlCol="0">
            <a:noAutofit/>
          </a:bodyPr>
          <a:lstStyle/>
          <a:p>
            <a:pPr algn="ctr" rtl="0">
              <a:lnSpc>
                <a:spcPct val="110000"/>
              </a:lnSpc>
            </a:pPr>
            <a:r>
              <a:rPr lang="es" sz="1700" b="1" i="0" u="none" strike="noStrike">
                <a:highlight>
                  <a:srgbClr val="000000">
                    <a:alpha val="0"/>
                  </a:srgbClr>
                </a:highlight>
                <a:latin typeface="Tahoma"/>
              </a:rPr>
              <a:t>Beneficios financieros</a:t>
            </a:r>
            <a:endParaRPr lang="en-US" sz="17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8C13897-43BD-0008-0BFC-9104BF4BCF40}"/>
              </a:ext>
            </a:extLst>
          </p:cNvPr>
          <p:cNvSpPr txBox="1"/>
          <p:nvPr/>
        </p:nvSpPr>
        <p:spPr>
          <a:xfrm>
            <a:off x="9522494" y="1715258"/>
            <a:ext cx="1532855" cy="644664"/>
          </a:xfrm>
          <a:prstGeom prst="rect">
            <a:avLst/>
          </a:prstGeom>
          <a:noFill/>
        </p:spPr>
        <p:txBody>
          <a:bodyPr wrap="square" lIns="0" rIns="0" rtlCol="0">
            <a:noAutofit/>
          </a:bodyPr>
          <a:lstStyle/>
          <a:p>
            <a:pPr algn="ctr" rtl="0">
              <a:lnSpc>
                <a:spcPct val="110000"/>
              </a:lnSpc>
            </a:pPr>
            <a:r>
              <a:rPr lang="es" sz="1700" b="1" i="0" u="none" strike="noStrike">
                <a:highlight>
                  <a:srgbClr val="000000">
                    <a:alpha val="0"/>
                  </a:srgbClr>
                </a:highlight>
                <a:latin typeface="Tahoma"/>
              </a:rPr>
              <a:t>Desarrollo económico</a:t>
            </a:r>
            <a:endParaRPr lang="en-US" sz="17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3A5D812-2A4B-3AC8-BBCC-39FD1AE7CF73}"/>
              </a:ext>
            </a:extLst>
          </p:cNvPr>
          <p:cNvSpPr txBox="1"/>
          <p:nvPr/>
        </p:nvSpPr>
        <p:spPr>
          <a:xfrm>
            <a:off x="4146482" y="1343125"/>
            <a:ext cx="5567361" cy="387991"/>
          </a:xfrm>
          <a:prstGeom prst="rect">
            <a:avLst/>
          </a:prstGeom>
          <a:noFill/>
        </p:spPr>
        <p:txBody>
          <a:bodyPr wrap="square" lIns="0" rIns="0" rtlCol="0">
            <a:noAutofit/>
          </a:bodyPr>
          <a:lstStyle/>
          <a:p>
            <a:pPr algn="ctr" rtl="0">
              <a:lnSpc>
                <a:spcPct val="110000"/>
              </a:lnSpc>
            </a:pPr>
            <a:r>
              <a:rPr lang="es" sz="1900" b="1" i="0" u="none" strike="noStrike" dirty="0">
                <a:highlight>
                  <a:srgbClr val="000000">
                    <a:alpha val="0"/>
                  </a:srgbClr>
                </a:highlight>
                <a:latin typeface="Tahoma"/>
              </a:rPr>
              <a:t>Tabla 2: Matriz de equidad EPIC 4</a:t>
            </a:r>
            <a:endParaRPr lang="en-US" sz="19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E3C1DA7-FFB9-A733-2F64-E664CE2FC216}"/>
              </a:ext>
            </a:extLst>
          </p:cNvPr>
          <p:cNvSpPr txBox="1"/>
          <p:nvPr/>
        </p:nvSpPr>
        <p:spPr>
          <a:xfrm>
            <a:off x="940083" y="1860699"/>
            <a:ext cx="215618" cy="353943"/>
          </a:xfrm>
          <a:prstGeom prst="rect">
            <a:avLst/>
          </a:prstGeom>
          <a:noFill/>
        </p:spPr>
        <p:txBody>
          <a:bodyPr wrap="square" lIns="0" rtlCol="0">
            <a:noAutofit/>
          </a:bodyPr>
          <a:lstStyle/>
          <a:p>
            <a:pPr rtl="0"/>
            <a:r>
              <a:rPr lang="es" sz="1700" b="1" i="0" u="none" strike="noStrike">
                <a:highlight>
                  <a:srgbClr val="000000">
                    <a:alpha val="0"/>
                  </a:srgbClr>
                </a:highlight>
                <a:latin typeface="Tahoma"/>
              </a:rPr>
              <a:t>#</a:t>
            </a:r>
            <a:endParaRPr lang="en-US" sz="170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486F441-1FD7-1AF4-B80D-25F18131F836}"/>
              </a:ext>
            </a:extLst>
          </p:cNvPr>
          <p:cNvSpPr txBox="1"/>
          <p:nvPr/>
        </p:nvSpPr>
        <p:spPr>
          <a:xfrm>
            <a:off x="940083" y="2597299"/>
            <a:ext cx="215618" cy="353943"/>
          </a:xfrm>
          <a:prstGeom prst="rect">
            <a:avLst/>
          </a:prstGeom>
          <a:noFill/>
        </p:spPr>
        <p:txBody>
          <a:bodyPr wrap="square" lIns="0" rtlCol="0">
            <a:noAutofit/>
          </a:bodyPr>
          <a:lstStyle/>
          <a:p>
            <a:pPr rtl="0"/>
            <a:r>
              <a:rPr lang="es" sz="1700" b="0" i="0" u="none" strike="noStrike">
                <a:highlight>
                  <a:srgbClr val="000000">
                    <a:alpha val="0"/>
                  </a:srgbClr>
                </a:highlight>
                <a:latin typeface="Tahoma"/>
              </a:rPr>
              <a:t>1</a:t>
            </a:r>
            <a:endParaRPr lang="en-US" sz="170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F5CA98E-A423-10EE-1D89-86EFB9F92B44}"/>
              </a:ext>
            </a:extLst>
          </p:cNvPr>
          <p:cNvSpPr txBox="1"/>
          <p:nvPr/>
        </p:nvSpPr>
        <p:spPr>
          <a:xfrm>
            <a:off x="952783" y="3502016"/>
            <a:ext cx="215618" cy="353943"/>
          </a:xfrm>
          <a:prstGeom prst="rect">
            <a:avLst/>
          </a:prstGeom>
          <a:noFill/>
        </p:spPr>
        <p:txBody>
          <a:bodyPr wrap="square" lIns="0" rtlCol="0">
            <a:noAutofit/>
          </a:bodyPr>
          <a:lstStyle/>
          <a:p>
            <a:pPr rtl="0"/>
            <a:r>
              <a:rPr lang="es" sz="1700" b="0" i="0" u="none" strike="noStrike">
                <a:highlight>
                  <a:srgbClr val="000000">
                    <a:alpha val="0"/>
                  </a:srgbClr>
                </a:highlight>
                <a:latin typeface="Tahoma"/>
              </a:rPr>
              <a:t>2</a:t>
            </a:r>
            <a:endParaRPr lang="en-US" sz="17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8F0C27F-67A4-0282-9C9E-6D3A0CFD4A8D}"/>
              </a:ext>
            </a:extLst>
          </p:cNvPr>
          <p:cNvSpPr txBox="1"/>
          <p:nvPr/>
        </p:nvSpPr>
        <p:spPr>
          <a:xfrm>
            <a:off x="952783" y="4422951"/>
            <a:ext cx="215618" cy="353943"/>
          </a:xfrm>
          <a:prstGeom prst="rect">
            <a:avLst/>
          </a:prstGeom>
          <a:noFill/>
        </p:spPr>
        <p:txBody>
          <a:bodyPr wrap="square" lIns="0" rtlCol="0">
            <a:noAutofit/>
          </a:bodyPr>
          <a:lstStyle/>
          <a:p>
            <a:pPr rtl="0"/>
            <a:r>
              <a:rPr lang="es" sz="1700" b="0" i="0" u="none" strike="noStrike">
                <a:highlight>
                  <a:srgbClr val="000000">
                    <a:alpha val="0"/>
                  </a:srgbClr>
                </a:highlight>
                <a:latin typeface="Tahoma"/>
              </a:rPr>
              <a:t>3</a:t>
            </a:r>
            <a:endParaRPr lang="en-US" sz="170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89BDEAB-55E6-9C89-CDFB-CF50FA6E7C53}"/>
              </a:ext>
            </a:extLst>
          </p:cNvPr>
          <p:cNvSpPr txBox="1"/>
          <p:nvPr/>
        </p:nvSpPr>
        <p:spPr>
          <a:xfrm>
            <a:off x="952783" y="5335777"/>
            <a:ext cx="215618" cy="353943"/>
          </a:xfrm>
          <a:prstGeom prst="rect">
            <a:avLst/>
          </a:prstGeom>
          <a:noFill/>
        </p:spPr>
        <p:txBody>
          <a:bodyPr wrap="square" lIns="0" rtlCol="0">
            <a:noAutofit/>
          </a:bodyPr>
          <a:lstStyle/>
          <a:p>
            <a:pPr rtl="0"/>
            <a:r>
              <a:rPr lang="es" sz="1700" b="0" i="0" u="none" strike="noStrike">
                <a:highlight>
                  <a:srgbClr val="000000">
                    <a:alpha val="0"/>
                  </a:srgbClr>
                </a:highlight>
                <a:latin typeface="Tahoma"/>
              </a:rPr>
              <a:t>4</a:t>
            </a:r>
            <a:endParaRPr lang="en-US" sz="17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8F0C180-85F7-20DE-E19E-DAE402C72580}"/>
              </a:ext>
            </a:extLst>
          </p:cNvPr>
          <p:cNvSpPr txBox="1"/>
          <p:nvPr/>
        </p:nvSpPr>
        <p:spPr>
          <a:xfrm>
            <a:off x="1543333" y="2460143"/>
            <a:ext cx="3498567" cy="646331"/>
          </a:xfrm>
          <a:prstGeom prst="rect">
            <a:avLst/>
          </a:prstGeom>
          <a:noFill/>
        </p:spPr>
        <p:txBody>
          <a:bodyPr wrap="square" lIns="0" tIns="0" rIns="0" rtlCol="0">
            <a:noAutofit/>
          </a:bodyPr>
          <a:lstStyle/>
          <a:p>
            <a:pPr rtl="0"/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Tahoma"/>
              </a:rPr>
              <a:t>Tecnologías de energía eólica marina flotante</a:t>
            </a:r>
            <a:endParaRPr lang="en-US" sz="16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1A84785-68CD-EFDD-1295-90233CC1243D}"/>
              </a:ext>
            </a:extLst>
          </p:cNvPr>
          <p:cNvSpPr txBox="1"/>
          <p:nvPr/>
        </p:nvSpPr>
        <p:spPr>
          <a:xfrm>
            <a:off x="1543333" y="3232571"/>
            <a:ext cx="3498567" cy="946413"/>
          </a:xfrm>
          <a:prstGeom prst="rect">
            <a:avLst/>
          </a:prstGeom>
          <a:noFill/>
        </p:spPr>
        <p:txBody>
          <a:bodyPr wrap="square" lIns="0" tIns="0" rIns="0" rtlCol="0">
            <a:noAutofit/>
          </a:bodyPr>
          <a:lstStyle/>
          <a:p>
            <a:pPr rtl="0"/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Tahoma"/>
              </a:rPr>
              <a:t>Avance de las tecnologías de energía geotérmica y recuperación de minerales</a:t>
            </a:r>
            <a:endParaRPr lang="en-US" sz="16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5A3D8D3-005F-4C36-9599-0502A86090C1}"/>
              </a:ext>
            </a:extLst>
          </p:cNvPr>
          <p:cNvSpPr txBox="1"/>
          <p:nvPr/>
        </p:nvSpPr>
        <p:spPr>
          <a:xfrm>
            <a:off x="1543333" y="4299415"/>
            <a:ext cx="3498567" cy="646331"/>
          </a:xfrm>
          <a:prstGeom prst="rect">
            <a:avLst/>
          </a:prstGeom>
          <a:noFill/>
        </p:spPr>
        <p:txBody>
          <a:bodyPr wrap="square" lIns="0" tIns="0" rIns="0" rtlCol="0">
            <a:noAutofit/>
          </a:bodyPr>
          <a:lstStyle/>
          <a:p>
            <a:pPr rtl="0"/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Tahoma"/>
              </a:rPr>
              <a:t>Energía solar emergente</a:t>
            </a:r>
          </a:p>
          <a:p>
            <a:pPr rtl="0"/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Tahoma"/>
              </a:rPr>
              <a:t>Tecnologías</a:t>
            </a:r>
            <a:endParaRPr lang="en-US" sz="16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05185A7-05C4-1FF2-7EF3-0727F0E765E5}"/>
              </a:ext>
            </a:extLst>
          </p:cNvPr>
          <p:cNvSpPr txBox="1"/>
          <p:nvPr/>
        </p:nvSpPr>
        <p:spPr>
          <a:xfrm>
            <a:off x="1543333" y="5043389"/>
            <a:ext cx="3498567" cy="946413"/>
          </a:xfrm>
          <a:prstGeom prst="rect">
            <a:avLst/>
          </a:prstGeom>
          <a:noFill/>
        </p:spPr>
        <p:txBody>
          <a:bodyPr wrap="square" lIns="0" tIns="0" rIns="0" rtlCol="0">
            <a:noAutofit/>
          </a:bodyPr>
          <a:lstStyle/>
          <a:p>
            <a:pPr rtl="0"/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Tahoma"/>
              </a:rPr>
              <a:t>Demostraciones de tecnología de almacenamiento de energía de corta duración para apoyar la confiabilidad de la red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111398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0112E6-8F17-4D84-AE18-2F3D33142C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1239" y="114406"/>
            <a:ext cx="10920761" cy="1038840"/>
          </a:xfrm>
        </p:spPr>
        <p:txBody>
          <a:bodyPr>
            <a:noAutofit/>
          </a:bodyPr>
          <a:lstStyle/>
          <a:p>
            <a:pPr rtl="0"/>
            <a:r>
              <a:rPr lang="es" sz="40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  <a:t>Plan de acción para la equidad y la justicia ambiental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F09AFC5-B02C-474D-8975-648453788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12</a:t>
            </a:r>
            <a:endParaRPr lang="en-US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EC0CA80-E971-4960-B0B6-B4A9266D18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5366186"/>
              </p:ext>
            </p:extLst>
          </p:nvPr>
        </p:nvGraphicFramePr>
        <p:xfrm>
          <a:off x="341978" y="1163145"/>
          <a:ext cx="11645418" cy="704675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45999">
                  <a:extLst>
                    <a:ext uri="{9D8B030D-6E8A-4147-A177-3AD203B41FA5}">
                      <a16:colId xmlns:a16="http://schemas.microsoft.com/office/drawing/2014/main" val="784251225"/>
                    </a:ext>
                  </a:extLst>
                </a:gridCol>
                <a:gridCol w="1671428">
                  <a:extLst>
                    <a:ext uri="{9D8B030D-6E8A-4147-A177-3AD203B41FA5}">
                      <a16:colId xmlns:a16="http://schemas.microsoft.com/office/drawing/2014/main" val="3220274332"/>
                    </a:ext>
                  </a:extLst>
                </a:gridCol>
                <a:gridCol w="1724560">
                  <a:extLst>
                    <a:ext uri="{9D8B030D-6E8A-4147-A177-3AD203B41FA5}">
                      <a16:colId xmlns:a16="http://schemas.microsoft.com/office/drawing/2014/main" val="3028001803"/>
                    </a:ext>
                  </a:extLst>
                </a:gridCol>
                <a:gridCol w="1669774">
                  <a:extLst>
                    <a:ext uri="{9D8B030D-6E8A-4147-A177-3AD203B41FA5}">
                      <a16:colId xmlns:a16="http://schemas.microsoft.com/office/drawing/2014/main" val="4170640415"/>
                    </a:ext>
                  </a:extLst>
                </a:gridCol>
                <a:gridCol w="876583">
                  <a:extLst>
                    <a:ext uri="{9D8B030D-6E8A-4147-A177-3AD203B41FA5}">
                      <a16:colId xmlns:a16="http://schemas.microsoft.com/office/drawing/2014/main" val="574357559"/>
                    </a:ext>
                  </a:extLst>
                </a:gridCol>
                <a:gridCol w="702527">
                  <a:extLst>
                    <a:ext uri="{9D8B030D-6E8A-4147-A177-3AD203B41FA5}">
                      <a16:colId xmlns:a16="http://schemas.microsoft.com/office/drawing/2014/main" val="1980445276"/>
                    </a:ext>
                  </a:extLst>
                </a:gridCol>
                <a:gridCol w="1255026">
                  <a:extLst>
                    <a:ext uri="{9D8B030D-6E8A-4147-A177-3AD203B41FA5}">
                      <a16:colId xmlns:a16="http://schemas.microsoft.com/office/drawing/2014/main" val="3599226692"/>
                    </a:ext>
                  </a:extLst>
                </a:gridCol>
                <a:gridCol w="1599521">
                  <a:extLst>
                    <a:ext uri="{9D8B030D-6E8A-4147-A177-3AD203B41FA5}">
                      <a16:colId xmlns:a16="http://schemas.microsoft.com/office/drawing/2014/main" val="3372727139"/>
                    </a:ext>
                  </a:extLst>
                </a:gridCol>
              </a:tblGrid>
              <a:tr h="639138"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8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Área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8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Acción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8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Descripción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800" b="1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Contacto(s)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8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Inicio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8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Fin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8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Seguimiento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8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Lecciones y correcciones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06456707"/>
                  </a:ext>
                </a:extLst>
              </a:tr>
              <a:tr h="766149"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8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Liderazgo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400" b="0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Únase a CCORE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4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Los participantes de CCORE de la CEC ayudarán a avanzar en los esfuerzos de equidad/justicia</a:t>
                      </a: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4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Patrocinadores de IDEA Exec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3282101"/>
                  </a:ext>
                </a:extLst>
              </a:tr>
              <a:tr h="743816"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8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Exterior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400" b="0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Cumbre del plan de equidad/justicia ambiental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400" b="0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Convocar a las agencias estatales para compartir esfuerzos y motivar más</a:t>
                      </a:r>
                      <a:endParaRPr lang="en-US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4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Presidente, vicepresidente y patrocinadores ejecutivos de IDEA</a:t>
                      </a:r>
                      <a:endParaRPr lang="en-US" sz="160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63890419"/>
                  </a:ext>
                </a:extLst>
              </a:tr>
              <a:tr h="638994">
                <a:tc>
                  <a:txBody>
                    <a:bodyPr/>
                    <a:lstStyle/>
                    <a:p>
                      <a:pPr lvl="0" rtl="0">
                        <a:spcAft>
                          <a:spcPct val="0"/>
                        </a:spcAft>
                        <a:buNone/>
                      </a:pPr>
                      <a:r>
                        <a:rPr lang="es" sz="1800" b="1" i="0" u="none" strike="noStrike" noProof="0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Operaciones</a:t>
                      </a:r>
                      <a:endParaRPr lang="en-US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 rtl="0">
                        <a:spcAft>
                          <a:spcPct val="0"/>
                        </a:spcAft>
                        <a:buNone/>
                      </a:pPr>
                      <a:r>
                        <a:rPr lang="es" sz="1400" b="0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Desarrollar un conjunto de herramientas para el personal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spcAft>
                          <a:spcPct val="0"/>
                        </a:spcAft>
                        <a:buNone/>
                      </a:pPr>
                      <a:endParaRPr lang="en-US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spcAft>
                          <a:spcPct val="0"/>
                        </a:spcAft>
                        <a:buNone/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spcAft>
                          <a:spcPct val="0"/>
                        </a:spcAft>
                        <a:buNone/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spcAft>
                          <a:spcPct val="0"/>
                        </a:spcAft>
                        <a:buNone/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spcAft>
                          <a:spcPct val="0"/>
                        </a:spcAft>
                        <a:buNone/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spcAft>
                          <a:spcPct val="0"/>
                        </a:spcAft>
                        <a:buNone/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22332595"/>
                  </a:ext>
                </a:extLst>
              </a:tr>
              <a:tr h="646895"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8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Inversiones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400" b="0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Crear un programa de asistencia técnica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38433039"/>
                  </a:ext>
                </a:extLst>
              </a:tr>
              <a:tr h="564874"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8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Contrataciones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400" b="0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Aumentar la diversidad de proveedores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37647611"/>
                  </a:ext>
                </a:extLst>
              </a:tr>
              <a:tr h="557561"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8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Comunicaciones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400" b="0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Desarrollar la página web de equidad/justicia ambiental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94964226"/>
                  </a:ext>
                </a:extLst>
              </a:tr>
              <a:tr h="471196"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8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Legislación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400" b="0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Definir la equidad energética en el estatuto</a:t>
                      </a:r>
                      <a:endParaRPr lang="en-US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6297299"/>
                  </a:ext>
                </a:extLst>
              </a:tr>
              <a:tr h="471196"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8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Legal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0">
                        <a:spcAft>
                          <a:spcPct val="0"/>
                        </a:spcAft>
                      </a:pPr>
                      <a:r>
                        <a:rPr lang="es" sz="1400" b="0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Arial"/>
                        </a:rPr>
                        <a:t>Desarrollar el análisis de la equidad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</a:pPr>
                      <a:endParaRPr lang="en-US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384816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0891718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D54393-3095-4847-8F6B-AC36DEE4E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2" y="237067"/>
            <a:ext cx="10272281" cy="1038840"/>
          </a:xfrm>
        </p:spPr>
        <p:txBody>
          <a:bodyPr>
            <a:noAutofit/>
          </a:bodyPr>
          <a:lstStyle/>
          <a:p>
            <a:pPr rtl="0"/>
            <a:r>
              <a:rPr lang="es" sz="44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  <a:t>Próximos pasos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8859DD-9552-47A4-9DA6-3921611CF0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8107" y="1842629"/>
            <a:ext cx="10397674" cy="3782250"/>
          </a:xfrm>
        </p:spPr>
        <p:txBody>
          <a:bodyPr vert="horz" lIns="91440" tIns="45720" rIns="91440" bIns="45720" rtlCol="0" anchor="t">
            <a:noAutofit/>
          </a:bodyPr>
          <a:lstStyle/>
          <a:p>
            <a:pPr rtl="0"/>
            <a:r>
              <a:rPr lang="es" sz="3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El BORRADOR del marco de equidad/justicia ambiental se compartirá para que el público lo comente a finales de </a:t>
            </a:r>
            <a:r>
              <a:rPr lang="es" sz="3600" b="1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julio de 2022</a:t>
            </a:r>
          </a:p>
          <a:p>
            <a:pPr lvl="1" rtl="0">
              <a:buFont typeface="Courier New" panose="02070309020205020404" pitchFamily="49" charset="0"/>
              <a:buChar char="o"/>
            </a:pPr>
            <a:r>
              <a:rPr lang="es" sz="3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¿Estamos avanzando en la dirección correcta?  </a:t>
            </a:r>
            <a:endParaRPr lang="en-US" sz="3600" dirty="0">
              <a:cs typeface="Arial"/>
            </a:endParaRPr>
          </a:p>
          <a:p>
            <a:pPr lvl="1" rtl="0">
              <a:buFont typeface="Courier New" panose="02070309020205020404" pitchFamily="49" charset="0"/>
              <a:buChar char="o"/>
            </a:pPr>
            <a:r>
              <a:rPr lang="es" sz="3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¿Qué falta? </a:t>
            </a:r>
            <a:endParaRPr lang="en-US" sz="3600" dirty="0">
              <a:cs typeface="Arial"/>
            </a:endParaRPr>
          </a:p>
          <a:p>
            <a:pPr lvl="1" rtl="0">
              <a:buFont typeface="Courier New" panose="02070309020205020404" pitchFamily="49" charset="0"/>
              <a:buChar char="o"/>
            </a:pPr>
            <a:r>
              <a:rPr lang="es" sz="3600" b="0" i="0" u="none" strike="noStrike" dirty="0">
                <a:highlight>
                  <a:srgbClr val="000000">
                    <a:alpha val="0"/>
                  </a:srgbClr>
                </a:highlight>
                <a:latin typeface="Arial"/>
                <a:ea typeface="+mn-lt"/>
                <a:cs typeface="+mn-lt"/>
              </a:rPr>
              <a:t>¿Qué recursos recomienda?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9F0412-3EF8-462A-A90F-3C77164FE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Arial"/>
              </a:rPr>
              <a:t>13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809999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3.1.12"/>
  <p:tag name="AS_OS" val="Unix 4.14.225.169"/>
  <p:tag name="AS_RELEASE_DATE" val="2020.03.14"/>
  <p:tag name="AS_TITLE" val="Aspose.Slides for .NET Standard 2.0"/>
  <p:tag name="AS_VERSION" val="20.3"/>
</p:tagLst>
</file>

<file path=ppt/theme/theme1.xml><?xml version="1.0" encoding="utf-8"?>
<a:theme xmlns:a="http://schemas.openxmlformats.org/drawingml/2006/main" name="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2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3.xml><?xml version="1.0" encoding="utf-8"?>
<a:theme xmlns:a="http://schemas.openxmlformats.org/drawingml/2006/main" name="Content: blank background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AF470B7-4331-9747-8595-3EF89398B172}"/>
    </a:ext>
  </a:extLst>
</a:theme>
</file>

<file path=ppt/theme/theme4.xml><?xml version="1.0" encoding="utf-8"?>
<a:theme xmlns:a="http://schemas.openxmlformats.org/drawingml/2006/main" name="Blank: Black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D4AADE59-C35C-A140-B257-2E4365C638F0}"/>
    </a:ext>
  </a:extLst>
</a:theme>
</file>

<file path=ppt/theme/theme5.xml><?xml version="1.0" encoding="utf-8"?>
<a:theme xmlns:a="http://schemas.openxmlformats.org/drawingml/2006/main" name="Blank: Whit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7E2F548-F85F-094D-8DDA-3AF7BD174F24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Arial"/>
        <a:cs typeface="Arial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Arial"/>
        <a:cs typeface="Arial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Arial"/>
        <a:cs typeface="Arial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Arial"/>
        <a:cs typeface="Arial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067c814-4b34-462c-a21d-c185ff6548d2">
      <UserInfo>
        <DisplayName>Gallardo, Noemi@Energy</DisplayName>
        <AccountId>112</AccountId>
        <AccountType/>
      </UserInfo>
      <UserInfo>
        <DisplayName>Kravitz, Raquel@Energy</DisplayName>
        <AccountId>16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035B3AE4864A40836092ECE6EC44D2" ma:contentTypeVersion="10" ma:contentTypeDescription="Create a new document." ma:contentTypeScope="" ma:versionID="909525bb6edc9f23085b6f089ee8df91">
  <xsd:schema xmlns:xsd="http://www.w3.org/2001/XMLSchema" xmlns:xs="http://www.w3.org/2001/XMLSchema" xmlns:p="http://schemas.microsoft.com/office/2006/metadata/properties" xmlns:ns2="7e1f4629-6a99-4b26-8df2-23532d5a629b" xmlns:ns3="5067c814-4b34-462c-a21d-c185ff6548d2" targetNamespace="http://schemas.microsoft.com/office/2006/metadata/properties" ma:root="true" ma:fieldsID="28996c3eed2f0ee2d32505ee972f96d5" ns2:_="" ns3:_="">
    <xsd:import namespace="7e1f4629-6a99-4b26-8df2-23532d5a629b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e1f4629-6a99-4b26-8df2-23532d5a62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6E627A7-8879-4DD6-ADF6-8C4F6EE8B27F}">
  <ds:schemaRefs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http://purl.org/dc/dcmitype/"/>
    <ds:schemaRef ds:uri="http://www.w3.org/XML/1998/namespace"/>
    <ds:schemaRef ds:uri="http://schemas.microsoft.com/office/2006/metadata/properties"/>
    <ds:schemaRef ds:uri="5067c814-4b34-462c-a21d-c185ff6548d2"/>
    <ds:schemaRef ds:uri="7e1f4629-6a99-4b26-8df2-23532d5a629b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76A58E4A-6CC4-4004-9C56-B92EE917334F}">
  <ds:schemaRefs>
    <ds:schemaRef ds:uri="5067c814-4b34-462c-a21d-c185ff6548d2"/>
    <ds:schemaRef ds:uri="7e1f4629-6a99-4b26-8df2-23532d5a629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B3D5CAA-559C-41EB-8A66-B062E011B7D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CEC_Official_PowerPoint_Template_2020 (1)</Template>
  <TotalTime>61</TotalTime>
  <Words>1195</Words>
  <Application>Microsoft Office PowerPoint</Application>
  <PresentationFormat>Widescreen</PresentationFormat>
  <Paragraphs>218</Paragraphs>
  <Slides>13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Arial Black</vt:lpstr>
      <vt:lpstr>Arial Narrow</vt:lpstr>
      <vt:lpstr>Calibri</vt:lpstr>
      <vt:lpstr>Courier New</vt:lpstr>
      <vt:lpstr>Segoe UI</vt:lpstr>
      <vt:lpstr>Tahoma</vt:lpstr>
      <vt:lpstr>Title/Section</vt:lpstr>
      <vt:lpstr>Content</vt:lpstr>
      <vt:lpstr>Content: blank background</vt:lpstr>
      <vt:lpstr>Blank: Black</vt:lpstr>
      <vt:lpstr>Blank: White</vt:lpstr>
      <vt:lpstr>Introducción al IEPR y al enfoque de la CEC sobre la equidad energética y la justicia ambiental  </vt:lpstr>
      <vt:lpstr>Informe de la política energética integrada (IEPR)</vt:lpstr>
      <vt:lpstr>Cronograma del IEPR de equidad 2022 </vt:lpstr>
      <vt:lpstr>Obtenga información, haga comentarios</vt:lpstr>
      <vt:lpstr>PowerPoint Presentation</vt:lpstr>
      <vt:lpstr>Resolución sobre la diversidad de 2015</vt:lpstr>
      <vt:lpstr>Iniciativa de Inclusión, Diversidad, Equidad y Acceso (IDEA) 2019</vt:lpstr>
      <vt:lpstr>Actualización del IEPR 2022</vt:lpstr>
      <vt:lpstr>PowerPoint Presentation</vt:lpstr>
      <vt:lpstr>Marco de equidad y justicia ambiental</vt:lpstr>
      <vt:lpstr>Herramienta de evaluación de la equidad y la justicia ambiental</vt:lpstr>
      <vt:lpstr>Plan de acción para la equidad y la justicia ambiental</vt:lpstr>
      <vt:lpstr>Próximos pasos</vt:lpstr>
    </vt:vector>
  </TitlesOfParts>
  <Company>California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 Energy Commission</dc:title>
  <cp:revision>28</cp:revision>
  <cp:lastPrinted>2019-12-11T23:19:58Z</cp:lastPrinted>
  <dcterms:created xsi:type="dcterms:W3CDTF">2020-03-06T19:07:21Z</dcterms:created>
  <dcterms:modified xsi:type="dcterms:W3CDTF">2022-07-13T16:36:28Z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0x010100B2035B3AE4864A40836092ECE6EC44D2</vt:lpwstr>
  </property>
</Properties>
</file>