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png" ContentType="image/png"/>
  <Default Extension="jpeg" ContentType="image/jpeg"/>
  <Default Extension="rels" ContentType="application/vnd.openxmlformats-package.relationships+xml"/>
  <Default Extension="emf" ContentType="image/x-emf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34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17.xml" ContentType="application/vnd.openxmlformats-officedocument.presentationml.slide+xml"/>
  <Override PartName="/ppt/slides/slide13.xml" ContentType="application/vnd.openxmlformats-officedocument.presentationml.slide+xml"/>
  <Override PartName="/ppt/slides/slide19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18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28.xml" ContentType="application/vnd.openxmlformats-officedocument.presentationml.slide+xml"/>
  <Override PartName="/ppt/slides/slide32.xml" ContentType="application/vnd.openxmlformats-officedocument.presentationml.slide+xml"/>
  <Override PartName="/ppt/slides/slide26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7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5.xml" ContentType="application/vnd.openxmlformats-officedocument.presentationml.slide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slideLayouts/slideLayout2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3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17.xml" ContentType="application/vnd.openxmlformats-officedocument.presentationml.notesSlid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1"/>
    <p:sldMasterId id="2147483759" r:id="rId2"/>
  </p:sldMasterIdLst>
  <p:notesMasterIdLst>
    <p:notesMasterId r:id="rId38"/>
  </p:notesMasterIdLst>
  <p:sldIdLst>
    <p:sldId id="546" r:id="rId3"/>
    <p:sldId id="548" r:id="rId4"/>
    <p:sldId id="549" r:id="rId5"/>
    <p:sldId id="579" r:id="rId6"/>
    <p:sldId id="551" r:id="rId7"/>
    <p:sldId id="552" r:id="rId8"/>
    <p:sldId id="558" r:id="rId9"/>
    <p:sldId id="564" r:id="rId10"/>
    <p:sldId id="565" r:id="rId11"/>
    <p:sldId id="566" r:id="rId12"/>
    <p:sldId id="567" r:id="rId13"/>
    <p:sldId id="568" r:id="rId14"/>
    <p:sldId id="570" r:id="rId15"/>
    <p:sldId id="571" r:id="rId16"/>
    <p:sldId id="574" r:id="rId17"/>
    <p:sldId id="575" r:id="rId18"/>
    <p:sldId id="576" r:id="rId19"/>
    <p:sldId id="580" r:id="rId20"/>
    <p:sldId id="547" r:id="rId21"/>
    <p:sldId id="581" r:id="rId22"/>
    <p:sldId id="553" r:id="rId23"/>
    <p:sldId id="554" r:id="rId24"/>
    <p:sldId id="555" r:id="rId25"/>
    <p:sldId id="556" r:id="rId26"/>
    <p:sldId id="557" r:id="rId27"/>
    <p:sldId id="559" r:id="rId28"/>
    <p:sldId id="560" r:id="rId29"/>
    <p:sldId id="561" r:id="rId30"/>
    <p:sldId id="562" r:id="rId31"/>
    <p:sldId id="563" r:id="rId32"/>
    <p:sldId id="569" r:id="rId33"/>
    <p:sldId id="572" r:id="rId34"/>
    <p:sldId id="573" r:id="rId35"/>
    <p:sldId id="577" r:id="rId36"/>
    <p:sldId id="578" r:id="rId37"/>
  </p:sldIdLst>
  <p:sldSz cx="9144000" cy="6858000" type="screen4x3"/>
  <p:notesSz cx="6934200" cy="9220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32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904">
          <p15:clr>
            <a:srgbClr val="A4A3A4"/>
          </p15:clr>
        </p15:guide>
        <p15:guide id="2" pos="2184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Verdun, Gary" initials="VG" lastIdx="2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442" autoAdjust="0"/>
    <p:restoredTop sz="85528" autoAdjust="0"/>
  </p:normalViewPr>
  <p:slideViewPr>
    <p:cSldViewPr>
      <p:cViewPr varScale="1">
        <p:scale>
          <a:sx n="94" d="100"/>
          <a:sy n="94" d="100"/>
        </p:scale>
        <p:origin x="-1736" y="-112"/>
      </p:cViewPr>
      <p:guideLst>
        <p:guide orient="horz" pos="1632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100" d="100"/>
          <a:sy n="100" d="100"/>
        </p:scale>
        <p:origin x="-3564" y="-96"/>
      </p:cViewPr>
      <p:guideLst>
        <p:guide orient="horz" pos="2904"/>
        <p:guide pos="218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printerSettings" Target="printerSettings/printerSettings1.bin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47" Type="http://schemas.openxmlformats.org/officeDocument/2006/relationships/customXml" Target="../customXml/item3.xml"/><Relationship Id="rId7" Type="http://schemas.openxmlformats.org/officeDocument/2006/relationships/slide" Target="slides/slide5.xml"/><Relationship Id="rId29" Type="http://schemas.openxmlformats.org/officeDocument/2006/relationships/slide" Target="slides/slide2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4" Type="http://schemas.openxmlformats.org/officeDocument/2006/relationships/slide" Target="slides/slide22.xml"/><Relationship Id="rId1" Type="http://schemas.openxmlformats.org/officeDocument/2006/relationships/slideMaster" Target="slideMasters/slideMaster1.xml"/><Relationship Id="rId32" Type="http://schemas.openxmlformats.org/officeDocument/2006/relationships/slide" Target="slides/slide30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37" Type="http://schemas.openxmlformats.org/officeDocument/2006/relationships/slide" Target="slides/slide35.xml"/><Relationship Id="rId40" Type="http://schemas.openxmlformats.org/officeDocument/2006/relationships/commentAuthors" Target="commentAuthors.xml"/><Relationship Id="rId45" Type="http://schemas.openxmlformats.org/officeDocument/2006/relationships/customXml" Target="../customXml/item1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5" Type="http://schemas.openxmlformats.org/officeDocument/2006/relationships/slide" Target="slides/slide3.xml"/><Relationship Id="rId36" Type="http://schemas.openxmlformats.org/officeDocument/2006/relationships/slide" Target="slides/slide34.xml"/><Relationship Id="rId15" Type="http://schemas.openxmlformats.org/officeDocument/2006/relationships/slide" Target="slides/slide13.xml"/><Relationship Id="rId31" Type="http://schemas.openxmlformats.org/officeDocument/2006/relationships/slide" Target="slides/slide2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4" Type="http://schemas.openxmlformats.org/officeDocument/2006/relationships/tableStyles" Target="tableStyles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" Type="http://schemas.openxmlformats.org/officeDocument/2006/relationships/slide" Target="slides/slide2.xml"/><Relationship Id="rId30" Type="http://schemas.openxmlformats.org/officeDocument/2006/relationships/slide" Target="slides/slide28.xml"/><Relationship Id="rId9" Type="http://schemas.openxmlformats.org/officeDocument/2006/relationships/slide" Target="slides/slide7.xml"/><Relationship Id="rId35" Type="http://schemas.openxmlformats.org/officeDocument/2006/relationships/slide" Target="slides/slide33.xml"/><Relationship Id="rId14" Type="http://schemas.openxmlformats.org/officeDocument/2006/relationships/slide" Target="slides/slide12.xml"/><Relationship Id="rId43" Type="http://schemas.openxmlformats.org/officeDocument/2006/relationships/theme" Target="theme/theme1.xml"/><Relationship Id="rId48" Type="http://schemas.openxmlformats.org/officeDocument/2006/relationships/customXml" Target="../customXml/item4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38" Type="http://schemas.openxmlformats.org/officeDocument/2006/relationships/notesMaster" Target="notesMasters/notesMaster1.xml"/><Relationship Id="rId46" Type="http://schemas.openxmlformats.org/officeDocument/2006/relationships/customXml" Target="../customXml/item2.xml"/><Relationship Id="rId20" Type="http://schemas.openxmlformats.org/officeDocument/2006/relationships/slide" Target="slides/slide18.xml"/><Relationship Id="rId41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05138" cy="4603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27475" y="0"/>
            <a:ext cx="3005138" cy="4603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9101258-8833-4821-8270-0F61F9876DE9}" type="datetimeFigureOut">
              <a:rPr lang="en-US"/>
              <a:pPr>
                <a:defRPr/>
              </a:pPr>
              <a:t>4/25/16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2050" y="692150"/>
            <a:ext cx="4610100" cy="3457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3738" y="4379913"/>
            <a:ext cx="5546725" cy="41481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58238"/>
            <a:ext cx="3005138" cy="4603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27475" y="8758238"/>
            <a:ext cx="3005138" cy="4603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D1F5FBC-834D-4F39-BFFC-B7A3464FEF3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24967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47E1EE-0039-4797-B978-F453418260D1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981075" y="387350"/>
            <a:ext cx="3489325" cy="2616200"/>
          </a:xfrm>
        </p:spPr>
      </p:sp>
      <p:sp>
        <p:nvSpPr>
          <p:cNvPr id="7" name="Notes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89204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19200" y="708025"/>
            <a:ext cx="4727575" cy="35448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prstClr val="black"/>
                </a:solidFill>
                <a:latin typeface="Calibri"/>
              </a:rPr>
              <a:t>© 2008 Hewlett-Packard Development Company, L.P.  The information contained here in is subject to change without notice </a:t>
            </a:r>
            <a:endParaRPr lang="en-US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48AA203-28CE-4AA8-8480-F526B61BDAF6}" type="slidenum">
              <a:rPr lang="en-US" smtClean="0">
                <a:solidFill>
                  <a:prstClr val="black"/>
                </a:solidFill>
                <a:latin typeface="Calibri"/>
              </a:rPr>
              <a:pPr>
                <a:defRPr/>
              </a:pPr>
              <a:t>2</a:t>
            </a:fld>
            <a:endParaRPr lang="en-US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770767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81075" y="387350"/>
            <a:ext cx="3489325" cy="26162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800458" lvl="5">
              <a:buSzPct val="80000"/>
            </a:pPr>
            <a:r>
              <a:rPr lang="en-US" sz="1300" dirty="0"/>
              <a:t>Lot 6 form no longer needed, use lot 3 instead 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A853E8-D85F-5D49-95D2-E1D96ABFE2B9}" type="slidenum">
              <a:rPr lang="en-GB" smtClean="0">
                <a:solidFill>
                  <a:prstClr val="black"/>
                </a:solidFill>
              </a:rPr>
              <a:pPr/>
              <a:t>8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59299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81075" y="387350"/>
            <a:ext cx="3489325" cy="26162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800458" lvl="5">
              <a:buSzPct val="80000"/>
            </a:pPr>
            <a:r>
              <a:rPr lang="en-US" sz="1300" dirty="0"/>
              <a:t>Lot 6 form no longer needed, use lot 3 instead 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A853E8-D85F-5D49-95D2-E1D96ABFE2B9}" type="slidenum">
              <a:rPr lang="en-GB" smtClean="0">
                <a:solidFill>
                  <a:prstClr val="black"/>
                </a:solidFill>
              </a:rPr>
              <a:pPr/>
              <a:t>9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41006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19200" y="708025"/>
            <a:ext cx="4727575" cy="35448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prstClr val="black"/>
                </a:solidFill>
                <a:latin typeface="Calibri"/>
              </a:rPr>
              <a:t>© 2008 Hewlett-Packard Development Company, L.P.  The information contained here in is subject to change without notice </a:t>
            </a:r>
            <a:endParaRPr lang="en-US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48AA203-28CE-4AA8-8480-F526B61BDAF6}" type="slidenum">
              <a:rPr lang="en-US" smtClean="0">
                <a:solidFill>
                  <a:prstClr val="black"/>
                </a:solidFill>
                <a:latin typeface="Calibri"/>
              </a:rPr>
              <a:pPr>
                <a:defRPr/>
              </a:pPr>
              <a:t>10</a:t>
            </a:fld>
            <a:endParaRPr lang="en-US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323576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19200" y="708025"/>
            <a:ext cx="4727575" cy="35448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prstClr val="black"/>
                </a:solidFill>
                <a:latin typeface="Calibri"/>
              </a:rPr>
              <a:t>© 2008 Hewlett-Packard Development Company, L.P.  The information contained here in is subject to change without notice </a:t>
            </a:r>
            <a:endParaRPr lang="en-US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48AA203-28CE-4AA8-8480-F526B61BDAF6}" type="slidenum">
              <a:rPr lang="en-US" smtClean="0">
                <a:solidFill>
                  <a:prstClr val="black"/>
                </a:solidFill>
                <a:latin typeface="Calibri"/>
              </a:rPr>
              <a:pPr>
                <a:defRPr/>
              </a:pPr>
              <a:t>15</a:t>
            </a:fld>
            <a:endParaRPr lang="en-US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159698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50913" y="381000"/>
            <a:ext cx="3432175" cy="257333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47E1EE-0039-4797-B978-F453418260D1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66252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47E1EE-0039-4797-B978-F453418260D1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981075" y="387350"/>
            <a:ext cx="3489325" cy="2616200"/>
          </a:xfrm>
        </p:spPr>
      </p:sp>
      <p:sp>
        <p:nvSpPr>
          <p:cNvPr id="7" name="Notes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7513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81075" y="387350"/>
            <a:ext cx="3489325" cy="26162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800458" lvl="5">
              <a:buSzPct val="80000"/>
            </a:pPr>
            <a:r>
              <a:rPr lang="en-US" sz="1300" dirty="0"/>
              <a:t>Lot 6 form no longer needed, use lot 3 instead 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A853E8-D85F-5D49-95D2-E1D96ABFE2B9}" type="slidenum">
              <a:rPr lang="en-GB" smtClean="0">
                <a:solidFill>
                  <a:prstClr val="black"/>
                </a:solidFill>
              </a:rPr>
              <a:pPr/>
              <a:t>21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5085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81075" y="387350"/>
            <a:ext cx="3489325" cy="26162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800458" lvl="5">
              <a:buSzPct val="80000"/>
            </a:pPr>
            <a:r>
              <a:rPr lang="en-US" sz="1300" dirty="0"/>
              <a:t>Lot 6 form no longer needed, use lot 3 instead 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A853E8-D85F-5D49-95D2-E1D96ABFE2B9}" type="slidenum">
              <a:rPr lang="en-GB" smtClean="0">
                <a:solidFill>
                  <a:prstClr val="black"/>
                </a:solidFill>
              </a:rPr>
              <a:pPr/>
              <a:t>22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98812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19200" y="708025"/>
            <a:ext cx="4727575" cy="35448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prstClr val="black"/>
                </a:solidFill>
                <a:latin typeface="Calibri"/>
              </a:rPr>
              <a:t>© 2008 Hewlett-Packard Development Company, L.P.  The information contained here in is subject to change without notice </a:t>
            </a:r>
            <a:endParaRPr lang="en-US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48AA203-28CE-4AA8-8480-F526B61BDAF6}" type="slidenum">
              <a:rPr lang="en-US" smtClean="0">
                <a:solidFill>
                  <a:prstClr val="black"/>
                </a:solidFill>
                <a:latin typeface="Calibri"/>
              </a:rPr>
              <a:pPr>
                <a:defRPr/>
              </a:pPr>
              <a:t>24</a:t>
            </a:fld>
            <a:endParaRPr lang="en-US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327445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19200" y="708025"/>
            <a:ext cx="4727575" cy="35448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prstClr val="black"/>
                </a:solidFill>
                <a:latin typeface="Calibri"/>
              </a:rPr>
              <a:t>© 2008 Hewlett-Packard Development Company, L.P.  The information contained here in is subject to change without notice </a:t>
            </a:r>
            <a:endParaRPr lang="en-US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48AA203-28CE-4AA8-8480-F526B61BDAF6}" type="slidenum">
              <a:rPr lang="en-US" smtClean="0">
                <a:solidFill>
                  <a:prstClr val="black"/>
                </a:solidFill>
                <a:latin typeface="Calibri"/>
              </a:rPr>
              <a:pPr>
                <a:defRPr/>
              </a:pPr>
              <a:t>25</a:t>
            </a:fld>
            <a:endParaRPr lang="en-US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869380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19200" y="708025"/>
            <a:ext cx="4727575" cy="35448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prstClr val="black"/>
                </a:solidFill>
                <a:latin typeface="Calibri"/>
              </a:rPr>
              <a:t>© 2008 Hewlett-Packard Development Company, L.P.  The information contained here in is subject to change without notice </a:t>
            </a:r>
            <a:endParaRPr lang="en-US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48AA203-28CE-4AA8-8480-F526B61BDAF6}" type="slidenum">
              <a:rPr lang="en-US" smtClean="0">
                <a:solidFill>
                  <a:prstClr val="black"/>
                </a:solidFill>
                <a:latin typeface="Calibri"/>
              </a:rPr>
              <a:pPr>
                <a:defRPr/>
              </a:pPr>
              <a:t>27</a:t>
            </a:fld>
            <a:endParaRPr lang="en-US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86225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19200" y="708025"/>
            <a:ext cx="4727575" cy="35448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prstClr val="black"/>
                </a:solidFill>
                <a:latin typeface="Calibri"/>
              </a:rPr>
              <a:t>© 2008 Hewlett-Packard Development Company, L.P.  The information contained here in is subject to change without notice </a:t>
            </a:r>
            <a:endParaRPr lang="en-US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48AA203-28CE-4AA8-8480-F526B61BDAF6}" type="slidenum">
              <a:rPr lang="en-US" smtClean="0">
                <a:solidFill>
                  <a:prstClr val="black"/>
                </a:solidFill>
                <a:latin typeface="Calibri"/>
              </a:rPr>
              <a:pPr>
                <a:defRPr/>
              </a:pPr>
              <a:t>28</a:t>
            </a:fld>
            <a:endParaRPr lang="en-US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962852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19200" y="708025"/>
            <a:ext cx="4727575" cy="35448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prstClr val="black"/>
                </a:solidFill>
                <a:latin typeface="Calibri"/>
              </a:rPr>
              <a:t>© 2008 Hewlett-Packard Development Company, L.P.  The information contained here in is subject to change without notice </a:t>
            </a:r>
            <a:endParaRPr lang="en-US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48AA203-28CE-4AA8-8480-F526B61BDAF6}" type="slidenum">
              <a:rPr lang="en-US" smtClean="0">
                <a:solidFill>
                  <a:prstClr val="black"/>
                </a:solidFill>
                <a:latin typeface="Calibri"/>
              </a:rPr>
              <a:pPr>
                <a:defRPr/>
              </a:pPr>
              <a:t>29</a:t>
            </a:fld>
            <a:endParaRPr lang="en-US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1044260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19200" y="708025"/>
            <a:ext cx="4727575" cy="35448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prstClr val="black"/>
                </a:solidFill>
                <a:latin typeface="Calibri"/>
              </a:rPr>
              <a:t>© 2008 Hewlett-Packard Development Company, L.P.  The information contained here in is subject to change without notice </a:t>
            </a:r>
            <a:endParaRPr lang="en-US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48AA203-28CE-4AA8-8480-F526B61BDAF6}" type="slidenum">
              <a:rPr lang="en-US" smtClean="0">
                <a:solidFill>
                  <a:prstClr val="black"/>
                </a:solidFill>
                <a:latin typeface="Calibri"/>
              </a:rPr>
              <a:pPr>
                <a:defRPr/>
              </a:pPr>
              <a:t>30</a:t>
            </a:fld>
            <a:endParaRPr lang="en-US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825279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19200" y="708025"/>
            <a:ext cx="4727575" cy="35448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prstClr val="black"/>
                </a:solidFill>
                <a:latin typeface="Calibri"/>
              </a:rPr>
              <a:t>© 2008 Hewlett-Packard Development Company, L.P.  The information contained here in is subject to change without notice </a:t>
            </a:r>
            <a:endParaRPr lang="en-US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48AA203-28CE-4AA8-8480-F526B61BDAF6}" type="slidenum">
              <a:rPr lang="en-US" smtClean="0">
                <a:solidFill>
                  <a:prstClr val="black"/>
                </a:solidFill>
                <a:latin typeface="Calibri"/>
              </a:rPr>
              <a:pPr>
                <a:defRPr/>
              </a:pPr>
              <a:t>33</a:t>
            </a:fld>
            <a:endParaRPr lang="en-US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623361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50913" y="381000"/>
            <a:ext cx="3432175" cy="257333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47E1EE-0039-4797-B978-F453418260D1}" type="slidenum">
              <a:rPr lang="en-US" smtClean="0"/>
              <a:pPr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883016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19200" y="708025"/>
            <a:ext cx="4727575" cy="35448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prstClr val="black"/>
                </a:solidFill>
                <a:latin typeface="Calibri"/>
              </a:rPr>
              <a:t>© 2008 Hewlett-Packard Development Company, L.P.  The information contained here in is subject to change without notice </a:t>
            </a:r>
            <a:endParaRPr lang="en-US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48AA203-28CE-4AA8-8480-F526B61BDAF6}" type="slidenum">
              <a:rPr lang="en-US" smtClean="0">
                <a:solidFill>
                  <a:prstClr val="black"/>
                </a:solidFill>
                <a:latin typeface="Calibri"/>
              </a:rPr>
              <a:pPr>
                <a:defRPr/>
              </a:pPr>
              <a:t>35</a:t>
            </a:fld>
            <a:endParaRPr lang="en-US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33236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5.png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33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1CD7AA-9712-493C-9E51-0E93E6EE88FF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501FE2-394F-474E-AFE0-D68F5577237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7"/>
            <a:ext cx="8229600" cy="88423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4D791B-03CB-4D56-855E-60A9DACA2A1B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556D59-B1A5-4F67-89B7-B5C6D6B62E8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0851C3-15DB-4705-AB05-AAACB58CBE6F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35E9AF-EAF2-4009-9820-A1CD29A588C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A8FE21-274B-4ECF-B0A7-9FE91F1C4661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4FF80B-81CC-444A-8857-B15A0125934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5466F-A1C7-4E49-AB4A-5F0C5A3774B9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8575BC-6BE2-4D99-891C-FAF74F28326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00F12C-CB2A-4A78-98D1-018A53721ED4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FE031C-CDE6-4755-B2CF-B1CBC94BB61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264E0E-AEF9-4D7C-8AB0-D74B33151B2C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CCD316-4CE9-4B8B-A21B-6BFB56AB3A8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8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CF977D-E573-4FAC-9C79-EF9281B79E58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0D9603-FC8D-4A15-9463-80A47211049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45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1E526F-0ADC-4EDF-AF00-D397CF92252C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ED1AFB-6957-425B-BF95-E5394D54B84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4158D3-EE50-4529-8A52-6A78F36285AF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F397CB-D9EC-495F-B165-D19833C6AF9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2F2B03-9CEC-475E-B25F-FEF8EAA70971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6A0F27-476B-411B-8423-598DF4807DE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gray">
          <a:xfrm>
            <a:off x="2728913" y="1200152"/>
            <a:ext cx="6048376" cy="1485901"/>
          </a:xfrm>
          <a:prstGeom prst="rect">
            <a:avLst/>
          </a:prstGeom>
          <a:noFill/>
        </p:spPr>
        <p:txBody>
          <a:bodyPr lIns="0" tIns="0" rIns="0" bIns="0" anchor="b">
            <a:noAutofit/>
          </a:bodyPr>
          <a:lstStyle>
            <a:lvl1pPr>
              <a:defRPr sz="4400">
                <a:solidFill>
                  <a:schemeClr val="tx2"/>
                </a:solidFill>
                <a:latin typeface="MetaNormalLF-Roman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2728914" y="3025775"/>
            <a:ext cx="6048375" cy="838200"/>
          </a:xfrm>
          <a:prstGeom prst="rect">
            <a:avLst/>
          </a:prstGeom>
          <a:noFill/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bg2"/>
                </a:solidFill>
                <a:latin typeface="MetaNormalLF-Roman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idx="10"/>
          </p:nvPr>
        </p:nvSpPr>
        <p:spPr bwMode="gray">
          <a:xfrm>
            <a:off x="366714" y="1355733"/>
            <a:ext cx="2073275" cy="1323975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gray">
          <a:xfrm>
            <a:off x="2728913" y="1200151"/>
            <a:ext cx="6048376" cy="1485900"/>
          </a:xfrm>
          <a:prstGeom prst="rect">
            <a:avLst/>
          </a:prstGeom>
          <a:noFill/>
        </p:spPr>
        <p:txBody>
          <a:bodyPr lIns="0" tIns="0" rIns="0" bIns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US" sz="4400" kern="1200" dirty="0">
                <a:solidFill>
                  <a:schemeClr val="tx2"/>
                </a:solidFill>
                <a:latin typeface="MetaNormalLF-Roman" pitchFamily="34" charset="0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Picture Placeholder 2"/>
          <p:cNvSpPr>
            <a:spLocks noGrp="1"/>
          </p:cNvSpPr>
          <p:nvPr>
            <p:ph type="pic" idx="1"/>
          </p:nvPr>
        </p:nvSpPr>
        <p:spPr bwMode="gray">
          <a:xfrm>
            <a:off x="366714" y="1355733"/>
            <a:ext cx="2073275" cy="1323975"/>
          </a:xfrm>
          <a:prstGeom prst="rect">
            <a:avLst/>
          </a:prstGeom>
          <a:noFill/>
        </p:spPr>
        <p:txBody>
          <a:bodyPr rtlCol="0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with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gray">
          <a:xfrm>
            <a:off x="2728913" y="1200151"/>
            <a:ext cx="6048376" cy="1485900"/>
          </a:xfrm>
          <a:prstGeom prst="rect">
            <a:avLst/>
          </a:prstGeom>
          <a:noFill/>
        </p:spPr>
        <p:txBody>
          <a:bodyPr lIns="0" tIns="0" rIns="0" bIns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US" sz="4400" kern="1200" dirty="0">
                <a:solidFill>
                  <a:schemeClr val="tx2"/>
                </a:solidFill>
                <a:latin typeface="MetaNormalLF-Roman" pitchFamily="34" charset="0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 bwMode="gray">
          <a:xfrm>
            <a:off x="2728914" y="3025776"/>
            <a:ext cx="6048375" cy="2803525"/>
          </a:xfrm>
          <a:prstGeom prst="rect">
            <a:avLst/>
          </a:prstGeom>
          <a:noFill/>
        </p:spPr>
        <p:txBody>
          <a:bodyPr lIns="0" tIns="0" rIns="0" bIns="0">
            <a:noAutofit/>
          </a:bodyPr>
          <a:lstStyle>
            <a:lvl1pPr>
              <a:buClr>
                <a:schemeClr val="tx2"/>
              </a:buClr>
              <a:defRPr>
                <a:solidFill>
                  <a:schemeClr val="bg2"/>
                </a:solidFill>
              </a:defRPr>
            </a:lvl1pPr>
            <a:lvl2pPr>
              <a:buClr>
                <a:schemeClr val="tx2"/>
              </a:buClr>
              <a:defRPr sz="1800">
                <a:solidFill>
                  <a:schemeClr val="bg2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366714" y="203200"/>
            <a:ext cx="8410575" cy="920751"/>
          </a:xfrm>
          <a:prstGeom prst="rect">
            <a:avLst/>
          </a:prstGeom>
          <a:noFill/>
        </p:spPr>
        <p:txBody>
          <a:bodyPr lIns="0" tIns="0" rIns="0" bIns="0" anchor="b"/>
          <a:lstStyle>
            <a:lvl1pPr>
              <a:lnSpc>
                <a:spcPts val="3600"/>
              </a:lnSpc>
              <a:defRPr sz="3600">
                <a:solidFill>
                  <a:schemeClr val="tx2"/>
                </a:solidFill>
                <a:latin typeface="MetaNormalLF-Roman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 bwMode="gray">
          <a:xfrm>
            <a:off x="366714" y="1355725"/>
            <a:ext cx="8410575" cy="4587875"/>
          </a:xfrm>
          <a:prstGeom prst="rect">
            <a:avLst/>
          </a:prstGeom>
          <a:noFill/>
        </p:spPr>
        <p:txBody>
          <a:bodyPr lIns="0" tIns="0" rIns="0" bIns="0">
            <a:normAutofit/>
          </a:bodyPr>
          <a:lstStyle>
            <a:lvl1pPr>
              <a:spcBef>
                <a:spcPts val="1200"/>
              </a:spcBef>
              <a:buClr>
                <a:schemeClr val="tx2"/>
              </a:buClr>
              <a:defRPr>
                <a:solidFill>
                  <a:schemeClr val="bg2"/>
                </a:solidFill>
              </a:defRPr>
            </a:lvl1pPr>
            <a:lvl2pPr>
              <a:spcBef>
                <a:spcPts val="300"/>
              </a:spcBef>
              <a:buClr>
                <a:schemeClr val="tx2"/>
              </a:buClr>
              <a:defRPr>
                <a:solidFill>
                  <a:schemeClr val="bg2"/>
                </a:solidFill>
              </a:defRPr>
            </a:lvl2pPr>
            <a:lvl3pPr>
              <a:spcBef>
                <a:spcPts val="300"/>
              </a:spcBef>
              <a:buClr>
                <a:schemeClr val="tx2"/>
              </a:buClr>
              <a:defRPr>
                <a:solidFill>
                  <a:schemeClr val="bg2"/>
                </a:solidFill>
              </a:defRPr>
            </a:lvl3pPr>
            <a:lvl4pPr>
              <a:spcBef>
                <a:spcPts val="3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bg2"/>
                </a:solidFill>
              </a:defRPr>
            </a:lvl4pPr>
            <a:lvl5pPr>
              <a:spcBef>
                <a:spcPts val="300"/>
              </a:spcBef>
              <a:buClr>
                <a:schemeClr val="tx2"/>
              </a:buClr>
              <a:defRPr sz="16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804A09-78BA-4A99-BF9E-DE6E51614EC0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0AE26A-944B-45C8-B5A7-64AFACAD7DB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366714" y="203200"/>
            <a:ext cx="8410575" cy="920751"/>
          </a:xfrm>
          <a:prstGeom prst="rect">
            <a:avLst/>
          </a:prstGeom>
          <a:noFill/>
        </p:spPr>
        <p:txBody>
          <a:bodyPr lIns="0" tIns="0" rIns="0" bIns="0" anchor="b"/>
          <a:lstStyle>
            <a:lvl1pPr algn="l" defTabSz="914400" rtl="0" eaLnBrk="1" latinLnBrk="0" hangingPunct="1">
              <a:lnSpc>
                <a:spcPts val="3600"/>
              </a:lnSpc>
              <a:spcBef>
                <a:spcPct val="0"/>
              </a:spcBef>
              <a:buNone/>
              <a:defRPr lang="en-US" sz="3600" kern="1200" dirty="0">
                <a:solidFill>
                  <a:schemeClr val="tx2"/>
                </a:solidFill>
                <a:latin typeface="MetaNormalLF-Roman" pitchFamily="34" charset="0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366714" y="1123951"/>
            <a:ext cx="8410575" cy="403224"/>
          </a:xfrm>
          <a:prstGeom prst="rect">
            <a:avLst/>
          </a:prstGeom>
          <a:noFill/>
        </p:spPr>
        <p:txBody>
          <a:bodyPr lIns="0" tIns="0" rIns="0" bIns="0"/>
          <a:lstStyle>
            <a:lvl1pPr marL="0" indent="0">
              <a:buNone/>
              <a:tabLst>
                <a:tab pos="800100" algn="l"/>
              </a:tabLst>
              <a:defRPr sz="2400" b="0">
                <a:solidFill>
                  <a:schemeClr val="bg2"/>
                </a:solidFill>
                <a:latin typeface="MetaNormalLF-Roman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00EA17-E8B3-4BBE-BE51-B6D8E7D0AC08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3630AC-8854-4AE6-B21D-245131CB2DA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with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366714" y="203200"/>
            <a:ext cx="8410575" cy="920751"/>
          </a:xfrm>
          <a:prstGeom prst="rect">
            <a:avLst/>
          </a:prstGeom>
          <a:noFill/>
        </p:spPr>
        <p:txBody>
          <a:bodyPr lIns="0" tIns="0" rIns="0" bIns="0" anchor="b"/>
          <a:lstStyle>
            <a:lvl1pPr algn="l" defTabSz="914400" rtl="0" eaLnBrk="1" latinLnBrk="0" hangingPunct="1">
              <a:lnSpc>
                <a:spcPts val="3600"/>
              </a:lnSpc>
              <a:spcBef>
                <a:spcPct val="0"/>
              </a:spcBef>
              <a:buNone/>
              <a:defRPr lang="en-US" sz="3600" kern="1200" dirty="0">
                <a:solidFill>
                  <a:schemeClr val="tx2"/>
                </a:solidFill>
                <a:latin typeface="MetaNormalLF-Roman" pitchFamily="34" charset="0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366714" y="1123951"/>
            <a:ext cx="8410575" cy="403224"/>
          </a:xfrm>
          <a:prstGeom prst="rect">
            <a:avLst/>
          </a:prstGeom>
          <a:noFill/>
        </p:spPr>
        <p:txBody>
          <a:bodyPr lIns="0" tIns="0" rIns="0" bIns="0"/>
          <a:lstStyle>
            <a:lvl1pPr marL="0" indent="0">
              <a:buNone/>
              <a:tabLst>
                <a:tab pos="800100" algn="l"/>
              </a:tabLst>
              <a:defRPr sz="2400" b="0">
                <a:solidFill>
                  <a:schemeClr val="bg2"/>
                </a:solidFill>
                <a:latin typeface="MetaNormalLF-Roman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gray">
          <a:xfrm>
            <a:off x="366714" y="1758952"/>
            <a:ext cx="8410575" cy="4183063"/>
          </a:xfrm>
          <a:prstGeom prst="rect">
            <a:avLst/>
          </a:prstGeom>
          <a:noFill/>
        </p:spPr>
        <p:txBody>
          <a:bodyPr lIns="0" tIns="0" rIns="0" bIns="0">
            <a:normAutofit/>
          </a:bodyPr>
          <a:lstStyle>
            <a:lvl1pPr marL="230188" indent="-230188">
              <a:spcBef>
                <a:spcPts val="1200"/>
              </a:spcBef>
              <a:buClr>
                <a:schemeClr val="tx2"/>
              </a:buClr>
              <a:defRPr sz="2400">
                <a:solidFill>
                  <a:schemeClr val="bg2"/>
                </a:solidFill>
              </a:defRPr>
            </a:lvl1pPr>
            <a:lvl2pPr>
              <a:spcBef>
                <a:spcPts val="300"/>
              </a:spcBef>
              <a:buClr>
                <a:schemeClr val="tx2"/>
              </a:buClr>
              <a:defRPr sz="2000">
                <a:solidFill>
                  <a:schemeClr val="bg2"/>
                </a:solidFill>
              </a:defRPr>
            </a:lvl2pPr>
            <a:lvl3pPr>
              <a:spcBef>
                <a:spcPts val="300"/>
              </a:spcBef>
              <a:buClr>
                <a:schemeClr val="tx2"/>
              </a:buClr>
              <a:defRPr sz="1800">
                <a:solidFill>
                  <a:schemeClr val="bg2"/>
                </a:solidFill>
              </a:defRPr>
            </a:lvl3pPr>
            <a:lvl4pPr>
              <a:spcBef>
                <a:spcPts val="300"/>
              </a:spcBef>
              <a:buClr>
                <a:schemeClr val="tx2"/>
              </a:buClr>
              <a:buFont typeface="Wingdings" pitchFamily="2" charset="2"/>
              <a:buChar char="§"/>
              <a:defRPr sz="1600">
                <a:solidFill>
                  <a:schemeClr val="bg2"/>
                </a:solidFill>
              </a:defRPr>
            </a:lvl4pPr>
            <a:lvl5pPr>
              <a:spcBef>
                <a:spcPts val="300"/>
              </a:spcBef>
              <a:buClr>
                <a:schemeClr val="tx2"/>
              </a:buClr>
              <a:defRPr sz="1600">
                <a:solidFill>
                  <a:schemeClr val="bg2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ABA6FA-36CB-4D7E-8A00-D57A84117653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4D44A0-6040-44AC-AEEE-ED29C7127CE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, graphic area on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366714" y="203200"/>
            <a:ext cx="8410575" cy="920751"/>
          </a:xfrm>
          <a:prstGeom prst="rect">
            <a:avLst/>
          </a:prstGeom>
          <a:noFill/>
        </p:spPr>
        <p:txBody>
          <a:bodyPr lIns="0" tIns="0" rIns="0" bIns="0" anchor="b"/>
          <a:lstStyle>
            <a:lvl1pPr algn="l" defTabSz="914400" rtl="0" eaLnBrk="1" latinLnBrk="0" hangingPunct="1">
              <a:lnSpc>
                <a:spcPts val="3600"/>
              </a:lnSpc>
              <a:spcBef>
                <a:spcPct val="0"/>
              </a:spcBef>
              <a:buNone/>
              <a:defRPr lang="en-US" sz="3600" kern="1200" dirty="0">
                <a:solidFill>
                  <a:schemeClr val="tx2"/>
                </a:solidFill>
                <a:latin typeface="MetaNormalLF-Roman" pitchFamily="34" charset="0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 bwMode="gray">
          <a:xfrm>
            <a:off x="2728914" y="1355725"/>
            <a:ext cx="6048375" cy="4587875"/>
          </a:xfrm>
          <a:prstGeom prst="rect">
            <a:avLst/>
          </a:prstGeom>
          <a:noFill/>
        </p:spPr>
        <p:txBody>
          <a:bodyPr lIns="0" tIns="0" rIns="0" bIns="0">
            <a:normAutofit/>
          </a:bodyPr>
          <a:lstStyle>
            <a:lvl1pPr>
              <a:spcBef>
                <a:spcPts val="1200"/>
              </a:spcBef>
              <a:buClr>
                <a:schemeClr val="tx2"/>
              </a:buClr>
              <a:defRPr>
                <a:solidFill>
                  <a:schemeClr val="bg2"/>
                </a:solidFill>
              </a:defRPr>
            </a:lvl1pPr>
            <a:lvl2pPr>
              <a:spcBef>
                <a:spcPts val="300"/>
              </a:spcBef>
              <a:buClr>
                <a:schemeClr val="tx2"/>
              </a:buClr>
              <a:defRPr>
                <a:solidFill>
                  <a:schemeClr val="bg2"/>
                </a:solidFill>
              </a:defRPr>
            </a:lvl2pPr>
            <a:lvl3pPr>
              <a:spcBef>
                <a:spcPts val="300"/>
              </a:spcBef>
              <a:buClr>
                <a:schemeClr val="tx2"/>
              </a:buClr>
              <a:defRPr>
                <a:solidFill>
                  <a:schemeClr val="bg2"/>
                </a:solidFill>
              </a:defRPr>
            </a:lvl3pPr>
            <a:lvl4pPr>
              <a:spcBef>
                <a:spcPts val="3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bg2"/>
                </a:solidFill>
              </a:defRPr>
            </a:lvl4pPr>
            <a:lvl5pPr>
              <a:spcBef>
                <a:spcPts val="300"/>
              </a:spcBef>
              <a:buClr>
                <a:schemeClr val="tx2"/>
              </a:buClr>
              <a:defRPr sz="16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idx="1"/>
          </p:nvPr>
        </p:nvSpPr>
        <p:spPr bwMode="gray">
          <a:xfrm>
            <a:off x="366714" y="1355725"/>
            <a:ext cx="2073275" cy="4587875"/>
          </a:xfrm>
          <a:prstGeom prst="rect">
            <a:avLst/>
          </a:prstGeom>
          <a:noFill/>
        </p:spPr>
        <p:txBody>
          <a:bodyPr rtlCol="0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D22FFE-A404-4A5B-AA62-1B7665D7C17D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BF6A45-26B9-4EA6-8291-5C4C722A663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, and Content with graphic area at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366714" y="203200"/>
            <a:ext cx="8410575" cy="920751"/>
          </a:xfrm>
          <a:prstGeom prst="rect">
            <a:avLst/>
          </a:prstGeom>
          <a:noFill/>
        </p:spPr>
        <p:txBody>
          <a:bodyPr lIns="0" tIns="0" rIns="0" bIns="0" anchor="b"/>
          <a:lstStyle>
            <a:lvl1pPr algn="l" defTabSz="914400" rtl="0" eaLnBrk="1" latinLnBrk="0" hangingPunct="1">
              <a:lnSpc>
                <a:spcPts val="3600"/>
              </a:lnSpc>
              <a:spcBef>
                <a:spcPct val="0"/>
              </a:spcBef>
              <a:buNone/>
              <a:defRPr lang="en-US" sz="3600" kern="1200" dirty="0">
                <a:solidFill>
                  <a:schemeClr val="tx2"/>
                </a:solidFill>
                <a:latin typeface="MetaNormalLF-Roman" pitchFamily="34" charset="0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366714" y="1123958"/>
            <a:ext cx="8410575" cy="403225"/>
          </a:xfrm>
          <a:prstGeom prst="rect">
            <a:avLst/>
          </a:prstGeom>
          <a:noFill/>
        </p:spPr>
        <p:txBody>
          <a:bodyPr lIns="0" tIns="0" rIns="0" bIns="0"/>
          <a:lstStyle>
            <a:lvl1pPr marL="0" indent="0">
              <a:buNone/>
              <a:tabLst>
                <a:tab pos="800100" algn="l"/>
              </a:tabLst>
              <a:defRPr lang="en-US" sz="2400" b="0" kern="1200" smtClean="0">
                <a:solidFill>
                  <a:schemeClr val="bg2"/>
                </a:solidFill>
                <a:latin typeface="MetaNormalLF-Roman" pitchFamily="34" charset="0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gray">
          <a:xfrm>
            <a:off x="2728913" y="1758956"/>
            <a:ext cx="6048374" cy="4194175"/>
          </a:xfrm>
          <a:prstGeom prst="rect">
            <a:avLst/>
          </a:prstGeom>
          <a:noFill/>
        </p:spPr>
        <p:txBody>
          <a:bodyPr lIns="0" tIns="0" rIns="0" bIns="0">
            <a:normAutofit/>
          </a:bodyPr>
          <a:lstStyle>
            <a:lvl1pPr marL="230188" indent="-230188">
              <a:spcBef>
                <a:spcPts val="1200"/>
              </a:spcBef>
              <a:buClr>
                <a:schemeClr val="tx2"/>
              </a:buClr>
              <a:defRPr sz="2400">
                <a:solidFill>
                  <a:schemeClr val="bg2"/>
                </a:solidFill>
              </a:defRPr>
            </a:lvl1pPr>
            <a:lvl2pPr>
              <a:spcBef>
                <a:spcPts val="300"/>
              </a:spcBef>
              <a:buClr>
                <a:schemeClr val="tx2"/>
              </a:buClr>
              <a:defRPr sz="2000">
                <a:solidFill>
                  <a:schemeClr val="bg2"/>
                </a:solidFill>
              </a:defRPr>
            </a:lvl2pPr>
            <a:lvl3pPr>
              <a:spcBef>
                <a:spcPts val="300"/>
              </a:spcBef>
              <a:buClr>
                <a:schemeClr val="tx2"/>
              </a:buClr>
              <a:defRPr sz="1800">
                <a:solidFill>
                  <a:schemeClr val="bg2"/>
                </a:solidFill>
              </a:defRPr>
            </a:lvl3pPr>
            <a:lvl4pPr>
              <a:spcBef>
                <a:spcPts val="300"/>
              </a:spcBef>
              <a:buClr>
                <a:schemeClr val="tx2"/>
              </a:buClr>
              <a:buFont typeface="Wingdings" pitchFamily="2" charset="2"/>
              <a:buChar char="§"/>
              <a:defRPr sz="1600">
                <a:solidFill>
                  <a:schemeClr val="bg2"/>
                </a:solidFill>
              </a:defRPr>
            </a:lvl4pPr>
            <a:lvl5pPr>
              <a:spcBef>
                <a:spcPts val="300"/>
              </a:spcBef>
              <a:buClr>
                <a:schemeClr val="tx2"/>
              </a:buClr>
              <a:defRPr sz="1600">
                <a:solidFill>
                  <a:schemeClr val="bg2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idx="10"/>
          </p:nvPr>
        </p:nvSpPr>
        <p:spPr bwMode="gray">
          <a:xfrm>
            <a:off x="366714" y="1771652"/>
            <a:ext cx="2073275" cy="4171951"/>
          </a:xfrm>
          <a:prstGeom prst="rect">
            <a:avLst/>
          </a:prstGeom>
          <a:noFill/>
        </p:spPr>
        <p:txBody>
          <a:bodyPr rtlCol="0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4D1F81-332B-4330-9202-FCB3CED9D658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8F1A51-D8F2-4103-98BC-3AF160B8EA2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 bwMode="gray">
          <a:xfrm>
            <a:off x="366714" y="1355725"/>
            <a:ext cx="8410575" cy="4587875"/>
          </a:xfrm>
          <a:prstGeom prst="rect">
            <a:avLst/>
          </a:prstGeom>
          <a:noFill/>
        </p:spPr>
        <p:txBody>
          <a:bodyPr lIns="0" tIns="0" rIns="0" bIns="0"/>
          <a:lstStyle>
            <a:lvl1pPr marL="0" indent="0">
              <a:spcBef>
                <a:spcPts val="1200"/>
              </a:spcBef>
              <a:buClr>
                <a:schemeClr val="tx2"/>
              </a:buClr>
              <a:buFont typeface="+mj-lt"/>
              <a:buNone/>
              <a:defRPr sz="4000">
                <a:solidFill>
                  <a:schemeClr val="tx2"/>
                </a:solidFill>
              </a:defRPr>
            </a:lvl1pPr>
            <a:lvl2pPr marL="457200" indent="0" algn="r">
              <a:spcBef>
                <a:spcPts val="600"/>
              </a:spcBef>
              <a:buClr>
                <a:schemeClr val="tx2"/>
              </a:buClr>
              <a:buNone/>
              <a:defRPr>
                <a:solidFill>
                  <a:schemeClr val="bg2"/>
                </a:solidFill>
              </a:defRPr>
            </a:lvl2pPr>
            <a:lvl3pPr>
              <a:spcBef>
                <a:spcPts val="600"/>
              </a:spcBef>
              <a:buClr>
                <a:schemeClr val="tx2"/>
              </a:buClr>
              <a:defRPr>
                <a:solidFill>
                  <a:schemeClr val="bg2"/>
                </a:solidFill>
              </a:defRPr>
            </a:lvl3pPr>
            <a:lvl4pPr>
              <a:spcBef>
                <a:spcPts val="6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bg2"/>
                </a:solidFill>
              </a:defRPr>
            </a:lvl4pPr>
            <a:lvl5pPr>
              <a:spcBef>
                <a:spcPts val="600"/>
              </a:spcBef>
              <a:buClr>
                <a:schemeClr val="tx2"/>
              </a:buClr>
              <a:defRPr sz="16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 bwMode="gray">
          <a:xfrm>
            <a:off x="366714" y="203200"/>
            <a:ext cx="8410575" cy="920751"/>
          </a:xfrm>
          <a:prstGeom prst="rect">
            <a:avLst/>
          </a:prstGeom>
          <a:noFill/>
        </p:spPr>
        <p:txBody>
          <a:bodyPr lIns="0" tIns="0" rIns="0" bIns="0" anchor="b"/>
          <a:lstStyle>
            <a:lvl1pPr algn="l" defTabSz="914400" rtl="0" eaLnBrk="1" latinLnBrk="0" hangingPunct="1">
              <a:lnSpc>
                <a:spcPts val="3600"/>
              </a:lnSpc>
              <a:spcBef>
                <a:spcPct val="0"/>
              </a:spcBef>
              <a:buNone/>
              <a:defRPr lang="en-US" sz="3600" kern="1200" smtClean="0">
                <a:solidFill>
                  <a:schemeClr val="tx2"/>
                </a:solidFill>
                <a:latin typeface="MetaNormalLF-Roman" pitchFamily="34" charset="0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608E40-6195-416C-BDA5-37530BA48EE7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6292AD-01B2-4037-8F69-C6BB325062D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 bwMode="gray">
          <a:xfrm>
            <a:off x="366714" y="1355725"/>
            <a:ext cx="8410575" cy="4587875"/>
          </a:xfrm>
          <a:prstGeom prst="rect">
            <a:avLst/>
          </a:prstGeom>
          <a:noFill/>
        </p:spPr>
        <p:txBody>
          <a:bodyPr lIns="0" tIns="0" rIns="0" bIns="0"/>
          <a:lstStyle>
            <a:lvl1pPr marL="0" indent="0">
              <a:spcBef>
                <a:spcPts val="1200"/>
              </a:spcBef>
              <a:buClr>
                <a:schemeClr val="tx2"/>
              </a:buClr>
              <a:buFont typeface="+mj-lt"/>
              <a:buNone/>
              <a:defRPr sz="4000">
                <a:solidFill>
                  <a:schemeClr val="tx2"/>
                </a:solidFill>
              </a:defRPr>
            </a:lvl1pPr>
            <a:lvl2pPr marL="457200" indent="0" algn="r">
              <a:spcBef>
                <a:spcPts val="600"/>
              </a:spcBef>
              <a:buClr>
                <a:schemeClr val="tx2"/>
              </a:buClr>
              <a:buNone/>
              <a:defRPr>
                <a:solidFill>
                  <a:schemeClr val="bg2"/>
                </a:solidFill>
              </a:defRPr>
            </a:lvl2pPr>
            <a:lvl3pPr>
              <a:spcBef>
                <a:spcPts val="600"/>
              </a:spcBef>
              <a:buClr>
                <a:schemeClr val="tx2"/>
              </a:buClr>
              <a:defRPr>
                <a:solidFill>
                  <a:schemeClr val="bg2"/>
                </a:solidFill>
              </a:defRPr>
            </a:lvl3pPr>
            <a:lvl4pPr>
              <a:spcBef>
                <a:spcPts val="6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bg2"/>
                </a:solidFill>
              </a:defRPr>
            </a:lvl4pPr>
            <a:lvl5pPr>
              <a:spcBef>
                <a:spcPts val="600"/>
              </a:spcBef>
              <a:buClr>
                <a:schemeClr val="tx2"/>
              </a:buClr>
              <a:defRPr sz="16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C0CB5B-CB29-4AF4-B504-3D9A5455F85F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C9CE0F-C5AE-4851-91FB-97D7BFAE4FB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1792288" y="5143500"/>
            <a:ext cx="5486400" cy="566739"/>
          </a:xfrm>
          <a:prstGeom prst="rect">
            <a:avLst/>
          </a:prstGeom>
          <a:noFill/>
        </p:spPr>
        <p:txBody>
          <a:bodyPr anchor="t"/>
          <a:lstStyle>
            <a:lvl1pPr algn="ctr">
              <a:defRPr sz="2800" b="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gray">
          <a:xfrm>
            <a:off x="1792288" y="612777"/>
            <a:ext cx="5486400" cy="4359275"/>
          </a:xfrm>
          <a:prstGeom prst="rect">
            <a:avLst/>
          </a:prstGeom>
          <a:noFill/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6446E-D686-4450-AC91-43FDCE4FEEA3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B684C8-C16C-4E55-9B80-A6D4A992B75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oter bar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78781E-E1ED-48D3-B8FE-BB28D2D999DE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E7F000-A497-4E86-8A40-C69E2E5A95F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 bwMode="gray">
          <a:xfrm>
            <a:off x="2617366" y="2460636"/>
            <a:ext cx="3909275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0" dirty="0">
                <a:solidFill>
                  <a:schemeClr val="tx2"/>
                </a:solidFill>
                <a:latin typeface="+mn-lt"/>
                <a:cs typeface="+mn-cs"/>
              </a:rPr>
              <a:t>THANK YOU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Lin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339726" y="420634"/>
            <a:ext cx="8375650" cy="439737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685873" rtl="0" eaLnBrk="1" fontAlgn="auto" latinLnBrk="0" hangingPunct="1">
              <a:lnSpc>
                <a:spcPts val="2475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500" baseline="0">
                <a:solidFill>
                  <a:srgbClr val="000000"/>
                </a:solidFill>
                <a:latin typeface="Futura Bk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3947051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, sub title with bullet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 bwMode="black">
          <a:xfrm>
            <a:off x="331470" y="1001854"/>
            <a:ext cx="8117206" cy="369332"/>
          </a:xfrm>
          <a:prstGeom prst="rect">
            <a:avLst/>
          </a:prstGeom>
        </p:spPr>
        <p:txBody>
          <a:bodyPr wrap="square" anchor="t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0" i="0">
                <a:solidFill>
                  <a:srgbClr val="000000"/>
                </a:solidFill>
                <a:latin typeface="HP Simplified" pitchFamily="34" charset="0"/>
                <a:cs typeface="HP Simplified" pitchFamily="34" charset="0"/>
              </a:defRPr>
            </a:lvl1pPr>
            <a:lvl2pPr marL="4572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 dirty="0" smtClean="0"/>
              <a:t>Click to edit master subtitle style</a:t>
            </a:r>
            <a:endParaRPr lang="en-US" noProof="0" dirty="0"/>
          </a:p>
        </p:txBody>
      </p:sp>
      <p:sp>
        <p:nvSpPr>
          <p:cNvPr id="7" name="Title 6"/>
          <p:cNvSpPr>
            <a:spLocks noGrp="1"/>
          </p:cNvSpPr>
          <p:nvPr>
            <p:ph type="title" hasCustomPrompt="1"/>
          </p:nvPr>
        </p:nvSpPr>
        <p:spPr bwMode="black">
          <a:xfrm>
            <a:off x="331470" y="313419"/>
            <a:ext cx="8117206" cy="574516"/>
          </a:xfrm>
        </p:spPr>
        <p:txBody>
          <a:bodyPr wrap="square">
            <a:noAutofit/>
          </a:bodyPr>
          <a:lstStyle>
            <a:lvl1pPr>
              <a:defRPr b="1" i="0">
                <a:solidFill>
                  <a:srgbClr val="000000"/>
                </a:solidFill>
                <a:latin typeface="HP Simplified" pitchFamily="34" charset="0"/>
                <a:cs typeface="HP Simplified" pitchFamily="34" charset="0"/>
              </a:defRPr>
            </a:lvl1pPr>
          </a:lstStyle>
          <a:p>
            <a:r>
              <a:rPr lang="en-US" noProof="0" dirty="0" smtClean="0"/>
              <a:t>Click to edit master title style</a:t>
            </a:r>
            <a:endParaRPr lang="en-US" noProof="0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0"/>
          </p:nvPr>
        </p:nvSpPr>
        <p:spPr>
          <a:xfrm>
            <a:off x="329185" y="1584962"/>
            <a:ext cx="8119872" cy="4305300"/>
          </a:xfrm>
        </p:spPr>
        <p:txBody>
          <a:bodyPr wrap="square">
            <a:noAutofit/>
          </a:bodyPr>
          <a:lstStyle>
            <a:lvl1pPr marL="171453" indent="-171453">
              <a:buFont typeface="HP Simplified" pitchFamily="34" charset="0"/>
              <a:buChar char="•"/>
              <a:defRPr sz="1400" b="0">
                <a:solidFill>
                  <a:schemeClr val="tx1"/>
                </a:solidFill>
              </a:defRPr>
            </a:lvl1pPr>
            <a:lvl2pPr marL="342906" indent="-171453">
              <a:buSzPct val="80000"/>
              <a:buFont typeface="HP Simplified" pitchFamily="34" charset="0"/>
              <a:buChar char="–"/>
              <a:defRPr sz="1400">
                <a:solidFill>
                  <a:srgbClr val="000000"/>
                </a:solidFill>
              </a:defRPr>
            </a:lvl2pPr>
            <a:lvl3pPr marL="512771" indent="-169866">
              <a:defRPr sz="1400">
                <a:solidFill>
                  <a:srgbClr val="000000"/>
                </a:solidFill>
              </a:defRPr>
            </a:lvl3pPr>
            <a:lvl4pPr marL="690574" indent="-180978">
              <a:defRPr sz="1400">
                <a:solidFill>
                  <a:srgbClr val="000000"/>
                </a:solidFill>
              </a:defRPr>
            </a:lvl4pPr>
            <a:lvl5pPr marL="833452" indent="-150816">
              <a:defRPr sz="1400">
                <a:solidFill>
                  <a:srgbClr val="0000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54292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  <p:hf hdr="0" ft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Intel_white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invGray">
          <a:xfrm>
            <a:off x="7436293" y="476252"/>
            <a:ext cx="1191739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10"/>
          <p:cNvSpPr txBox="1">
            <a:spLocks noChangeArrowheads="1"/>
          </p:cNvSpPr>
          <p:nvPr userDrawn="1"/>
        </p:nvSpPr>
        <p:spPr bwMode="auto">
          <a:xfrm>
            <a:off x="6967612" y="6381758"/>
            <a:ext cx="151195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200" dirty="0">
                <a:solidFill>
                  <a:srgbClr val="FFFFFF"/>
                </a:solidFill>
                <a:latin typeface="Verdana" pitchFamily="34" charset="0"/>
                <a:cs typeface="Arial" charset="0"/>
              </a:rPr>
              <a:t>Intel Confidential</a:t>
            </a:r>
          </a:p>
        </p:txBody>
      </p:sp>
      <p:sp>
        <p:nvSpPr>
          <p:cNvPr id="1499138" name="Rectangle 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888309" y="3619502"/>
            <a:ext cx="7811539" cy="1587500"/>
          </a:xfrm>
        </p:spPr>
        <p:txBody>
          <a:bodyPr lIns="98183" tIns="49093" rIns="98183" bIns="49093"/>
          <a:lstStyle>
            <a:lvl1pPr marL="0" indent="0" algn="r">
              <a:lnSpc>
                <a:spcPct val="100000"/>
              </a:lnSpc>
              <a:spcBef>
                <a:spcPct val="0"/>
              </a:spcBef>
              <a:buFont typeface="Wingdings" pitchFamily="2" charset="2"/>
              <a:buNone/>
              <a:defRPr sz="2700"/>
            </a:lvl1pPr>
          </a:lstStyle>
          <a:p>
            <a:r>
              <a:rPr lang="en-US"/>
              <a:t>Name</a:t>
            </a:r>
          </a:p>
          <a:p>
            <a:r>
              <a:rPr lang="en-US"/>
              <a:t>Title</a:t>
            </a:r>
          </a:p>
          <a:p>
            <a:r>
              <a:rPr lang="en-US"/>
              <a:t>Department</a:t>
            </a:r>
          </a:p>
        </p:txBody>
      </p:sp>
      <p:sp>
        <p:nvSpPr>
          <p:cNvPr id="1499139" name="Rectangle 3"/>
          <p:cNvSpPr>
            <a:spLocks noGrp="1" noChangeArrowheads="1"/>
          </p:cNvSpPr>
          <p:nvPr>
            <p:ph type="ctrTitle" sz="quarter"/>
          </p:nvPr>
        </p:nvSpPr>
        <p:spPr>
          <a:xfrm>
            <a:off x="926420" y="1957391"/>
            <a:ext cx="7757302" cy="1471612"/>
          </a:xfrm>
        </p:spPr>
        <p:txBody>
          <a:bodyPr lIns="68557" tIns="34277" rIns="68557" bIns="34277"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50329677"/>
      </p:ext>
    </p:extLst>
  </p:cSld>
  <p:clrMapOvr>
    <a:masterClrMapping/>
  </p:clrMapOvr>
  <p:transition xmlns:p14="http://schemas.microsoft.com/office/powerpoint/2010/main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B92802-BE3A-4706-A210-552FAAF0FF4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389713"/>
      </p:ext>
    </p:extLst>
  </p:cSld>
  <p:clrMapOvr>
    <a:masterClrMapping/>
  </p:clrMapOvr>
  <p:transition xmlns:p14="http://schemas.microsoft.com/office/powerpoint/2010/main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667" y="4406901"/>
            <a:ext cx="777196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667" y="2906713"/>
            <a:ext cx="777196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9DC706-FE46-400A-9783-7E55DE4667D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5170326"/>
      </p:ext>
    </p:extLst>
  </p:cSld>
  <p:clrMapOvr>
    <a:masterClrMapping/>
  </p:clrMapOvr>
  <p:transition xmlns:p14="http://schemas.microsoft.com/office/powerpoint/2010/main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6464" y="1371601"/>
            <a:ext cx="4132244" cy="4754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9430" y="1371601"/>
            <a:ext cx="4133710" cy="4754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5AE946-6317-4AED-8583-E5AF050A0CF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1249811"/>
      </p:ext>
    </p:extLst>
  </p:cSld>
  <p:clrMapOvr>
    <a:masterClrMapping/>
  </p:clrMapOvr>
  <p:transition xmlns:p14="http://schemas.microsoft.com/office/powerpoint/2010/main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348" y="274637"/>
            <a:ext cx="8229307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351" y="1535113"/>
            <a:ext cx="403989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351" y="2174875"/>
            <a:ext cx="403989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294" y="1535113"/>
            <a:ext cx="4041360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294" y="2174875"/>
            <a:ext cx="404136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5B8B30-4C2E-4FCF-9ED3-BA1C5599A7D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9408382"/>
      </p:ext>
    </p:extLst>
  </p:cSld>
  <p:clrMapOvr>
    <a:masterClrMapping/>
  </p:clrMapOvr>
  <p:transition xmlns:p14="http://schemas.microsoft.com/office/powerpoint/2010/main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B82B46-1AF0-4EC0-863B-6CAD6F912ED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1617389"/>
      </p:ext>
    </p:extLst>
  </p:cSld>
  <p:clrMapOvr>
    <a:masterClrMapping/>
  </p:clrMapOvr>
  <p:transition xmlns:p14="http://schemas.microsoft.com/office/powerpoint/2010/main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DDCCD8-B2B2-4A0D-B0FC-E68EFA9898A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6341426"/>
      </p:ext>
    </p:extLst>
  </p:cSld>
  <p:clrMapOvr>
    <a:masterClrMapping/>
  </p:clrMapOvr>
  <p:transition xmlns:p14="http://schemas.microsoft.com/office/powerpoint/2010/main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349" y="273049"/>
            <a:ext cx="300793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19" y="273060"/>
            <a:ext cx="5111434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349" y="1435104"/>
            <a:ext cx="300793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EC421-5E33-47D5-9F78-13D55A6FEA6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8867397"/>
      </p:ext>
    </p:extLst>
  </p:cSld>
  <p:clrMapOvr>
    <a:masterClrMapping/>
  </p:clrMapOvr>
  <p:transition xmlns:p14="http://schemas.microsoft.com/office/powerpoint/2010/main"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746" y="4800601"/>
            <a:ext cx="5485227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746" y="612775"/>
            <a:ext cx="5485227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746" y="5367345"/>
            <a:ext cx="5485227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973339-2CCA-418C-8B81-FF1CB648DDD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0862152"/>
      </p:ext>
    </p:extLst>
  </p:cSld>
  <p:clrMapOvr>
    <a:masterClrMapping/>
  </p:clrMapOvr>
  <p:transition xmlns:p14="http://schemas.microsoft.com/office/powerpoint/2010/main"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2EFE6A-2E5A-45D3-8786-F7D2AE8D764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311193"/>
      </p:ext>
    </p:extLst>
  </p:cSld>
  <p:clrMapOvr>
    <a:masterClrMapping/>
  </p:clrMapOvr>
  <p:transition xmlns:p14="http://schemas.microsoft.com/office/powerpoint/2010/main"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72582" y="157163"/>
            <a:ext cx="2102035" cy="5969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4999" y="157163"/>
            <a:ext cx="6166849" cy="5969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E9F593-F8D9-4826-9796-2BDD2A0EEBD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0425884"/>
      </p:ext>
    </p:extLst>
  </p:cSld>
  <p:clrMapOvr>
    <a:masterClrMapping/>
  </p:clrMapOvr>
  <p:transition xmlns:p14="http://schemas.microsoft.com/office/powerpoint/2010/main">
    <p:fade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20" Type="http://schemas.openxmlformats.org/officeDocument/2006/relationships/slideLayout" Target="../slideLayouts/slideLayout20.xml"/><Relationship Id="rId21" Type="http://schemas.openxmlformats.org/officeDocument/2006/relationships/slideLayout" Target="../slideLayouts/slideLayout21.xml"/><Relationship Id="rId22" Type="http://schemas.openxmlformats.org/officeDocument/2006/relationships/slideLayout" Target="../slideLayouts/slideLayout22.xml"/><Relationship Id="rId23" Type="http://schemas.openxmlformats.org/officeDocument/2006/relationships/slideLayout" Target="../slideLayouts/slideLayout23.xml"/><Relationship Id="rId24" Type="http://schemas.openxmlformats.org/officeDocument/2006/relationships/slideLayout" Target="../slideLayouts/slideLayout24.xml"/><Relationship Id="rId25" Type="http://schemas.openxmlformats.org/officeDocument/2006/relationships/slideLayout" Target="../slideLayouts/slideLayout25.xml"/><Relationship Id="rId26" Type="http://schemas.openxmlformats.org/officeDocument/2006/relationships/slideLayout" Target="../slideLayouts/slideLayout26.xml"/><Relationship Id="rId27" Type="http://schemas.openxmlformats.org/officeDocument/2006/relationships/theme" Target="../theme/theme1.xml"/><Relationship Id="rId28" Type="http://schemas.openxmlformats.org/officeDocument/2006/relationships/image" Target="../media/image1.emf"/><Relationship Id="rId29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37.xml"/><Relationship Id="rId12" Type="http://schemas.openxmlformats.org/officeDocument/2006/relationships/theme" Target="../theme/theme2.xml"/><Relationship Id="rId13" Type="http://schemas.openxmlformats.org/officeDocument/2006/relationships/image" Target="../media/image3.jpeg"/><Relationship Id="rId14" Type="http://schemas.openxmlformats.org/officeDocument/2006/relationships/image" Target="../media/image4.png"/><Relationship Id="rId1" Type="http://schemas.openxmlformats.org/officeDocument/2006/relationships/slideLayout" Target="../slideLayouts/slideLayout27.xml"/><Relationship Id="rId2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9.xml"/><Relationship Id="rId4" Type="http://schemas.openxmlformats.org/officeDocument/2006/relationships/slideLayout" Target="../slideLayouts/slideLayout30.xml"/><Relationship Id="rId5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3.xml"/><Relationship Id="rId8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469859"/>
            <a:ext cx="8229600" cy="673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1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2B649F9-2F95-45B8-B5DA-0C69B2C502E6}" type="datetime1">
              <a:rPr lang="en-US" smtClean="0"/>
              <a:t>4/25/16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ED30BB5-5850-4A6A-8773-7415328E38A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32" y="0"/>
            <a:ext cx="1371600" cy="474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C:\Users\ssheikh1\AppData\Local\Microsoft\Windows\Temporary Internet Files\Content.Outlook\UWOWFTDC\ITI logo short color.png"/>
          <p:cNvPicPr>
            <a:picLocks noChangeAspect="1" noChangeArrowheads="1"/>
          </p:cNvPicPr>
          <p:nvPr userDrawn="1"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8176" y="39404"/>
            <a:ext cx="1132675" cy="457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  <p:sldLayoutId id="2147483745" r:id="rId12"/>
    <p:sldLayoutId id="2147483746" r:id="rId13"/>
    <p:sldLayoutId id="2147483747" r:id="rId14"/>
    <p:sldLayoutId id="2147483748" r:id="rId15"/>
    <p:sldLayoutId id="2147483749" r:id="rId16"/>
    <p:sldLayoutId id="2147483750" r:id="rId17"/>
    <p:sldLayoutId id="2147483751" r:id="rId18"/>
    <p:sldLayoutId id="2147483752" r:id="rId19"/>
    <p:sldLayoutId id="2147483753" r:id="rId20"/>
    <p:sldLayoutId id="2147483754" r:id="rId21"/>
    <p:sldLayoutId id="2147483755" r:id="rId22"/>
    <p:sldLayoutId id="2147483756" r:id="rId23"/>
    <p:sldLayoutId id="2147483757" r:id="rId24"/>
    <p:sldLayoutId id="2147483771" r:id="rId25"/>
    <p:sldLayoutId id="2147483772" r:id="rId26"/>
  </p:sldLayoutIdLst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811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366464" y="1371601"/>
            <a:ext cx="8406676" cy="475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7506" tIns="48755" rIns="97506" bIns="4875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498115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364999" y="157163"/>
            <a:ext cx="8409606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8183" tIns="49093" rIns="98183" bIns="4909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Slide Title</a:t>
            </a:r>
          </a:p>
        </p:txBody>
      </p:sp>
      <p:sp>
        <p:nvSpPr>
          <p:cNvPr id="1498120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82591" y="6437313"/>
            <a:ext cx="385519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1000" smtClean="0"/>
            </a:lvl1pPr>
          </a:lstStyle>
          <a:p>
            <a:pPr eaLnBrk="0" hangingPunct="0">
              <a:defRPr/>
            </a:pPr>
            <a:fld id="{EB711281-2F28-4B1E-AA00-C885F11ECE44}" type="slidenum">
              <a:rPr lang="en-US" b="1">
                <a:solidFill>
                  <a:srgbClr val="FFFFFF"/>
                </a:solidFill>
                <a:latin typeface="Verdana" pitchFamily="34" charset="0"/>
                <a:cs typeface="Arial" charset="0"/>
              </a:rPr>
              <a:pPr eaLnBrk="0" hangingPunct="0">
                <a:defRPr/>
              </a:pPr>
              <a:t>‹#›</a:t>
            </a:fld>
            <a:endParaRPr lang="en-US" b="1" dirty="0">
              <a:solidFill>
                <a:srgbClr val="FFFFFF"/>
              </a:solidFill>
              <a:latin typeface="Verdana" pitchFamily="34" charset="0"/>
              <a:cs typeface="Arial" charset="0"/>
            </a:endParaRPr>
          </a:p>
        </p:txBody>
      </p:sp>
      <p:pic>
        <p:nvPicPr>
          <p:cNvPr id="2053" name="Picture 19" descr="Intel_white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invGray">
          <a:xfrm>
            <a:off x="8392018" y="6232529"/>
            <a:ext cx="70067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40841627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</p:sldLayoutIdLst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  <p:hf hdr="0" ftr="0" dt="0"/>
  <p:txStyles>
    <p:titleStyle>
      <a:lvl1pPr algn="ctr" defTabSz="9747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defTabSz="9747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  <a:cs typeface="Arial" charset="0"/>
        </a:defRPr>
      </a:lvl2pPr>
      <a:lvl3pPr algn="ctr" defTabSz="9747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  <a:cs typeface="Arial" charset="0"/>
        </a:defRPr>
      </a:lvl3pPr>
      <a:lvl4pPr algn="ctr" defTabSz="9747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  <a:cs typeface="Arial" charset="0"/>
        </a:defRPr>
      </a:lvl4pPr>
      <a:lvl5pPr algn="ctr" defTabSz="9747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  <a:cs typeface="Arial" charset="0"/>
        </a:defRPr>
      </a:lvl5pPr>
      <a:lvl6pPr marL="457200" algn="ctr" defTabSz="974725" rtl="0" fontAlgn="base">
        <a:lnSpc>
          <a:spcPct val="90000"/>
        </a:lnSpc>
        <a:spcBef>
          <a:spcPct val="0"/>
        </a:spcBef>
        <a:spcAft>
          <a:spcPct val="0"/>
        </a:spcAft>
        <a:defRPr sz="3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  <a:cs typeface="Arial" charset="0"/>
        </a:defRPr>
      </a:lvl6pPr>
      <a:lvl7pPr marL="914400" algn="ctr" defTabSz="974725" rtl="0" fontAlgn="base">
        <a:lnSpc>
          <a:spcPct val="90000"/>
        </a:lnSpc>
        <a:spcBef>
          <a:spcPct val="0"/>
        </a:spcBef>
        <a:spcAft>
          <a:spcPct val="0"/>
        </a:spcAft>
        <a:defRPr sz="3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  <a:cs typeface="Arial" charset="0"/>
        </a:defRPr>
      </a:lvl7pPr>
      <a:lvl8pPr marL="1371600" algn="ctr" defTabSz="974725" rtl="0" fontAlgn="base">
        <a:lnSpc>
          <a:spcPct val="90000"/>
        </a:lnSpc>
        <a:spcBef>
          <a:spcPct val="0"/>
        </a:spcBef>
        <a:spcAft>
          <a:spcPct val="0"/>
        </a:spcAft>
        <a:defRPr sz="3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  <a:cs typeface="Arial" charset="0"/>
        </a:defRPr>
      </a:lvl8pPr>
      <a:lvl9pPr marL="1828800" algn="ctr" defTabSz="974725" rtl="0" fontAlgn="base">
        <a:lnSpc>
          <a:spcPct val="90000"/>
        </a:lnSpc>
        <a:spcBef>
          <a:spcPct val="0"/>
        </a:spcBef>
        <a:spcAft>
          <a:spcPct val="0"/>
        </a:spcAft>
        <a:defRPr sz="3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  <a:cs typeface="Arial" charset="0"/>
        </a:defRPr>
      </a:lvl9pPr>
    </p:titleStyle>
    <p:bodyStyle>
      <a:lvl1pPr marL="239713" indent="-239713" algn="l" defTabSz="974725" rtl="0" eaLnBrk="0" fontAlgn="base" hangingPunct="0">
        <a:lnSpc>
          <a:spcPct val="95000"/>
        </a:lnSpc>
        <a:spcBef>
          <a:spcPct val="30000"/>
        </a:spcBef>
        <a:spcAft>
          <a:spcPct val="0"/>
        </a:spcAft>
        <a:buClr>
          <a:schemeClr val="tx1"/>
        </a:buClr>
        <a:buFont typeface="Wingdings" pitchFamily="2" charset="2"/>
        <a:buChar char=""/>
        <a:defRPr sz="3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608013" indent="-241300" algn="l" defTabSz="974725" rtl="0" eaLnBrk="0" fontAlgn="base" hangingPunct="0">
        <a:lnSpc>
          <a:spcPct val="95000"/>
        </a:lnSpc>
        <a:spcBef>
          <a:spcPct val="30000"/>
        </a:spcBef>
        <a:spcAft>
          <a:spcPct val="0"/>
        </a:spcAft>
        <a:buClr>
          <a:schemeClr val="tx1"/>
        </a:buClr>
        <a:buChar char="–"/>
        <a:defRPr sz="2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974725" indent="-239713" algn="l" defTabSz="974725" rtl="0" eaLnBrk="0" fontAlgn="base" hangingPunct="0">
        <a:lnSpc>
          <a:spcPct val="95000"/>
        </a:lnSpc>
        <a:spcBef>
          <a:spcPct val="30000"/>
        </a:spcBef>
        <a:spcAft>
          <a:spcPct val="0"/>
        </a:spcAft>
        <a:buClr>
          <a:schemeClr val="tx1"/>
        </a:buClr>
        <a:buChar char="–"/>
        <a:defRPr sz="23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474788" indent="-255588" algn="l" defTabSz="974725" rtl="0" eaLnBrk="0" fontAlgn="base" hangingPunct="0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1843088" indent="-246063" algn="l" defTabSz="974725" rtl="0" eaLnBrk="0" fontAlgn="base" hangingPunct="0">
        <a:spcBef>
          <a:spcPct val="20000"/>
        </a:spcBef>
        <a:spcAft>
          <a:spcPct val="0"/>
        </a:spcAft>
        <a:buChar char="•"/>
        <a:defRPr sz="2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300288" indent="-246063" algn="l" defTabSz="974725" rtl="0" fontAlgn="base">
        <a:spcBef>
          <a:spcPct val="20000"/>
        </a:spcBef>
        <a:spcAft>
          <a:spcPct val="0"/>
        </a:spcAft>
        <a:buChar char="•"/>
        <a:defRPr sz="2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757488" indent="-246063" algn="l" defTabSz="974725" rtl="0" fontAlgn="base">
        <a:spcBef>
          <a:spcPct val="20000"/>
        </a:spcBef>
        <a:spcAft>
          <a:spcPct val="0"/>
        </a:spcAft>
        <a:buChar char="•"/>
        <a:defRPr sz="2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214688" indent="-246063" algn="l" defTabSz="974725" rtl="0" fontAlgn="base">
        <a:spcBef>
          <a:spcPct val="20000"/>
        </a:spcBef>
        <a:spcAft>
          <a:spcPct val="0"/>
        </a:spcAft>
        <a:buChar char="•"/>
        <a:defRPr sz="2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671888" indent="-246063" algn="l" defTabSz="974725" rtl="0" fontAlgn="base">
        <a:spcBef>
          <a:spcPct val="20000"/>
        </a:spcBef>
        <a:spcAft>
          <a:spcPct val="0"/>
        </a:spcAft>
        <a:buChar char="•"/>
        <a:defRPr sz="2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4" Type="http://schemas.openxmlformats.org/officeDocument/2006/relationships/package" Target="../embeddings/Microsoft_Excel_Sheet1.xlsx"/><Relationship Id="rId5" Type="http://schemas.openxmlformats.org/officeDocument/2006/relationships/image" Target="../media/image7.e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.xml"/><Relationship Id="rId2" Type="http://schemas.openxmlformats.org/officeDocument/2006/relationships/slideLayout" Target="../slideLayouts/slideLayout26.xml"/><Relationship Id="rId3" Type="http://schemas.openxmlformats.org/officeDocument/2006/relationships/notesSlide" Target="../notesSlides/notesSlide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1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9.em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0.emf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1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4" Type="http://schemas.openxmlformats.org/officeDocument/2006/relationships/image" Target="../media/image13.emf"/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1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4.emf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5.emf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image" Target="../media/image16.emf"/><Relationship Id="rId3" Type="http://schemas.openxmlformats.org/officeDocument/2006/relationships/image" Target="../media/image17.emf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8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CEC – Monitor Update to </a:t>
            </a:r>
            <a:br>
              <a:rPr lang="en-US" dirty="0" smtClean="0"/>
            </a:br>
            <a:r>
              <a:rPr lang="en-US" dirty="0" smtClean="0"/>
              <a:t>Final Draft of Regulation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Part 1: Fundamentals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Humberto Fossati</a:t>
            </a:r>
          </a:p>
          <a:p>
            <a:r>
              <a:rPr lang="en-US" dirty="0" smtClean="0"/>
              <a:t>April </a:t>
            </a:r>
            <a:r>
              <a:rPr lang="en-US" dirty="0" smtClean="0"/>
              <a:t>26, </a:t>
            </a:r>
            <a:r>
              <a:rPr lang="en-US" dirty="0" smtClean="0"/>
              <a:t>2016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5789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1" name="Rectangle 2"/>
          <p:cNvSpPr>
            <a:spLocks noGrp="1"/>
          </p:cNvSpPr>
          <p:nvPr>
            <p:ph type="title"/>
          </p:nvPr>
        </p:nvSpPr>
        <p:spPr>
          <a:xfrm>
            <a:off x="339727" y="913745"/>
            <a:ext cx="8375650" cy="329889"/>
          </a:xfrm>
        </p:spPr>
        <p:txBody>
          <a:bodyPr/>
          <a:lstStyle/>
          <a:p>
            <a:r>
              <a:rPr lang="en-US" b="1" dirty="0" smtClean="0"/>
              <a:t>CEC Impact</a:t>
            </a:r>
            <a:endParaRPr lang="en-US" sz="1600" b="1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4359832"/>
              </p:ext>
            </p:extLst>
          </p:nvPr>
        </p:nvGraphicFramePr>
        <p:xfrm>
          <a:off x="1199272" y="3938005"/>
          <a:ext cx="7106527" cy="2234195"/>
        </p:xfrm>
        <a:graphic>
          <a:graphicData uri="http://schemas.openxmlformats.org/drawingml/2006/table">
            <a:tbl>
              <a:tblPr firstRow="1" firstCol="1" bandRow="1">
                <a:tableStyleId>{073A0DAA-6AF3-43AB-8588-CEC1D06C72B9}</a:tableStyleId>
              </a:tblPr>
              <a:tblGrid>
                <a:gridCol w="776344"/>
                <a:gridCol w="1614694"/>
                <a:gridCol w="766139"/>
                <a:gridCol w="766139"/>
                <a:gridCol w="968878"/>
                <a:gridCol w="2214333"/>
              </a:tblGrid>
              <a:tr h="80431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Diagonal Size in inches (in</a:t>
                      </a:r>
                      <a:r>
                        <a:rPr lang="en-US" sz="1200" dirty="0" smtClean="0">
                          <a:effectLst/>
                        </a:rPr>
                        <a:t>)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On Mode in Watts (Pon_mox)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Number of displays tested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Compliant displays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Percent Compliant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Comment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/>
                </a:tc>
              </a:tr>
              <a:tr h="61280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17≤d&lt;23"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 anchorCtr="1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(4.2*r) + (0.02*A) +2.2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 anchorCtr="1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44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 anchorCtr="1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 anchorCtr="1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14%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 anchorCtr="1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smtClean="0">
                          <a:effectLst/>
                        </a:rPr>
                        <a:t>Low-End</a:t>
                      </a:r>
                      <a:r>
                        <a:rPr lang="en-US" sz="900" baseline="0" dirty="0" smtClean="0">
                          <a:effectLst/>
                        </a:rPr>
                        <a:t> models will not benefit from technology improvements as fast as 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aseline="0" dirty="0" smtClean="0">
                          <a:effectLst/>
                        </a:rPr>
                        <a:t>High-end monitors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 anchorCtr="1"/>
                </a:tc>
              </a:tr>
              <a:tr h="268103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23≤d&lt;25"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 anchorCtr="1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(4.2*r) + (0.04*A) -2.4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 anchorCtr="1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35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 anchorCtr="1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 anchorCtr="1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20%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 anchorCtr="1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 anchorCtr="1"/>
                </a:tc>
              </a:tr>
              <a:tr h="268103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25≤</a:t>
                      </a:r>
                      <a:r>
                        <a:rPr lang="en-US" sz="1200" dirty="0" smtClean="0">
                          <a:effectLst/>
                        </a:rPr>
                        <a:t>d≤30"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 anchorCtr="1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(4.2*r) + (0.07*A) -10.2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 anchorCtr="1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 anchorCtr="1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 anchorCtr="1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29%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 anchorCtr="1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r>
                        <a:rPr lang="en-US" sz="900" dirty="0" smtClean="0">
                          <a:effectLst/>
                        </a:rPr>
                        <a:t>Large displays with high-resolution panels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 anchorCtr="1"/>
                </a:tc>
              </a:tr>
              <a:tr h="28087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Total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 anchorCtr="1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 anchorCtr="1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96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 anchorCtr="1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18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 anchorCtr="1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19% </a:t>
                      </a:r>
                      <a:r>
                        <a:rPr lang="en-US" sz="1400" dirty="0" err="1" smtClean="0">
                          <a:effectLst/>
                        </a:rPr>
                        <a:t>Avg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 anchorCtr="1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 anchorCtr="1"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171846" y="1078689"/>
            <a:ext cx="685979" cy="685979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>
              <a:lnSpc>
                <a:spcPct val="90000"/>
              </a:lnSpc>
            </a:pPr>
            <a:endParaRPr lang="en-US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684788" y="1408578"/>
            <a:ext cx="5602159" cy="1371957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>
              <a:lnSpc>
                <a:spcPct val="90000"/>
              </a:lnSpc>
            </a:pPr>
            <a:r>
              <a:rPr lang="en-US" sz="2101" dirty="0"/>
              <a:t>On-mode Compliance is too low today…</a:t>
            </a:r>
          </a:p>
          <a:p>
            <a:pPr>
              <a:lnSpc>
                <a:spcPct val="90000"/>
              </a:lnSpc>
            </a:pPr>
            <a:endParaRPr lang="en-US" sz="2101" dirty="0"/>
          </a:p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Compliance, evaluating a sampling current display models is 19%</a:t>
            </a:r>
          </a:p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Compliance for Standard resolution displays (Less than 5MP) is 20%</a:t>
            </a:r>
          </a:p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Compliance for Enhanced performance displays (Greater than 5MP) is 29%</a:t>
            </a:r>
          </a:p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Seeing some improvements as current monitors are being re-designed </a:t>
            </a:r>
          </a:p>
          <a:p>
            <a:pPr>
              <a:lnSpc>
                <a:spcPct val="90000"/>
              </a:lnSpc>
            </a:pPr>
            <a:r>
              <a:rPr lang="en-US" dirty="0"/>
              <a:t>     for ES7.0 compliance</a:t>
            </a:r>
          </a:p>
          <a:p>
            <a:pPr>
              <a:lnSpc>
                <a:spcPct val="90000"/>
              </a:lnSpc>
            </a:pP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199272" y="3595015"/>
            <a:ext cx="1657782" cy="685979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>
              <a:lnSpc>
                <a:spcPct val="90000"/>
              </a:lnSpc>
            </a:pPr>
            <a:r>
              <a:rPr lang="en-US" b="1" dirty="0" smtClean="0"/>
              <a:t>Displays </a:t>
            </a:r>
            <a:r>
              <a:rPr lang="en-US" b="1" dirty="0"/>
              <a:t>T</a:t>
            </a:r>
            <a:r>
              <a:rPr lang="en-US" b="1" dirty="0" smtClean="0"/>
              <a:t>ested</a:t>
            </a:r>
          </a:p>
        </p:txBody>
      </p:sp>
    </p:spTree>
    <p:extLst>
      <p:ext uri="{BB962C8B-B14F-4D97-AF65-F5344CB8AC3E}">
        <p14:creationId xmlns:p14="http://schemas.microsoft.com/office/powerpoint/2010/main" val="36117481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9726" y="1172137"/>
            <a:ext cx="8576805" cy="329889"/>
          </a:xfrm>
        </p:spPr>
        <p:txBody>
          <a:bodyPr/>
          <a:lstStyle/>
          <a:p>
            <a:r>
              <a:rPr lang="en-US" b="1" dirty="0" smtClean="0"/>
              <a:t>Compliance: ES6.0 vs ES7.0 vs CEC </a:t>
            </a:r>
            <a:r>
              <a:rPr lang="en-US" sz="1800" dirty="0">
                <a:solidFill>
                  <a:srgbClr val="FF0000"/>
                </a:solidFill>
              </a:rPr>
              <a:t>(Best Case Projections)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100" y="1752600"/>
            <a:ext cx="8886055" cy="4722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349224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331471" y="1608166"/>
            <a:ext cx="8585061" cy="277071"/>
          </a:xfrm>
        </p:spPr>
        <p:txBody>
          <a:bodyPr/>
          <a:lstStyle/>
          <a:p>
            <a:r>
              <a:rPr lang="en-US" dirty="0" smtClean="0"/>
              <a:t>Data is an </a:t>
            </a:r>
            <a:r>
              <a:rPr lang="en-US" dirty="0"/>
              <a:t>I</a:t>
            </a:r>
            <a:r>
              <a:rPr lang="en-US" dirty="0" smtClean="0"/>
              <a:t>ndustry Average estimate</a:t>
            </a:r>
          </a:p>
          <a:p>
            <a:r>
              <a:rPr lang="en-US" dirty="0" smtClean="0"/>
              <a:t>Where not available, some Data has been obtained by HP, being a good representation of the marketplace</a:t>
            </a:r>
          </a:p>
          <a:p>
            <a:r>
              <a:rPr lang="en-US" dirty="0" smtClean="0"/>
              <a:t>Material Cost data is an average, and is “Cost to the OEM”… </a:t>
            </a:r>
          </a:p>
          <a:p>
            <a:r>
              <a:rPr lang="en-US" dirty="0"/>
              <a:t>	</a:t>
            </a:r>
            <a:r>
              <a:rPr lang="en-US" dirty="0" smtClean="0"/>
              <a:t>“Price increase to the End User” is much higher, and dependent on the </a:t>
            </a:r>
          </a:p>
          <a:p>
            <a:r>
              <a:rPr lang="en-US" dirty="0"/>
              <a:t>	</a:t>
            </a:r>
            <a:r>
              <a:rPr lang="en-US" dirty="0" smtClean="0"/>
              <a:t>mark-ups each Industry OEM has along its supply chain and </a:t>
            </a:r>
          </a:p>
          <a:p>
            <a:r>
              <a:rPr lang="en-US" dirty="0"/>
              <a:t>	</a:t>
            </a:r>
            <a:r>
              <a:rPr lang="en-US" dirty="0" smtClean="0"/>
              <a:t>“go to market” models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13841" y="838200"/>
            <a:ext cx="8117206" cy="574516"/>
          </a:xfrm>
        </p:spPr>
        <p:txBody>
          <a:bodyPr/>
          <a:lstStyle/>
          <a:p>
            <a:pPr algn="l"/>
            <a:r>
              <a:rPr lang="en-US" sz="2500" dirty="0">
                <a:latin typeface="Futura Bk" pitchFamily="34" charset="0"/>
                <a:cs typeface="+mj-cs"/>
              </a:rPr>
              <a:t>Clarifications for data shown in these slides</a:t>
            </a:r>
          </a:p>
        </p:txBody>
      </p:sp>
    </p:spTree>
    <p:extLst>
      <p:ext uri="{BB962C8B-B14F-4D97-AF65-F5344CB8AC3E}">
        <p14:creationId xmlns:p14="http://schemas.microsoft.com/office/powerpoint/2010/main" val="32324735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762000"/>
            <a:ext cx="8375650" cy="439737"/>
          </a:xfrm>
        </p:spPr>
        <p:txBody>
          <a:bodyPr/>
          <a:lstStyle/>
          <a:p>
            <a:r>
              <a:rPr lang="en-US" b="1" dirty="0" smtClean="0"/>
              <a:t>Impact on current product</a:t>
            </a:r>
            <a:endParaRPr lang="en-US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56128" y="1714054"/>
            <a:ext cx="7831589" cy="3830047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Of current ES6.0 compliant product (82% of total):</a:t>
            </a:r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About 60% can be ES7.0 compliant by Jan/1/2018</a:t>
            </a:r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At current CEC proposed limits (30% more stringent), 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 </a:t>
            </a:r>
            <a:r>
              <a:rPr lang="en-US" dirty="0" smtClean="0"/>
              <a:t> only </a:t>
            </a:r>
            <a:r>
              <a:rPr lang="en-US" dirty="0"/>
              <a:t>42% of displays may be compliant to the CEC limits</a:t>
            </a:r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Remaining 58% can not comply, regardless of cost</a:t>
            </a:r>
          </a:p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The current 18% </a:t>
            </a:r>
            <a:r>
              <a:rPr lang="en-US" sz="1050" dirty="0"/>
              <a:t>(100%-82%) </a:t>
            </a:r>
            <a:r>
              <a:rPr lang="en-US" dirty="0"/>
              <a:t>non ES6.0 product would also not meet CEC</a:t>
            </a:r>
          </a:p>
          <a:p>
            <a:pPr marL="214370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pPr marL="0" lvl="1">
              <a:lnSpc>
                <a:spcPct val="90000"/>
              </a:lnSpc>
            </a:pPr>
            <a:r>
              <a:rPr lang="en-US" dirty="0"/>
              <a:t>OEM Cost adder from $2 to $10, based on what the current model includes</a:t>
            </a:r>
          </a:p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By Jan 1, 2019, expect to raise compliance to CEC limit by 19%, from 42% to 50%</a:t>
            </a:r>
          </a:p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By Jan 1, 2020, expect to raise compliance to CEC limit by 16%, from 50% to 58%</a:t>
            </a:r>
          </a:p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Of the level that can be theoretically compliant:</a:t>
            </a:r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Business needs may dictate that up to 20% of these do not get re-designed: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	Either because we can not afford the cost increase (low end models)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	Or the product will EOL in the next 2-4 quarters</a:t>
            </a:r>
            <a:endParaRPr lang="en-US" dirty="0" smtClean="0"/>
          </a:p>
          <a:p>
            <a:pPr>
              <a:lnSpc>
                <a:spcPct val="9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4992706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331471" y="1608166"/>
            <a:ext cx="8470731" cy="277071"/>
          </a:xfrm>
        </p:spPr>
        <p:txBody>
          <a:bodyPr/>
          <a:lstStyle/>
          <a:p>
            <a:r>
              <a:rPr lang="en-US" dirty="0" smtClean="0"/>
              <a:t>Can California afford the large projected reduction of Monitor models in the marketplace?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29253" y="862000"/>
            <a:ext cx="8117206" cy="574516"/>
          </a:xfrm>
        </p:spPr>
        <p:txBody>
          <a:bodyPr/>
          <a:lstStyle/>
          <a:p>
            <a:pPr algn="l" defTabSz="685873" eaLnBrk="1" fontAlgn="auto" hangingPunct="1">
              <a:lnSpc>
                <a:spcPts val="2475"/>
              </a:lnSpc>
              <a:spcAft>
                <a:spcPts val="0"/>
              </a:spcAft>
            </a:pPr>
            <a:r>
              <a:rPr lang="en-US" sz="2500" dirty="0">
                <a:latin typeface="Futura Bk" pitchFamily="34" charset="0"/>
                <a:cs typeface="+mj-cs"/>
              </a:rPr>
              <a:t>Take Aways from current projections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311839" y="2228536"/>
            <a:ext cx="8119872" cy="4019863"/>
          </a:xfrm>
        </p:spPr>
        <p:txBody>
          <a:bodyPr/>
          <a:lstStyle/>
          <a:p>
            <a:r>
              <a:rPr lang="en-US" sz="1800" dirty="0"/>
              <a:t>Assuming we can manage the same rate of Power Reduction Improvements as we were able to do for ES 6.0, we still project to just have 58% of OEMs SKUs compliant by Jan 1 2020, and 66% by Jan 2021</a:t>
            </a:r>
          </a:p>
          <a:p>
            <a:r>
              <a:rPr lang="en-US" sz="1800" dirty="0"/>
              <a:t>If CEC would remove the “30% more stringent” goal, and match ES7.0 equivalent Power limits,  we could be at ~78% compliance by Jan 2020, but Industry feels this is still too low for a “mandatory” </a:t>
            </a:r>
            <a:r>
              <a:rPr lang="en-US" sz="1800" dirty="0" smtClean="0"/>
              <a:t>Regulation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b="1" dirty="0"/>
              <a:t>Hence, our Proposal for further relaxation as follows:</a:t>
            </a:r>
          </a:p>
          <a:p>
            <a:pPr lvl="1"/>
            <a:r>
              <a:rPr lang="en-US" sz="1800" dirty="0"/>
              <a:t>Remove smaller monitors (less than 20”) from the Scope of the Regulation</a:t>
            </a:r>
          </a:p>
          <a:p>
            <a:pPr lvl="1"/>
            <a:r>
              <a:rPr lang="en-US" sz="1800" dirty="0"/>
              <a:t>Revert to the original limits for Sleep and OFF modes</a:t>
            </a:r>
          </a:p>
          <a:p>
            <a:pPr lvl="1"/>
            <a:r>
              <a:rPr lang="en-US" sz="1800" dirty="0"/>
              <a:t>Remove the more restrictive limits for monitors &gt; 5MP</a:t>
            </a:r>
          </a:p>
          <a:p>
            <a:pPr lvl="1"/>
            <a:r>
              <a:rPr lang="en-US" sz="1800" dirty="0"/>
              <a:t>Do not hinder innovation on the High-End monitor designs</a:t>
            </a:r>
          </a:p>
        </p:txBody>
      </p:sp>
    </p:spTree>
    <p:extLst>
      <p:ext uri="{BB962C8B-B14F-4D97-AF65-F5344CB8AC3E}">
        <p14:creationId xmlns:p14="http://schemas.microsoft.com/office/powerpoint/2010/main" val="26144473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0910" y="762000"/>
            <a:ext cx="8691135" cy="329889"/>
          </a:xfrm>
        </p:spPr>
        <p:txBody>
          <a:bodyPr/>
          <a:lstStyle/>
          <a:p>
            <a:r>
              <a:rPr lang="en-US" b="1" dirty="0"/>
              <a:t>Industry Proposal for adjustment of Power Limits</a:t>
            </a:r>
          </a:p>
        </p:txBody>
      </p:sp>
      <p:sp>
        <p:nvSpPr>
          <p:cNvPr id="3" name="Rectangle 2"/>
          <p:cNvSpPr/>
          <p:nvPr/>
        </p:nvSpPr>
        <p:spPr>
          <a:xfrm>
            <a:off x="1447800" y="1219200"/>
            <a:ext cx="6745457" cy="50706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CEC Baseline: By Jan 1, 2018 (for &lt;5MPix):  </a:t>
            </a:r>
          </a:p>
          <a:p>
            <a:r>
              <a:rPr lang="en-US" sz="1500" dirty="0"/>
              <a:t>Diagonal Screen Size	CEC On-Mode Power Limits</a:t>
            </a:r>
          </a:p>
          <a:p>
            <a:endParaRPr lang="en-US" sz="1500" dirty="0"/>
          </a:p>
          <a:p>
            <a:r>
              <a:rPr lang="en-US" sz="1500" dirty="0"/>
              <a:t>d &lt; 17”			Out of Scope</a:t>
            </a:r>
          </a:p>
          <a:p>
            <a:r>
              <a:rPr lang="en-US" sz="1500" dirty="0"/>
              <a:t>17" ≤ d &lt; 23.0"		(4.2*r) + (0.02*A) +2.2</a:t>
            </a:r>
          </a:p>
          <a:p>
            <a:r>
              <a:rPr lang="en-US" sz="1500" dirty="0"/>
              <a:t>23.0" ≤ d &lt; 25.0"	</a:t>
            </a:r>
            <a:r>
              <a:rPr lang="en-US" sz="1500" dirty="0" smtClean="0"/>
              <a:t>	(</a:t>
            </a:r>
            <a:r>
              <a:rPr lang="en-US" sz="1500" dirty="0"/>
              <a:t>4.2*r) + (0.04*A) -2.4</a:t>
            </a:r>
          </a:p>
          <a:p>
            <a:r>
              <a:rPr lang="en-US" sz="1500" dirty="0"/>
              <a:t>25.0" ≤ d ≤ 30.0"	</a:t>
            </a:r>
            <a:r>
              <a:rPr lang="en-US" sz="1500" dirty="0" smtClean="0"/>
              <a:t>	(</a:t>
            </a:r>
            <a:r>
              <a:rPr lang="en-US" sz="1500" dirty="0"/>
              <a:t>4.2*r) + (0.07*A) -10.2</a:t>
            </a:r>
          </a:p>
          <a:p>
            <a:r>
              <a:rPr lang="en-US" sz="1500" dirty="0"/>
              <a:t>d &gt; 30.0”		</a:t>
            </a:r>
            <a:r>
              <a:rPr lang="en-US" sz="1500" dirty="0" smtClean="0"/>
              <a:t>	Out </a:t>
            </a:r>
            <a:r>
              <a:rPr lang="en-US" sz="1500" dirty="0"/>
              <a:t>of Scope</a:t>
            </a:r>
          </a:p>
          <a:p>
            <a:endParaRPr lang="en-US" dirty="0"/>
          </a:p>
          <a:p>
            <a:r>
              <a:rPr lang="en-US" sz="2500" b="1" dirty="0">
                <a:solidFill>
                  <a:srgbClr val="000000"/>
                </a:solidFill>
                <a:latin typeface="Futura Bk" pitchFamily="34" charset="0"/>
                <a:ea typeface="+mj-ea"/>
                <a:cs typeface="+mj-cs"/>
              </a:rPr>
              <a:t>Industry Proposal:</a:t>
            </a:r>
          </a:p>
          <a:p>
            <a:endParaRPr lang="en-US" dirty="0"/>
          </a:p>
          <a:p>
            <a:r>
              <a:rPr lang="en-US" b="1" dirty="0">
                <a:solidFill>
                  <a:srgbClr val="FF0000"/>
                </a:solidFill>
              </a:rPr>
              <a:t>d </a:t>
            </a:r>
            <a:r>
              <a:rPr lang="en-US" b="1" dirty="0" smtClean="0">
                <a:solidFill>
                  <a:srgbClr val="FF0000"/>
                </a:solidFill>
              </a:rPr>
              <a:t>&lt; 20” </a:t>
            </a:r>
            <a:r>
              <a:rPr lang="en-US" b="1" dirty="0">
                <a:solidFill>
                  <a:srgbClr val="FF0000"/>
                </a:solidFill>
              </a:rPr>
              <a:t>	</a:t>
            </a:r>
            <a:r>
              <a:rPr lang="en-US" b="1" dirty="0" smtClean="0">
                <a:solidFill>
                  <a:srgbClr val="FF0000"/>
                </a:solidFill>
              </a:rPr>
              <a:t>		</a:t>
            </a:r>
            <a:r>
              <a:rPr lang="en-US" b="1" dirty="0">
                <a:solidFill>
                  <a:srgbClr val="FF0000"/>
                </a:solidFill>
              </a:rPr>
              <a:t>O</a:t>
            </a:r>
            <a:r>
              <a:rPr lang="en-US" b="1" dirty="0" smtClean="0">
                <a:solidFill>
                  <a:srgbClr val="FF0000"/>
                </a:solidFill>
              </a:rPr>
              <a:t>ut of Scope		</a:t>
            </a:r>
          </a:p>
          <a:p>
            <a:endParaRPr lang="en-US" sz="1050" b="1" dirty="0">
              <a:solidFill>
                <a:srgbClr val="FF0000"/>
              </a:solidFill>
            </a:endParaRPr>
          </a:p>
          <a:p>
            <a:r>
              <a:rPr lang="en-US" b="1" dirty="0" smtClean="0">
                <a:solidFill>
                  <a:srgbClr val="FF0000"/>
                </a:solidFill>
              </a:rPr>
              <a:t>No use of alternate limits for displays with larger than 5MPix resolution</a:t>
            </a:r>
            <a:endParaRPr lang="en-US" b="1" dirty="0">
              <a:solidFill>
                <a:srgbClr val="FF0000"/>
              </a:solidFill>
            </a:endParaRPr>
          </a:p>
          <a:p>
            <a:endParaRPr lang="en-US" sz="1050" b="1" dirty="0">
              <a:solidFill>
                <a:srgbClr val="FF0000"/>
              </a:solidFill>
            </a:endParaRPr>
          </a:p>
          <a:p>
            <a:r>
              <a:rPr lang="en-US" b="1" dirty="0" smtClean="0">
                <a:solidFill>
                  <a:srgbClr val="FF0000"/>
                </a:solidFill>
              </a:rPr>
              <a:t>A delayed “Effective date”</a:t>
            </a:r>
          </a:p>
          <a:p>
            <a:endParaRPr lang="en-US" sz="1050" b="1" dirty="0">
              <a:solidFill>
                <a:srgbClr val="FF0000"/>
              </a:solidFill>
            </a:endParaRPr>
          </a:p>
          <a:p>
            <a:r>
              <a:rPr lang="en-US" b="1" dirty="0" smtClean="0">
                <a:solidFill>
                  <a:srgbClr val="FF0000"/>
                </a:solidFill>
              </a:rPr>
              <a:t>For sizes 23” to 30” formulas should be relaxed to increase percent compliance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0338234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81000" y="762000"/>
            <a:ext cx="8117206" cy="571649"/>
          </a:xfrm>
        </p:spPr>
        <p:txBody>
          <a:bodyPr/>
          <a:lstStyle/>
          <a:p>
            <a:pPr algn="l"/>
            <a:r>
              <a:rPr lang="en-US" dirty="0" smtClean="0"/>
              <a:t> </a:t>
            </a:r>
            <a:r>
              <a:rPr lang="en-US" sz="2500" dirty="0">
                <a:latin typeface="Futura Bk" pitchFamily="34" charset="0"/>
                <a:cs typeface="+mj-cs"/>
              </a:rPr>
              <a:t>Display / Panel Efficiency Options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0"/>
          </p:nvPr>
        </p:nvSpPr>
        <p:spPr>
          <a:xfrm>
            <a:off x="456129" y="1771218"/>
            <a:ext cx="8119872" cy="325839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b="1" dirty="0"/>
              <a:t>High Efficiency LEDs:  </a:t>
            </a:r>
          </a:p>
          <a:p>
            <a:pPr lvl="0"/>
            <a:r>
              <a:rPr lang="en-US" dirty="0">
                <a:solidFill>
                  <a:srgbClr val="0070C0"/>
                </a:solidFill>
              </a:rPr>
              <a:t>For a given point in time, we have a variety of LED efficiencies… </a:t>
            </a:r>
          </a:p>
          <a:p>
            <a:pPr lvl="1"/>
            <a:r>
              <a:rPr lang="en-US" dirty="0">
                <a:solidFill>
                  <a:srgbClr val="0070C0"/>
                </a:solidFill>
              </a:rPr>
              <a:t>We can consider a range of 60 to 120 Lumen/W.  </a:t>
            </a:r>
          </a:p>
          <a:p>
            <a:r>
              <a:rPr lang="en-US" dirty="0">
                <a:solidFill>
                  <a:srgbClr val="0070C0"/>
                </a:solidFill>
              </a:rPr>
              <a:t>There is the standard “white LED” solution for the bulk of BLU designs. </a:t>
            </a:r>
          </a:p>
          <a:p>
            <a:pPr lvl="1"/>
            <a:r>
              <a:rPr lang="en-US" dirty="0">
                <a:solidFill>
                  <a:srgbClr val="0070C0"/>
                </a:solidFill>
              </a:rPr>
              <a:t>They typically meet a 72% of NTSC for color gamut, </a:t>
            </a:r>
          </a:p>
          <a:p>
            <a:pPr lvl="1"/>
            <a:r>
              <a:rPr lang="en-US" dirty="0">
                <a:solidFill>
                  <a:srgbClr val="0070C0"/>
                </a:solidFill>
              </a:rPr>
              <a:t>Are in the 70~90 Lumen/W efficiency rating, and </a:t>
            </a:r>
          </a:p>
          <a:p>
            <a:pPr lvl="1"/>
            <a:r>
              <a:rPr lang="en-US" dirty="0">
                <a:solidFill>
                  <a:srgbClr val="0070C0"/>
                </a:solidFill>
              </a:rPr>
              <a:t>Are used as a string on one edge of the panel.  </a:t>
            </a:r>
          </a:p>
          <a:p>
            <a:pPr lvl="1"/>
            <a:r>
              <a:rPr lang="en-US" dirty="0">
                <a:solidFill>
                  <a:srgbClr val="0070C0"/>
                </a:solidFill>
              </a:rPr>
              <a:t>Number of LEDs used will affect uniformity, brightness levels, and thermals.</a:t>
            </a:r>
          </a:p>
          <a:p>
            <a:r>
              <a:rPr lang="en-US" dirty="0">
                <a:solidFill>
                  <a:srgbClr val="0070C0"/>
                </a:solidFill>
              </a:rPr>
              <a:t>Then, there are the specialized LED solutions for high color gamut panels (sRGB and/or AdobeRGB), which in general are less efficient and are much higher in cost.</a:t>
            </a:r>
          </a:p>
          <a:p>
            <a:r>
              <a:rPr lang="en-US" dirty="0">
                <a:solidFill>
                  <a:srgbClr val="0070C0"/>
                </a:solidFill>
              </a:rPr>
              <a:t>There is a concern with assurance of supply for the more efficient LEDs as those currently have less than 10% of the overall market-share;</a:t>
            </a:r>
          </a:p>
          <a:p>
            <a:pPr lvl="1"/>
            <a:r>
              <a:rPr lang="en-US" dirty="0">
                <a:solidFill>
                  <a:srgbClr val="0070C0"/>
                </a:solidFill>
              </a:rPr>
              <a:t>A slow increase in demand will assure steady supply.</a:t>
            </a:r>
          </a:p>
          <a:p>
            <a:pPr marL="0" indent="0">
              <a:buNone/>
            </a:pPr>
            <a:r>
              <a:rPr lang="en-US" b="1" dirty="0"/>
              <a:t>Cost Estimates for LEDs (Prices seen by End User are much higher):</a:t>
            </a:r>
          </a:p>
          <a:p>
            <a:r>
              <a:rPr lang="en-US" dirty="0">
                <a:solidFill>
                  <a:srgbClr val="0070C0"/>
                </a:solidFill>
              </a:rPr>
              <a:t>For panels smaller than 24”, we average a cost up of $3.50~$5.00 for each 10% efficiency improvement.</a:t>
            </a:r>
          </a:p>
          <a:p>
            <a:r>
              <a:rPr lang="en-US" dirty="0">
                <a:solidFill>
                  <a:srgbClr val="0070C0"/>
                </a:solidFill>
              </a:rPr>
              <a:t>For panels larger than 24”, the average cost up is $5.50~$10.00 for each 10% improvement in efficiency.</a:t>
            </a:r>
          </a:p>
          <a:p>
            <a:pPr lvl="0"/>
            <a:r>
              <a:rPr lang="en-US" dirty="0">
                <a:solidFill>
                  <a:srgbClr val="0070C0"/>
                </a:solidFill>
              </a:rPr>
              <a:t>For the same size solution, we can also see a 10% energy efficiency year-over-year at roughly the same cost target. </a:t>
            </a:r>
          </a:p>
          <a:p>
            <a:pPr lvl="1"/>
            <a:r>
              <a:rPr lang="en-US" dirty="0">
                <a:solidFill>
                  <a:srgbClr val="0070C0"/>
                </a:solidFill>
              </a:rPr>
              <a:t>That is, the LED today that outputs 60Lm/W can output 65Lm/W in about a year, for the same price…</a:t>
            </a:r>
          </a:p>
          <a:p>
            <a:pPr marL="171453" lvl="3" indent="0">
              <a:buSzPct val="120000"/>
              <a:buNone/>
            </a:pPr>
            <a:endParaRPr lang="en-US" sz="1050" dirty="0">
              <a:solidFill>
                <a:srgbClr val="0070C0"/>
              </a:solidFill>
            </a:endParaRPr>
          </a:p>
          <a:p>
            <a:pPr marL="171453" lvl="3" indent="0">
              <a:buSzPct val="120000"/>
              <a:buNone/>
            </a:pPr>
            <a:endParaRPr lang="en-US" sz="1050" dirty="0">
              <a:solidFill>
                <a:srgbClr val="0070C0"/>
              </a:solidFill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4942820"/>
              </p:ext>
            </p:extLst>
          </p:nvPr>
        </p:nvGraphicFramePr>
        <p:xfrm>
          <a:off x="6477000" y="1524000"/>
          <a:ext cx="2134918" cy="900347"/>
        </p:xfrm>
        <a:graphic>
          <a:graphicData uri="http://schemas.openxmlformats.org/drawingml/2006/table">
            <a:tbl>
              <a:tblPr firstRow="1" firstCol="1" bandRow="1">
                <a:tableStyleId>{073A0DAA-6AF3-43AB-8588-CEC1D06C72B9}</a:tableStyleId>
              </a:tblPr>
              <a:tblGrid>
                <a:gridCol w="685979"/>
                <a:gridCol w="1448939"/>
              </a:tblGrid>
              <a:tr h="450173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Diagonal Size in inches (in)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On Mode in Watts (Pon_mox)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/>
                </a:tc>
              </a:tr>
              <a:tr h="15005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17≤d&lt;23"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(4.2*r) + (0.02*A) +2.2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/>
                </a:tc>
              </a:tr>
              <a:tr h="15005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23≤d&lt;25"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(4.2*r) + (0.04*A) -2.4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/>
                </a:tc>
              </a:tr>
              <a:tr h="15005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25≤</a:t>
                      </a:r>
                      <a:r>
                        <a:rPr lang="en-US" sz="900" dirty="0" smtClean="0">
                          <a:effectLst/>
                        </a:rPr>
                        <a:t>d≤30"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(4.2*r) + (0.07*A) -10.2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195555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04800" y="693527"/>
            <a:ext cx="8117206" cy="571649"/>
          </a:xfrm>
        </p:spPr>
        <p:txBody>
          <a:bodyPr/>
          <a:lstStyle/>
          <a:p>
            <a:pPr algn="l"/>
            <a:r>
              <a:rPr lang="en-US" dirty="0" smtClean="0"/>
              <a:t> </a:t>
            </a:r>
            <a:r>
              <a:rPr lang="en-US" sz="2500" dirty="0">
                <a:latin typeface="Futura Bk" pitchFamily="34" charset="0"/>
                <a:cs typeface="+mj-cs"/>
              </a:rPr>
              <a:t>Display / Panel Efficiency Options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0"/>
          </p:nvPr>
        </p:nvSpPr>
        <p:spPr>
          <a:xfrm>
            <a:off x="381000" y="1524000"/>
            <a:ext cx="8231744" cy="325839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b="1" dirty="0"/>
              <a:t>Enhancement Films:  </a:t>
            </a:r>
          </a:p>
          <a:p>
            <a:pPr marL="457208" lvl="3" indent="-285755">
              <a:buSzPct val="120000"/>
              <a:buFont typeface="HP Simplified" panose="020B0604020204020204" pitchFamily="34" charset="0"/>
              <a:buChar char="•"/>
            </a:pPr>
            <a:r>
              <a:rPr lang="en-US" dirty="0">
                <a:solidFill>
                  <a:srgbClr val="0070C0"/>
                </a:solidFill>
              </a:rPr>
              <a:t>Monitors 19.x” and under are considered “budget” or “Opening Price point” monitors.</a:t>
            </a:r>
          </a:p>
          <a:p>
            <a:pPr marL="658412" lvl="6" indent="-285755">
              <a:buSzPct val="120000"/>
            </a:pPr>
            <a:r>
              <a:rPr lang="en-US" sz="1400" dirty="0">
                <a:solidFill>
                  <a:srgbClr val="0070C0"/>
                </a:solidFill>
              </a:rPr>
              <a:t>The top three requirements for this segment are “cost”, “cost”, “cost”</a:t>
            </a:r>
          </a:p>
          <a:p>
            <a:pPr marL="658412" lvl="6" indent="-285755">
              <a:buSzPct val="120000"/>
            </a:pPr>
            <a:r>
              <a:rPr lang="en-US" sz="1400" dirty="0">
                <a:solidFill>
                  <a:srgbClr val="0070C0"/>
                </a:solidFill>
              </a:rPr>
              <a:t>The Industry can not afford to add any type of enhancement films</a:t>
            </a:r>
          </a:p>
          <a:p>
            <a:pPr marL="457208" lvl="3" indent="-285755">
              <a:buSzPct val="120000"/>
              <a:buFont typeface="HP Simplified" panose="020B0604020204020204" pitchFamily="34" charset="0"/>
              <a:buChar char="•"/>
            </a:pPr>
            <a:r>
              <a:rPr lang="en-US" dirty="0">
                <a:solidFill>
                  <a:srgbClr val="0070C0"/>
                </a:solidFill>
              </a:rPr>
              <a:t>Monitors above 19.6”, are considered “Value” centric monitors:</a:t>
            </a:r>
          </a:p>
          <a:p>
            <a:pPr marL="658412" lvl="6" indent="-285755">
              <a:buSzPct val="120000"/>
            </a:pPr>
            <a:r>
              <a:rPr lang="en-US" sz="1400" dirty="0">
                <a:solidFill>
                  <a:srgbClr val="0070C0"/>
                </a:solidFill>
              </a:rPr>
              <a:t>Most of the solutions are have less than “Full HD” resolution (1920*1080)</a:t>
            </a:r>
          </a:p>
          <a:p>
            <a:pPr marL="658412" lvl="6" indent="-285755">
              <a:buSzPct val="120000"/>
            </a:pPr>
            <a:r>
              <a:rPr lang="en-US" sz="1400" dirty="0">
                <a:solidFill>
                  <a:srgbClr val="0070C0"/>
                </a:solidFill>
              </a:rPr>
              <a:t>For those that have a Full HD (1920*1080) resolution, they are considered “Mainstream”</a:t>
            </a:r>
          </a:p>
          <a:p>
            <a:pPr marL="658412" lvl="6" indent="-285755">
              <a:buSzPct val="120000"/>
            </a:pPr>
            <a:r>
              <a:rPr lang="en-US" sz="1400" dirty="0">
                <a:solidFill>
                  <a:srgbClr val="0070C0"/>
                </a:solidFill>
              </a:rPr>
              <a:t>Few monitors HD (1368*768) and below use any kind of enhancement films</a:t>
            </a:r>
          </a:p>
          <a:p>
            <a:pPr marL="658412" lvl="6" indent="-285755">
              <a:buSzPct val="120000"/>
            </a:pPr>
            <a:r>
              <a:rPr lang="en-US" sz="1400" dirty="0">
                <a:solidFill>
                  <a:srgbClr val="0070C0"/>
                </a:solidFill>
              </a:rPr>
              <a:t>Some Full HD monitors can afford these films, especially as we move from TN, to VA or IPS type technologies</a:t>
            </a:r>
          </a:p>
          <a:p>
            <a:pPr marL="658412" lvl="6" indent="-285755">
              <a:buSzPct val="120000"/>
            </a:pPr>
            <a:r>
              <a:rPr lang="en-US" sz="1400" dirty="0">
                <a:solidFill>
                  <a:srgbClr val="0070C0"/>
                </a:solidFill>
              </a:rPr>
              <a:t>The problem is that those solutions already designed with enhancement films, are far away from meeting the CEC goals.</a:t>
            </a:r>
          </a:p>
          <a:p>
            <a:pPr marL="457208" lvl="3" indent="-285755">
              <a:buSzPct val="120000"/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</a:rPr>
              <a:t>For the larger monitors, usually QHD or larger resolution, almost all solutions already include these enhancement films</a:t>
            </a:r>
          </a:p>
          <a:p>
            <a:pPr marL="171453" lvl="3" indent="0">
              <a:buSzPct val="120000"/>
              <a:buNone/>
            </a:pPr>
            <a:endParaRPr lang="en-US" dirty="0">
              <a:solidFill>
                <a:srgbClr val="0070C0"/>
              </a:solidFill>
            </a:endParaRPr>
          </a:p>
          <a:p>
            <a:pPr marL="0" lvl="2" indent="-6350">
              <a:buSzPct val="120000"/>
              <a:buNone/>
            </a:pPr>
            <a:r>
              <a:rPr lang="en-US" b="1" dirty="0">
                <a:solidFill>
                  <a:schemeClr val="tx1"/>
                </a:solidFill>
              </a:rPr>
              <a:t>Costs for the typical Enhancement films ranges as follows (Prices seen by End User are much higher):</a:t>
            </a:r>
          </a:p>
          <a:p>
            <a:pPr marL="171453" lvl="3" indent="0">
              <a:buSzPct val="120000"/>
              <a:buNone/>
            </a:pPr>
            <a:endParaRPr lang="en-US" sz="1600" dirty="0">
              <a:solidFill>
                <a:srgbClr val="0070C0"/>
              </a:solidFill>
            </a:endParaRPr>
          </a:p>
          <a:p>
            <a:pPr marL="171453" lvl="3" indent="0">
              <a:buSzPct val="120000"/>
              <a:buNone/>
            </a:pPr>
            <a:endParaRPr lang="en-US" sz="1050" dirty="0">
              <a:solidFill>
                <a:srgbClr val="0070C0"/>
              </a:solidFill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3214491"/>
              </p:ext>
            </p:extLst>
          </p:nvPr>
        </p:nvGraphicFramePr>
        <p:xfrm>
          <a:off x="6705600" y="693527"/>
          <a:ext cx="2134918" cy="900347"/>
        </p:xfrm>
        <a:graphic>
          <a:graphicData uri="http://schemas.openxmlformats.org/drawingml/2006/table">
            <a:tbl>
              <a:tblPr firstRow="1" firstCol="1" bandRow="1">
                <a:tableStyleId>{073A0DAA-6AF3-43AB-8588-CEC1D06C72B9}</a:tableStyleId>
              </a:tblPr>
              <a:tblGrid>
                <a:gridCol w="685979"/>
                <a:gridCol w="1448939"/>
              </a:tblGrid>
              <a:tr h="450173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Diagonal Size in inches (in)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On Mode in Watts (Pon_mox)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/>
                </a:tc>
              </a:tr>
              <a:tr h="15005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17≤d&lt;23"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(4.2*r) + (0.02*A) +2.2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/>
                </a:tc>
              </a:tr>
              <a:tr h="15005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23≤d&lt;25"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(4.2*r) + (0.04*A) -2.4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/>
                </a:tc>
              </a:tr>
              <a:tr h="15005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25≤</a:t>
                      </a:r>
                      <a:r>
                        <a:rPr lang="en-US" sz="900" dirty="0" smtClean="0">
                          <a:effectLst/>
                        </a:rPr>
                        <a:t>d≤30"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(4.2*r) + (0.07*A) -10.2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/>
                </a:tc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2723172"/>
              </p:ext>
            </p:extLst>
          </p:nvPr>
        </p:nvGraphicFramePr>
        <p:xfrm>
          <a:off x="2819400" y="5638800"/>
          <a:ext cx="2972576" cy="748882"/>
        </p:xfrm>
        <a:graphic>
          <a:graphicData uri="http://schemas.openxmlformats.org/drawingml/2006/table">
            <a:tbl>
              <a:tblPr firstRow="1" firstCol="1" bandRow="1">
                <a:tableStyleId>{073A0DAA-6AF3-43AB-8588-CEC1D06C72B9}</a:tableStyleId>
              </a:tblPr>
              <a:tblGrid>
                <a:gridCol w="1391795"/>
                <a:gridCol w="1580781"/>
              </a:tblGrid>
              <a:tr h="1712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dirty="0">
                          <a:effectLst/>
                        </a:rPr>
                        <a:t>Size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dirty="0" smtClean="0">
                          <a:effectLst/>
                        </a:rPr>
                        <a:t>Enhancement film </a:t>
                      </a:r>
                      <a:r>
                        <a:rPr lang="en-US" sz="1100" dirty="0">
                          <a:effectLst/>
                        </a:rPr>
                        <a:t>Cost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/>
                </a:tc>
              </a:tr>
              <a:tr h="18983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dirty="0">
                          <a:effectLst/>
                        </a:rPr>
                        <a:t>20” and below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 anchorCtr="1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dirty="0">
                          <a:effectLst/>
                        </a:rPr>
                        <a:t>$2 to $3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 anchorCtr="1"/>
                </a:tc>
              </a:tr>
              <a:tr h="18983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dirty="0">
                          <a:effectLst/>
                        </a:rPr>
                        <a:t>21.5 to 23”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 anchorCtr="1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dirty="0">
                          <a:effectLst/>
                        </a:rPr>
                        <a:t>$2.5 to </a:t>
                      </a:r>
                      <a:r>
                        <a:rPr lang="en-US" sz="1100" dirty="0" smtClean="0">
                          <a:effectLst/>
                        </a:rPr>
                        <a:t>$4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 anchorCtr="1"/>
                </a:tc>
              </a:tr>
              <a:tr h="18983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dirty="0">
                          <a:effectLst/>
                        </a:rPr>
                        <a:t>24” </a:t>
                      </a:r>
                      <a:r>
                        <a:rPr lang="en-US" sz="1100" dirty="0" smtClean="0">
                          <a:effectLst/>
                        </a:rPr>
                        <a:t>to 27”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 anchorCtr="1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dirty="0">
                          <a:effectLst/>
                        </a:rPr>
                        <a:t>$</a:t>
                      </a:r>
                      <a:r>
                        <a:rPr lang="en-US" sz="1100" dirty="0" smtClean="0">
                          <a:effectLst/>
                        </a:rPr>
                        <a:t>4.5 </a:t>
                      </a:r>
                      <a:r>
                        <a:rPr lang="en-US" sz="1100" dirty="0">
                          <a:effectLst/>
                        </a:rPr>
                        <a:t>to </a:t>
                      </a:r>
                      <a:r>
                        <a:rPr lang="en-US" sz="1100" dirty="0" smtClean="0">
                          <a:effectLst/>
                        </a:rPr>
                        <a:t>$8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 anchor="ctr" anchorCtr="1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46865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1" name="Rectangle 2"/>
          <p:cNvSpPr>
            <a:spLocks noGrp="1"/>
          </p:cNvSpPr>
          <p:nvPr>
            <p:ph type="title"/>
          </p:nvPr>
        </p:nvSpPr>
        <p:spPr>
          <a:xfrm>
            <a:off x="339727" y="913745"/>
            <a:ext cx="8375650" cy="329889"/>
          </a:xfrm>
        </p:spPr>
        <p:txBody>
          <a:bodyPr/>
          <a:lstStyle/>
          <a:p>
            <a:r>
              <a:rPr lang="en-US" b="1" dirty="0"/>
              <a:t>Display / Panel Efficiency Options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71846" y="1078689"/>
            <a:ext cx="685979" cy="685979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>
              <a:lnSpc>
                <a:spcPct val="90000"/>
              </a:lnSpc>
            </a:pPr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741953" y="1408577"/>
            <a:ext cx="6345302" cy="1200463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>
              <a:lnSpc>
                <a:spcPct val="90000"/>
              </a:lnSpc>
            </a:pPr>
            <a:r>
              <a:rPr lang="en-US" b="1" dirty="0" smtClean="0"/>
              <a:t>Enhanced Film</a:t>
            </a:r>
          </a:p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DBEF/BEF:   100% on Performance Displays; 28% on Standard Displays</a:t>
            </a:r>
          </a:p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Prism:              70% on Performance Displays;  58% on Standard Displays</a:t>
            </a:r>
          </a:p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dirty="0" smtClean="0"/>
          </a:p>
          <a:p>
            <a:pPr>
              <a:lnSpc>
                <a:spcPct val="90000"/>
              </a:lnSpc>
            </a:pPr>
            <a:endParaRPr lang="en-US" dirty="0" smtClean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9351737"/>
              </p:ext>
            </p:extLst>
          </p:nvPr>
        </p:nvGraphicFramePr>
        <p:xfrm>
          <a:off x="1828800" y="3042861"/>
          <a:ext cx="4866161" cy="9718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Worksheet" r:id="rId4" imgW="6486468" imgH="1295460" progId="Excel.Sheet.12">
                  <p:embed/>
                </p:oleObj>
              </mc:Choice>
              <mc:Fallback>
                <p:oleObj name="Worksheet" r:id="rId4" imgW="6486468" imgH="129546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828800" y="3042861"/>
                        <a:ext cx="4866161" cy="97180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4721089"/>
              </p:ext>
            </p:extLst>
          </p:nvPr>
        </p:nvGraphicFramePr>
        <p:xfrm>
          <a:off x="1828800" y="4646790"/>
          <a:ext cx="4849488" cy="839610"/>
        </p:xfrm>
        <a:graphic>
          <a:graphicData uri="http://schemas.openxmlformats.org/drawingml/2006/table">
            <a:tbl>
              <a:tblPr/>
              <a:tblGrid>
                <a:gridCol w="1019819"/>
                <a:gridCol w="1276556"/>
                <a:gridCol w="1333610"/>
                <a:gridCol w="1219503"/>
              </a:tblGrid>
              <a:tr h="20007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Enhanced </a:t>
                      </a:r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Film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6" marR="7146" marT="71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20"</a:t>
                      </a:r>
                    </a:p>
                  </a:txBody>
                  <a:tcPr marL="7146" marR="7146" marT="71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21.5"</a:t>
                      </a:r>
                    </a:p>
                  </a:txBody>
                  <a:tcPr marL="7146" marR="7146" marT="71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23"</a:t>
                      </a:r>
                    </a:p>
                  </a:txBody>
                  <a:tcPr marL="7146" marR="7146" marT="71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374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DBEF / BEF</a:t>
                      </a:r>
                    </a:p>
                  </a:txBody>
                  <a:tcPr marL="7146" marR="7146" marT="71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6%</a:t>
                      </a:r>
                    </a:p>
                  </a:txBody>
                  <a:tcPr marL="7146" marR="7146" marT="71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37%</a:t>
                      </a:r>
                    </a:p>
                  </a:txBody>
                  <a:tcPr marL="7146" marR="7146" marT="71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11%</a:t>
                      </a:r>
                    </a:p>
                  </a:txBody>
                  <a:tcPr marL="7146" marR="7146" marT="71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78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Prism</a:t>
                      </a:r>
                    </a:p>
                  </a:txBody>
                  <a:tcPr marL="7146" marR="7146" marT="71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63%</a:t>
                      </a:r>
                    </a:p>
                  </a:txBody>
                  <a:tcPr marL="7146" marR="7146" marT="71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53%</a:t>
                      </a:r>
                    </a:p>
                  </a:txBody>
                  <a:tcPr marL="7146" marR="7146" marT="71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63%</a:t>
                      </a:r>
                    </a:p>
                  </a:txBody>
                  <a:tcPr marL="7146" marR="7146" marT="71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656591" y="4197640"/>
            <a:ext cx="4115872" cy="685979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>
              <a:lnSpc>
                <a:spcPct val="90000"/>
              </a:lnSpc>
            </a:pPr>
            <a:r>
              <a:rPr lang="en-US" b="1" dirty="0" smtClean="0"/>
              <a:t>Enhanced Film by Screen Size (largest volume)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56591" y="2735765"/>
            <a:ext cx="2801079" cy="685979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>
              <a:lnSpc>
                <a:spcPct val="90000"/>
              </a:lnSpc>
            </a:pPr>
            <a:r>
              <a:rPr lang="en-US" b="1" dirty="0" smtClean="0"/>
              <a:t>Enhanced Film by Screen Resolution (MegaPixel)</a:t>
            </a:r>
          </a:p>
        </p:txBody>
      </p:sp>
    </p:spTree>
    <p:extLst>
      <p:ext uri="{BB962C8B-B14F-4D97-AF65-F5344CB8AC3E}">
        <p14:creationId xmlns:p14="http://schemas.microsoft.com/office/powerpoint/2010/main" val="19062087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1799" y="1256735"/>
            <a:ext cx="8375650" cy="329889"/>
          </a:xfrm>
        </p:spPr>
        <p:txBody>
          <a:bodyPr/>
          <a:lstStyle/>
          <a:p>
            <a:r>
              <a:rPr lang="en-US" b="1" dirty="0"/>
              <a:t>Tools at OEM’s disposal </a:t>
            </a:r>
            <a:r>
              <a:rPr lang="en-US" sz="2101" dirty="0"/>
              <a:t>(Power Supply improvements)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98963" y="1714053"/>
            <a:ext cx="5602159" cy="2057936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>
              <a:lnSpc>
                <a:spcPct val="90000"/>
              </a:lnSpc>
            </a:pPr>
            <a:r>
              <a:rPr lang="en-US" dirty="0"/>
              <a:t>We are already efficient; </a:t>
            </a:r>
            <a:r>
              <a:rPr lang="en-US" dirty="0">
                <a:solidFill>
                  <a:srgbClr val="FF0000"/>
                </a:solidFill>
              </a:rPr>
              <a:t>not a design lever:</a:t>
            </a:r>
          </a:p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Power Supply efficiency</a:t>
            </a:r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Most ES6.0 products at “Class V” (</a:t>
            </a:r>
            <a:r>
              <a:rPr lang="en-US" dirty="0">
                <a:solidFill>
                  <a:srgbClr val="FF0000"/>
                </a:solidFill>
              </a:rPr>
              <a:t>87% or better</a:t>
            </a:r>
            <a:r>
              <a:rPr lang="en-US" dirty="0"/>
              <a:t>)</a:t>
            </a:r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Most ES7.0 products upgraded to “Class VI” (</a:t>
            </a:r>
            <a:r>
              <a:rPr lang="en-US" dirty="0">
                <a:solidFill>
                  <a:srgbClr val="FF0000"/>
                </a:solidFill>
              </a:rPr>
              <a:t>89% or better</a:t>
            </a:r>
            <a:r>
              <a:rPr lang="en-US" dirty="0"/>
              <a:t>)</a:t>
            </a:r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Reaching point of diminishing returns… </a:t>
            </a:r>
          </a:p>
          <a:p>
            <a:pPr lvl="2">
              <a:lnSpc>
                <a:spcPct val="90000"/>
              </a:lnSpc>
            </a:pPr>
            <a:r>
              <a:rPr lang="en-US" dirty="0"/>
              <a:t>Will be hard to get another 1~2% improvement</a:t>
            </a:r>
          </a:p>
          <a:p>
            <a:pPr marL="600235" lvl="1" indent="-257244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Large Design/</a:t>
            </a:r>
            <a:r>
              <a:rPr lang="en-US" dirty="0" err="1"/>
              <a:t>Qual</a:t>
            </a:r>
            <a:r>
              <a:rPr lang="en-US" dirty="0"/>
              <a:t> cycle (1.5~2 years)</a:t>
            </a:r>
          </a:p>
          <a:p>
            <a:pPr marL="600235" lvl="1" indent="-257244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600235" lvl="1" indent="-257244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pPr marL="600235" lvl="1" indent="-257244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pPr marL="257244" indent="-257244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IOU’s </a:t>
            </a:r>
            <a:r>
              <a:rPr lang="en-US" dirty="0"/>
              <a:t>analysis outdated and no longer relevant. </a:t>
            </a:r>
          </a:p>
          <a:p>
            <a:pPr marL="257244" indent="-257244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DOE </a:t>
            </a:r>
            <a:r>
              <a:rPr lang="en-US" dirty="0"/>
              <a:t>will drive future improvements.</a:t>
            </a:r>
          </a:p>
          <a:p>
            <a:pPr lvl="1">
              <a:lnSpc>
                <a:spcPct val="90000"/>
              </a:lnSpc>
            </a:pP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143000" y="5029200"/>
            <a:ext cx="7031281" cy="147572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US" sz="2401" dirty="0">
                <a:latin typeface="LucidaBright-Demi"/>
                <a:ea typeface="SimSun" panose="02010600030101010101" pitchFamily="2" charset="-122"/>
                <a:cs typeface="LucidaBright-Demi"/>
              </a:rPr>
              <a:t>Improved Power Supply Unit</a:t>
            </a:r>
            <a:endParaRPr lang="en-US" sz="1500" dirty="0">
              <a:latin typeface="Calibri" panose="020F0502020204030204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dirty="0">
                <a:latin typeface="LucidaBright"/>
                <a:ea typeface="SimSun" panose="02010600030101010101" pitchFamily="2" charset="-122"/>
                <a:cs typeface="LucidaBright"/>
              </a:rPr>
              <a:t>Using an efficient power supply unit (PSU) is another pathway to increase the efficiency of the</a:t>
            </a:r>
            <a:endParaRPr lang="en-US" sz="1500" dirty="0">
              <a:latin typeface="Calibri" panose="020F0502020204030204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dirty="0">
                <a:latin typeface="LucidaBright"/>
                <a:ea typeface="SimSun" panose="02010600030101010101" pitchFamily="2" charset="-122"/>
                <a:cs typeface="LucidaBright"/>
              </a:rPr>
              <a:t>monitor. IOUs analyzed a PSU upgrade from 80 percent efficiency to 88 percent efficiency in</a:t>
            </a:r>
            <a:endParaRPr lang="en-US" sz="1500" dirty="0">
              <a:latin typeface="Calibri" panose="020F0502020204030204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dirty="0">
                <a:latin typeface="LucidaBright"/>
                <a:ea typeface="SimSun" panose="02010600030101010101" pitchFamily="2" charset="-122"/>
                <a:cs typeface="LucidaBright"/>
              </a:rPr>
              <a:t>19-inch, 22-inch, and 27-inch monitors.</a:t>
            </a:r>
            <a:r>
              <a:rPr lang="en-US" sz="525" dirty="0">
                <a:latin typeface="LucidaBright"/>
                <a:ea typeface="SimSun" panose="02010600030101010101" pitchFamily="2" charset="-122"/>
                <a:cs typeface="LucidaBright"/>
              </a:rPr>
              <a:t>110 </a:t>
            </a:r>
            <a:r>
              <a:rPr lang="en-US" sz="1200" dirty="0">
                <a:latin typeface="LucidaBright"/>
                <a:ea typeface="SimSun" panose="02010600030101010101" pitchFamily="2" charset="-122"/>
                <a:cs typeface="LucidaBright"/>
              </a:rPr>
              <a:t>These monitors experienced an overall 8 percent</a:t>
            </a:r>
            <a:endParaRPr lang="en-US" sz="1500" dirty="0">
              <a:latin typeface="Calibri" panose="020F0502020204030204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dirty="0">
                <a:latin typeface="LucidaBright"/>
                <a:ea typeface="SimSun" panose="02010600030101010101" pitchFamily="2" charset="-122"/>
                <a:cs typeface="LucidaBright"/>
              </a:rPr>
              <a:t>increase in efficiency. Since the majority of the market consists of 19-inch, 22-inch, and 27-inch</a:t>
            </a:r>
            <a:endParaRPr lang="en-US" sz="1500" dirty="0">
              <a:latin typeface="Calibri" panose="020F0502020204030204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dirty="0">
                <a:latin typeface="LucidaBright"/>
                <a:ea typeface="SimSun" panose="02010600030101010101" pitchFamily="2" charset="-122"/>
                <a:cs typeface="LucidaBright"/>
              </a:rPr>
              <a:t>monitors, an increase in PSU efficiency would result in significant energy savings.</a:t>
            </a:r>
            <a:endParaRPr lang="en-US" sz="1500" dirty="0">
              <a:latin typeface="Calibri" panose="020F0502020204030204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2665623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1799" y="1256735"/>
            <a:ext cx="8375650" cy="329889"/>
          </a:xfrm>
        </p:spPr>
        <p:txBody>
          <a:bodyPr/>
          <a:lstStyle/>
          <a:p>
            <a:r>
              <a:rPr lang="en-US" b="1" dirty="0"/>
              <a:t>Tools at OEM’s disposal </a:t>
            </a:r>
            <a:r>
              <a:rPr lang="en-US" sz="2101" dirty="0"/>
              <a:t>(New TFT Cells)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38200" y="1981200"/>
            <a:ext cx="7145611" cy="3830047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101" dirty="0">
                <a:solidFill>
                  <a:srgbClr val="FF0000"/>
                </a:solidFill>
              </a:rPr>
              <a:t>Re-Design of basic TFT Pixel cell architecture</a:t>
            </a:r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Goal is to improve the transmissivity of the cell</a:t>
            </a:r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Small incremental improvements</a:t>
            </a:r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High cost (new masks needed; each mask over $1M NRE)</a:t>
            </a:r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Long design cycle (1.5~2 years) by the Panel maker</a:t>
            </a:r>
          </a:p>
          <a:p>
            <a:pPr marL="900353" lvl="2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One panel maker proposing doing this for the 1H2018 cycle</a:t>
            </a:r>
          </a:p>
          <a:p>
            <a:pPr marL="900353" lvl="2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Industry needs more than one committed Panel </a:t>
            </a:r>
            <a:r>
              <a:rPr lang="en-US" dirty="0" smtClean="0"/>
              <a:t>Maker</a:t>
            </a:r>
          </a:p>
          <a:p>
            <a:pPr marL="685983" lvl="2">
              <a:lnSpc>
                <a:spcPct val="90000"/>
              </a:lnSpc>
            </a:pPr>
            <a:endParaRPr lang="en-US" dirty="0"/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Monitor OEM </a:t>
            </a:r>
            <a:r>
              <a:rPr lang="en-US" dirty="0">
                <a:solidFill>
                  <a:srgbClr val="FF0000"/>
                </a:solidFill>
              </a:rPr>
              <a:t>design cycle starts after </a:t>
            </a:r>
            <a:r>
              <a:rPr lang="en-US" dirty="0"/>
              <a:t>Panel Maker completes </a:t>
            </a:r>
            <a:endParaRPr lang="en-US" dirty="0" smtClean="0"/>
          </a:p>
          <a:p>
            <a:pPr marL="342991" lvl="1">
              <a:lnSpc>
                <a:spcPct val="90000"/>
              </a:lnSpc>
            </a:pPr>
            <a:r>
              <a:rPr lang="en-US" dirty="0"/>
              <a:t> </a:t>
            </a:r>
            <a:r>
              <a:rPr lang="en-US" dirty="0" smtClean="0"/>
              <a:t>  its </a:t>
            </a:r>
            <a:r>
              <a:rPr lang="en-US" dirty="0"/>
              <a:t>R&amp;D effort</a:t>
            </a:r>
          </a:p>
          <a:p>
            <a:pPr lvl="1">
              <a:lnSpc>
                <a:spcPct val="90000"/>
              </a:lnSpc>
            </a:pPr>
            <a:endParaRPr lang="en-US" dirty="0"/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Once NRE amortized, </a:t>
            </a:r>
            <a:r>
              <a:rPr lang="en-US" dirty="0" smtClean="0"/>
              <a:t>we drive for similar </a:t>
            </a:r>
            <a:r>
              <a:rPr lang="en-US" dirty="0"/>
              <a:t>cost </a:t>
            </a:r>
            <a:r>
              <a:rPr lang="en-US" dirty="0" smtClean="0"/>
              <a:t>structures </a:t>
            </a:r>
          </a:p>
          <a:p>
            <a:pPr marL="342991" lvl="1">
              <a:lnSpc>
                <a:spcPct val="90000"/>
              </a:lnSpc>
            </a:pPr>
            <a:r>
              <a:rPr lang="en-US" dirty="0"/>
              <a:t> </a:t>
            </a:r>
            <a:r>
              <a:rPr lang="en-US" dirty="0" smtClean="0"/>
              <a:t>  (takes time to realize)</a:t>
            </a:r>
            <a:endParaRPr lang="en-US" dirty="0"/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Does not improve Power Consumption in Sleep or OFF modes</a:t>
            </a:r>
          </a:p>
          <a:p>
            <a:pPr lvl="1">
              <a:lnSpc>
                <a:spcPct val="9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8437245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9727" y="1028075"/>
            <a:ext cx="8375650" cy="329889"/>
          </a:xfrm>
        </p:spPr>
        <p:txBody>
          <a:bodyPr/>
          <a:lstStyle/>
          <a:p>
            <a:r>
              <a:rPr lang="en-US" dirty="0" smtClean="0"/>
              <a:t>Test Methods: ES6.0 or ES7.0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513293" y="1428229"/>
            <a:ext cx="8060249" cy="5115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endParaRPr lang="en-US" sz="1200" b="1" dirty="0">
              <a:ea typeface="SimSun" panose="02010600030101010101" pitchFamily="2" charset="-122"/>
              <a:cs typeface="LucidaBright"/>
            </a:endParaRPr>
          </a:p>
          <a:p>
            <a:pPr>
              <a:lnSpc>
                <a:spcPct val="107000"/>
              </a:lnSpc>
            </a:pPr>
            <a:r>
              <a:rPr lang="en-US" sz="1500" b="1" dirty="0">
                <a:ea typeface="SimSun" panose="02010600030101010101" pitchFamily="2" charset="-122"/>
                <a:cs typeface="LucidaBright"/>
              </a:rPr>
              <a:t>Narrative from CEC:</a:t>
            </a:r>
          </a:p>
          <a:p>
            <a:pPr>
              <a:lnSpc>
                <a:spcPct val="107000"/>
              </a:lnSpc>
            </a:pPr>
            <a:endParaRPr lang="en-US" sz="1200" b="1" dirty="0">
              <a:ea typeface="SimSun" panose="02010600030101010101" pitchFamily="2" charset="-122"/>
              <a:cs typeface="LucidaBright"/>
            </a:endParaRPr>
          </a:p>
          <a:p>
            <a:pPr>
              <a:lnSpc>
                <a:spcPct val="107000"/>
              </a:lnSpc>
            </a:pPr>
            <a:r>
              <a:rPr lang="en-US" sz="1500" b="1" dirty="0">
                <a:ea typeface="SimSun" panose="02010600030101010101" pitchFamily="2" charset="-122"/>
                <a:cs typeface="LucidaBright"/>
              </a:rPr>
              <a:t>ES7.0:</a:t>
            </a:r>
          </a:p>
          <a:p>
            <a:pPr>
              <a:lnSpc>
                <a:spcPct val="107000"/>
              </a:lnSpc>
            </a:pPr>
            <a:r>
              <a:rPr lang="en-US" sz="1500" dirty="0">
                <a:ea typeface="SimSun" panose="02010600030101010101" pitchFamily="2" charset="-122"/>
                <a:cs typeface="LucidaBright"/>
              </a:rPr>
              <a:t>“Version 7.0 sets new power consumption requirements in terms of </a:t>
            </a:r>
            <a:r>
              <a:rPr lang="en-US" sz="1500" dirty="0">
                <a:solidFill>
                  <a:srgbClr val="FF0000"/>
                </a:solidFill>
                <a:ea typeface="SimSun" panose="02010600030101010101" pitchFamily="2" charset="-122"/>
                <a:cs typeface="LucidaBright"/>
              </a:rPr>
              <a:t>total</a:t>
            </a:r>
            <a:r>
              <a:rPr lang="en-US" sz="1500" dirty="0">
                <a:ea typeface="SimSun" panose="02010600030101010101" pitchFamily="2" charset="-122"/>
                <a:cs typeface="LucidaBright"/>
              </a:rPr>
              <a:t> energy consumption, which allows </a:t>
            </a:r>
            <a:r>
              <a:rPr lang="en-US" sz="1500" dirty="0">
                <a:solidFill>
                  <a:srgbClr val="FF0000"/>
                </a:solidFill>
                <a:ea typeface="SimSun" panose="02010600030101010101" pitchFamily="2" charset="-122"/>
                <a:cs typeface="LucidaBright"/>
              </a:rPr>
              <a:t>manufacturers flexibility to balance power consumption in ON mode and Sleep mode</a:t>
            </a:r>
            <a:r>
              <a:rPr lang="en-US" sz="1500" dirty="0">
                <a:ea typeface="SimSun" panose="02010600030101010101" pitchFamily="2" charset="-122"/>
                <a:cs typeface="LucidaBright"/>
              </a:rPr>
              <a:t>.”</a:t>
            </a:r>
          </a:p>
          <a:p>
            <a:endParaRPr lang="en-US" sz="750" dirty="0">
              <a:ea typeface="SimSun" panose="02010600030101010101" pitchFamily="2" charset="-122"/>
            </a:endParaRPr>
          </a:p>
          <a:p>
            <a:r>
              <a:rPr lang="en-US" sz="1500" b="1" dirty="0"/>
              <a:t>Test Procedure:</a:t>
            </a:r>
          </a:p>
          <a:p>
            <a:r>
              <a:rPr lang="en-US" sz="1500" dirty="0"/>
              <a:t>“To measure the energy consumption of computer monitors, </a:t>
            </a:r>
            <a:r>
              <a:rPr lang="en-US" sz="1500" dirty="0">
                <a:solidFill>
                  <a:srgbClr val="FF0000"/>
                </a:solidFill>
              </a:rPr>
              <a:t>staff recommends using the ENERGY STAR test method</a:t>
            </a:r>
            <a:r>
              <a:rPr lang="en-US" sz="1500" dirty="0"/>
              <a:t>, published in September 2015, and associated with ENERGY STAR Product Specification </a:t>
            </a:r>
            <a:r>
              <a:rPr lang="en-US" sz="1500" dirty="0">
                <a:solidFill>
                  <a:srgbClr val="FF0000"/>
                </a:solidFill>
              </a:rPr>
              <a:t>for Displays Version 7.0”</a:t>
            </a:r>
          </a:p>
          <a:p>
            <a:endParaRPr lang="en-US" sz="750" dirty="0"/>
          </a:p>
          <a:p>
            <a:r>
              <a:rPr lang="en-US" sz="1500" dirty="0"/>
              <a:t>“(5) The test method for computer monitors is ENERGY STAR Test Method for Determining Displays Energy Use Rev. Sep-2015, attached to the Version 7.0 Displays Product Specification.”</a:t>
            </a:r>
          </a:p>
          <a:p>
            <a:endParaRPr lang="en-US" sz="750" dirty="0">
              <a:ea typeface="SimSun" panose="02010600030101010101" pitchFamily="2" charset="-122"/>
            </a:endParaRPr>
          </a:p>
          <a:p>
            <a:r>
              <a:rPr lang="en-US" sz="1500" b="1" dirty="0"/>
              <a:t>Computer Monitors:</a:t>
            </a:r>
          </a:p>
          <a:p>
            <a:r>
              <a:rPr lang="en-US" sz="1500" dirty="0"/>
              <a:t>“Energy Commission staff proposes computer monitor standards to </a:t>
            </a:r>
            <a:r>
              <a:rPr lang="en-US" sz="1500" dirty="0">
                <a:solidFill>
                  <a:srgbClr val="FF0000"/>
                </a:solidFill>
              </a:rPr>
              <a:t>establish maximum ON-mode requirements based on screen area and resolution. This approach is similar to the ENERGY STAR Version 6.0 specification </a:t>
            </a:r>
            <a:r>
              <a:rPr lang="en-US" sz="1500" dirty="0"/>
              <a:t>for on-mode power requirements. Furthermore, staff proposes maximum power for sleep mode (PSLEEP_MAX) and off mode (POFF_MAX).</a:t>
            </a:r>
          </a:p>
          <a:p>
            <a:r>
              <a:rPr lang="en-US" sz="600" dirty="0">
                <a:latin typeface="LucidaBright"/>
                <a:ea typeface="SimSun" panose="02010600030101010101" pitchFamily="2" charset="-122"/>
              </a:rPr>
              <a:t/>
            </a:r>
            <a:br>
              <a:rPr lang="en-US" sz="600" dirty="0">
                <a:latin typeface="LucidaBright"/>
                <a:ea typeface="SimSun" panose="02010600030101010101" pitchFamily="2" charset="-122"/>
              </a:rPr>
            </a:br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145714375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9727" y="1028075"/>
            <a:ext cx="8375650" cy="329889"/>
          </a:xfrm>
        </p:spPr>
        <p:txBody>
          <a:bodyPr/>
          <a:lstStyle/>
          <a:p>
            <a:r>
              <a:rPr lang="en-US" dirty="0" smtClean="0"/>
              <a:t>Test Methods: ES6.0 or ES7.0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513293" y="1428229"/>
            <a:ext cx="8060249" cy="480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US" sz="1400" dirty="0" smtClean="0">
                <a:ea typeface="SimSun" panose="02010600030101010101" pitchFamily="2" charset="-122"/>
                <a:cs typeface="LucidaBright"/>
              </a:rPr>
              <a:t>Energy Star 6.0 Test Procedure is set for Modal/Fixed limits.  We instrument the monitor and make discrete Power measurements.</a:t>
            </a:r>
          </a:p>
          <a:p>
            <a:pPr>
              <a:lnSpc>
                <a:spcPct val="107000"/>
              </a:lnSpc>
            </a:pPr>
            <a:endParaRPr lang="en-US" sz="1400" dirty="0">
              <a:ea typeface="SimSun" panose="02010600030101010101" pitchFamily="2" charset="-122"/>
              <a:cs typeface="LucidaBright"/>
            </a:endParaRPr>
          </a:p>
          <a:p>
            <a:pPr>
              <a:lnSpc>
                <a:spcPct val="107000"/>
              </a:lnSpc>
            </a:pPr>
            <a:r>
              <a:rPr lang="en-US" sz="1400" dirty="0" smtClean="0">
                <a:ea typeface="SimSun" panose="02010600030101010101" pitchFamily="2" charset="-122"/>
                <a:cs typeface="LucidaBright"/>
              </a:rPr>
              <a:t>Energy Star 7.0 Test Procedure requires continuous Power measurements over a 10 minute test time, using different source inputs.  The </a:t>
            </a:r>
            <a:r>
              <a:rPr lang="en-US" sz="1200" dirty="0">
                <a:ea typeface="SimSun" panose="02010600030101010101" pitchFamily="2" charset="-122"/>
                <a:cs typeface="LucidaBright"/>
              </a:rPr>
              <a:t>goal</a:t>
            </a:r>
            <a:r>
              <a:rPr lang="en-US" sz="1400" dirty="0" smtClean="0">
                <a:ea typeface="SimSun" panose="02010600030101010101" pitchFamily="2" charset="-122"/>
                <a:cs typeface="LucidaBright"/>
              </a:rPr>
              <a:t> to average ON power under different likely User conditions.  Further, by specifying a Max TEC, ES 7.0 allows Monitor OEMs to trade off ON power with Sleep power</a:t>
            </a:r>
          </a:p>
          <a:p>
            <a:pPr>
              <a:lnSpc>
                <a:spcPct val="107000"/>
              </a:lnSpc>
            </a:pPr>
            <a:endParaRPr lang="en-US" sz="1400" dirty="0">
              <a:ea typeface="SimSun" panose="02010600030101010101" pitchFamily="2" charset="-122"/>
              <a:cs typeface="LucidaBright"/>
            </a:endParaRPr>
          </a:p>
          <a:p>
            <a:pPr>
              <a:lnSpc>
                <a:spcPct val="107000"/>
              </a:lnSpc>
            </a:pPr>
            <a:r>
              <a:rPr lang="en-US" sz="1400" dirty="0" smtClean="0">
                <a:ea typeface="SimSun" panose="02010600030101010101" pitchFamily="2" charset="-122"/>
                <a:cs typeface="LucidaBright"/>
              </a:rPr>
              <a:t>CEC has set fixed ON power limit and Sleep power limit</a:t>
            </a:r>
          </a:p>
          <a:p>
            <a:pPr>
              <a:lnSpc>
                <a:spcPct val="107000"/>
              </a:lnSpc>
            </a:pPr>
            <a:endParaRPr lang="en-US" sz="1050" dirty="0">
              <a:ea typeface="SimSun" panose="02010600030101010101" pitchFamily="2" charset="-122"/>
              <a:cs typeface="LucidaBright"/>
            </a:endParaRPr>
          </a:p>
          <a:p>
            <a:r>
              <a:rPr lang="en-US" sz="400" dirty="0">
                <a:latin typeface="LucidaBright"/>
                <a:ea typeface="SimSun" panose="02010600030101010101" pitchFamily="2" charset="-122"/>
              </a:rPr>
              <a:t/>
            </a:r>
            <a:br>
              <a:rPr lang="en-US" sz="400" dirty="0">
                <a:latin typeface="LucidaBright"/>
                <a:ea typeface="SimSun" panose="02010600030101010101" pitchFamily="2" charset="-122"/>
              </a:rPr>
            </a:br>
            <a:r>
              <a:rPr lang="en-US" b="1" dirty="0">
                <a:solidFill>
                  <a:srgbClr val="FF0000"/>
                </a:solidFill>
                <a:ea typeface="SimSun" panose="02010600030101010101" pitchFamily="2" charset="-122"/>
                <a:cs typeface="LucidaBright"/>
              </a:rPr>
              <a:t>Issue:</a:t>
            </a:r>
          </a:p>
          <a:p>
            <a:r>
              <a:rPr lang="en-US" sz="1400" dirty="0">
                <a:ea typeface="SimSun" panose="02010600030101010101" pitchFamily="2" charset="-122"/>
                <a:cs typeface="LucidaBright"/>
              </a:rPr>
              <a:t>If CEC will set a specific ON, Sleep and OFF limits (as it is similarly done in ES6.0), then the “Test Procedure” should also follow ES6.0, with any adjustments the CEC deems necessary.</a:t>
            </a:r>
          </a:p>
          <a:p>
            <a:endParaRPr lang="en-US" sz="1400" dirty="0">
              <a:ea typeface="SimSun" panose="02010600030101010101" pitchFamily="2" charset="-122"/>
              <a:cs typeface="LucidaBright"/>
            </a:endParaRPr>
          </a:p>
          <a:p>
            <a:r>
              <a:rPr lang="en-US" sz="1400" dirty="0">
                <a:ea typeface="SimSun" panose="02010600030101010101" pitchFamily="2" charset="-122"/>
                <a:cs typeface="LucidaBright"/>
              </a:rPr>
              <a:t>The ES7.0 Test Procedure allows the OEM to adjust/vary ON, Sleep and OFF limits so that it meets an overall TEC target. That is, the ON, Sleep and OFF limits are not specific; OEM instead needs to meet the Max TEC allowed.</a:t>
            </a:r>
          </a:p>
          <a:p>
            <a:endParaRPr lang="en-US" b="1" dirty="0">
              <a:ea typeface="SimSun" panose="02010600030101010101" pitchFamily="2" charset="-122"/>
              <a:cs typeface="LucidaBright"/>
            </a:endParaRPr>
          </a:p>
          <a:p>
            <a:r>
              <a:rPr lang="en-US" b="1" dirty="0">
                <a:solidFill>
                  <a:srgbClr val="FF0000"/>
                </a:solidFill>
                <a:ea typeface="SimSun" panose="02010600030101010101" pitchFamily="2" charset="-122"/>
                <a:cs typeface="LucidaBright"/>
              </a:rPr>
              <a:t>The current CEC Power Consumption Limits and the Specified Test Procedure are in conflict with each other.</a:t>
            </a:r>
          </a:p>
        </p:txBody>
      </p:sp>
    </p:spTree>
    <p:extLst>
      <p:ext uri="{BB962C8B-B14F-4D97-AF65-F5344CB8AC3E}">
        <p14:creationId xmlns:p14="http://schemas.microsoft.com/office/powerpoint/2010/main" val="3032083257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1" name="Rectangle 2"/>
          <p:cNvSpPr>
            <a:spLocks noGrp="1"/>
          </p:cNvSpPr>
          <p:nvPr>
            <p:ph type="title"/>
          </p:nvPr>
        </p:nvSpPr>
        <p:spPr>
          <a:xfrm>
            <a:off x="339727" y="913745"/>
            <a:ext cx="8375650" cy="329889"/>
          </a:xfrm>
        </p:spPr>
        <p:txBody>
          <a:bodyPr/>
          <a:lstStyle/>
          <a:p>
            <a:r>
              <a:rPr lang="en-US" dirty="0" smtClean="0"/>
              <a:t>WW, US, and CA monitor landscape </a:t>
            </a:r>
            <a:endParaRPr lang="en-US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4171846" y="1078689"/>
            <a:ext cx="685979" cy="685979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>
              <a:lnSpc>
                <a:spcPct val="90000"/>
              </a:lnSpc>
            </a:pPr>
            <a:endParaRPr lang="en-US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684788" y="1599724"/>
            <a:ext cx="5602159" cy="1371957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>
              <a:lnSpc>
                <a:spcPct val="90000"/>
              </a:lnSpc>
            </a:pPr>
            <a:r>
              <a:rPr lang="en-US" sz="2101" dirty="0"/>
              <a:t>2016 volume projections</a:t>
            </a:r>
          </a:p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Based on IDC, DisplaySearch and other industry data</a:t>
            </a:r>
          </a:p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Based on the assumption that CA is 12% of the US volumes</a:t>
            </a:r>
          </a:p>
          <a:p>
            <a:pPr>
              <a:lnSpc>
                <a:spcPct val="90000"/>
              </a:lnSpc>
            </a:pPr>
            <a:endParaRPr lang="en-US" dirty="0"/>
          </a:p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CEC estimate CA installed base of monitors:</a:t>
            </a:r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21.2M (12.7M Residential + 8.5M commercial)</a:t>
            </a:r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Annual Shipments of new monitors: 3.6M combined</a:t>
            </a:r>
          </a:p>
          <a:p>
            <a:pPr lvl="1">
              <a:lnSpc>
                <a:spcPct val="90000"/>
              </a:lnSpc>
            </a:pPr>
            <a:endParaRPr lang="en-US" dirty="0"/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Prior draft: 38M (21M Comm. And 17M Cons</a:t>
            </a:r>
            <a:r>
              <a:rPr lang="en-US" dirty="0" smtClean="0"/>
              <a:t>.)</a:t>
            </a:r>
          </a:p>
          <a:p>
            <a:pPr marL="342991" lvl="1">
              <a:lnSpc>
                <a:spcPct val="90000"/>
              </a:lnSpc>
            </a:pPr>
            <a:r>
              <a:rPr lang="en-US" dirty="0"/>
              <a:t> </a:t>
            </a:r>
            <a:r>
              <a:rPr lang="en-US" dirty="0" smtClean="0"/>
              <a:t>   Not clear where the difference comes from</a:t>
            </a:r>
            <a:endParaRPr lang="en-US" dirty="0"/>
          </a:p>
          <a:p>
            <a:pPr lvl="1">
              <a:lnSpc>
                <a:spcPct val="90000"/>
              </a:lnSpc>
            </a:pPr>
            <a:endParaRPr lang="en-US" dirty="0" smtClean="0"/>
          </a:p>
          <a:p>
            <a:pPr lvl="1">
              <a:lnSpc>
                <a:spcPct val="90000"/>
              </a:lnSpc>
            </a:pPr>
            <a:endParaRPr lang="en-US" dirty="0"/>
          </a:p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Industry </a:t>
            </a:r>
            <a:r>
              <a:rPr lang="en-US" dirty="0" smtClean="0"/>
              <a:t>estimate </a:t>
            </a:r>
            <a:r>
              <a:rPr lang="en-US" dirty="0"/>
              <a:t>of CA installed base: </a:t>
            </a:r>
          </a:p>
          <a:p>
            <a:pPr marL="600235" lvl="1" indent="-257244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14.4M (2.87M * 5Yr lifecycle)</a:t>
            </a:r>
          </a:p>
          <a:p>
            <a:pPr marL="342991" lvl="1">
              <a:lnSpc>
                <a:spcPct val="90000"/>
              </a:lnSpc>
            </a:pPr>
            <a:endParaRPr lang="en-US" dirty="0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</a:pPr>
            <a:r>
              <a:rPr lang="en-US" dirty="0"/>
              <a:t>Note: CEC has increased lifetime to 6.6Yrs</a:t>
            </a:r>
          </a:p>
          <a:p>
            <a:pPr marL="143035" indent="-257244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143035" indent="-257244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FF0000"/>
                </a:solidFill>
              </a:rPr>
              <a:t>Updated Industry Estimate of CA installed base:</a:t>
            </a:r>
          </a:p>
          <a:p>
            <a:pPr marL="600235" lvl="1" indent="-257244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FF0000"/>
                </a:solidFill>
              </a:rPr>
              <a:t>18.9M </a:t>
            </a:r>
            <a:r>
              <a:rPr lang="en-US" dirty="0">
                <a:solidFill>
                  <a:srgbClr val="FF0000"/>
                </a:solidFill>
              </a:rPr>
              <a:t>monitors</a:t>
            </a:r>
          </a:p>
          <a:p>
            <a:pPr>
              <a:lnSpc>
                <a:spcPct val="90000"/>
              </a:lnSpc>
            </a:pPr>
            <a:endParaRPr lang="en-US" dirty="0"/>
          </a:p>
          <a:p>
            <a:pPr>
              <a:lnSpc>
                <a:spcPct val="9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13754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838200"/>
            <a:ext cx="8375650" cy="439737"/>
          </a:xfrm>
        </p:spPr>
        <p:txBody>
          <a:bodyPr/>
          <a:lstStyle/>
          <a:p>
            <a:r>
              <a:rPr lang="en-US" b="1" dirty="0" smtClean="0"/>
              <a:t>Monitor Definitions… should delete.</a:t>
            </a:r>
            <a:endParaRPr lang="en-US" b="1" dirty="0"/>
          </a:p>
        </p:txBody>
      </p:sp>
      <p:sp>
        <p:nvSpPr>
          <p:cNvPr id="3" name="Rectangle 2"/>
          <p:cNvSpPr/>
          <p:nvPr/>
        </p:nvSpPr>
        <p:spPr>
          <a:xfrm>
            <a:off x="533400" y="1447800"/>
            <a:ext cx="8402107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“computer monitor” </a:t>
            </a:r>
            <a:endParaRPr lang="en-US" b="1" dirty="0" smtClean="0"/>
          </a:p>
          <a:p>
            <a:r>
              <a:rPr lang="en-US" dirty="0" smtClean="0"/>
              <a:t>means </a:t>
            </a:r>
            <a:r>
              <a:rPr lang="en-US" dirty="0"/>
              <a:t>an analog or digital device of size greater than or equal to 12 </a:t>
            </a:r>
            <a:r>
              <a:rPr lang="en-US" dirty="0" smtClean="0"/>
              <a:t>inches and </a:t>
            </a:r>
            <a:r>
              <a:rPr lang="en-US" dirty="0"/>
              <a:t>less than or equal to 61 inches, a pixel density of greater than 5000 pixels per square </a:t>
            </a:r>
            <a:r>
              <a:rPr lang="en-US" dirty="0" smtClean="0"/>
              <a:t>inch, and </a:t>
            </a:r>
            <a:r>
              <a:rPr lang="en-US" dirty="0"/>
              <a:t>that is designed primarily for the display of computer generated signals and not </a:t>
            </a:r>
            <a:r>
              <a:rPr lang="en-US" dirty="0" smtClean="0"/>
              <a:t>marketed for </a:t>
            </a:r>
            <a:r>
              <a:rPr lang="en-US" dirty="0"/>
              <a:t>use as a television</a:t>
            </a:r>
            <a:r>
              <a:rPr lang="en-US" dirty="0" smtClean="0"/>
              <a:t>.</a:t>
            </a:r>
          </a:p>
          <a:p>
            <a:endParaRPr lang="en-US" sz="1000" dirty="0" smtClean="0"/>
          </a:p>
          <a:p>
            <a:r>
              <a:rPr lang="en-US" dirty="0" smtClean="0"/>
              <a:t>Vs.</a:t>
            </a:r>
          </a:p>
          <a:p>
            <a:endParaRPr lang="en-US" sz="1000" dirty="0" smtClean="0"/>
          </a:p>
          <a:p>
            <a:r>
              <a:rPr lang="en-US" b="1" dirty="0"/>
              <a:t>“electronic display (display) or monitor” </a:t>
            </a:r>
            <a:endParaRPr lang="en-US" b="1" dirty="0" smtClean="0"/>
          </a:p>
          <a:p>
            <a:r>
              <a:rPr lang="en-US" dirty="0" smtClean="0"/>
              <a:t>means </a:t>
            </a:r>
            <a:r>
              <a:rPr lang="en-US" dirty="0"/>
              <a:t>a product with a display screen and </a:t>
            </a:r>
            <a:r>
              <a:rPr lang="en-US" dirty="0" smtClean="0"/>
              <a:t>associated electronics</a:t>
            </a:r>
            <a:r>
              <a:rPr lang="en-US" dirty="0"/>
              <a:t>, often encased in a single housing, that as its primary function produces </a:t>
            </a:r>
            <a:r>
              <a:rPr lang="en-US" dirty="0" smtClean="0"/>
              <a:t>visual information </a:t>
            </a:r>
            <a:r>
              <a:rPr lang="en-US" dirty="0"/>
              <a:t>from:</a:t>
            </a:r>
          </a:p>
          <a:p>
            <a:pPr lvl="1"/>
            <a:r>
              <a:rPr lang="en-US" sz="1200" dirty="0"/>
              <a:t>(1) A computer, workstation, or server via one or more inputs (e.g., VGA, DVI, HDMI, DisplayPort, IEEE 1394, USB)</a:t>
            </a:r>
          </a:p>
          <a:p>
            <a:pPr lvl="1"/>
            <a:r>
              <a:rPr lang="en-US" sz="1200" dirty="0"/>
              <a:t>(2) External storage (e.g., USB flash drive, memory card)</a:t>
            </a:r>
          </a:p>
          <a:p>
            <a:pPr lvl="1"/>
            <a:r>
              <a:rPr lang="en-US" sz="1200" dirty="0"/>
              <a:t>(3) A network connection</a:t>
            </a:r>
          </a:p>
          <a:p>
            <a:r>
              <a:rPr lang="en-US" dirty="0"/>
              <a:t>electronic display or monitor is intended for one person to view in a desk based environment.</a:t>
            </a:r>
          </a:p>
          <a:p>
            <a:endParaRPr lang="en-US" sz="1000" dirty="0"/>
          </a:p>
          <a:p>
            <a:r>
              <a:rPr lang="en-US" dirty="0" smtClean="0">
                <a:solidFill>
                  <a:srgbClr val="FF0000"/>
                </a:solidFill>
              </a:rPr>
              <a:t>Note: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At the time of this writing, it is the Industry’s understanding that the CEC will remove the second definition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42675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CEC Final Power Requirements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633" y="1942713"/>
            <a:ext cx="8184270" cy="3354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300968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2587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CEC – Monitor Update to </a:t>
            </a:r>
            <a:br>
              <a:rPr lang="en-US" dirty="0" smtClean="0"/>
            </a:br>
            <a:r>
              <a:rPr lang="en-US" dirty="0" smtClean="0"/>
              <a:t>Final Draft of Regulation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Part 2: Specifics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Robert White</a:t>
            </a:r>
          </a:p>
          <a:p>
            <a:r>
              <a:rPr lang="en-US" dirty="0" smtClean="0"/>
              <a:t>April </a:t>
            </a:r>
            <a:r>
              <a:rPr lang="en-US" dirty="0" smtClean="0"/>
              <a:t>26, </a:t>
            </a:r>
            <a:r>
              <a:rPr lang="en-US" dirty="0" smtClean="0"/>
              <a:t>2016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4539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331471" y="1608166"/>
            <a:ext cx="8585061" cy="277071"/>
          </a:xfrm>
        </p:spPr>
        <p:txBody>
          <a:bodyPr/>
          <a:lstStyle/>
          <a:p>
            <a:r>
              <a:rPr lang="en-US" dirty="0" smtClean="0"/>
              <a:t>Data is an </a:t>
            </a:r>
            <a:r>
              <a:rPr lang="en-US" dirty="0"/>
              <a:t>I</a:t>
            </a:r>
            <a:r>
              <a:rPr lang="en-US" dirty="0" smtClean="0"/>
              <a:t>ndustry Average estimate</a:t>
            </a:r>
          </a:p>
          <a:p>
            <a:r>
              <a:rPr lang="en-US" dirty="0" smtClean="0"/>
              <a:t>Where not available, some Data has been obtained by HP, being a good representation of the marketplace</a:t>
            </a:r>
          </a:p>
          <a:p>
            <a:r>
              <a:rPr lang="en-US" dirty="0" smtClean="0"/>
              <a:t>Material Cost data is an average, and is “Cost to the OEM”… </a:t>
            </a:r>
          </a:p>
          <a:p>
            <a:r>
              <a:rPr lang="en-US" dirty="0"/>
              <a:t>	</a:t>
            </a:r>
            <a:r>
              <a:rPr lang="en-US" dirty="0" smtClean="0"/>
              <a:t>“Price increase to the End User” is much higher, and dependent on the </a:t>
            </a:r>
          </a:p>
          <a:p>
            <a:r>
              <a:rPr lang="en-US" dirty="0"/>
              <a:t>	</a:t>
            </a:r>
            <a:r>
              <a:rPr lang="en-US" dirty="0" smtClean="0"/>
              <a:t>mark-ups each Industry OEM has along its supply chain and </a:t>
            </a:r>
          </a:p>
          <a:p>
            <a:r>
              <a:rPr lang="en-US" dirty="0"/>
              <a:t>	</a:t>
            </a:r>
            <a:r>
              <a:rPr lang="en-US" dirty="0" smtClean="0"/>
              <a:t>“go to market” models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13841" y="838200"/>
            <a:ext cx="8117206" cy="574516"/>
          </a:xfrm>
        </p:spPr>
        <p:txBody>
          <a:bodyPr/>
          <a:lstStyle/>
          <a:p>
            <a:pPr algn="l"/>
            <a:r>
              <a:rPr lang="en-US" sz="2500" dirty="0">
                <a:latin typeface="Futura Bk" pitchFamily="34" charset="0"/>
                <a:cs typeface="+mj-cs"/>
              </a:rPr>
              <a:t>Clarifications for data shown in these slides</a:t>
            </a:r>
          </a:p>
        </p:txBody>
      </p:sp>
    </p:spTree>
    <p:extLst>
      <p:ext uri="{BB962C8B-B14F-4D97-AF65-F5344CB8AC3E}">
        <p14:creationId xmlns:p14="http://schemas.microsoft.com/office/powerpoint/2010/main" val="4162605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31470" y="970910"/>
            <a:ext cx="8583930" cy="571649"/>
          </a:xfrm>
        </p:spPr>
        <p:txBody>
          <a:bodyPr/>
          <a:lstStyle/>
          <a:p>
            <a:r>
              <a:rPr lang="en-US" dirty="0" smtClean="0"/>
              <a:t> </a:t>
            </a:r>
            <a:r>
              <a:rPr lang="en-US" sz="2500" dirty="0">
                <a:latin typeface="Futura Bk" pitchFamily="34" charset="0"/>
                <a:cs typeface="+mj-cs"/>
              </a:rPr>
              <a:t>Analysis of Power Reduction needed (20”~27” Range):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0"/>
          </p:nvPr>
        </p:nvSpPr>
        <p:spPr>
          <a:xfrm>
            <a:off x="329184" y="1771218"/>
            <a:ext cx="8119872" cy="3772883"/>
          </a:xfrm>
        </p:spPr>
        <p:txBody>
          <a:bodyPr>
            <a:noAutofit/>
          </a:bodyPr>
          <a:lstStyle/>
          <a:p>
            <a:pPr marL="0" lvl="2" indent="0">
              <a:buSzPct val="120000"/>
              <a:buNone/>
            </a:pPr>
            <a:r>
              <a:rPr lang="en-US" sz="1200" b="1" dirty="0"/>
              <a:t>CEC staff final report:</a:t>
            </a:r>
          </a:p>
          <a:p>
            <a:pPr marL="457208" lvl="3" indent="-285755">
              <a:buSzPct val="120000"/>
              <a:buFont typeface="HP Simplified" panose="020B0604020204020204" pitchFamily="34" charset="0"/>
              <a:buChar char="•"/>
            </a:pPr>
            <a:r>
              <a:rPr lang="en-US" sz="1200" dirty="0">
                <a:solidFill>
                  <a:srgbClr val="0070C0"/>
                </a:solidFill>
              </a:rPr>
              <a:t>“The core opportunity for energy savings regarding computer monitors and signage displays is to reduce the amount of energy used in ON mode.“</a:t>
            </a:r>
          </a:p>
          <a:p>
            <a:pPr marL="457208" lvl="3" indent="-285755">
              <a:buSzPct val="120000"/>
              <a:buFont typeface="HP Simplified" panose="020B0604020204020204" pitchFamily="34" charset="0"/>
              <a:buChar char="•"/>
            </a:pPr>
            <a:r>
              <a:rPr lang="en-US" sz="1200" dirty="0">
                <a:solidFill>
                  <a:srgbClr val="0070C0"/>
                </a:solidFill>
              </a:rPr>
              <a:t>“About 20 percent of the computer monitors in the market today meet the draft ENERGY STAR Version 7.0 standards.”</a:t>
            </a:r>
          </a:p>
          <a:p>
            <a:pPr marL="457208" lvl="3" indent="-285755">
              <a:buSzPct val="120000"/>
              <a:buFont typeface="HP Simplified" panose="020B0604020204020204" pitchFamily="34" charset="0"/>
              <a:buChar char="•"/>
            </a:pPr>
            <a:r>
              <a:rPr lang="en-US" sz="1200" dirty="0">
                <a:solidFill>
                  <a:srgbClr val="0070C0"/>
                </a:solidFill>
              </a:rPr>
              <a:t>“Staff’s analysis of the ENERGY STAR data shows that only about 14 percent of the current models meet the staff’s proposed more stringent</a:t>
            </a:r>
          </a:p>
          <a:p>
            <a:pPr marL="171453" lvl="3" indent="0">
              <a:buSzPct val="120000"/>
              <a:buNone/>
            </a:pPr>
            <a:r>
              <a:rPr lang="en-US" sz="1200" dirty="0">
                <a:solidFill>
                  <a:srgbClr val="0070C0"/>
                </a:solidFill>
              </a:rPr>
              <a:t>           standards. However, </a:t>
            </a:r>
            <a:r>
              <a:rPr lang="en-US" sz="1200" dirty="0">
                <a:solidFill>
                  <a:srgbClr val="FF0000"/>
                </a:solidFill>
              </a:rPr>
              <a:t>monitors would only need to reduce their power consumption by 3 to 5 watts to comply.”</a:t>
            </a:r>
          </a:p>
          <a:p>
            <a:pPr marL="171453" lvl="3" indent="0">
              <a:buSzPct val="120000"/>
              <a:buNone/>
            </a:pPr>
            <a:endParaRPr lang="en-US" sz="1200" dirty="0">
              <a:solidFill>
                <a:srgbClr val="FF0000"/>
              </a:solidFill>
            </a:endParaRPr>
          </a:p>
          <a:p>
            <a:pPr marL="0" lvl="2" indent="0">
              <a:buNone/>
            </a:pPr>
            <a:r>
              <a:rPr lang="en-US" sz="1200" b="1" dirty="0"/>
              <a:t>Review of power reduction for select sizes:</a:t>
            </a:r>
            <a:endParaRPr lang="en-US" sz="1200" dirty="0"/>
          </a:p>
          <a:p>
            <a:pPr marL="171453" lvl="3" indent="0">
              <a:buSzPct val="120000"/>
              <a:buNone/>
            </a:pPr>
            <a:endParaRPr lang="en-US" sz="1050" dirty="0">
              <a:solidFill>
                <a:srgbClr val="FF0000"/>
              </a:solidFill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3771726"/>
              </p:ext>
            </p:extLst>
          </p:nvPr>
        </p:nvGraphicFramePr>
        <p:xfrm>
          <a:off x="1542261" y="3758957"/>
          <a:ext cx="5373498" cy="1314792"/>
        </p:xfrm>
        <a:graphic>
          <a:graphicData uri="http://schemas.openxmlformats.org/drawingml/2006/table">
            <a:tbl>
              <a:tblPr firstRow="1" firstCol="1" bandRow="1"/>
              <a:tblGrid>
                <a:gridCol w="895583"/>
                <a:gridCol w="895583"/>
                <a:gridCol w="895583"/>
                <a:gridCol w="895583"/>
                <a:gridCol w="895583"/>
                <a:gridCol w="895583"/>
              </a:tblGrid>
              <a:tr h="21913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20”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21.5”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23”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24”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27”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13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1600*900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1920*1080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1920*1080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1920*1080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1920*1080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13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E.S. 6.0 limit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16.5W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21.1W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22W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24.1W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29W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13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CEC proposed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11.7W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14.9W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15.4W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16.7W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20.3W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13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Delta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4.8W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6.2W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6.6W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7.4W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8.7W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13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 Reduction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29%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29%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30%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31%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30%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48" marR="5144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1485097" y="5280670"/>
            <a:ext cx="4570809" cy="56451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en-US" sz="1200" dirty="0">
                <a:solidFill>
                  <a:srgbClr val="0070C0"/>
                </a:solidFill>
              </a:rPr>
              <a:t>Range: </a:t>
            </a:r>
            <a:r>
              <a:rPr lang="en-US" sz="1200" dirty="0" smtClean="0">
                <a:solidFill>
                  <a:srgbClr val="0070C0"/>
                </a:solidFill>
              </a:rPr>
              <a:t>4.8W~8.7W  </a:t>
            </a:r>
            <a:r>
              <a:rPr lang="en-US" sz="1200" dirty="0">
                <a:solidFill>
                  <a:srgbClr val="0070C0"/>
                </a:solidFill>
              </a:rPr>
              <a:t>(</a:t>
            </a:r>
            <a:r>
              <a:rPr lang="en-US" sz="1200" dirty="0">
                <a:solidFill>
                  <a:srgbClr val="FF0000"/>
                </a:solidFill>
              </a:rPr>
              <a:t>not 3W~5W to comply</a:t>
            </a:r>
            <a:r>
              <a:rPr lang="en-US" sz="1200" dirty="0">
                <a:solidFill>
                  <a:srgbClr val="0070C0"/>
                </a:solidFill>
              </a:rPr>
              <a:t>)</a:t>
            </a:r>
          </a:p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en-US" sz="1200" dirty="0">
                <a:solidFill>
                  <a:srgbClr val="0070C0"/>
                </a:solidFill>
              </a:rPr>
              <a:t>Average Reduction: 6.98W (31%) </a:t>
            </a:r>
          </a:p>
        </p:txBody>
      </p:sp>
    </p:spTree>
    <p:extLst>
      <p:ext uri="{BB962C8B-B14F-4D97-AF65-F5344CB8AC3E}">
        <p14:creationId xmlns:p14="http://schemas.microsoft.com/office/powerpoint/2010/main" val="29815619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31470" y="970910"/>
            <a:ext cx="8117206" cy="571649"/>
          </a:xfrm>
        </p:spPr>
        <p:txBody>
          <a:bodyPr/>
          <a:lstStyle/>
          <a:p>
            <a:pPr algn="l"/>
            <a:r>
              <a:rPr lang="en-US" dirty="0" smtClean="0"/>
              <a:t> </a:t>
            </a:r>
            <a:r>
              <a:rPr lang="en-US" sz="2500" dirty="0">
                <a:latin typeface="Futura Bk" pitchFamily="34" charset="0"/>
                <a:cs typeface="+mj-cs"/>
              </a:rPr>
              <a:t>Cost Assessment – Analysis (CA Savings):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0"/>
          </p:nvPr>
        </p:nvSpPr>
        <p:spPr>
          <a:xfrm>
            <a:off x="351057" y="1656888"/>
            <a:ext cx="8508310" cy="3772883"/>
          </a:xfrm>
        </p:spPr>
        <p:txBody>
          <a:bodyPr>
            <a:noAutofit/>
          </a:bodyPr>
          <a:lstStyle/>
          <a:p>
            <a:pPr marL="0" lvl="2" indent="0">
              <a:buSzPct val="120000"/>
              <a:buNone/>
            </a:pPr>
            <a:r>
              <a:rPr lang="en-US" sz="1200" b="1" dirty="0"/>
              <a:t>CEC staff report:</a:t>
            </a:r>
          </a:p>
          <a:p>
            <a:r>
              <a:rPr lang="en-US" sz="1200" dirty="0">
                <a:solidFill>
                  <a:srgbClr val="0070C0"/>
                </a:solidFill>
              </a:rPr>
              <a:t>“Monitors would only need to reduce their power consumption by 3 to 5 watts to comply.”</a:t>
            </a:r>
          </a:p>
          <a:p>
            <a:r>
              <a:rPr lang="en-US" sz="1200" dirty="0">
                <a:solidFill>
                  <a:srgbClr val="0070C0"/>
                </a:solidFill>
              </a:rPr>
              <a:t>“Total energy saving over the entire life (6yr Residential, 7yr Commercial, 6.6yr Avg.) of the product will be about $29.30”</a:t>
            </a:r>
          </a:p>
          <a:p>
            <a:pPr marL="0" indent="0">
              <a:buNone/>
            </a:pPr>
            <a:endParaRPr lang="en-US" sz="1050" dirty="0">
              <a:solidFill>
                <a:srgbClr val="FF0000"/>
              </a:solidFill>
            </a:endParaRPr>
          </a:p>
          <a:p>
            <a:pPr marL="0" lvl="2" indent="0">
              <a:buNone/>
            </a:pPr>
            <a:r>
              <a:rPr lang="en-US" sz="1200" b="1" dirty="0"/>
              <a:t>Industry </a:t>
            </a:r>
          </a:p>
          <a:p>
            <a:pPr marL="0" lvl="2" indent="0">
              <a:buNone/>
            </a:pPr>
            <a:r>
              <a:rPr lang="en-US" sz="1200" b="1" dirty="0"/>
              <a:t>analysis:</a:t>
            </a:r>
            <a:endParaRPr lang="en-US" sz="1200" dirty="0"/>
          </a:p>
          <a:p>
            <a:pPr marL="171453" lvl="3" indent="0">
              <a:buSzPct val="120000"/>
              <a:buNone/>
            </a:pPr>
            <a:endParaRPr lang="en-US" sz="1050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629165" y="4515133"/>
            <a:ext cx="3830047" cy="137195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lIns="0" tIns="0" rIns="0" bIns="0" rtlCol="0">
            <a:noAutofit/>
          </a:bodyPr>
          <a:lstStyle/>
          <a:p>
            <a:pPr lvl="1">
              <a:lnSpc>
                <a:spcPct val="90000"/>
              </a:lnSpc>
            </a:pPr>
            <a:endParaRPr lang="en-US" sz="750" dirty="0"/>
          </a:p>
          <a:p>
            <a:pPr lvl="1">
              <a:lnSpc>
                <a:spcPct val="90000"/>
              </a:lnSpc>
            </a:pPr>
            <a:r>
              <a:rPr lang="en-US" dirty="0" smtClean="0"/>
              <a:t>Industry calculates savings of:</a:t>
            </a:r>
          </a:p>
          <a:p>
            <a:pPr marL="900353" lvl="2" indent="-214370">
              <a:lnSpc>
                <a:spcPct val="90000"/>
              </a:lnSpc>
              <a:buFontTx/>
              <a:buChar char="-"/>
            </a:pPr>
            <a:r>
              <a:rPr lang="en-US" dirty="0" smtClean="0"/>
              <a:t>$   7.33 (3W Avg. savings) up to </a:t>
            </a:r>
          </a:p>
          <a:p>
            <a:pPr marL="900353" lvl="2" indent="-214370">
              <a:lnSpc>
                <a:spcPct val="90000"/>
              </a:lnSpc>
              <a:buFontTx/>
              <a:buChar char="-"/>
            </a:pPr>
            <a:r>
              <a:rPr lang="en-US" dirty="0" smtClean="0"/>
              <a:t>$12.04 (5W Avg. savings) 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vs $29.30 estimate by the CEC.</a:t>
            </a:r>
          </a:p>
          <a:p>
            <a:pPr lvl="1">
              <a:lnSpc>
                <a:spcPct val="90000"/>
              </a:lnSpc>
            </a:pPr>
            <a:endParaRPr lang="en-US" sz="600" dirty="0"/>
          </a:p>
          <a:p>
            <a:pPr lvl="1">
              <a:lnSpc>
                <a:spcPct val="90000"/>
              </a:lnSpc>
            </a:pPr>
            <a:r>
              <a:rPr lang="en-US" dirty="0" smtClean="0"/>
              <a:t>And, only on new Stock… Installed base has no savings thru the end of its useful life.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1313602" y="2560094"/>
          <a:ext cx="2877300" cy="3212667"/>
        </p:xfrm>
        <a:graphic>
          <a:graphicData uri="http://schemas.openxmlformats.org/drawingml/2006/table">
            <a:tbl>
              <a:tblPr/>
              <a:tblGrid>
                <a:gridCol w="790781"/>
                <a:gridCol w="95275"/>
                <a:gridCol w="619286"/>
                <a:gridCol w="95275"/>
                <a:gridCol w="590704"/>
                <a:gridCol w="95275"/>
                <a:gridCol w="590704"/>
              </a:tblGrid>
              <a:tr h="137196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Watts saved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Hours use 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Hours use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Average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37196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(Average)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Residential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Commercial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use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7196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(1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yr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(1 yr)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(1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yr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479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912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1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1533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2483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2232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912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96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W*Hrs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4599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7449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6696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37196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7196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Electricity cost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$0.164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$0.147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$0.160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7196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($/KW)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2912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912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1Yr savings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$0.75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$1.10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$1.07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42912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6.6Yr life savings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$4.98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$7.23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$7.07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42912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912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1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1533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2483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2232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912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96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W*Hrs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7665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12415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11160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37196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7196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Electricity cost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$0.164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$0.147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$0.160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7196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($/KW)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2912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912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1Yr savings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$1.26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$1.83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$1.79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42912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6.6Yr life savings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$8.30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$12.05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$11.78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4946659" y="2560094"/>
          <a:ext cx="2877300" cy="1806411"/>
        </p:xfrm>
        <a:graphic>
          <a:graphicData uri="http://schemas.openxmlformats.org/drawingml/2006/table">
            <a:tbl>
              <a:tblPr/>
              <a:tblGrid>
                <a:gridCol w="790781"/>
                <a:gridCol w="95275"/>
                <a:gridCol w="619286"/>
                <a:gridCol w="95275"/>
                <a:gridCol w="590704"/>
                <a:gridCol w="95275"/>
                <a:gridCol w="590704"/>
              </a:tblGrid>
              <a:tr h="137196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Watts saved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Hours Sleep 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Hours Sleep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Average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37196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Residential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Commercial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use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7196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0.55W to 0.50W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(1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yr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(1 yr)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(1 yr)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2912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Average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912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0.05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1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4453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5043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4888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1479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96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W*Hrs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222.65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252.15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244.4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37196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7196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Electricity cost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$0.164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$0.147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$0.160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7196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($/KW)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2912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912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1Yr savings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$0.04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$0.04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$0.04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42912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6.6Yr life savings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$0.24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$0.24</a:t>
                      </a:r>
                    </a:p>
                  </a:txBody>
                  <a:tcPr marL="5716" marR="5716" marT="5716" marB="0" anchor="ctr" anchorCtr="1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$0.26</a:t>
                      </a:r>
                    </a:p>
                  </a:txBody>
                  <a:tcPr marL="5716" marR="5716" marT="5716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868016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331471" y="1542559"/>
            <a:ext cx="8117206" cy="277071"/>
          </a:xfrm>
        </p:spPr>
        <p:txBody>
          <a:bodyPr/>
          <a:lstStyle/>
          <a:p>
            <a:r>
              <a:rPr lang="en-US" dirty="0" smtClean="0"/>
              <a:t>At this time, using the CEC provided data, the </a:t>
            </a:r>
            <a:r>
              <a:rPr lang="en-US" dirty="0" smtClean="0">
                <a:solidFill>
                  <a:srgbClr val="FF0000"/>
                </a:solidFill>
              </a:rPr>
              <a:t>numbers do </a:t>
            </a:r>
            <a:r>
              <a:rPr lang="en-US" dirty="0">
                <a:solidFill>
                  <a:srgbClr val="FF0000"/>
                </a:solidFill>
              </a:rPr>
              <a:t>n</a:t>
            </a:r>
            <a:r>
              <a:rPr lang="en-US" dirty="0" smtClean="0">
                <a:solidFill>
                  <a:srgbClr val="FF0000"/>
                </a:solidFill>
              </a:rPr>
              <a:t>ot agree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31471" y="970910"/>
            <a:ext cx="8117206" cy="430999"/>
          </a:xfrm>
        </p:spPr>
        <p:txBody>
          <a:bodyPr/>
          <a:lstStyle/>
          <a:p>
            <a:pPr algn="l"/>
            <a:r>
              <a:rPr lang="en-US" sz="2500" dirty="0">
                <a:latin typeface="Futura Bk" pitchFamily="34" charset="0"/>
                <a:cs typeface="+mj-cs"/>
              </a:rPr>
              <a:t>Industry and CEC first need to agree on the “math”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329185" y="1885548"/>
            <a:ext cx="8358687" cy="3669984"/>
          </a:xfrm>
        </p:spPr>
        <p:txBody>
          <a:bodyPr/>
          <a:lstStyle/>
          <a:p>
            <a:r>
              <a:rPr lang="en-US" sz="1600" dirty="0" smtClean="0"/>
              <a:t>Either we all agree that we need to reduce on average 3~5W from all monitors, which means:</a:t>
            </a:r>
          </a:p>
          <a:p>
            <a:pPr lvl="1"/>
            <a:r>
              <a:rPr lang="en-US" sz="1600" dirty="0"/>
              <a:t>$</a:t>
            </a:r>
            <a:r>
              <a:rPr lang="en-US" sz="1600" dirty="0" smtClean="0"/>
              <a:t>7.33 to $12.04 average power consumption savings per monitor over its lifetime</a:t>
            </a:r>
          </a:p>
          <a:p>
            <a:pPr lvl="1"/>
            <a:r>
              <a:rPr lang="en-US" sz="1600" dirty="0" smtClean="0"/>
              <a:t>Instead of the </a:t>
            </a:r>
            <a:r>
              <a:rPr lang="en-US" sz="1600" dirty="0"/>
              <a:t>CEC stated $29.30 </a:t>
            </a:r>
            <a:r>
              <a:rPr lang="en-US" sz="1600" dirty="0" smtClean="0"/>
              <a:t>average savings per monitor (</a:t>
            </a:r>
            <a:r>
              <a:rPr lang="en-US" sz="1600" dirty="0" smtClean="0">
                <a:solidFill>
                  <a:srgbClr val="FF0000"/>
                </a:solidFill>
              </a:rPr>
              <a:t>a 59%~75% ERROR in Savings</a:t>
            </a:r>
            <a:r>
              <a:rPr lang="en-US" sz="1600" dirty="0" smtClean="0"/>
              <a:t>)</a:t>
            </a:r>
          </a:p>
          <a:p>
            <a:pPr marL="0" indent="0">
              <a:buNone/>
            </a:pPr>
            <a:r>
              <a:rPr lang="en-US" sz="1600" dirty="0" smtClean="0"/>
              <a:t>OR</a:t>
            </a:r>
            <a:endParaRPr lang="en-US" sz="1600" dirty="0"/>
          </a:p>
          <a:p>
            <a:r>
              <a:rPr lang="en-US" sz="1600" dirty="0" smtClean="0"/>
              <a:t>We accept the $29.30 average lifetime savings per monitor, which translates to</a:t>
            </a:r>
          </a:p>
          <a:p>
            <a:pPr lvl="1"/>
            <a:r>
              <a:rPr lang="en-US" sz="1600" dirty="0" smtClean="0"/>
              <a:t>An average power consumption reduction of 12.3W per monitor (instead of 3~5W) </a:t>
            </a:r>
          </a:p>
          <a:p>
            <a:pPr lvl="1"/>
            <a:r>
              <a:rPr lang="en-US" sz="1600" dirty="0" smtClean="0"/>
              <a:t>Signifying a </a:t>
            </a:r>
            <a:r>
              <a:rPr lang="en-US" sz="1600" dirty="0" smtClean="0">
                <a:solidFill>
                  <a:srgbClr val="FF0000"/>
                </a:solidFill>
              </a:rPr>
              <a:t>250% ~ 400% increase </a:t>
            </a:r>
            <a:r>
              <a:rPr lang="en-US" sz="1600" dirty="0" smtClean="0"/>
              <a:t>in power reduction needs</a:t>
            </a:r>
          </a:p>
          <a:p>
            <a:pPr lvl="1"/>
            <a:r>
              <a:rPr lang="en-US" sz="1600" dirty="0" smtClean="0"/>
              <a:t>Which simply many monitors will not be able to achieve, regardless of the dollars invested in R&amp;D or in more efficient materials</a:t>
            </a:r>
          </a:p>
          <a:p>
            <a:pPr marL="0" indent="0">
              <a:buNone/>
            </a:pPr>
            <a:r>
              <a:rPr lang="en-US" sz="1600" dirty="0" smtClean="0"/>
              <a:t>Notes:</a:t>
            </a:r>
          </a:p>
          <a:p>
            <a:r>
              <a:rPr lang="en-US" sz="1600" dirty="0" smtClean="0"/>
              <a:t>Industry believes the average monitor power reduction needed to meet the CEC mandate is:</a:t>
            </a:r>
          </a:p>
          <a:p>
            <a:pPr lvl="1"/>
            <a:r>
              <a:rPr lang="en-US" sz="1600" dirty="0" smtClean="0"/>
              <a:t> 7W for the 20” ~ 27” range, without the more restrictive formulas for monitor above 5MP</a:t>
            </a:r>
          </a:p>
          <a:p>
            <a:r>
              <a:rPr lang="en-US" sz="1600" dirty="0" smtClean="0"/>
              <a:t>Industry also believes that we will sell 2.9M monitors/</a:t>
            </a:r>
            <a:r>
              <a:rPr lang="en-US" sz="1600" dirty="0" err="1" smtClean="0"/>
              <a:t>Yr</a:t>
            </a:r>
            <a:r>
              <a:rPr lang="en-US" sz="1600" dirty="0" smtClean="0"/>
              <a:t> in CA (based on IDC data), Vs 3.6M estimate from CEC</a:t>
            </a:r>
          </a:p>
        </p:txBody>
      </p:sp>
    </p:spTree>
    <p:extLst>
      <p:ext uri="{BB962C8B-B14F-4D97-AF65-F5344CB8AC3E}">
        <p14:creationId xmlns:p14="http://schemas.microsoft.com/office/powerpoint/2010/main" val="36931364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1" name="Rectangle 2"/>
          <p:cNvSpPr>
            <a:spLocks noGrp="1"/>
          </p:cNvSpPr>
          <p:nvPr>
            <p:ph type="title"/>
          </p:nvPr>
        </p:nvSpPr>
        <p:spPr>
          <a:xfrm>
            <a:off x="339727" y="913745"/>
            <a:ext cx="8375650" cy="329889"/>
          </a:xfrm>
        </p:spPr>
        <p:txBody>
          <a:bodyPr/>
          <a:lstStyle/>
          <a:p>
            <a:r>
              <a:rPr lang="en-US" b="1" dirty="0" smtClean="0"/>
              <a:t>WW, US, and CA monitor landscape </a:t>
            </a:r>
            <a:endParaRPr lang="en-US" sz="16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171846" y="1078689"/>
            <a:ext cx="685979" cy="685979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>
              <a:lnSpc>
                <a:spcPct val="90000"/>
              </a:lnSpc>
            </a:pPr>
            <a:endParaRPr lang="en-US" dirty="0" smtClean="0"/>
          </a:p>
        </p:txBody>
      </p:sp>
      <p:sp>
        <p:nvSpPr>
          <p:cNvPr id="2" name="Rectangle 1"/>
          <p:cNvSpPr/>
          <p:nvPr/>
        </p:nvSpPr>
        <p:spPr>
          <a:xfrm>
            <a:off x="627623" y="4686628"/>
            <a:ext cx="7145611" cy="1154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US" dirty="0" smtClean="0">
                <a:latin typeface="LucidaBright"/>
                <a:ea typeface="SimSun" panose="02010600030101010101" pitchFamily="2" charset="-122"/>
                <a:cs typeface="LucidaBright"/>
              </a:rPr>
              <a:t>Our 2.87 million monitor estimate does not correlate to the assertion by the CEC:</a:t>
            </a:r>
          </a:p>
          <a:p>
            <a:pPr>
              <a:lnSpc>
                <a:spcPct val="107000"/>
              </a:lnSpc>
            </a:pPr>
            <a:endParaRPr lang="en-US" sz="750" dirty="0">
              <a:latin typeface="LucidaBright"/>
              <a:ea typeface="SimSun" panose="02010600030101010101" pitchFamily="2" charset="-122"/>
              <a:cs typeface="LucidaBright"/>
            </a:endParaRPr>
          </a:p>
          <a:p>
            <a:pPr>
              <a:lnSpc>
                <a:spcPct val="107000"/>
              </a:lnSpc>
            </a:pPr>
            <a:r>
              <a:rPr lang="en-US" sz="1050" dirty="0">
                <a:solidFill>
                  <a:srgbClr val="0070C0"/>
                </a:solidFill>
              </a:rPr>
              <a:t>“CEC assumes that California annual residential and commercial shipments are about 3.6 million units.” (15% of the US market)</a:t>
            </a:r>
          </a:p>
        </p:txBody>
      </p:sp>
      <p:sp>
        <p:nvSpPr>
          <p:cNvPr id="4" name="Rectangle 3"/>
          <p:cNvSpPr/>
          <p:nvPr/>
        </p:nvSpPr>
        <p:spPr>
          <a:xfrm>
            <a:off x="974953" y="4172144"/>
            <a:ext cx="53014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LucidaBright"/>
                <a:ea typeface="SimSun" panose="02010600030101010101" pitchFamily="2" charset="-122"/>
                <a:cs typeface="LucidaBright"/>
              </a:rPr>
              <a:t>Assuming </a:t>
            </a:r>
            <a:r>
              <a:rPr lang="en-US" dirty="0">
                <a:latin typeface="LucidaBright"/>
                <a:ea typeface="SimSun" panose="02010600030101010101" pitchFamily="2" charset="-122"/>
                <a:cs typeface="LucidaBright"/>
              </a:rPr>
              <a:t>that California </a:t>
            </a:r>
            <a:r>
              <a:rPr lang="en-US" dirty="0" smtClean="0">
                <a:latin typeface="LucidaBright"/>
                <a:ea typeface="SimSun" panose="02010600030101010101" pitchFamily="2" charset="-122"/>
                <a:cs typeface="LucidaBright"/>
              </a:rPr>
              <a:t>is 12% of the US market.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7450" y="1421679"/>
            <a:ext cx="7201587" cy="2404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2000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1" name="Rectangle 2"/>
          <p:cNvSpPr>
            <a:spLocks noGrp="1"/>
          </p:cNvSpPr>
          <p:nvPr>
            <p:ph type="title"/>
          </p:nvPr>
        </p:nvSpPr>
        <p:spPr>
          <a:xfrm>
            <a:off x="339727" y="913745"/>
            <a:ext cx="8375650" cy="329889"/>
          </a:xfrm>
        </p:spPr>
        <p:txBody>
          <a:bodyPr/>
          <a:lstStyle/>
          <a:p>
            <a:r>
              <a:rPr lang="en-US" b="1" dirty="0" smtClean="0"/>
              <a:t>WW monitor landscape (2019 projections) </a:t>
            </a:r>
            <a:endParaRPr lang="en-US" sz="16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171846" y="1078689"/>
            <a:ext cx="685979" cy="685979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>
              <a:lnSpc>
                <a:spcPct val="90000"/>
              </a:lnSpc>
            </a:pPr>
            <a:endParaRPr lang="en-US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684788" y="1313899"/>
            <a:ext cx="5602159" cy="1371957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Based on IDC, DisplaySearch and other industry data</a:t>
            </a:r>
          </a:p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Do not see significant changes:</a:t>
            </a:r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Overall monitor volumes decreases</a:t>
            </a:r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We see growth on the higher resolution solutions</a:t>
            </a:r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Continued declines of the low-cost smaller-sized monitors </a:t>
            </a:r>
          </a:p>
          <a:p>
            <a:pPr marL="900353" lvl="2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17” and 18.5” sizes have significant decreases</a:t>
            </a:r>
          </a:p>
          <a:p>
            <a:pPr marL="900353" lvl="2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19.x” size absorbs some of the above, becoming the new entry level monitor size</a:t>
            </a:r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Touch not yet a growth story</a:t>
            </a:r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dirty="0" smtClean="0"/>
          </a:p>
          <a:p>
            <a:pPr>
              <a:lnSpc>
                <a:spcPct val="90000"/>
              </a:lnSpc>
            </a:pP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6575" y="3657600"/>
            <a:ext cx="5721954" cy="2572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2460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838200"/>
            <a:ext cx="8375650" cy="439737"/>
          </a:xfrm>
        </p:spPr>
        <p:txBody>
          <a:bodyPr/>
          <a:lstStyle/>
          <a:p>
            <a:r>
              <a:rPr lang="en-US" b="1" dirty="0" smtClean="0"/>
              <a:t>Regarding the “As Shipped” Requirements</a:t>
            </a:r>
            <a:endParaRPr lang="en-US" b="1" dirty="0"/>
          </a:p>
        </p:txBody>
      </p:sp>
      <p:sp>
        <p:nvSpPr>
          <p:cNvPr id="3" name="TextBox 2"/>
          <p:cNvSpPr txBox="1"/>
          <p:nvPr/>
        </p:nvSpPr>
        <p:spPr>
          <a:xfrm>
            <a:off x="306018" y="1752600"/>
            <a:ext cx="8060250" cy="1371957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CEC proposes to require that all monitors ship at 200 nits</a:t>
            </a:r>
          </a:p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750" dirty="0"/>
          </a:p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There is no precedent for this type of restriction in any other WW regulation</a:t>
            </a:r>
          </a:p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There is no precedent on California’s own TV Regulation</a:t>
            </a:r>
          </a:p>
          <a:p>
            <a:pPr>
              <a:lnSpc>
                <a:spcPct val="90000"/>
              </a:lnSpc>
            </a:pPr>
            <a:endParaRPr lang="en-US" sz="750" dirty="0"/>
          </a:p>
          <a:p>
            <a:pPr>
              <a:lnSpc>
                <a:spcPct val="90000"/>
              </a:lnSpc>
            </a:pPr>
            <a:endParaRPr lang="en-US" dirty="0" smtClean="0"/>
          </a:p>
          <a:p>
            <a:pPr>
              <a:lnSpc>
                <a:spcPct val="90000"/>
              </a:lnSpc>
            </a:pPr>
            <a:r>
              <a:rPr lang="en-US" dirty="0" smtClean="0"/>
              <a:t>For </a:t>
            </a:r>
            <a:r>
              <a:rPr lang="en-US" dirty="0"/>
              <a:t>Competitive reasons</a:t>
            </a:r>
          </a:p>
          <a:p>
            <a:pPr>
              <a:lnSpc>
                <a:spcPct val="90000"/>
              </a:lnSpc>
            </a:pPr>
            <a:r>
              <a:rPr lang="en-US" dirty="0"/>
              <a:t>For Product placement/Positioning</a:t>
            </a:r>
          </a:p>
          <a:p>
            <a:pPr>
              <a:lnSpc>
                <a:spcPct val="90000"/>
              </a:lnSpc>
            </a:pPr>
            <a:r>
              <a:rPr lang="en-US" dirty="0"/>
              <a:t>For Cost Differentiation</a:t>
            </a:r>
          </a:p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750" dirty="0"/>
          </a:p>
          <a:p>
            <a:pPr>
              <a:lnSpc>
                <a:spcPct val="90000"/>
              </a:lnSpc>
            </a:pPr>
            <a:r>
              <a:rPr lang="en-US" dirty="0"/>
              <a:t>The OEM must be allowed to ship each monitor at the performance settings </a:t>
            </a:r>
          </a:p>
          <a:p>
            <a:pPr>
              <a:lnSpc>
                <a:spcPct val="90000"/>
              </a:lnSpc>
            </a:pPr>
            <a:r>
              <a:rPr lang="en-US" dirty="0"/>
              <a:t>that fit best with the offering</a:t>
            </a:r>
          </a:p>
          <a:p>
            <a:pPr>
              <a:lnSpc>
                <a:spcPct val="90000"/>
              </a:lnSpc>
            </a:pPr>
            <a:endParaRPr lang="en-US" sz="750" dirty="0"/>
          </a:p>
          <a:p>
            <a:pPr>
              <a:lnSpc>
                <a:spcPct val="90000"/>
              </a:lnSpc>
            </a:pPr>
            <a:r>
              <a:rPr lang="en-US" dirty="0"/>
              <a:t>Industry agrees to </a:t>
            </a:r>
            <a:r>
              <a:rPr lang="en-US" dirty="0" smtClean="0"/>
              <a:t>set </a:t>
            </a:r>
            <a:r>
              <a:rPr lang="en-US" dirty="0"/>
              <a:t>the “test configuration” at 200 nits, for uniform test reporting</a:t>
            </a:r>
            <a:endParaRPr lang="en-US" dirty="0" smtClean="0"/>
          </a:p>
          <a:p>
            <a:pPr>
              <a:lnSpc>
                <a:spcPct val="90000"/>
              </a:lnSpc>
            </a:pP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02342" y="4953000"/>
            <a:ext cx="8063926" cy="28582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>
              <a:lnSpc>
                <a:spcPct val="90000"/>
              </a:lnSpc>
            </a:pPr>
            <a:r>
              <a:rPr lang="en-US" dirty="0"/>
              <a:t>Manufacturers should not be unfairly burdened with an “As Shipped” fixed luminance. </a:t>
            </a:r>
          </a:p>
          <a:p>
            <a:pPr>
              <a:lnSpc>
                <a:spcPct val="90000"/>
              </a:lnSpc>
            </a:pPr>
            <a:r>
              <a:rPr lang="en-US" dirty="0"/>
              <a:t>These settings are determined based upon customer inputs and is directly related to </a:t>
            </a:r>
          </a:p>
          <a:p>
            <a:pPr>
              <a:lnSpc>
                <a:spcPct val="90000"/>
              </a:lnSpc>
            </a:pPr>
            <a:r>
              <a:rPr lang="en-US" dirty="0"/>
              <a:t>positive customer experience.</a:t>
            </a:r>
          </a:p>
          <a:p>
            <a:pPr>
              <a:lnSpc>
                <a:spcPct val="90000"/>
              </a:lnSpc>
            </a:pPr>
            <a:endParaRPr lang="en-US" sz="750" dirty="0"/>
          </a:p>
          <a:p>
            <a:pPr>
              <a:lnSpc>
                <a:spcPct val="90000"/>
              </a:lnSpc>
            </a:pPr>
            <a:r>
              <a:rPr lang="en-US" dirty="0"/>
              <a:t>CEC stated “Consumers can easily increase screen brightness”. </a:t>
            </a:r>
          </a:p>
          <a:p>
            <a:pPr>
              <a:lnSpc>
                <a:spcPct val="90000"/>
              </a:lnSpc>
            </a:pPr>
            <a:r>
              <a:rPr lang="en-US" dirty="0"/>
              <a:t>If needed, “Customers can also decrease as easily.”</a:t>
            </a:r>
          </a:p>
        </p:txBody>
      </p:sp>
    </p:spTree>
    <p:extLst>
      <p:ext uri="{BB962C8B-B14F-4D97-AF65-F5344CB8AC3E}">
        <p14:creationId xmlns:p14="http://schemas.microsoft.com/office/powerpoint/2010/main" val="358919251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1" name="Rectangle 2"/>
          <p:cNvSpPr>
            <a:spLocks noGrp="1"/>
          </p:cNvSpPr>
          <p:nvPr>
            <p:ph type="title"/>
          </p:nvPr>
        </p:nvSpPr>
        <p:spPr>
          <a:xfrm>
            <a:off x="339727" y="913745"/>
            <a:ext cx="8375650" cy="329889"/>
          </a:xfrm>
        </p:spPr>
        <p:txBody>
          <a:bodyPr/>
          <a:lstStyle/>
          <a:p>
            <a:r>
              <a:rPr lang="en-US" b="1" dirty="0" smtClean="0"/>
              <a:t>Out of Scope proposal: monitors 19.x” &amp; smaller</a:t>
            </a:r>
            <a:endParaRPr lang="en-US" sz="16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171846" y="1078689"/>
            <a:ext cx="685979" cy="685979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>
              <a:lnSpc>
                <a:spcPct val="90000"/>
              </a:lnSpc>
            </a:pPr>
            <a:endParaRPr lang="en-US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339726" y="1421678"/>
            <a:ext cx="8060249" cy="1371957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>
              <a:lnSpc>
                <a:spcPct val="90000"/>
              </a:lnSpc>
            </a:pPr>
            <a:r>
              <a:rPr lang="en-US" sz="2101" dirty="0"/>
              <a:t>Criteria:</a:t>
            </a:r>
            <a:endParaRPr lang="en-US" sz="1500" dirty="0"/>
          </a:p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Smaller than 20” monitors TAM is decreasing each year.</a:t>
            </a:r>
          </a:p>
          <a:p>
            <a:pPr>
              <a:lnSpc>
                <a:spcPct val="90000"/>
              </a:lnSpc>
            </a:pPr>
            <a:endParaRPr lang="en-US" sz="600" dirty="0"/>
          </a:p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These are “Opening Price Point (OPP)” SKUs that can not afford the higher-end technology</a:t>
            </a:r>
          </a:p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Percentage-wise they require a lot of power reduction compared to more mainstream SKUs</a:t>
            </a:r>
          </a:p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Removing these from the CA market would be a significant business impact</a:t>
            </a:r>
            <a:endParaRPr lang="en-US" sz="2000" dirty="0"/>
          </a:p>
          <a:p>
            <a:pPr>
              <a:lnSpc>
                <a:spcPct val="90000"/>
              </a:lnSpc>
            </a:pPr>
            <a:endParaRPr lang="en-US" sz="1600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7206888"/>
              </p:ext>
            </p:extLst>
          </p:nvPr>
        </p:nvGraphicFramePr>
        <p:xfrm>
          <a:off x="2209800" y="3124200"/>
          <a:ext cx="4629759" cy="1689005"/>
        </p:xfrm>
        <a:graphic>
          <a:graphicData uri="http://schemas.openxmlformats.org/drawingml/2006/table">
            <a:tbl>
              <a:tblPr firstRow="1" firstCol="1" bandRow="1"/>
              <a:tblGrid>
                <a:gridCol w="665853"/>
                <a:gridCol w="634641"/>
                <a:gridCol w="665853"/>
                <a:gridCol w="665853"/>
                <a:gridCol w="665853"/>
                <a:gridCol w="665853"/>
                <a:gridCol w="665853"/>
              </a:tblGrid>
              <a:tr h="392224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effectLst/>
                          <a:latin typeface="HP Simplified" panose="020B0604020204020204" pitchFamily="34" charset="0"/>
                        </a:rPr>
                        <a:t>Panel Size</a:t>
                      </a: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effectLst/>
                          <a:latin typeface="HP Simplified" panose="020B0604020204020204" pitchFamily="34" charset="0"/>
                        </a:rPr>
                        <a:t>Native Resolution </a:t>
                      </a: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FFFFFF"/>
                          </a:solidFill>
                          <a:effectLst/>
                          <a:latin typeface="HP Simplified" panose="020B0604020204020204" pitchFamily="34" charset="0"/>
                        </a:rPr>
                        <a:t>Current</a:t>
                      </a: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effectLst/>
                          <a:latin typeface="HP Simplified" panose="020B0604020204020204" pitchFamily="34" charset="0"/>
                        </a:rPr>
                        <a:t>ES 6.0 Limit</a:t>
                      </a: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FFFFFF"/>
                          </a:solidFill>
                          <a:effectLst/>
                          <a:latin typeface="HP Simplified" panose="020B0604020204020204" pitchFamily="34" charset="0"/>
                        </a:rPr>
                        <a:t>ES 7.0 Limit</a:t>
                      </a: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00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FFFFFF"/>
                          </a:solidFill>
                          <a:effectLst/>
                          <a:latin typeface="HP Simplified" panose="020B0604020204020204" pitchFamily="34" charset="0"/>
                        </a:rPr>
                        <a:t>CEC Final  Max </a:t>
                      </a:r>
                      <a:br>
                        <a:rPr lang="en-US" sz="800" b="1" i="0" u="none" strike="noStrike">
                          <a:solidFill>
                            <a:srgbClr val="FFFFFF"/>
                          </a:solidFill>
                          <a:effectLst/>
                          <a:latin typeface="HP Simplified" panose="020B0604020204020204" pitchFamily="34" charset="0"/>
                        </a:rPr>
                      </a:br>
                      <a:r>
                        <a:rPr lang="en-US" sz="800" b="1" i="0" u="none" strike="noStrike">
                          <a:solidFill>
                            <a:srgbClr val="FFFFFF"/>
                          </a:solidFill>
                          <a:effectLst/>
                          <a:latin typeface="HP Simplified" panose="020B0604020204020204" pitchFamily="34" charset="0"/>
                        </a:rPr>
                        <a:t>ON Power</a:t>
                      </a: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FFFFFF"/>
                          </a:solidFill>
                          <a:effectLst/>
                          <a:latin typeface="HP Simplified" panose="020B0604020204020204" pitchFamily="34" charset="0"/>
                        </a:rPr>
                        <a:t>Percent Reduction Needed</a:t>
                      </a: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</a:tr>
              <a:tr h="19611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FFFFFF"/>
                          </a:solidFill>
                          <a:effectLst/>
                          <a:latin typeface="HP Simplified" panose="020B0604020204020204" pitchFamily="34" charset="0"/>
                        </a:rPr>
                        <a:t>ON Power</a:t>
                      </a: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FFFFFF"/>
                          </a:solidFill>
                          <a:effectLst/>
                          <a:latin typeface="HP Simplified" panose="020B0604020204020204" pitchFamily="34" charset="0"/>
                        </a:rPr>
                        <a:t>ON Power</a:t>
                      </a: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FFFFFF"/>
                          </a:solidFill>
                          <a:effectLst/>
                          <a:latin typeface="HP Simplified" panose="020B0604020204020204" pitchFamily="34" charset="0"/>
                        </a:rPr>
                        <a:t>ON Power</a:t>
                      </a: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0395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FFFFFF"/>
                          </a:solidFill>
                          <a:effectLst/>
                          <a:latin typeface="HP Simplified" panose="020B0604020204020204" pitchFamily="34" charset="0"/>
                        </a:rPr>
                        <a:t>(in.)</a:t>
                      </a: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HP Simplified" panose="020B0604020204020204" pitchFamily="34" charset="0"/>
                        </a:rPr>
                        <a:t> </a:t>
                      </a: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HP Simplified" panose="020B0604020204020204" pitchFamily="34" charset="0"/>
                        </a:rPr>
                        <a:t>(W) (Ave)</a:t>
                      </a: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HP Simplified" panose="020B0604020204020204" pitchFamily="34" charset="0"/>
                        </a:rPr>
                        <a:t>(W)</a:t>
                      </a: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HP Simplified" panose="020B0604020204020204" pitchFamily="34" charset="0"/>
                        </a:rPr>
                        <a:t>(W) (Est)</a:t>
                      </a: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HP Simplified" panose="020B0604020204020204" pitchFamily="34" charset="0"/>
                        </a:rPr>
                        <a:t>(W)</a:t>
                      </a: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HP Simplified" panose="020B0604020204020204" pitchFamily="34" charset="0"/>
                        </a:rPr>
                        <a:t> </a:t>
                      </a: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</a:tr>
              <a:tr h="17515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HP Simplified" panose="020B0604020204020204" pitchFamily="34" charset="0"/>
                        </a:rPr>
                        <a:t>17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effectLst/>
                        <a:latin typeface="HP Simplified" panose="020B0604020204020204" pitchFamily="34" charset="0"/>
                      </a:endParaRP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P Simplified" panose="020B0604020204020204" pitchFamily="34" charset="0"/>
                        </a:rPr>
                        <a:t>1440*900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HP Simplified" panose="020B0604020204020204" pitchFamily="34" charset="0"/>
                      </a:endParaRP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P Simplified" panose="020B0604020204020204" pitchFamily="34" charset="0"/>
                        </a:rPr>
                        <a:t>14.95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HP Simplified" panose="020B0604020204020204" pitchFamily="34" charset="0"/>
                      </a:endParaRP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P Simplified" panose="020B0604020204020204" pitchFamily="34" charset="0"/>
                        </a:rPr>
                        <a:t>14.74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HP Simplified" panose="020B0604020204020204" pitchFamily="34" charset="0"/>
                      </a:endParaRP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P Simplified" panose="020B0604020204020204" pitchFamily="34" charset="0"/>
                        </a:rPr>
                        <a:t>7.14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HP Simplified" panose="020B0604020204020204" pitchFamily="34" charset="0"/>
                      </a:endParaRP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P Simplified" panose="020B0604020204020204" pitchFamily="34" charset="0"/>
                        </a:rPr>
                        <a:t>10.26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HP Simplified" panose="020B0604020204020204" pitchFamily="34" charset="0"/>
                      </a:endParaRP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HP Simplified" panose="020B0604020204020204" pitchFamily="34" charset="0"/>
                        </a:rPr>
                        <a:t>31% (4.69W)</a:t>
                      </a:r>
                      <a:endParaRPr lang="en-US" sz="800" b="1" i="0" u="none" strike="noStrike" dirty="0">
                        <a:solidFill>
                          <a:srgbClr val="FF0000"/>
                        </a:solidFill>
                        <a:effectLst/>
                        <a:latin typeface="HP Simplified" panose="020B0604020204020204" pitchFamily="34" charset="0"/>
                      </a:endParaRP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</a:tr>
              <a:tr h="17515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HP Simplified" panose="020B0604020204020204" pitchFamily="34" charset="0"/>
                        </a:rPr>
                        <a:t>17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effectLst/>
                        <a:latin typeface="HP Simplified" panose="020B0604020204020204" pitchFamily="34" charset="0"/>
                      </a:endParaRP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P Simplified" panose="020B0604020204020204" pitchFamily="34" charset="0"/>
                        </a:rPr>
                        <a:t>1280*1024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HP Simplified" panose="020B0604020204020204" pitchFamily="34" charset="0"/>
                      </a:endParaRP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P Simplified" panose="020B0604020204020204" pitchFamily="34" charset="0"/>
                        </a:rPr>
                        <a:t>15.50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HP Simplified" panose="020B0604020204020204" pitchFamily="34" charset="0"/>
                      </a:endParaRP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P Simplified" panose="020B0604020204020204" pitchFamily="34" charset="0"/>
                        </a:rPr>
                        <a:t>15.10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HP Simplified" panose="020B0604020204020204" pitchFamily="34" charset="0"/>
                      </a:endParaRP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P Simplified" panose="020B0604020204020204" pitchFamily="34" charset="0"/>
                        </a:rPr>
                        <a:t>9.82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HP Simplified" panose="020B0604020204020204" pitchFamily="34" charset="0"/>
                      </a:endParaRP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P Simplified" panose="020B0604020204020204" pitchFamily="34" charset="0"/>
                        </a:rPr>
                        <a:t>10.54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HP Simplified" panose="020B0604020204020204" pitchFamily="34" charset="0"/>
                      </a:endParaRP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HP Simplified" panose="020B0604020204020204" pitchFamily="34" charset="0"/>
                        </a:rPr>
                        <a:t>32% (4.96W)</a:t>
                      </a:r>
                      <a:endParaRPr lang="en-US" sz="800" b="1" i="0" u="none" strike="noStrike" dirty="0">
                        <a:solidFill>
                          <a:srgbClr val="FF0000"/>
                        </a:solidFill>
                        <a:effectLst/>
                        <a:latin typeface="HP Simplified" panose="020B0604020204020204" pitchFamily="34" charset="0"/>
                      </a:endParaRP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</a:tr>
              <a:tr h="17515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HP Simplified" panose="020B0604020204020204" pitchFamily="34" charset="0"/>
                        </a:rPr>
                        <a:t>18.5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effectLst/>
                        <a:latin typeface="HP Simplified" panose="020B0604020204020204" pitchFamily="34" charset="0"/>
                      </a:endParaRP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P Simplified" panose="020B0604020204020204" pitchFamily="34" charset="0"/>
                        </a:rPr>
                        <a:t>1366x768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HP Simplified" panose="020B0604020204020204" pitchFamily="34" charset="0"/>
                      </a:endParaRP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P Simplified" panose="020B0604020204020204" pitchFamily="34" charset="0"/>
                        </a:rPr>
                        <a:t>13.45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HP Simplified" panose="020B0604020204020204" pitchFamily="34" charset="0"/>
                      </a:endParaRP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P Simplified" panose="020B0604020204020204" pitchFamily="34" charset="0"/>
                        </a:rPr>
                        <a:t>13.65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HP Simplified" panose="020B0604020204020204" pitchFamily="34" charset="0"/>
                      </a:endParaRP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P Simplified" panose="020B0604020204020204" pitchFamily="34" charset="0"/>
                        </a:rPr>
                        <a:t>10.46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HP Simplified" panose="020B0604020204020204" pitchFamily="34" charset="0"/>
                      </a:endParaRP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P Simplified" panose="020B0604020204020204" pitchFamily="34" charset="0"/>
                        </a:rPr>
                        <a:t>9.53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HP Simplified" panose="020B0604020204020204" pitchFamily="34" charset="0"/>
                      </a:endParaRP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HP Simplified" panose="020B0604020204020204" pitchFamily="34" charset="0"/>
                        </a:rPr>
                        <a:t>29% (3.92W)</a:t>
                      </a:r>
                      <a:endParaRPr lang="en-US" sz="800" b="1" i="0" u="none" strike="noStrike" dirty="0">
                        <a:solidFill>
                          <a:srgbClr val="FF0000"/>
                        </a:solidFill>
                        <a:effectLst/>
                        <a:latin typeface="HP Simplified" panose="020B0604020204020204" pitchFamily="34" charset="0"/>
                      </a:endParaRP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</a:tr>
              <a:tr h="19611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FFFFFF"/>
                          </a:solidFill>
                          <a:effectLst/>
                          <a:latin typeface="HP Simplified" panose="020B0604020204020204" pitchFamily="34" charset="0"/>
                        </a:rPr>
                        <a:t>19</a:t>
                      </a: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HP Simplified" panose="020B0604020204020204" pitchFamily="34" charset="0"/>
                        </a:rPr>
                        <a:t>1280x1024</a:t>
                      </a: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HP Simplified" panose="020B0604020204020204" pitchFamily="34" charset="0"/>
                        </a:rPr>
                        <a:t>14.77</a:t>
                      </a: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HP Simplified" panose="020B0604020204020204" pitchFamily="34" charset="0"/>
                        </a:rPr>
                        <a:t>15.95</a:t>
                      </a: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P Simplified" panose="020B0604020204020204" pitchFamily="34" charset="0"/>
                        </a:rPr>
                        <a:t>13.59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HP Simplified" panose="020B0604020204020204" pitchFamily="34" charset="0"/>
                      </a:endParaRP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HP Simplified" panose="020B0604020204020204" pitchFamily="34" charset="0"/>
                        </a:rPr>
                        <a:t>11.22</a:t>
                      </a: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HP Simplified" panose="020B0604020204020204" pitchFamily="34" charset="0"/>
                        </a:rPr>
                        <a:t>24%</a:t>
                      </a:r>
                      <a:r>
                        <a:rPr lang="en-US" sz="800" b="1" i="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HP Simplified" panose="020B0604020204020204" pitchFamily="34" charset="0"/>
                        </a:rPr>
                        <a:t> (3.55W)</a:t>
                      </a:r>
                      <a:endParaRPr lang="en-US" sz="800" b="1" i="0" u="none" strike="noStrike" dirty="0">
                        <a:solidFill>
                          <a:srgbClr val="FF0000"/>
                        </a:solidFill>
                        <a:effectLst/>
                        <a:latin typeface="HP Simplified" panose="020B0604020204020204" pitchFamily="34" charset="0"/>
                      </a:endParaRP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</a:tr>
              <a:tr h="17515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HP Simplified" panose="020B0604020204020204" pitchFamily="34" charset="0"/>
                        </a:rPr>
                        <a:t>19.5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effectLst/>
                        <a:latin typeface="HP Simplified" panose="020B0604020204020204" pitchFamily="34" charset="0"/>
                      </a:endParaRP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P Simplified" panose="020B0604020204020204" pitchFamily="34" charset="0"/>
                        </a:rPr>
                        <a:t>1600x900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HP Simplified" panose="020B0604020204020204" pitchFamily="34" charset="0"/>
                      </a:endParaRP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P Simplified" panose="020B0604020204020204" pitchFamily="34" charset="0"/>
                        </a:rPr>
                        <a:t>14.26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HP Simplified" panose="020B0604020204020204" pitchFamily="34" charset="0"/>
                      </a:endParaRP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P Simplified" panose="020B0604020204020204" pitchFamily="34" charset="0"/>
                        </a:rPr>
                        <a:t>16.38</a:t>
                      </a: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P Simplified" panose="020B0604020204020204" pitchFamily="34" charset="0"/>
                        </a:rPr>
                        <a:t>12.86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HP Simplified" panose="020B0604020204020204" pitchFamily="34" charset="0"/>
                      </a:endParaRP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HP Simplified" panose="020B0604020204020204" pitchFamily="34" charset="0"/>
                        </a:rPr>
                        <a:t>11.43</a:t>
                      </a: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HP Simplified" panose="020B0604020204020204" pitchFamily="34" charset="0"/>
                        </a:rPr>
                        <a:t>20% (2.83W)</a:t>
                      </a:r>
                      <a:endParaRPr lang="en-US" sz="800" b="1" i="0" u="none" strike="noStrike" dirty="0">
                        <a:solidFill>
                          <a:srgbClr val="FF0000"/>
                        </a:solidFill>
                        <a:effectLst/>
                        <a:latin typeface="HP Simplified" panose="020B0604020204020204" pitchFamily="34" charset="0"/>
                      </a:endParaRPr>
                    </a:p>
                  </a:txBody>
                  <a:tcPr marL="5716" marR="5716" marT="5716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450" y="5105400"/>
            <a:ext cx="8656204" cy="911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741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1" name="Rectangle 2"/>
          <p:cNvSpPr>
            <a:spLocks noGrp="1"/>
          </p:cNvSpPr>
          <p:nvPr>
            <p:ph type="title"/>
          </p:nvPr>
        </p:nvSpPr>
        <p:spPr>
          <a:xfrm>
            <a:off x="327010" y="685800"/>
            <a:ext cx="8375650" cy="329889"/>
          </a:xfrm>
        </p:spPr>
        <p:txBody>
          <a:bodyPr/>
          <a:lstStyle/>
          <a:p>
            <a:r>
              <a:rPr lang="en-US" b="1" dirty="0" smtClean="0"/>
              <a:t>Out of Scope proposal: monitors 19.x” &amp; smaller</a:t>
            </a:r>
            <a:endParaRPr lang="en-US" sz="16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171846" y="1078689"/>
            <a:ext cx="685979" cy="685979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>
              <a:lnSpc>
                <a:spcPct val="90000"/>
              </a:lnSpc>
            </a:pPr>
            <a:endParaRPr lang="en-US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609600" y="1087911"/>
            <a:ext cx="8174579" cy="2286595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>
              <a:lnSpc>
                <a:spcPct val="90000"/>
              </a:lnSpc>
            </a:pPr>
            <a:r>
              <a:rPr lang="en-US" sz="2400" dirty="0"/>
              <a:t>Out of Scope impact:</a:t>
            </a:r>
            <a:endParaRPr lang="en-US" sz="1600" dirty="0"/>
          </a:p>
          <a:p>
            <a:pPr marL="257244" indent="-257244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~10% of the installed base by 2019, and decreasing each </a:t>
            </a:r>
            <a:r>
              <a:rPr lang="en-US" sz="1600" dirty="0" smtClean="0"/>
              <a:t>year</a:t>
            </a:r>
          </a:p>
          <a:p>
            <a:pPr>
              <a:lnSpc>
                <a:spcPct val="90000"/>
              </a:lnSpc>
            </a:pPr>
            <a:endParaRPr lang="en-US" sz="1600" dirty="0"/>
          </a:p>
          <a:p>
            <a:pPr marL="257244" indent="-257244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Panel makers not investing on these “decreasing volume” business</a:t>
            </a:r>
          </a:p>
          <a:p>
            <a:pPr marL="600235" lvl="1" indent="-257244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17” cell design has not changed in 5+ years…  No more investments in 18.5” </a:t>
            </a:r>
          </a:p>
          <a:p>
            <a:pPr marL="600235" lvl="1" indent="-257244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No realistic possibility to increase BOM cost with either films or better </a:t>
            </a:r>
            <a:r>
              <a:rPr lang="en-US" sz="1600" dirty="0" smtClean="0"/>
              <a:t>LEDs</a:t>
            </a:r>
          </a:p>
          <a:p>
            <a:pPr marL="342991" lvl="1">
              <a:lnSpc>
                <a:spcPct val="90000"/>
              </a:lnSpc>
            </a:pPr>
            <a:endParaRPr lang="en-US" sz="1600" dirty="0"/>
          </a:p>
          <a:p>
            <a:pPr marL="257244" indent="-257244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$89 to $119 price points can be seen from multiple OEMs – Web prices</a:t>
            </a:r>
          </a:p>
          <a:p>
            <a:pPr marL="257244" indent="-257244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These models are priced for cost sensitive </a:t>
            </a:r>
            <a:r>
              <a:rPr lang="en-US" sz="1600" dirty="0" smtClean="0"/>
              <a:t>consumers</a:t>
            </a:r>
          </a:p>
          <a:p>
            <a:pPr marL="257244" indent="-257244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600" dirty="0"/>
          </a:p>
          <a:p>
            <a:pPr>
              <a:lnSpc>
                <a:spcPct val="90000"/>
              </a:lnSpc>
            </a:pPr>
            <a:r>
              <a:rPr lang="en-US" sz="2400" dirty="0"/>
              <a:t>Alternatives:</a:t>
            </a:r>
          </a:p>
          <a:p>
            <a:pPr marL="257244" indent="-257244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Change 18.5” to 23” formula to: (4.2*r) + (0.02*A) +5.1 (if 17” is Out of Scope)</a:t>
            </a:r>
          </a:p>
          <a:p>
            <a:pPr marL="257244" indent="-257244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Change 17”     to 23” formula to: (4.2*r) + (0.02*A) +7.1 otherwise</a:t>
            </a:r>
          </a:p>
          <a:p>
            <a:pPr>
              <a:lnSpc>
                <a:spcPct val="90000"/>
              </a:lnSpc>
            </a:pPr>
            <a:endParaRPr lang="en-US" sz="2000" dirty="0"/>
          </a:p>
        </p:txBody>
      </p:sp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128" y="4704888"/>
            <a:ext cx="4173037" cy="17721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9165" y="4704888"/>
            <a:ext cx="4344531" cy="177211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456128" y="4419600"/>
            <a:ext cx="685979" cy="685979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>
              <a:lnSpc>
                <a:spcPct val="90000"/>
              </a:lnSpc>
            </a:pPr>
            <a:r>
              <a:rPr lang="en-US" dirty="0" smtClean="0"/>
              <a:t>CEC data:</a:t>
            </a:r>
          </a:p>
        </p:txBody>
      </p:sp>
    </p:spTree>
    <p:extLst>
      <p:ext uri="{BB962C8B-B14F-4D97-AF65-F5344CB8AC3E}">
        <p14:creationId xmlns:p14="http://schemas.microsoft.com/office/powerpoint/2010/main" val="21124273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1" name="Rectangle 2"/>
          <p:cNvSpPr>
            <a:spLocks noGrp="1"/>
          </p:cNvSpPr>
          <p:nvPr>
            <p:ph type="title"/>
          </p:nvPr>
        </p:nvSpPr>
        <p:spPr>
          <a:xfrm>
            <a:off x="339727" y="913745"/>
            <a:ext cx="8375650" cy="329889"/>
          </a:xfrm>
        </p:spPr>
        <p:txBody>
          <a:bodyPr/>
          <a:lstStyle/>
          <a:p>
            <a:r>
              <a:rPr lang="en-US" b="1" dirty="0" smtClean="0"/>
              <a:t>CEC proposal: </a:t>
            </a:r>
            <a:r>
              <a:rPr lang="en-US" sz="1800" dirty="0"/>
              <a:t>Enhanced Performance Displays Allowance</a:t>
            </a:r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4171846" y="1078689"/>
            <a:ext cx="685979" cy="685979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>
              <a:lnSpc>
                <a:spcPct val="90000"/>
              </a:lnSpc>
            </a:pPr>
            <a:endParaRPr lang="en-US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741953" y="1313899"/>
            <a:ext cx="6002313" cy="1371957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>
              <a:lnSpc>
                <a:spcPct val="90000"/>
              </a:lnSpc>
            </a:pPr>
            <a:r>
              <a:rPr lang="en-US" sz="2101" dirty="0"/>
              <a:t>Two basic allowances:</a:t>
            </a:r>
            <a:endParaRPr lang="en-US" dirty="0"/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10% power allowance for &gt;99% sRGB displays</a:t>
            </a:r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50% power allowance for &gt;99% AdobeRGB displays</a:t>
            </a:r>
          </a:p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Per CEC, with these allowances we improve:</a:t>
            </a:r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500" dirty="0"/>
              <a:t>Compliance from 24 to 34 of the sRGB models, out of 68 models (</a:t>
            </a:r>
            <a:r>
              <a:rPr lang="en-US" sz="1500" dirty="0">
                <a:solidFill>
                  <a:srgbClr val="FF0000"/>
                </a:solidFill>
              </a:rPr>
              <a:t>50% non compliant</a:t>
            </a:r>
            <a:r>
              <a:rPr lang="en-US" sz="1500" dirty="0"/>
              <a:t>)</a:t>
            </a:r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500" dirty="0"/>
              <a:t>Compliance from 0 to 6 of the AdobeRGB models, out of 10 models (</a:t>
            </a:r>
            <a:r>
              <a:rPr lang="en-US" sz="1500" dirty="0">
                <a:solidFill>
                  <a:srgbClr val="FF0000"/>
                </a:solidFill>
              </a:rPr>
              <a:t>40% non compliant</a:t>
            </a:r>
            <a:r>
              <a:rPr lang="en-US" sz="1500" dirty="0"/>
              <a:t>)</a:t>
            </a:r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500" dirty="0"/>
              <a:t>Notes: Some EPD displays today are not ES6.0/ES7.0 compliant</a:t>
            </a:r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500" dirty="0"/>
              <a:t>Notes: These EPD displays already use the high-end and efficient </a:t>
            </a:r>
            <a:r>
              <a:rPr lang="en-US" sz="1500" dirty="0" smtClean="0"/>
              <a:t>technologies</a:t>
            </a:r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500" dirty="0"/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500" dirty="0" smtClean="0"/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500" dirty="0"/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500" dirty="0" smtClean="0"/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500" dirty="0"/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500" dirty="0" smtClean="0"/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500" dirty="0"/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500" dirty="0" smtClean="0"/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500" dirty="0"/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500" dirty="0" smtClean="0"/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500" dirty="0"/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500" dirty="0" smtClean="0"/>
          </a:p>
          <a:p>
            <a:pPr marL="10016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500" dirty="0" smtClean="0"/>
              <a:t>Current Industry Estimate:</a:t>
            </a:r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500" dirty="0" smtClean="0"/>
              <a:t>~45% compliant for sRGB models (early testing; many failing Sleep or OFF mode)</a:t>
            </a:r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500" dirty="0" smtClean="0"/>
              <a:t>~25% compliant for AdobeRGB models (early testing; </a:t>
            </a:r>
            <a:r>
              <a:rPr lang="en-US" sz="1500" smtClean="0"/>
              <a:t>failing Sleep and OFF modes)</a:t>
            </a:r>
            <a:endParaRPr lang="en-US" sz="1500" dirty="0"/>
          </a:p>
          <a:p>
            <a:pPr marL="342991" lvl="1">
              <a:lnSpc>
                <a:spcPct val="90000"/>
              </a:lnSpc>
            </a:pPr>
            <a:endParaRPr lang="en-US" dirty="0"/>
          </a:p>
          <a:p>
            <a:pPr>
              <a:lnSpc>
                <a:spcPct val="90000"/>
              </a:lnSpc>
            </a:pPr>
            <a:endParaRPr lang="en-US" dirty="0"/>
          </a:p>
        </p:txBody>
      </p:sp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064" y="3600495"/>
            <a:ext cx="3715718" cy="20007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476985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1" name="Rectangle 2"/>
          <p:cNvSpPr>
            <a:spLocks noGrp="1"/>
          </p:cNvSpPr>
          <p:nvPr>
            <p:ph type="title"/>
          </p:nvPr>
        </p:nvSpPr>
        <p:spPr>
          <a:xfrm>
            <a:off x="339726" y="913745"/>
            <a:ext cx="8633970" cy="329889"/>
          </a:xfrm>
        </p:spPr>
        <p:txBody>
          <a:bodyPr/>
          <a:lstStyle/>
          <a:p>
            <a:r>
              <a:rPr lang="en-US" b="1" dirty="0" smtClean="0"/>
              <a:t>Industry proposal: </a:t>
            </a:r>
            <a:r>
              <a:rPr lang="en-US" sz="1800" dirty="0"/>
              <a:t>Enhanced Performance Displays Allowance</a:t>
            </a:r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4171846" y="1078689"/>
            <a:ext cx="685979" cy="685979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>
              <a:lnSpc>
                <a:spcPct val="90000"/>
              </a:lnSpc>
            </a:pPr>
            <a:endParaRPr lang="en-US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741953" y="1313899"/>
            <a:ext cx="6002313" cy="1371957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>
              <a:lnSpc>
                <a:spcPct val="90000"/>
              </a:lnSpc>
            </a:pPr>
            <a:r>
              <a:rPr lang="en-US" sz="2101" dirty="0"/>
              <a:t>Two basic allowances:</a:t>
            </a:r>
            <a:endParaRPr lang="en-US" dirty="0"/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40% </a:t>
            </a:r>
            <a:r>
              <a:rPr lang="en-US" dirty="0"/>
              <a:t>power allowance for &gt;99% sRGB displays</a:t>
            </a:r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80% </a:t>
            </a:r>
            <a:r>
              <a:rPr lang="en-US" dirty="0"/>
              <a:t>power allowance for &gt;99% AdobeRGB displays</a:t>
            </a:r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750" dirty="0"/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Eliminate secondary formulas for monitors &gt;5MP</a:t>
            </a:r>
          </a:p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050" dirty="0"/>
          </a:p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Currently, most of the high-end monitors:</a:t>
            </a:r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Already use the best films</a:t>
            </a:r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And the most efficient LEDs </a:t>
            </a:r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It should be noted that </a:t>
            </a:r>
            <a:r>
              <a:rPr lang="en-US" sz="1600" dirty="0" err="1"/>
              <a:t>sRGB</a:t>
            </a:r>
            <a:r>
              <a:rPr lang="en-US" sz="1600" dirty="0"/>
              <a:t> and </a:t>
            </a:r>
            <a:r>
              <a:rPr lang="en-US" sz="1600" dirty="0" err="1"/>
              <a:t>AdobeRGB</a:t>
            </a:r>
            <a:r>
              <a:rPr lang="en-US" sz="1600" dirty="0"/>
              <a:t> LEDs are by nature less efficient</a:t>
            </a:r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Is the segment where new technologies are first introduced, </a:t>
            </a:r>
            <a:endParaRPr lang="en-US" sz="1600" dirty="0" smtClean="0"/>
          </a:p>
          <a:p>
            <a:pPr marL="342991" lvl="1">
              <a:lnSpc>
                <a:spcPct val="90000"/>
              </a:lnSpc>
            </a:pPr>
            <a:r>
              <a:rPr lang="en-US" sz="1600" dirty="0"/>
              <a:t> </a:t>
            </a:r>
            <a:r>
              <a:rPr lang="en-US" sz="1600" dirty="0" smtClean="0"/>
              <a:t>   and </a:t>
            </a:r>
            <a:r>
              <a:rPr lang="en-US" sz="1600" dirty="0"/>
              <a:t>later enabled in Mainstream</a:t>
            </a:r>
          </a:p>
          <a:p>
            <a:pPr marL="557361" lvl="1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Is the segment with most unknowns…</a:t>
            </a:r>
          </a:p>
          <a:p>
            <a:pPr marL="900353" lvl="2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While OLED TVs may overall consume less power, not the same for monitors</a:t>
            </a:r>
          </a:p>
          <a:p>
            <a:pPr marL="900353" lvl="2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HDR monitors would have more stringent requirements than proposed HDR TVs</a:t>
            </a:r>
          </a:p>
          <a:p>
            <a:pPr lvl="2">
              <a:lnSpc>
                <a:spcPct val="90000"/>
              </a:lnSpc>
            </a:pPr>
            <a:endParaRPr lang="en-US" sz="1100" dirty="0"/>
          </a:p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Not the segment to Regulate, </a:t>
            </a:r>
            <a:endParaRPr lang="en-US" sz="1600" dirty="0" smtClean="0"/>
          </a:p>
          <a:p>
            <a:pPr>
              <a:lnSpc>
                <a:spcPct val="90000"/>
              </a:lnSpc>
            </a:pPr>
            <a:r>
              <a:rPr lang="en-US" sz="1600" dirty="0"/>
              <a:t> </a:t>
            </a:r>
            <a:r>
              <a:rPr lang="en-US" sz="1600" dirty="0" smtClean="0"/>
              <a:t>   where </a:t>
            </a:r>
            <a:r>
              <a:rPr lang="en-US" sz="1600" dirty="0"/>
              <a:t>innovation </a:t>
            </a:r>
            <a:r>
              <a:rPr lang="en-US" sz="1600" dirty="0" smtClean="0"/>
              <a:t>could </a:t>
            </a:r>
            <a:r>
              <a:rPr lang="en-US" sz="1600" dirty="0"/>
              <a:t>be curtailed just to try to meet power limits</a:t>
            </a:r>
          </a:p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100" dirty="0"/>
          </a:p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Very small volumes, and not likely to increase much over time due to cost constraints</a:t>
            </a:r>
          </a:p>
          <a:p>
            <a:pPr>
              <a:lnSpc>
                <a:spcPct val="90000"/>
              </a:lnSpc>
            </a:pP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2195" y="5715000"/>
            <a:ext cx="6989032" cy="913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1591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9726" y="753318"/>
            <a:ext cx="8375650" cy="439737"/>
          </a:xfrm>
        </p:spPr>
        <p:txBody>
          <a:bodyPr/>
          <a:lstStyle/>
          <a:p>
            <a:r>
              <a:rPr lang="en-US" b="1" dirty="0" smtClean="0"/>
              <a:t>CEC analysis of Compliance by 1/1/2018 </a:t>
            </a:r>
            <a:r>
              <a:rPr lang="en-US" sz="1500" dirty="0"/>
              <a:t>(Sleep &amp; OFF)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39726" y="1656888"/>
            <a:ext cx="6576034" cy="1543452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>
              <a:lnSpc>
                <a:spcPct val="90000"/>
              </a:lnSpc>
            </a:pPr>
            <a:r>
              <a:rPr lang="en-US" sz="1500" dirty="0"/>
              <a:t>Can the business afford to eliminate about 15% of available SKUs </a:t>
            </a:r>
          </a:p>
          <a:p>
            <a:pPr>
              <a:lnSpc>
                <a:spcPct val="90000"/>
              </a:lnSpc>
            </a:pPr>
            <a:r>
              <a:rPr lang="en-US" sz="1500" dirty="0"/>
              <a:t>for not meeting Sleep or OFF modes?</a:t>
            </a:r>
          </a:p>
          <a:p>
            <a:pPr>
              <a:lnSpc>
                <a:spcPct val="90000"/>
              </a:lnSpc>
            </a:pPr>
            <a:endParaRPr lang="en-US" sz="900" dirty="0"/>
          </a:p>
          <a:p>
            <a:pPr>
              <a:lnSpc>
                <a:spcPct val="90000"/>
              </a:lnSpc>
            </a:pPr>
            <a:r>
              <a:rPr lang="en-US" sz="1500" dirty="0"/>
              <a:t>The difference between 0.5W Sleep and 1W Sleep is up to $0.37/</a:t>
            </a:r>
            <a:r>
              <a:rPr lang="en-US" sz="1500" dirty="0" err="1"/>
              <a:t>Yr</a:t>
            </a:r>
            <a:r>
              <a:rPr lang="en-US" sz="1500" dirty="0"/>
              <a:t>/Monitor… </a:t>
            </a:r>
          </a:p>
          <a:p>
            <a:pPr>
              <a:lnSpc>
                <a:spcPct val="90000"/>
              </a:lnSpc>
            </a:pPr>
            <a:r>
              <a:rPr lang="en-US" sz="1500" dirty="0"/>
              <a:t>Is it Worth Risking Product availability for this amount?</a:t>
            </a:r>
          </a:p>
          <a:p>
            <a:pPr>
              <a:lnSpc>
                <a:spcPct val="90000"/>
              </a:lnSpc>
            </a:pPr>
            <a:endParaRPr lang="en-US" sz="1050" dirty="0"/>
          </a:p>
          <a:p>
            <a:pPr>
              <a:lnSpc>
                <a:spcPct val="90000"/>
              </a:lnSpc>
            </a:pPr>
            <a:r>
              <a:rPr lang="en-US" sz="1500" dirty="0"/>
              <a:t>Films, LED efficiency, Cell transmittance design do not affect these modes.</a:t>
            </a:r>
          </a:p>
          <a:p>
            <a:pPr>
              <a:lnSpc>
                <a:spcPct val="90000"/>
              </a:lnSpc>
            </a:pPr>
            <a:r>
              <a:rPr lang="en-US" sz="1500" dirty="0"/>
              <a:t>Power Supply efficiency does, but we are already on average, above 89% efficient</a:t>
            </a:r>
            <a:endParaRPr lang="en-US" dirty="0" smtClean="0"/>
          </a:p>
          <a:p>
            <a:pPr>
              <a:lnSpc>
                <a:spcPct val="90000"/>
              </a:lnSpc>
            </a:pPr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407644"/>
            <a:ext cx="4458861" cy="198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624970"/>
            <a:ext cx="4458861" cy="198981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3429000" y="5029200"/>
            <a:ext cx="743144" cy="19767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>
              <a:lnSpc>
                <a:spcPct val="90000"/>
              </a:lnSpc>
            </a:pPr>
            <a:r>
              <a:rPr lang="en-US" dirty="0" smtClean="0">
                <a:solidFill>
                  <a:srgbClr val="FF0000"/>
                </a:solidFill>
              </a:rPr>
              <a:t>8% fail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848600" y="3810000"/>
            <a:ext cx="743144" cy="19767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>
              <a:lnSpc>
                <a:spcPct val="90000"/>
              </a:lnSpc>
            </a:pPr>
            <a:r>
              <a:rPr lang="en-US" dirty="0" smtClean="0">
                <a:solidFill>
                  <a:srgbClr val="FF0000"/>
                </a:solidFill>
              </a:rPr>
              <a:t>15% fail</a:t>
            </a:r>
          </a:p>
        </p:txBody>
      </p:sp>
    </p:spTree>
    <p:extLst>
      <p:ext uri="{BB962C8B-B14F-4D97-AF65-F5344CB8AC3E}">
        <p14:creationId xmlns:p14="http://schemas.microsoft.com/office/powerpoint/2010/main" val="880985461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331470" y="1371600"/>
            <a:ext cx="8117206" cy="369332"/>
          </a:xfrm>
        </p:spPr>
        <p:txBody>
          <a:bodyPr/>
          <a:lstStyle/>
          <a:p>
            <a:r>
              <a:rPr lang="en-US" dirty="0" smtClean="0"/>
              <a:t>Jan 1, 2018 is not a feasible compliance date for the Regulation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33928" y="638850"/>
            <a:ext cx="8117206" cy="574516"/>
          </a:xfrm>
        </p:spPr>
        <p:txBody>
          <a:bodyPr/>
          <a:lstStyle/>
          <a:p>
            <a:pPr algn="l"/>
            <a:r>
              <a:rPr lang="en-US" sz="2500" dirty="0">
                <a:latin typeface="Futura Bk" pitchFamily="34" charset="0"/>
                <a:cs typeface="+mj-cs"/>
              </a:rPr>
              <a:t>Industry Request: Compliance dates</a:t>
            </a:r>
            <a:r>
              <a:rPr lang="en-US" dirty="0" smtClean="0"/>
              <a:t>	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328804" y="2057400"/>
            <a:ext cx="8119872" cy="4305300"/>
          </a:xfrm>
        </p:spPr>
        <p:txBody>
          <a:bodyPr/>
          <a:lstStyle/>
          <a:p>
            <a:r>
              <a:rPr lang="en-US" dirty="0" smtClean="0"/>
              <a:t>Industry needs an average of 24 months for a brand-new design cycle, where improvements are researched</a:t>
            </a:r>
          </a:p>
          <a:p>
            <a:r>
              <a:rPr lang="en-US" dirty="0" smtClean="0"/>
              <a:t>Industry needs multiple Panel makers and IC providers to enable improved technologies simultaneously</a:t>
            </a:r>
          </a:p>
          <a:p>
            <a:r>
              <a:rPr lang="en-US" dirty="0" smtClean="0"/>
              <a:t>Industry would not re-design a product with 6~12 months left of lifecycle:</a:t>
            </a:r>
          </a:p>
          <a:p>
            <a:pPr lvl="1"/>
            <a:r>
              <a:rPr lang="en-US" dirty="0" smtClean="0"/>
              <a:t>Need to agree to grandfather any products in MP before Regulation becomes effective</a:t>
            </a:r>
          </a:p>
          <a:p>
            <a:pPr lvl="1"/>
            <a:r>
              <a:rPr lang="en-US" dirty="0" smtClean="0"/>
              <a:t>Need to agree on an “Exemption” process to request non-complaint product to be sold in CA</a:t>
            </a:r>
          </a:p>
          <a:p>
            <a:pPr marL="171453" lvl="1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sz="1800" dirty="0">
                <a:solidFill>
                  <a:srgbClr val="000000"/>
                </a:solidFill>
                <a:latin typeface="HP Simplified" pitchFamily="34" charset="0"/>
                <a:cs typeface="HP Simplified" pitchFamily="34" charset="0"/>
              </a:rPr>
              <a:t>Industry suggests a </a:t>
            </a:r>
            <a:r>
              <a:rPr lang="en-US" sz="1800" dirty="0" smtClean="0">
                <a:solidFill>
                  <a:srgbClr val="000000"/>
                </a:solidFill>
                <a:latin typeface="HP Simplified" pitchFamily="34" charset="0"/>
                <a:cs typeface="HP Simplified" pitchFamily="34" charset="0"/>
              </a:rPr>
              <a:t>later compliance </a:t>
            </a:r>
            <a:r>
              <a:rPr lang="en-US" sz="1800" dirty="0">
                <a:solidFill>
                  <a:srgbClr val="000000"/>
                </a:solidFill>
                <a:latin typeface="HP Simplified" pitchFamily="34" charset="0"/>
                <a:cs typeface="HP Simplified" pitchFamily="34" charset="0"/>
              </a:rPr>
              <a:t>date for the Regulation </a:t>
            </a:r>
          </a:p>
          <a:p>
            <a:r>
              <a:rPr lang="en-US" dirty="0" smtClean="0"/>
              <a:t>On the assumption that the other change requests on this presentation are also agreed to.</a:t>
            </a:r>
          </a:p>
          <a:p>
            <a:pPr marL="171453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20135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1" name="Rectangle 2"/>
          <p:cNvSpPr>
            <a:spLocks noGrp="1"/>
          </p:cNvSpPr>
          <p:nvPr>
            <p:ph type="title"/>
          </p:nvPr>
        </p:nvSpPr>
        <p:spPr>
          <a:xfrm>
            <a:off x="327010" y="913744"/>
            <a:ext cx="8375650" cy="329889"/>
          </a:xfrm>
        </p:spPr>
        <p:txBody>
          <a:bodyPr/>
          <a:lstStyle/>
          <a:p>
            <a:r>
              <a:rPr lang="en-US" b="1" dirty="0" smtClean="0"/>
              <a:t>Touch Monitor</a:t>
            </a:r>
            <a:endParaRPr lang="en-US" sz="16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171846" y="1078689"/>
            <a:ext cx="685979" cy="685979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>
              <a:lnSpc>
                <a:spcPct val="90000"/>
              </a:lnSpc>
            </a:pPr>
            <a:endParaRPr lang="en-US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227469" y="1599724"/>
            <a:ext cx="5602159" cy="1371957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>
              <a:lnSpc>
                <a:spcPct val="90000"/>
              </a:lnSpc>
            </a:pPr>
            <a:r>
              <a:rPr lang="en-US" sz="2101" dirty="0"/>
              <a:t>Current Status:</a:t>
            </a:r>
            <a:endParaRPr lang="en-US" dirty="0"/>
          </a:p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We need the 1W allowance in all modes</a:t>
            </a:r>
          </a:p>
          <a:p>
            <a:pPr marL="214370" indent="-21437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1W Allowance in ON mode may be OK, if Touch function is not part of the test method </a:t>
            </a:r>
          </a:p>
          <a:p>
            <a:pPr>
              <a:lnSpc>
                <a:spcPct val="90000"/>
              </a:lnSpc>
            </a:pPr>
            <a:r>
              <a:rPr lang="en-US" dirty="0"/>
              <a:t>     (that is, Touch is not used during test)</a:t>
            </a:r>
          </a:p>
          <a:p>
            <a:pPr>
              <a:lnSpc>
                <a:spcPct val="90000"/>
              </a:lnSpc>
            </a:pPr>
            <a:endParaRPr lang="en-US" dirty="0"/>
          </a:p>
          <a:p>
            <a:r>
              <a:rPr lang="en-US" u="sng" dirty="0"/>
              <a:t>In Narrative: </a:t>
            </a:r>
          </a:p>
          <a:p>
            <a:r>
              <a:rPr lang="en-US" dirty="0"/>
              <a:t>“Computer monitors with touch screen </a:t>
            </a:r>
          </a:p>
          <a:p>
            <a:r>
              <a:rPr lang="en-US" dirty="0"/>
              <a:t>capability are allowed a maximum of </a:t>
            </a:r>
          </a:p>
          <a:p>
            <a:r>
              <a:rPr lang="en-US" dirty="0"/>
              <a:t>1 watt allowance added to the </a:t>
            </a:r>
            <a:endParaRPr lang="en-US" dirty="0" smtClean="0"/>
          </a:p>
          <a:p>
            <a:r>
              <a:rPr lang="en-US" dirty="0" smtClean="0"/>
              <a:t>ON mode power </a:t>
            </a:r>
            <a:r>
              <a:rPr lang="en-US" dirty="0"/>
              <a:t>maximum.”</a:t>
            </a:r>
          </a:p>
          <a:p>
            <a:endParaRPr lang="en-US" dirty="0"/>
          </a:p>
          <a:p>
            <a:r>
              <a:rPr lang="en-US" u="sng" dirty="0"/>
              <a:t>In Regulatory Language: </a:t>
            </a:r>
          </a:p>
          <a:p>
            <a:r>
              <a:rPr lang="en-US" dirty="0"/>
              <a:t>“(6) Computer monitors with touch </a:t>
            </a:r>
          </a:p>
          <a:p>
            <a:r>
              <a:rPr lang="en-US" dirty="0"/>
              <a:t>screen capability are allowed an </a:t>
            </a:r>
          </a:p>
          <a:p>
            <a:r>
              <a:rPr lang="en-US" dirty="0"/>
              <a:t>additional 1 watt allowance.”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9388" y="3505200"/>
            <a:ext cx="4826132" cy="2286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8833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602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1" name="Rectangle 2"/>
          <p:cNvSpPr>
            <a:spLocks noGrp="1"/>
          </p:cNvSpPr>
          <p:nvPr>
            <p:ph type="title"/>
          </p:nvPr>
        </p:nvSpPr>
        <p:spPr>
          <a:xfrm>
            <a:off x="339727" y="913745"/>
            <a:ext cx="8375650" cy="329889"/>
          </a:xfrm>
        </p:spPr>
        <p:txBody>
          <a:bodyPr/>
          <a:lstStyle/>
          <a:p>
            <a:r>
              <a:rPr lang="en-US" b="1" dirty="0" smtClean="0"/>
              <a:t>Highlights from the Final CEC proposal</a:t>
            </a:r>
            <a:endParaRPr lang="en-US" sz="16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171846" y="1078689"/>
            <a:ext cx="685979" cy="685979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>
              <a:lnSpc>
                <a:spcPct val="90000"/>
              </a:lnSpc>
            </a:pPr>
            <a:endParaRPr lang="en-US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284634" y="1485394"/>
            <a:ext cx="8519640" cy="4173037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r>
              <a:rPr lang="en-US" dirty="0"/>
              <a:t>“</a:t>
            </a:r>
            <a:r>
              <a:rPr lang="en-US" sz="1650" dirty="0"/>
              <a:t>The proposed regulations are similar to the ENERGY STAR® Version 7.0 standards but are </a:t>
            </a:r>
          </a:p>
          <a:p>
            <a:r>
              <a:rPr lang="en-US" sz="1650" dirty="0"/>
              <a:t>about 30 percent more stringent.”</a:t>
            </a:r>
          </a:p>
          <a:p>
            <a:endParaRPr lang="en-US" sz="1650" dirty="0"/>
          </a:p>
          <a:p>
            <a:r>
              <a:rPr lang="en-US" sz="1650" dirty="0"/>
              <a:t>“Monitors operate about 30 percent of the time in “on mode,” and most would only need to </a:t>
            </a:r>
          </a:p>
          <a:p>
            <a:r>
              <a:rPr lang="en-US" sz="1650" dirty="0"/>
              <a:t>reduce power consumption by 3 to 5 watts to comply with the proposed standard.”</a:t>
            </a:r>
          </a:p>
          <a:p>
            <a:endParaRPr lang="en-US" sz="1650" dirty="0"/>
          </a:p>
          <a:p>
            <a:r>
              <a:rPr lang="en-US" sz="1650" dirty="0"/>
              <a:t>“Staff analysis shows that about 14 percent of current models already meet the proposed</a:t>
            </a:r>
          </a:p>
          <a:p>
            <a:r>
              <a:rPr lang="en-US" sz="1650" dirty="0"/>
              <a:t>regulations.”</a:t>
            </a:r>
          </a:p>
          <a:p>
            <a:endParaRPr lang="en-US" sz="1650" dirty="0"/>
          </a:p>
          <a:p>
            <a:r>
              <a:rPr lang="en-US" sz="1650" dirty="0"/>
              <a:t>“EPA has stated that data analysis of ENERGY STAR-compliant monitors shows that </a:t>
            </a:r>
          </a:p>
          <a:p>
            <a:r>
              <a:rPr lang="en-US" sz="1650" dirty="0"/>
              <a:t>20 percent of computer monitors sold meet ENERGY STAR specification Version 7.0.”</a:t>
            </a:r>
          </a:p>
          <a:p>
            <a:endParaRPr lang="en-US" sz="1650" dirty="0"/>
          </a:p>
          <a:p>
            <a:r>
              <a:rPr lang="en-US" sz="1650" dirty="0"/>
              <a:t>“To discourage excess energy use of monitors shipped with overly bright screens, staff also</a:t>
            </a:r>
          </a:p>
          <a:p>
            <a:r>
              <a:rPr lang="en-US" sz="1650" dirty="0"/>
              <a:t>proposes that monitors shall be shipped with screen luminance less than or equal to 200</a:t>
            </a:r>
          </a:p>
          <a:p>
            <a:r>
              <a:rPr lang="en-US" sz="1650" dirty="0"/>
              <a:t>cd/m2.”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39544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Architecture">
  <a:themeElements>
    <a:clrScheme name="">
      <a:dk1>
        <a:srgbClr val="000000"/>
      </a:dk1>
      <a:lt1>
        <a:srgbClr val="FFFFFF"/>
      </a:lt1>
      <a:dk2>
        <a:srgbClr val="0860A8"/>
      </a:dk2>
      <a:lt2>
        <a:srgbClr val="FDB605"/>
      </a:lt2>
      <a:accent1>
        <a:srgbClr val="009900"/>
      </a:accent1>
      <a:accent2>
        <a:srgbClr val="FF5C00"/>
      </a:accent2>
      <a:accent3>
        <a:srgbClr val="AAB6D1"/>
      </a:accent3>
      <a:accent4>
        <a:srgbClr val="DADADA"/>
      </a:accent4>
      <a:accent5>
        <a:srgbClr val="AACAAA"/>
      </a:accent5>
      <a:accent6>
        <a:srgbClr val="E75300"/>
      </a:accent6>
      <a:hlink>
        <a:srgbClr val="AA014C"/>
      </a:hlink>
      <a:folHlink>
        <a:srgbClr val="567EB9"/>
      </a:folHlink>
    </a:clrScheme>
    <a:fontScheme name="3_Architecture">
      <a:majorFont>
        <a:latin typeface="Verdana"/>
        <a:ea typeface=""/>
        <a:cs typeface="Arial"/>
      </a:majorFont>
      <a:minorFont>
        <a:latin typeface="Verdan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800" b="1" i="0" u="none" strike="noStrike" cap="none" normalizeH="0" baseline="0" smtClean="0">
            <a:ln>
              <a:noFill/>
            </a:ln>
            <a:solidFill>
              <a:srgbClr val="FFFFFF"/>
            </a:solidFill>
            <a:effectLst/>
            <a:latin typeface="Verdana" pitchFamily="34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800" b="1" i="0" u="none" strike="noStrike" cap="none" normalizeH="0" baseline="0" smtClean="0">
            <a:ln>
              <a:noFill/>
            </a:ln>
            <a:solidFill>
              <a:srgbClr val="FFFFFF"/>
            </a:solidFill>
            <a:effectLst/>
            <a:latin typeface="Verdana" pitchFamily="34" charset="0"/>
            <a:cs typeface="Arial" charset="0"/>
          </a:defRPr>
        </a:defPPr>
      </a:lstStyle>
    </a:lnDef>
  </a:objectDefaults>
  <a:extraClrSchemeLst>
    <a:extraClrScheme>
      <a:clrScheme name="3_Architecture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Architectur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Architecture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Architecture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Architecture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Architecture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Architecture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Architecture 8">
        <a:dk1>
          <a:srgbClr val="000000"/>
        </a:dk1>
        <a:lt1>
          <a:srgbClr val="FFFFFF"/>
        </a:lt1>
        <a:dk2>
          <a:srgbClr val="0034FF"/>
        </a:dk2>
        <a:lt2>
          <a:srgbClr val="FDB605"/>
        </a:lt2>
        <a:accent1>
          <a:srgbClr val="66CC33"/>
        </a:accent1>
        <a:accent2>
          <a:srgbClr val="FF6600"/>
        </a:accent2>
        <a:accent3>
          <a:srgbClr val="AAAEFF"/>
        </a:accent3>
        <a:accent4>
          <a:srgbClr val="DADADA"/>
        </a:accent4>
        <a:accent5>
          <a:srgbClr val="B8E2AD"/>
        </a:accent5>
        <a:accent6>
          <a:srgbClr val="E75C00"/>
        </a:accent6>
        <a:hlink>
          <a:srgbClr val="5BB3B9"/>
        </a:hlink>
        <a:folHlink>
          <a:srgbClr val="CC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Architecture 9">
        <a:dk1>
          <a:srgbClr val="000000"/>
        </a:dk1>
        <a:lt1>
          <a:srgbClr val="FFFFFF"/>
        </a:lt1>
        <a:dk2>
          <a:srgbClr val="0034FF"/>
        </a:dk2>
        <a:lt2>
          <a:srgbClr val="FDB605"/>
        </a:lt2>
        <a:accent1>
          <a:srgbClr val="66CC33"/>
        </a:accent1>
        <a:accent2>
          <a:srgbClr val="FF6600"/>
        </a:accent2>
        <a:accent3>
          <a:srgbClr val="AAAEFF"/>
        </a:accent3>
        <a:accent4>
          <a:srgbClr val="DADADA"/>
        </a:accent4>
        <a:accent5>
          <a:srgbClr val="B8E2AD"/>
        </a:accent5>
        <a:accent6>
          <a:srgbClr val="E75C00"/>
        </a:accent6>
        <a:hlink>
          <a:srgbClr val="FFCC00"/>
        </a:hlink>
        <a:folHlink>
          <a:srgbClr val="CC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Architecture 10">
        <a:dk1>
          <a:srgbClr val="000000"/>
        </a:dk1>
        <a:lt1>
          <a:srgbClr val="FFFFFF"/>
        </a:lt1>
        <a:dk2>
          <a:srgbClr val="0034FF"/>
        </a:dk2>
        <a:lt2>
          <a:srgbClr val="FDB605"/>
        </a:lt2>
        <a:accent1>
          <a:srgbClr val="66CC33"/>
        </a:accent1>
        <a:accent2>
          <a:srgbClr val="FF6600"/>
        </a:accent2>
        <a:accent3>
          <a:srgbClr val="AAAEFF"/>
        </a:accent3>
        <a:accent4>
          <a:srgbClr val="DADADA"/>
        </a:accent4>
        <a:accent5>
          <a:srgbClr val="B8E2AD"/>
        </a:accent5>
        <a:accent6>
          <a:srgbClr val="E75C00"/>
        </a:accent6>
        <a:hlink>
          <a:srgbClr val="009999"/>
        </a:hlink>
        <a:folHlink>
          <a:srgbClr val="CC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Architecture 11">
        <a:dk1>
          <a:srgbClr val="000000"/>
        </a:dk1>
        <a:lt1>
          <a:srgbClr val="FFFFFF"/>
        </a:lt1>
        <a:dk2>
          <a:srgbClr val="0034FF"/>
        </a:dk2>
        <a:lt2>
          <a:srgbClr val="FDB605"/>
        </a:lt2>
        <a:accent1>
          <a:srgbClr val="66CC33"/>
        </a:accent1>
        <a:accent2>
          <a:srgbClr val="FF6600"/>
        </a:accent2>
        <a:accent3>
          <a:srgbClr val="AAAEFF"/>
        </a:accent3>
        <a:accent4>
          <a:srgbClr val="DADADA"/>
        </a:accent4>
        <a:accent5>
          <a:srgbClr val="B8E2AD"/>
        </a:accent5>
        <a:accent6>
          <a:srgbClr val="E75C00"/>
        </a:accent6>
        <a:hlink>
          <a:srgbClr val="009999"/>
        </a:hlink>
        <a:folHlink>
          <a:srgbClr val="CC00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Architecture 12">
        <a:dk1>
          <a:srgbClr val="000000"/>
        </a:dk1>
        <a:lt1>
          <a:srgbClr val="FFFFFF"/>
        </a:lt1>
        <a:dk2>
          <a:srgbClr val="0034FF"/>
        </a:dk2>
        <a:lt2>
          <a:srgbClr val="FDB605"/>
        </a:lt2>
        <a:accent1>
          <a:srgbClr val="66CC33"/>
        </a:accent1>
        <a:accent2>
          <a:srgbClr val="FF6600"/>
        </a:accent2>
        <a:accent3>
          <a:srgbClr val="AAAEFF"/>
        </a:accent3>
        <a:accent4>
          <a:srgbClr val="DADADA"/>
        </a:accent4>
        <a:accent5>
          <a:srgbClr val="B8E2AD"/>
        </a:accent5>
        <a:accent6>
          <a:srgbClr val="E75C00"/>
        </a:accent6>
        <a:hlink>
          <a:srgbClr val="009999"/>
        </a:hlink>
        <a:folHlink>
          <a:srgbClr val="AA014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Architecture 13">
        <a:dk1>
          <a:srgbClr val="000000"/>
        </a:dk1>
        <a:lt1>
          <a:srgbClr val="FFFFFF"/>
        </a:lt1>
        <a:dk2>
          <a:srgbClr val="0034FF"/>
        </a:dk2>
        <a:lt2>
          <a:srgbClr val="FDB605"/>
        </a:lt2>
        <a:accent1>
          <a:srgbClr val="66CC33"/>
        </a:accent1>
        <a:accent2>
          <a:srgbClr val="FF6600"/>
        </a:accent2>
        <a:accent3>
          <a:srgbClr val="AAAEFF"/>
        </a:accent3>
        <a:accent4>
          <a:srgbClr val="DADADA"/>
        </a:accent4>
        <a:accent5>
          <a:srgbClr val="B8E2AD"/>
        </a:accent5>
        <a:accent6>
          <a:srgbClr val="E75C00"/>
        </a:accent6>
        <a:hlink>
          <a:srgbClr val="00C5C0"/>
        </a:hlink>
        <a:folHlink>
          <a:srgbClr val="AA014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Architecture 14">
        <a:dk1>
          <a:srgbClr val="000000"/>
        </a:dk1>
        <a:lt1>
          <a:srgbClr val="FFFFFF"/>
        </a:lt1>
        <a:dk2>
          <a:srgbClr val="0034FF"/>
        </a:dk2>
        <a:lt2>
          <a:srgbClr val="FDB605"/>
        </a:lt2>
        <a:accent1>
          <a:srgbClr val="66CC33"/>
        </a:accent1>
        <a:accent2>
          <a:srgbClr val="FF5C00"/>
        </a:accent2>
        <a:accent3>
          <a:srgbClr val="AAAEFF"/>
        </a:accent3>
        <a:accent4>
          <a:srgbClr val="DADADA"/>
        </a:accent4>
        <a:accent5>
          <a:srgbClr val="B8E2AD"/>
        </a:accent5>
        <a:accent6>
          <a:srgbClr val="E75300"/>
        </a:accent6>
        <a:hlink>
          <a:srgbClr val="00C5C0"/>
        </a:hlink>
        <a:folHlink>
          <a:srgbClr val="AA014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Architecture 15">
        <a:dk1>
          <a:srgbClr val="000000"/>
        </a:dk1>
        <a:lt1>
          <a:srgbClr val="FFFFFF"/>
        </a:lt1>
        <a:dk2>
          <a:srgbClr val="0034FF"/>
        </a:dk2>
        <a:lt2>
          <a:srgbClr val="FDB605"/>
        </a:lt2>
        <a:accent1>
          <a:srgbClr val="66CC33"/>
        </a:accent1>
        <a:accent2>
          <a:srgbClr val="FF5C00"/>
        </a:accent2>
        <a:accent3>
          <a:srgbClr val="AAAEFF"/>
        </a:accent3>
        <a:accent4>
          <a:srgbClr val="DADADA"/>
        </a:accent4>
        <a:accent5>
          <a:srgbClr val="B8E2AD"/>
        </a:accent5>
        <a:accent6>
          <a:srgbClr val="E75300"/>
        </a:accent6>
        <a:hlink>
          <a:srgbClr val="10C8E1"/>
        </a:hlink>
        <a:folHlink>
          <a:srgbClr val="AA014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Architecture 16">
        <a:dk1>
          <a:srgbClr val="000000"/>
        </a:dk1>
        <a:lt1>
          <a:srgbClr val="FFFFFF"/>
        </a:lt1>
        <a:dk2>
          <a:srgbClr val="0034FF"/>
        </a:dk2>
        <a:lt2>
          <a:srgbClr val="FDB605"/>
        </a:lt2>
        <a:accent1>
          <a:srgbClr val="66CC33"/>
        </a:accent1>
        <a:accent2>
          <a:srgbClr val="FF5C00"/>
        </a:accent2>
        <a:accent3>
          <a:srgbClr val="AAAEFF"/>
        </a:accent3>
        <a:accent4>
          <a:srgbClr val="DADADA"/>
        </a:accent4>
        <a:accent5>
          <a:srgbClr val="B8E2AD"/>
        </a:accent5>
        <a:accent6>
          <a:srgbClr val="E75300"/>
        </a:accent6>
        <a:hlink>
          <a:srgbClr val="10C8E1"/>
        </a:hlink>
        <a:folHlink>
          <a:srgbClr val="F3016E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Humberto Fossati
</Received_x0020_From>
    <Docket_x0020_Number xmlns="8eef3743-c7b3-4cbe-8837-b6e805be353c">14-AAER-02</Docket_x0020_Number>
    <TaxCatchAll xmlns="8eef3743-c7b3-4cbe-8837-b6e805be353c">
      <Value>6</Value>
      <Value>7</Value>
      <Value>28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</TermName>
          <TermId xmlns="http://schemas.microsoft.com/office/infopath/2007/PartnerControls">5fee9918-69d5-40f5-9767-4e66d03898ce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Efficiency</TermName>
          <TermId xmlns="http://schemas.microsoft.com/office/infopath/2007/PartnerControls">3f4c3fa3-6422-4506-98bd-4d45194b6221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Z5JXHV6S7NA6-3-103183</_dlc_DocId>
    <_dlc_DocIdUrl xmlns="8eef3743-c7b3-4cbe-8837-b6e805be353c">
      <Url>http://efilingspinternal/_layouts/DocIdRedir.aspx?ID=Z5JXHV6S7NA6-3-103183</Url>
      <Description>Z5JXHV6S7NA6-3-103183</Description>
    </_dlc_DocIdUrl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8DDDD714-9B08-4600-988F-A28B4F42025E}"/>
</file>

<file path=customXml/itemProps2.xml><?xml version="1.0" encoding="utf-8"?>
<ds:datastoreItem xmlns:ds="http://schemas.openxmlformats.org/officeDocument/2006/customXml" ds:itemID="{7F62FE41-FB4B-4C51-80B3-6A5A7A1C5FDE}"/>
</file>

<file path=customXml/itemProps3.xml><?xml version="1.0" encoding="utf-8"?>
<ds:datastoreItem xmlns:ds="http://schemas.openxmlformats.org/officeDocument/2006/customXml" ds:itemID="{BCAEC8F4-66C5-48A3-91E6-1923B229FF60}"/>
</file>

<file path=customXml/itemProps4.xml><?xml version="1.0" encoding="utf-8"?>
<ds:datastoreItem xmlns:ds="http://schemas.openxmlformats.org/officeDocument/2006/customXml" ds:itemID="{36893EF4-AA1B-4F56-A1B8-D5AFF37B75BE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16454</TotalTime>
  <Words>4703</Words>
  <Application>Microsoft Macintosh PowerPoint</Application>
  <PresentationFormat>On-screen Show (4:3)</PresentationFormat>
  <Paragraphs>740</Paragraphs>
  <Slides>35</Slides>
  <Notes>19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8" baseType="lpstr">
      <vt:lpstr>Office Theme</vt:lpstr>
      <vt:lpstr>3_Architecture</vt:lpstr>
      <vt:lpstr>Worksheet</vt:lpstr>
      <vt:lpstr>CEC – Monitor Update to  Final Draft of Regulation  Part 1: Fundamentals</vt:lpstr>
      <vt:lpstr>CEC Impact</vt:lpstr>
      <vt:lpstr>Compliance: ES6.0 vs ES7.0 vs CEC (Best Case Projections)</vt:lpstr>
      <vt:lpstr>Clarifications for data shown in these slides</vt:lpstr>
      <vt:lpstr>Impact on current product</vt:lpstr>
      <vt:lpstr>Take Aways from current projections</vt:lpstr>
      <vt:lpstr>Industry Proposal for adjustment of Power Limits</vt:lpstr>
      <vt:lpstr> Display / Panel Efficiency Options</vt:lpstr>
      <vt:lpstr> Display / Panel Efficiency Options</vt:lpstr>
      <vt:lpstr>Display / Panel Efficiency Options</vt:lpstr>
      <vt:lpstr>Tools at OEM’s disposal (Power Supply improvements)</vt:lpstr>
      <vt:lpstr>Tools at OEM’s disposal (New TFT Cells)</vt:lpstr>
      <vt:lpstr>Test Methods: ES6.0 or ES7.0</vt:lpstr>
      <vt:lpstr>Test Methods: ES6.0 or ES7.0</vt:lpstr>
      <vt:lpstr>WW, US, and CA monitor landscape </vt:lpstr>
      <vt:lpstr>Monitor Definitions… should delete.</vt:lpstr>
      <vt:lpstr>CEC Final Power Requirements</vt:lpstr>
      <vt:lpstr>Thank you</vt:lpstr>
      <vt:lpstr>CEC – Monitor Update to  Final Draft of Regulation  Part 2: Specifics</vt:lpstr>
      <vt:lpstr>Clarifications for data shown in these slides</vt:lpstr>
      <vt:lpstr> Analysis of Power Reduction needed (20”~27” Range):</vt:lpstr>
      <vt:lpstr> Cost Assessment – Analysis (CA Savings):</vt:lpstr>
      <vt:lpstr>Industry and CEC first need to agree on the “math”</vt:lpstr>
      <vt:lpstr>WW, US, and CA monitor landscape </vt:lpstr>
      <vt:lpstr>WW monitor landscape (2019 projections) </vt:lpstr>
      <vt:lpstr>Regarding the “As Shipped” Requirements</vt:lpstr>
      <vt:lpstr>Out of Scope proposal: monitors 19.x” &amp; smaller</vt:lpstr>
      <vt:lpstr>Out of Scope proposal: monitors 19.x” &amp; smaller</vt:lpstr>
      <vt:lpstr>CEC proposal: Enhanced Performance Displays Allowance</vt:lpstr>
      <vt:lpstr>Industry proposal: Enhanced Performance Displays Allowance</vt:lpstr>
      <vt:lpstr>CEC analysis of Compliance by 1/1/2018 (Sleep &amp; OFF)</vt:lpstr>
      <vt:lpstr>Industry Request: Compliance dates </vt:lpstr>
      <vt:lpstr>Touch Monitor</vt:lpstr>
      <vt:lpstr>Thank you</vt:lpstr>
      <vt:lpstr>Highlights from the Final CEC proposal</vt:lpstr>
    </vt:vector>
  </TitlesOfParts>
  <Company>IT Industry Council (ITI)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CEC – Monitor Update to Final Draft of Regulation</dc:title>
  <dc:subject>Computers, Servers</dc:subject>
  <dc:creator>Shahid Sheikh</dc:creator>
  <cp:keywords>CEC, No Restrictions</cp:keywords>
  <cp:lastModifiedBy>Chris</cp:lastModifiedBy>
  <cp:revision>1137</cp:revision>
  <dcterms:created xsi:type="dcterms:W3CDTF">2010-06-15T11:03:11Z</dcterms:created>
  <dcterms:modified xsi:type="dcterms:W3CDTF">2016-04-25T17:26:59Z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itusGUID">
    <vt:lpwstr>08d1c58b-c6db-4240-beee-8acd15904c07</vt:lpwstr>
  </property>
  <property fmtid="{D5CDD505-2E9C-101B-9397-08002B2CF9AE}" pid="3" name="DellClassification">
    <vt:lpwstr>No Restrictions</vt:lpwstr>
  </property>
  <property fmtid="{D5CDD505-2E9C-101B-9397-08002B2CF9AE}" pid="4" name="DellSubLabels">
    <vt:lpwstr/>
  </property>
  <property fmtid="{D5CDD505-2E9C-101B-9397-08002B2CF9AE}" pid="5" name="ContentTypeId">
    <vt:lpwstr>0x01010060CCC58EB6DDD042AF64737FFB4292D8</vt:lpwstr>
  </property>
  <property fmtid="{D5CDD505-2E9C-101B-9397-08002B2CF9AE}" pid="6" name="_dlc_DocIdItemGuid">
    <vt:lpwstr>27d01b8e-b893-4523-80ad-9bf0a237f47d</vt:lpwstr>
  </property>
  <property fmtid="{D5CDD505-2E9C-101B-9397-08002B2CF9AE}" pid="7" name="Subject_x0020_Areas">
    <vt:lpwstr>28;#Efficiency|3f4c3fa3-6422-4506-98bd-4d45194b6221</vt:lpwstr>
  </property>
  <property fmtid="{D5CDD505-2E9C-101B-9397-08002B2CF9AE}" pid="8" name="_CopySource">
    <vt:lpwstr>http://efilingspinternal/PendingDocuments/14-AAER-02/20160427T145148_CEC_–_Monitor_Update_to_Final_Draft_of_Regulation.pptx</vt:lpwstr>
  </property>
  <property fmtid="{D5CDD505-2E9C-101B-9397-08002B2CF9AE}" pid="9" name="Subject Areas">
    <vt:lpwstr>28;#Efficiency|3f4c3fa3-6422-4506-98bd-4d45194b6221</vt:lpwstr>
  </property>
  <property fmtid="{D5CDD505-2E9C-101B-9397-08002B2CF9AE}" pid="10" name="Submission Type">
    <vt:lpwstr>6;#Document|6786e4f6-aafd-416d-a977-1b2d5f456edf</vt:lpwstr>
  </property>
  <property fmtid="{D5CDD505-2E9C-101B-9397-08002B2CF9AE}" pid="11" name="Submitter Role">
    <vt:lpwstr>7;#Public|5fee9918-69d5-40f5-9767-4e66d03898ce</vt:lpwstr>
  </property>
  <property fmtid="{D5CDD505-2E9C-101B-9397-08002B2CF9AE}" pid="12" name="Order">
    <vt:r8>1292700</vt:r8>
  </property>
  <property fmtid="{D5CDD505-2E9C-101B-9397-08002B2CF9AE}" pid="13" name="Document Type">
    <vt:lpwstr>3;#Document|f3c81208-9d0f-49cc-afc5-e227f36ec0e7</vt:lpwstr>
  </property>
  <property fmtid="{D5CDD505-2E9C-101B-9397-08002B2CF9AE}" pid="14" name="xd_ProgID">
    <vt:lpwstr/>
  </property>
  <property fmtid="{D5CDD505-2E9C-101B-9397-08002B2CF9AE}" pid="15" name="_SourceUrl">
    <vt:lpwstr/>
  </property>
  <property fmtid="{D5CDD505-2E9C-101B-9397-08002B2CF9AE}" pid="16" name="_SharedFileIndex">
    <vt:lpwstr/>
  </property>
  <property fmtid="{D5CDD505-2E9C-101B-9397-08002B2CF9AE}" pid="17" name="TemplateUrl">
    <vt:lpwstr/>
  </property>
</Properties>
</file>