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385" r:id="rId2"/>
    <p:sldId id="389" r:id="rId3"/>
    <p:sldId id="380" r:id="rId4"/>
    <p:sldId id="381" r:id="rId5"/>
    <p:sldId id="387" r:id="rId6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CE6F2"/>
    <a:srgbClr val="9BB7D9"/>
    <a:srgbClr val="C4BD9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755" autoAdjust="0"/>
    <p:restoredTop sz="88455" autoAdjust="0"/>
  </p:normalViewPr>
  <p:slideViewPr>
    <p:cSldViewPr>
      <p:cViewPr varScale="1">
        <p:scale>
          <a:sx n="72" d="100"/>
          <a:sy n="72" d="100"/>
        </p:scale>
        <p:origin x="72" y="58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45" d="100"/>
        <a:sy n="45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8043ADE-2B00-4DB8-9D63-7EAB41ADCCB6}" type="doc">
      <dgm:prSet loTypeId="urn:microsoft.com/office/officeart/2005/8/layout/venn1" loCatId="relationship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en-US"/>
        </a:p>
      </dgm:t>
    </dgm:pt>
    <dgm:pt modelId="{F73D8A4F-A00A-4A58-AB22-5BA5150B94C0}" type="pres">
      <dgm:prSet presAssocID="{E8043ADE-2B00-4DB8-9D63-7EAB41ADCCB6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</dgm:ptLst>
  <dgm:cxnLst>
    <dgm:cxn modelId="{2D281990-2079-4F75-9548-B69E303CF239}" type="presOf" srcId="{E8043ADE-2B00-4DB8-9D63-7EAB41ADCCB6}" destId="{F73D8A4F-A00A-4A58-AB22-5BA5150B94C0}" srcOrd="0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5" tIns="46587" rIns="93175" bIns="46587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9" y="0"/>
            <a:ext cx="3037840" cy="464820"/>
          </a:xfrm>
          <a:prstGeom prst="rect">
            <a:avLst/>
          </a:prstGeom>
        </p:spPr>
        <p:txBody>
          <a:bodyPr vert="horz" lIns="93175" tIns="46587" rIns="93175" bIns="46587" rtlCol="0"/>
          <a:lstStyle>
            <a:lvl1pPr algn="r">
              <a:defRPr sz="1200"/>
            </a:lvl1pPr>
          </a:lstStyle>
          <a:p>
            <a:fld id="{852DB97B-0D2B-4197-BD2E-125F4C25876A}" type="datetimeFigureOut">
              <a:rPr lang="en-US" smtClean="0"/>
              <a:t>12/6/2019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5" tIns="46587" rIns="93175" bIns="46587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9" y="8829967"/>
            <a:ext cx="3037840" cy="464820"/>
          </a:xfrm>
          <a:prstGeom prst="rect">
            <a:avLst/>
          </a:prstGeom>
        </p:spPr>
        <p:txBody>
          <a:bodyPr vert="horz" lIns="93175" tIns="46587" rIns="93175" bIns="46587" rtlCol="0" anchor="b"/>
          <a:lstStyle>
            <a:lvl1pPr algn="r">
              <a:defRPr sz="1200"/>
            </a:lvl1pPr>
          </a:lstStyle>
          <a:p>
            <a:fld id="{1D0B9E0D-3F51-4AA9-8151-44D51ACF24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83592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5" tIns="46587" rIns="93175" bIns="46587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9" y="0"/>
            <a:ext cx="3037840" cy="464820"/>
          </a:xfrm>
          <a:prstGeom prst="rect">
            <a:avLst/>
          </a:prstGeom>
        </p:spPr>
        <p:txBody>
          <a:bodyPr vert="horz" lIns="93175" tIns="46587" rIns="93175" bIns="46587" rtlCol="0"/>
          <a:lstStyle>
            <a:lvl1pPr algn="r">
              <a:defRPr sz="1200"/>
            </a:lvl1pPr>
          </a:lstStyle>
          <a:p>
            <a:fld id="{A9461AD2-0DA7-458B-AF9D-9508C9F1659B}" type="datetimeFigureOut">
              <a:rPr lang="en-US" smtClean="0"/>
              <a:t>12/6/2019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5" tIns="46587" rIns="93175" bIns="46587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1"/>
            <a:ext cx="5608320" cy="4183380"/>
          </a:xfrm>
          <a:prstGeom prst="rect">
            <a:avLst/>
          </a:prstGeom>
        </p:spPr>
        <p:txBody>
          <a:bodyPr vert="horz" lIns="93175" tIns="46587" rIns="93175" bIns="46587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5" tIns="46587" rIns="93175" bIns="46587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9" y="8829967"/>
            <a:ext cx="3037840" cy="464820"/>
          </a:xfrm>
          <a:prstGeom prst="rect">
            <a:avLst/>
          </a:prstGeom>
        </p:spPr>
        <p:txBody>
          <a:bodyPr vert="horz" lIns="93175" tIns="46587" rIns="93175" bIns="46587" rtlCol="0" anchor="b"/>
          <a:lstStyle>
            <a:lvl1pPr algn="r">
              <a:defRPr sz="1200"/>
            </a:lvl1pPr>
          </a:lstStyle>
          <a:p>
            <a:fld id="{139A0254-F4CF-476E-884D-97E3DBB849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48404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dirty="0" smtClean="0"/>
              <a:t>How many</a:t>
            </a:r>
            <a:r>
              <a:rPr lang="en-US" baseline="0" dirty="0" smtClean="0"/>
              <a:t> people are already familiar with the ICP program?</a:t>
            </a:r>
          </a:p>
          <a:p>
            <a:pPr eaLnBrk="1" hangingPunct="1"/>
            <a:r>
              <a:rPr lang="en-US" baseline="0" dirty="0" smtClean="0"/>
              <a:t>Since it’s inception… List categories of projects</a:t>
            </a:r>
          </a:p>
          <a:p>
            <a:pPr eaLnBrk="1" hangingPunct="1"/>
            <a:r>
              <a:rPr lang="en-US" baseline="0" dirty="0" smtClean="0"/>
              <a:t>The partnership started to grow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0A9C096-B3B2-4C88-8C54-DCDEEE682F53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3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84576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Transition</a:t>
            </a:r>
            <a:r>
              <a:rPr lang="en-US" baseline="0" dirty="0" smtClean="0"/>
              <a:t> to next slide-</a:t>
            </a:r>
          </a:p>
          <a:p>
            <a:r>
              <a:rPr lang="en-US" baseline="0" dirty="0" smtClean="0"/>
              <a:t>So this is not going to be a really technical presentation.</a:t>
            </a:r>
          </a:p>
          <a:p>
            <a:r>
              <a:rPr lang="en-US" baseline="0" dirty="0" smtClean="0"/>
              <a:t>We’re just trying to give you a cross section of the types of projects that have been part of the ICP program over the years</a:t>
            </a:r>
          </a:p>
          <a:p>
            <a:r>
              <a:rPr lang="en-US" baseline="0" dirty="0" smtClean="0"/>
              <a:t>But I do like tables and charts, so I’ll start with this one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9A0254-F4CF-476E-884D-97E3DBB8493F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16544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Transition</a:t>
            </a:r>
            <a:r>
              <a:rPr lang="en-US" baseline="0" dirty="0" smtClean="0"/>
              <a:t> to next slide-</a:t>
            </a:r>
          </a:p>
          <a:p>
            <a:r>
              <a:rPr lang="en-US" baseline="0" dirty="0" smtClean="0"/>
              <a:t>So this is not going to be a really technical presentation.</a:t>
            </a:r>
          </a:p>
          <a:p>
            <a:r>
              <a:rPr lang="en-US" baseline="0" dirty="0" smtClean="0"/>
              <a:t>We’re just trying to give you a cross section of the types of projects that have been part of the ICP program over the years</a:t>
            </a:r>
          </a:p>
          <a:p>
            <a:r>
              <a:rPr lang="en-US" baseline="0" dirty="0" smtClean="0"/>
              <a:t>But I do like tables and charts, so I’ll start with this one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9A0254-F4CF-476E-884D-97E3DBB8493F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74342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CE635-2390-4CB7-8B99-48074304BC50}" type="datetime1">
              <a:rPr lang="en-US" smtClean="0"/>
              <a:t>12/6/2019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319B5-9197-4047-8BA5-9827EBCA7A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38412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3BBB3-F46B-4AAA-9ADA-7DE06AF59B01}" type="datetime1">
              <a:rPr lang="en-US" smtClean="0"/>
              <a:t>12/6/2019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319B5-9197-4047-8BA5-9827EBCA7A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5113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72D45-F159-4C38-B181-013FAD0C21E3}" type="datetime1">
              <a:rPr lang="en-US" smtClean="0"/>
              <a:t>12/6/2019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319B5-9197-4047-8BA5-9827EBCA7A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87119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6CA9A-19A1-457B-AE06-E0BC6173FF86}" type="datetime1">
              <a:rPr lang="en-US" smtClean="0"/>
              <a:t>12/6/2019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319B5-9197-4047-8BA5-9827EBCA7A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63268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6E610-9D4A-4FF3-BFB3-E50ECDD74926}" type="datetime1">
              <a:rPr lang="en-US" smtClean="0"/>
              <a:t>12/6/2019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319B5-9197-4047-8BA5-9827EBCA7A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03753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B5C79-2943-4B04-9741-90CAEEB1506A}" type="datetime1">
              <a:rPr lang="en-US" smtClean="0"/>
              <a:t>12/6/2019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319B5-9197-4047-8BA5-9827EBCA7A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79104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82451-1F65-45E7-9B8B-AD4ECD6A5B2A}" type="datetime1">
              <a:rPr lang="en-US" smtClean="0"/>
              <a:t>12/6/2019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319B5-9197-4047-8BA5-9827EBCA7A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43858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8DAD4-765C-49AC-BDF6-951E110C3F6B}" type="datetime1">
              <a:rPr lang="en-US" smtClean="0"/>
              <a:t>12/6/2019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319B5-9197-4047-8BA5-9827EBCA7A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4586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B8B26-FA4D-4F7F-9D67-E7B91FB68B16}" type="datetime1">
              <a:rPr lang="en-US" smtClean="0"/>
              <a:t>12/6/2019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319B5-9197-4047-8BA5-9827EBCA7A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64065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E3C22-A267-4627-AB40-D85F42976E97}" type="datetime1">
              <a:rPr lang="en-US" smtClean="0"/>
              <a:t>12/6/2019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319B5-9197-4047-8BA5-9827EBCA7A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87364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C2BE6-B1CE-4D8F-914C-7D45EE4CA556}" type="datetime1">
              <a:rPr lang="en-US" smtClean="0"/>
              <a:t>12/6/2019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319B5-9197-4047-8BA5-9827EBCA7A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34970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itle and Diagram or Organizati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0"/>
            <a:ext cx="8153400" cy="838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martArt Placeholder 2"/>
          <p:cNvSpPr>
            <a:spLocks noGrp="1"/>
          </p:cNvSpPr>
          <p:nvPr>
            <p:ph type="dgm" idx="1"/>
          </p:nvPr>
        </p:nvSpPr>
        <p:spPr>
          <a:xfrm>
            <a:off x="533400" y="1600200"/>
            <a:ext cx="8153400" cy="4144963"/>
          </a:xfrm>
        </p:spPr>
        <p:txBody>
          <a:bodyPr/>
          <a:lstStyle/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147624761"/>
      </p:ext>
    </p:extLst>
  </p:cSld>
  <p:clrMapOvr>
    <a:masterClrMapping/>
  </p:clrMapOvr>
  <p:transition>
    <p:cut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8000">
              <a:schemeClr val="bg1">
                <a:tint val="80000"/>
                <a:satMod val="300000"/>
              </a:schemeClr>
            </a:gs>
            <a:gs pos="100000">
              <a:schemeClr val="accent1">
                <a:lumMod val="40000"/>
                <a:lumOff val="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9404D1-4238-42F2-A359-B1C69C14B637}" type="datetime1">
              <a:rPr lang="en-US" smtClean="0"/>
              <a:t>12/6/2019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6319B5-9197-4047-8BA5-9827EBCA7A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1957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7.gif"/><Relationship Id="rId3" Type="http://schemas.openxmlformats.org/officeDocument/2006/relationships/hyperlink" Target="http://www.google.com/url?sa=i&amp;rct=j&amp;q=&amp;esrc=s&amp;source=images&amp;cd=&amp;cad=rja&amp;uact=8&amp;ved=0ahUKEwjVh-jmwOPJAhUFMGMKHUApAA8QjRwIBw&amp;url=http://www.worldstatesmen.org/USA_govt.html&amp;bvm=bv.110151844,d.cGc&amp;psig=AFQjCNFNNllojR9r_GePhsZeE2OaGowFMQ&amp;ust=1450462673651400" TargetMode="External"/><Relationship Id="rId7" Type="http://schemas.openxmlformats.org/officeDocument/2006/relationships/image" Target="../media/image3.png"/><Relationship Id="rId12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www.google.com/url?sa=i&amp;rct=j&amp;q=&amp;esrc=s&amp;source=images&amp;cd=&amp;cad=rja&amp;uact=8&amp;ved=0ahUKEwjnoqXmxuPJAhVDxmMKHVpIBwQQjRwIBw&amp;url=http://whosgreenaz.com/central-arizona-project/&amp;psig=AFQjCNGg0s1pn7IwXbOkKPW0hPQtmggUDw&amp;ust=1450464291981205" TargetMode="External"/><Relationship Id="rId11" Type="http://schemas.openxmlformats.org/officeDocument/2006/relationships/hyperlink" Target="https://www.google.com/url?sa=i&amp;rct=j&amp;q=&amp;esrc=s&amp;source=images&amp;cd=&amp;cad=rja&amp;uact=8&amp;ved=0ahUKEwi66NzC4YXRAhVkwlQKHUnHDVQQjRwIBw&amp;url=https://en.wikipedia.org/wiki/Southern_California_Gas_Company&amp;bvm=bv.142059868,d.cGw&amp;psig=AFQjCNH7q1bhexUAm6i1RkQV8kwUGksefA&amp;ust=1482426039043601" TargetMode="External"/><Relationship Id="rId5" Type="http://schemas.microsoft.com/office/2007/relationships/hdphoto" Target="../media/hdphoto1.wdp"/><Relationship Id="rId10" Type="http://schemas.openxmlformats.org/officeDocument/2006/relationships/image" Target="../media/image5.jpeg"/><Relationship Id="rId4" Type="http://schemas.openxmlformats.org/officeDocument/2006/relationships/image" Target="../media/image2.png"/><Relationship Id="rId9" Type="http://schemas.openxmlformats.org/officeDocument/2006/relationships/hyperlink" Target="http://www.google.com/url?sa=i&amp;rct=j&amp;q=&amp;esrc=s&amp;source=images&amp;cd=&amp;cad=rja&amp;uact=8&amp;ved=0ahUKEwji_6a14YXRAhWphVQKHbEsDRcQjRwIBw&amp;url=http://westernresourceadvocates.org/blog/earth-month-aveda-and-western-resource-advocates-supporting-solutions-to-protect-western-water-2/&amp;bvm=bv.142059868,d.cGw&amp;psig=AFQjCNFQIPR5nVAGBA0YMRm5-uiCX2760g&amp;ust=1482426016923345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8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.xml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2.emf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jpeg"/><Relationship Id="rId5" Type="http://schemas.microsoft.com/office/2007/relationships/hdphoto" Target="../media/hdphoto2.wdp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3914"/>
            <a:ext cx="8229600" cy="1143000"/>
          </a:xfrm>
        </p:spPr>
        <p:txBody>
          <a:bodyPr/>
          <a:lstStyle/>
          <a:p>
            <a:r>
              <a:rPr lang="en-US" dirty="0" smtClean="0"/>
              <a:t>Partnership to Foster Innovation</a:t>
            </a:r>
            <a:endParaRPr lang="en-US" dirty="0"/>
          </a:p>
        </p:txBody>
      </p:sp>
      <p:pic>
        <p:nvPicPr>
          <p:cNvPr id="4" name="Picture 3" title="ICP logo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9772" y="2692908"/>
            <a:ext cx="2124456" cy="147218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374740" y="4438471"/>
            <a:ext cx="23402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$550k</a:t>
            </a:r>
          </a:p>
          <a:p>
            <a:pPr algn="ctr"/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(2018 ICP)</a:t>
            </a:r>
          </a:p>
        </p:txBody>
      </p:sp>
      <p:cxnSp>
        <p:nvCxnSpPr>
          <p:cNvPr id="6" name="Straight Connector 5" title="arrow"/>
          <p:cNvCxnSpPr/>
          <p:nvPr/>
        </p:nvCxnSpPr>
        <p:spPr>
          <a:xfrm flipV="1">
            <a:off x="5634228" y="1828800"/>
            <a:ext cx="690372" cy="762000"/>
          </a:xfrm>
          <a:prstGeom prst="line">
            <a:avLst/>
          </a:prstGeom>
          <a:ln w="38100">
            <a:solidFill>
              <a:schemeClr val="tx1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 title="arrow"/>
          <p:cNvCxnSpPr/>
          <p:nvPr/>
        </p:nvCxnSpPr>
        <p:spPr>
          <a:xfrm>
            <a:off x="5863085" y="3504311"/>
            <a:ext cx="990600" cy="0"/>
          </a:xfrm>
          <a:prstGeom prst="line">
            <a:avLst/>
          </a:prstGeom>
          <a:ln w="38100">
            <a:solidFill>
              <a:schemeClr val="tx1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 title="arrow"/>
          <p:cNvCxnSpPr/>
          <p:nvPr/>
        </p:nvCxnSpPr>
        <p:spPr>
          <a:xfrm>
            <a:off x="5752842" y="4120061"/>
            <a:ext cx="1219457" cy="604339"/>
          </a:xfrm>
          <a:prstGeom prst="line">
            <a:avLst/>
          </a:prstGeom>
          <a:ln w="38100">
            <a:solidFill>
              <a:schemeClr val="tx1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 title="arrow"/>
          <p:cNvCxnSpPr/>
          <p:nvPr/>
        </p:nvCxnSpPr>
        <p:spPr>
          <a:xfrm flipH="1">
            <a:off x="2438400" y="4304246"/>
            <a:ext cx="977442" cy="496354"/>
          </a:xfrm>
          <a:prstGeom prst="line">
            <a:avLst/>
          </a:prstGeom>
          <a:ln w="38100">
            <a:solidFill>
              <a:schemeClr val="tx1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 title="arrow"/>
          <p:cNvCxnSpPr/>
          <p:nvPr/>
        </p:nvCxnSpPr>
        <p:spPr>
          <a:xfrm flipH="1">
            <a:off x="2204145" y="3504311"/>
            <a:ext cx="1072455" cy="0"/>
          </a:xfrm>
          <a:prstGeom prst="line">
            <a:avLst/>
          </a:prstGeom>
          <a:ln w="38100">
            <a:solidFill>
              <a:schemeClr val="tx1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 title="arrow"/>
          <p:cNvCxnSpPr/>
          <p:nvPr/>
        </p:nvCxnSpPr>
        <p:spPr>
          <a:xfrm flipH="1" flipV="1">
            <a:off x="2850920" y="2057400"/>
            <a:ext cx="882880" cy="457200"/>
          </a:xfrm>
          <a:prstGeom prst="line">
            <a:avLst/>
          </a:prstGeom>
          <a:ln w="38100">
            <a:solidFill>
              <a:schemeClr val="tx1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 descr="http://www.worldstatesmen.org/us-doi-br.jpg" title="us department of the interior logo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48033" y1="38793" x2="48033" y2="3879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4840" y="2720349"/>
            <a:ext cx="2776371" cy="1583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title="central arizona project 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0715" y="4624916"/>
            <a:ext cx="1532045" cy="613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title="metropolitn water district of southern californi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528413" y="1181243"/>
            <a:ext cx="1211959" cy="12119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9" descr="Image result for western resource advocates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9720" y="1202872"/>
            <a:ext cx="1057595" cy="1057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1" descr="Image result for southern california gas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955" y="4919471"/>
            <a:ext cx="1488419" cy="932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il_fi" descr="http://www.swhydro.arizona.edu/images/businesses/sonevadawater.gif" title="southern nevada water authority logo"/>
          <p:cNvPicPr/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080461" y="2942835"/>
            <a:ext cx="1072939" cy="972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384492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4"/>
          <p:cNvSpPr>
            <a:spLocks noGrp="1" noChangeArrowheads="1"/>
          </p:cNvSpPr>
          <p:nvPr>
            <p:ph type="title"/>
          </p:nvPr>
        </p:nvSpPr>
        <p:spPr>
          <a:xfrm>
            <a:off x="-304800" y="0"/>
            <a:ext cx="9829800" cy="914400"/>
          </a:xfrm>
        </p:spPr>
        <p:txBody>
          <a:bodyPr>
            <a:normAutofit fontScale="90000"/>
          </a:bodyPr>
          <a:lstStyle/>
          <a:p>
            <a:r>
              <a:rPr lang="en-US" sz="2400" dirty="0" smtClean="0">
                <a:ea typeface="ＭＳ Ｐゴシック"/>
              </a:rPr>
              <a:t/>
            </a:r>
            <a:br>
              <a:rPr lang="en-US" sz="2400" dirty="0" smtClean="0">
                <a:ea typeface="ＭＳ Ｐゴシック"/>
              </a:rPr>
            </a:br>
            <a:r>
              <a:rPr lang="en-US" sz="3600" i="1" dirty="0" smtClean="0">
                <a:ea typeface="ＭＳ Ｐゴシック"/>
              </a:rPr>
              <a:t>Metropolitan Water District </a:t>
            </a:r>
            <a:br>
              <a:rPr lang="en-US" sz="3600" i="1" dirty="0" smtClean="0">
                <a:ea typeface="ＭＳ Ｐゴシック"/>
              </a:rPr>
            </a:br>
            <a:r>
              <a:rPr lang="en-US" sz="3600" i="1" dirty="0" smtClean="0">
                <a:ea typeface="ＭＳ Ｐゴシック"/>
              </a:rPr>
              <a:t>of Southern California </a:t>
            </a:r>
            <a:r>
              <a:rPr lang="en-US" sz="2800" dirty="0" smtClean="0">
                <a:ea typeface="ＭＳ Ｐゴシック"/>
              </a:rPr>
              <a:t/>
            </a:r>
            <a:br>
              <a:rPr lang="en-US" sz="2800" dirty="0" smtClean="0">
                <a:ea typeface="ＭＳ Ｐゴシック"/>
              </a:rPr>
            </a:br>
            <a:endParaRPr lang="en-US" sz="2800" dirty="0" smtClean="0">
              <a:ea typeface="ＭＳ Ｐゴシック"/>
            </a:endParaRPr>
          </a:p>
        </p:txBody>
      </p:sp>
      <p:graphicFrame>
        <p:nvGraphicFramePr>
          <p:cNvPr id="2" name="Diagram 1" descr="southern california water district covers coast so cal from orange county down to san diego" title="map of california"/>
          <p:cNvGraphicFramePr/>
          <p:nvPr>
            <p:extLst>
              <p:ext uri="{D42A27DB-BD31-4B8C-83A1-F6EECF244321}">
                <p14:modId xmlns:p14="http://schemas.microsoft.com/office/powerpoint/2010/main" val="966877670"/>
              </p:ext>
            </p:extLst>
          </p:nvPr>
        </p:nvGraphicFramePr>
        <p:xfrm>
          <a:off x="533400" y="2057400"/>
          <a:ext cx="8153400" cy="4144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Rectangle 5"/>
          <p:cNvSpPr/>
          <p:nvPr/>
        </p:nvSpPr>
        <p:spPr>
          <a:xfrm>
            <a:off x="4493307" y="1719417"/>
            <a:ext cx="4419600" cy="43765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-228600">
              <a:lnSpc>
                <a:spcPct val="90000"/>
              </a:lnSpc>
              <a:spcAft>
                <a:spcPct val="50000"/>
              </a:spcAft>
              <a:buFont typeface="Arial" pitchFamily="34" charset="0"/>
              <a:buChar char="•"/>
            </a:pPr>
            <a:r>
              <a:rPr lang="en-US" sz="2400" dirty="0" smtClean="0"/>
              <a:t>Regional water wholesaler</a:t>
            </a:r>
          </a:p>
          <a:p>
            <a:pPr marL="228600" indent="-228600">
              <a:lnSpc>
                <a:spcPct val="90000"/>
              </a:lnSpc>
              <a:spcAft>
                <a:spcPct val="50000"/>
              </a:spcAft>
              <a:buFont typeface="Arial" pitchFamily="34" charset="0"/>
              <a:buChar char="•"/>
            </a:pPr>
            <a:r>
              <a:rPr lang="en-US" sz="2400" dirty="0" smtClean="0"/>
              <a:t>Includes 6 counties</a:t>
            </a:r>
          </a:p>
          <a:p>
            <a:pPr marL="228600" indent="-228600">
              <a:lnSpc>
                <a:spcPct val="90000"/>
              </a:lnSpc>
              <a:spcAft>
                <a:spcPct val="50000"/>
              </a:spcAft>
              <a:buFont typeface="Arial" pitchFamily="34" charset="0"/>
              <a:buChar char="•"/>
            </a:pPr>
            <a:r>
              <a:rPr lang="en-US" sz="2400" dirty="0" smtClean="0"/>
              <a:t>5,200 square miles</a:t>
            </a:r>
          </a:p>
          <a:p>
            <a:pPr marL="228600" indent="-228600">
              <a:lnSpc>
                <a:spcPct val="90000"/>
              </a:lnSpc>
              <a:spcAft>
                <a:spcPct val="50000"/>
              </a:spcAft>
              <a:buFont typeface="Arial" pitchFamily="34" charset="0"/>
              <a:buChar char="•"/>
            </a:pPr>
            <a:r>
              <a:rPr lang="en-US" sz="2400" dirty="0" smtClean="0"/>
              <a:t>26 member agencies</a:t>
            </a:r>
          </a:p>
          <a:p>
            <a:pPr marL="228600" indent="-228600">
              <a:lnSpc>
                <a:spcPct val="90000"/>
              </a:lnSpc>
              <a:spcAft>
                <a:spcPct val="50000"/>
              </a:spcAft>
              <a:buFont typeface="Arial" pitchFamily="34" charset="0"/>
              <a:buChar char="•"/>
            </a:pPr>
            <a:r>
              <a:rPr lang="en-US" sz="2400" dirty="0" smtClean="0"/>
              <a:t>250-300 retail water agencies</a:t>
            </a:r>
          </a:p>
          <a:p>
            <a:pPr marL="228600" indent="-228600">
              <a:lnSpc>
                <a:spcPct val="90000"/>
              </a:lnSpc>
              <a:spcAft>
                <a:spcPct val="50000"/>
              </a:spcAft>
              <a:buFont typeface="Arial" pitchFamily="34" charset="0"/>
              <a:buChar char="•"/>
            </a:pPr>
            <a:r>
              <a:rPr lang="en-US" sz="2400" dirty="0" smtClean="0"/>
              <a:t>19 million people</a:t>
            </a:r>
          </a:p>
          <a:p>
            <a:pPr marL="228600" indent="-228600">
              <a:lnSpc>
                <a:spcPct val="90000"/>
              </a:lnSpc>
              <a:spcAft>
                <a:spcPct val="50000"/>
              </a:spcAft>
              <a:buFont typeface="Arial" pitchFamily="34" charset="0"/>
              <a:buChar char="•"/>
            </a:pPr>
            <a:r>
              <a:rPr lang="en-US" sz="2400" dirty="0" smtClean="0"/>
              <a:t>Add about 150,000 people/yr</a:t>
            </a:r>
          </a:p>
          <a:p>
            <a:pPr marL="228600" indent="-228600">
              <a:lnSpc>
                <a:spcPct val="90000"/>
              </a:lnSpc>
              <a:spcAft>
                <a:spcPct val="50000"/>
              </a:spcAft>
              <a:buFont typeface="Arial" pitchFamily="34" charset="0"/>
              <a:buChar char="•"/>
            </a:pPr>
            <a:r>
              <a:rPr lang="en-US" sz="2400" dirty="0" smtClean="0"/>
              <a:t>Imported water supplies meet about half of retail demands</a:t>
            </a:r>
          </a:p>
        </p:txBody>
      </p:sp>
      <p:pic>
        <p:nvPicPr>
          <p:cNvPr id="9" name="Picture 2" descr="Base Map Topo 2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78629" y="1160092"/>
            <a:ext cx="44196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10" name="Picture 9" descr="mwd service area" title="mwd service area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17707" y="5611257"/>
            <a:ext cx="1432143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74273915"/>
      </p:ext>
    </p:extLst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1981200"/>
            <a:ext cx="8001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S"/>
            </a:pPr>
            <a:r>
              <a:rPr lang="en-US" sz="3200" dirty="0">
                <a:solidFill>
                  <a:schemeClr val="tx2"/>
                </a:solidFill>
                <a:latin typeface="Century Gothic" panose="020B0502020202020204" pitchFamily="34" charset="0"/>
              </a:rPr>
              <a:t>Competitive grant since 2001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S"/>
            </a:pPr>
            <a:r>
              <a:rPr lang="en-US" sz="3200" dirty="0">
                <a:solidFill>
                  <a:schemeClr val="tx2"/>
                </a:solidFill>
                <a:latin typeface="Century Gothic" panose="020B0502020202020204" pitchFamily="34" charset="0"/>
              </a:rPr>
              <a:t>Open to </a:t>
            </a:r>
            <a:r>
              <a:rPr lang="en-US" sz="3200" dirty="0" smtClean="0">
                <a:solidFill>
                  <a:schemeClr val="tx2"/>
                </a:solidFill>
                <a:latin typeface="Century Gothic" panose="020B0502020202020204" pitchFamily="34" charset="0"/>
              </a:rPr>
              <a:t>everyone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S"/>
            </a:pPr>
            <a:r>
              <a:rPr lang="en-US" sz="3200" dirty="0" smtClean="0">
                <a:solidFill>
                  <a:schemeClr val="tx2"/>
                </a:solidFill>
                <a:latin typeface="Century Gothic" panose="020B0502020202020204" pitchFamily="34" charset="0"/>
              </a:rPr>
              <a:t>Simple </a:t>
            </a:r>
            <a:r>
              <a:rPr lang="en-US" sz="3200" dirty="0">
                <a:solidFill>
                  <a:schemeClr val="tx2"/>
                </a:solidFill>
                <a:latin typeface="Century Gothic" panose="020B0502020202020204" pitchFamily="34" charset="0"/>
              </a:rPr>
              <a:t>process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S"/>
            </a:pPr>
            <a:r>
              <a:rPr lang="en-US" sz="3200" dirty="0">
                <a:solidFill>
                  <a:schemeClr val="tx2"/>
                </a:solidFill>
                <a:latin typeface="Century Gothic" panose="020B0502020202020204" pitchFamily="34" charset="0"/>
              </a:rPr>
              <a:t>Selection by panel of expert judges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S"/>
            </a:pPr>
            <a:r>
              <a:rPr lang="en-US" sz="3200" dirty="0">
                <a:solidFill>
                  <a:schemeClr val="tx2"/>
                </a:solidFill>
                <a:latin typeface="Century Gothic" panose="020B0502020202020204" pitchFamily="34" charset="0"/>
              </a:rPr>
              <a:t>Study conducted by the </a:t>
            </a:r>
            <a:r>
              <a:rPr lang="en-US" sz="3200" dirty="0" smtClean="0">
                <a:solidFill>
                  <a:schemeClr val="tx2"/>
                </a:solidFill>
                <a:latin typeface="Century Gothic" panose="020B0502020202020204" pitchFamily="34" charset="0"/>
              </a:rPr>
              <a:t>applicant</a:t>
            </a:r>
            <a:endParaRPr lang="en-US" sz="3200" dirty="0">
              <a:solidFill>
                <a:schemeClr val="tx2"/>
              </a:solidFill>
              <a:latin typeface="Century Gothic" panose="020B0502020202020204" pitchFamily="34" charset="0"/>
            </a:endParaRPr>
          </a:p>
        </p:txBody>
      </p:sp>
      <p:pic>
        <p:nvPicPr>
          <p:cNvPr id="5" name="Picture 4" title="icp logo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462"/>
            <a:ext cx="2143727" cy="1485538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33400" y="430365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spc="-150" dirty="0">
                <a:ln w="3175"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  <a:cs typeface="Arial" charset="0"/>
              </a:rPr>
              <a:t>Program Basics</a:t>
            </a:r>
            <a:br>
              <a:rPr lang="en-US" spc="-150" dirty="0">
                <a:ln w="3175"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  <a:cs typeface="Arial" charset="0"/>
              </a:rPr>
            </a:br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7306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1"/>
          <p:cNvSpPr txBox="1"/>
          <p:nvPr/>
        </p:nvSpPr>
        <p:spPr>
          <a:xfrm>
            <a:off x="768365" y="1524000"/>
            <a:ext cx="80010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S"/>
            </a:pPr>
            <a:r>
              <a:rPr lang="en-US" sz="3200" dirty="0">
                <a:solidFill>
                  <a:schemeClr val="tx2"/>
                </a:solidFill>
                <a:latin typeface="Century Gothic" panose="020B0502020202020204" pitchFamily="34" charset="0"/>
              </a:rPr>
              <a:t>Project Innovation</a:t>
            </a:r>
          </a:p>
          <a:p>
            <a:pPr marL="457200" indent="-457200">
              <a:buFont typeface="Wingdings" panose="05000000000000000000" pitchFamily="2" charset="2"/>
              <a:buChar char="S"/>
            </a:pPr>
            <a:r>
              <a:rPr lang="en-US" sz="3200" dirty="0">
                <a:solidFill>
                  <a:schemeClr val="tx2"/>
                </a:solidFill>
                <a:latin typeface="Century Gothic" panose="020B0502020202020204" pitchFamily="34" charset="0"/>
              </a:rPr>
              <a:t>Market Impact Potential </a:t>
            </a:r>
          </a:p>
          <a:p>
            <a:pPr marL="457200" indent="-457200">
              <a:buFont typeface="Wingdings" panose="05000000000000000000" pitchFamily="2" charset="2"/>
              <a:buChar char="S"/>
            </a:pPr>
            <a:r>
              <a:rPr lang="en-US" sz="3200" dirty="0">
                <a:solidFill>
                  <a:schemeClr val="tx2"/>
                </a:solidFill>
                <a:latin typeface="Century Gothic" panose="020B0502020202020204" pitchFamily="34" charset="0"/>
              </a:rPr>
              <a:t>Project Preparedness</a:t>
            </a:r>
          </a:p>
          <a:p>
            <a:pPr marL="457200" indent="-457200">
              <a:buFont typeface="Wingdings" panose="05000000000000000000" pitchFamily="2" charset="2"/>
              <a:buChar char="S"/>
            </a:pPr>
            <a:r>
              <a:rPr lang="en-US" sz="3200" dirty="0">
                <a:solidFill>
                  <a:schemeClr val="tx2"/>
                </a:solidFill>
                <a:latin typeface="Century Gothic" panose="020B0502020202020204" pitchFamily="34" charset="0"/>
              </a:rPr>
              <a:t>Cost </a:t>
            </a:r>
            <a:r>
              <a:rPr lang="en-US" sz="3200" dirty="0" smtClean="0">
                <a:solidFill>
                  <a:schemeClr val="tx2"/>
                </a:solidFill>
                <a:latin typeface="Century Gothic" panose="020B0502020202020204" pitchFamily="34" charset="0"/>
              </a:rPr>
              <a:t>Effectiveness</a:t>
            </a:r>
            <a:endParaRPr lang="en-US" sz="3200" dirty="0">
              <a:solidFill>
                <a:schemeClr val="tx2"/>
              </a:solidFill>
              <a:latin typeface="Century Gothic" panose="020B0502020202020204" pitchFamily="34" charset="0"/>
            </a:endParaRPr>
          </a:p>
        </p:txBody>
      </p:sp>
      <p:pic>
        <p:nvPicPr>
          <p:cNvPr id="23" name="Picture 22" title="icp logo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462"/>
            <a:ext cx="2143727" cy="1485538"/>
          </a:xfrm>
          <a:prstGeom prst="rect">
            <a:avLst/>
          </a:prstGeom>
        </p:spPr>
      </p:pic>
      <p:pic>
        <p:nvPicPr>
          <p:cNvPr id="21" name="Picture 3" descr="photo of water faucet" title="photo of water fauce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3587524"/>
            <a:ext cx="3488274" cy="29682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" descr="photo of grapes" title="photo of grape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733800"/>
            <a:ext cx="4572000" cy="30439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48672" y="454849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Evaluation Criteria</a:t>
            </a:r>
            <a:b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0753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1"/>
          <p:cNvSpPr txBox="1"/>
          <p:nvPr/>
        </p:nvSpPr>
        <p:spPr>
          <a:xfrm>
            <a:off x="152400" y="1539667"/>
            <a:ext cx="8229600" cy="19493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S"/>
            </a:pPr>
            <a:r>
              <a:rPr lang="en-US" sz="2800" dirty="0" smtClean="0">
                <a:solidFill>
                  <a:schemeClr val="tx2"/>
                </a:solidFill>
                <a:latin typeface="Century Gothic" panose="020B0502020202020204" pitchFamily="34" charset="0"/>
              </a:rPr>
              <a:t>Over $3.5 Million in Grants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S"/>
            </a:pPr>
            <a:r>
              <a:rPr lang="en-US" sz="2800" dirty="0" smtClean="0">
                <a:solidFill>
                  <a:schemeClr val="tx2"/>
                </a:solidFill>
                <a:latin typeface="Century Gothic" panose="020B0502020202020204" pitchFamily="34" charset="0"/>
              </a:rPr>
              <a:t>79 ICP Project Granted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S"/>
            </a:pPr>
            <a:r>
              <a:rPr lang="en-US" sz="2800" dirty="0" smtClean="0">
                <a:solidFill>
                  <a:schemeClr val="tx2"/>
                </a:solidFill>
                <a:latin typeface="Century Gothic" panose="020B0502020202020204" pitchFamily="34" charset="0"/>
              </a:rPr>
              <a:t>Over 450 Applications Received</a:t>
            </a:r>
            <a:endParaRPr lang="en-US" sz="2800" dirty="0">
              <a:solidFill>
                <a:schemeClr val="tx2"/>
              </a:solidFill>
              <a:latin typeface="Century Gothic" panose="020B0502020202020204" pitchFamily="34" charset="0"/>
            </a:endParaRPr>
          </a:p>
        </p:txBody>
      </p:sp>
      <p:pic>
        <p:nvPicPr>
          <p:cNvPr id="23" name="Picture 22" descr="icp logo" title="icp logo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462"/>
            <a:ext cx="2143727" cy="1485538"/>
          </a:xfrm>
          <a:prstGeom prst="rect">
            <a:avLst/>
          </a:prstGeom>
        </p:spPr>
      </p:pic>
      <p:pic>
        <p:nvPicPr>
          <p:cNvPr id="27" name="Picture 26" descr="Screen Clipping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7000" y="1539667"/>
            <a:ext cx="2613804" cy="510902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8" name="Picture 27" descr="photo of kitchen" title="photo of kitchen">
            <a:extLst>
              <a:ext uri="{FF2B5EF4-FFF2-40B4-BE49-F238E27FC236}">
                <a16:creationId xmlns:a16="http://schemas.microsoft.com/office/drawing/2014/main" id="{A8FC1CC0-01F7-4D67-930E-3A0EF77403AE}"/>
              </a:ext>
            </a:extLst>
          </p:cNvPr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42" r="20004"/>
          <a:stretch/>
        </p:blipFill>
        <p:spPr>
          <a:xfrm>
            <a:off x="3486068" y="3632956"/>
            <a:ext cx="2438400" cy="3073913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0" name="Picture 29" descr="photo of ventilation " title="photo of ventilation 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3733800"/>
            <a:ext cx="2781137" cy="30543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90468" y="47041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ICP Results</a:t>
            </a:r>
            <a:b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9585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4792</TotalTime>
  <Words>228</Words>
  <Application>Microsoft Office PowerPoint</Application>
  <PresentationFormat>On-screen Show (4:3)</PresentationFormat>
  <Paragraphs>41</Paragraphs>
  <Slides>5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ＭＳ Ｐゴシック</vt:lpstr>
      <vt:lpstr>Arial</vt:lpstr>
      <vt:lpstr>Calibri</vt:lpstr>
      <vt:lpstr>Century Gothic</vt:lpstr>
      <vt:lpstr>Wingdings</vt:lpstr>
      <vt:lpstr>Office Theme</vt:lpstr>
      <vt:lpstr>Partnership to Foster Innovation</vt:lpstr>
      <vt:lpstr> Metropolitan Water District  of Southern California  </vt:lpstr>
      <vt:lpstr>Program Basics </vt:lpstr>
      <vt:lpstr>Evaluation Criteria </vt:lpstr>
      <vt:lpstr>ICP Results </vt:lpstr>
    </vt:vector>
  </TitlesOfParts>
  <Company>MWD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Ferreira,Marcia</dc:creator>
  <cp:lastModifiedBy>Craig, Hannah@Energy</cp:lastModifiedBy>
  <cp:revision>156</cp:revision>
  <cp:lastPrinted>2018-10-03T21:21:05Z</cp:lastPrinted>
  <dcterms:created xsi:type="dcterms:W3CDTF">2015-09-15T21:11:08Z</dcterms:created>
  <dcterms:modified xsi:type="dcterms:W3CDTF">2019-12-06T18:33:52Z</dcterms:modified>
</cp:coreProperties>
</file>