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19"/>
  </p:notesMasterIdLst>
  <p:handoutMasterIdLst>
    <p:handoutMasterId r:id="rId20"/>
  </p:handoutMasterIdLst>
  <p:sldIdLst>
    <p:sldId id="278" r:id="rId9"/>
    <p:sldId id="270" r:id="rId10"/>
    <p:sldId id="288" r:id="rId11"/>
    <p:sldId id="279" r:id="rId12"/>
    <p:sldId id="289" r:id="rId13"/>
    <p:sldId id="291" r:id="rId14"/>
    <p:sldId id="294" r:id="rId15"/>
    <p:sldId id="292" r:id="rId16"/>
    <p:sldId id="293" r:id="rId17"/>
    <p:sldId id="28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419" autoAdjust="0"/>
    <p:restoredTop sz="73004" autoAdjust="0"/>
  </p:normalViewPr>
  <p:slideViewPr>
    <p:cSldViewPr snapToGrid="0" snapToObjects="1">
      <p:cViewPr>
        <p:scale>
          <a:sx n="66" d="100"/>
          <a:sy n="66" d="100"/>
        </p:scale>
        <p:origin x="43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132" d="100"/>
          <a:sy n="132" d="100"/>
        </p:scale>
        <p:origin x="1816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spcAft>
                <a:spcPts val="1200"/>
              </a:spcAft>
              <a:buFont typeface="+mj-lt"/>
              <a:buNone/>
            </a:pPr>
            <a:r>
              <a:rPr lang="en-US" altLang="en-US" sz="2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(Previous notes;</a:t>
            </a:r>
            <a:r>
              <a:rPr lang="en-US" altLang="en-US" sz="2200" baseline="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need reordering)</a:t>
            </a:r>
            <a:endParaRPr lang="en-US" altLang="en-US" sz="2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spcAft>
                <a:spcPts val="1200"/>
              </a:spcAft>
              <a:buFont typeface="+mj-lt"/>
              <a:buNone/>
            </a:pPr>
            <a:endParaRPr lang="en-US" altLang="en-US" sz="2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How can we assess and convey the Clean Transportation Program’s ZEV infrastructure contributions to the state’s goal of 5 million ZEVs by 2030? 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	…to the state’s goal of carbon neutrality by 2045?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How can (or should) we identify project benefits that are uniquely attributable to the Clean Transportation Program, rather than funding or regulatory partners?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How can we further assess and convey market transformation benefits?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How can we assess and convey the non-quantifiable investments of the Clean Transportation Program?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How can we better measure and ensure benefits to all Californians, including those in low-income or disadvantaged communities?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5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8/17/2020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8/17/2020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8/17/2020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8/17/2020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8/17/2020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8/17/2020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8/17/2020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8/17/2020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8/17/2020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8/17/2020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08218"/>
            <a:ext cx="10515600" cy="1325563"/>
          </a:xfrm>
        </p:spPr>
        <p:txBody>
          <a:bodyPr/>
          <a:lstStyle/>
          <a:p>
            <a:r>
              <a:rPr lang="en-US" dirty="0" smtClean="0"/>
              <a:t>Clean Transportation Program</a:t>
            </a:r>
            <a:br>
              <a:rPr lang="en-US" dirty="0" smtClean="0"/>
            </a:br>
            <a:r>
              <a:rPr lang="en-US" dirty="0" smtClean="0"/>
              <a:t>Benefits Assessment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90016" y="4945059"/>
            <a:ext cx="10463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Presenter: Susan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</a:rPr>
              <a:t>Ejlalmaneshan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Fuels and Transportation Division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0016" y="5406724"/>
            <a:ext cx="7053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Date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: August 19, 2020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254061"/>
                </a:solidFill>
                <a:latin typeface="Arial"/>
                <a:cs typeface="Arial"/>
              </a:rPr>
              <a:t>Major Clean Transportation Milestones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0249738"/>
              </p:ext>
            </p:extLst>
          </p:nvPr>
        </p:nvGraphicFramePr>
        <p:xfrm>
          <a:off x="584616" y="1607633"/>
          <a:ext cx="11197653" cy="4749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8972"/>
                <a:gridCol w="2650061"/>
                <a:gridCol w="5468620"/>
              </a:tblGrid>
              <a:tr h="465573">
                <a:tc>
                  <a:txBody>
                    <a:bodyPr/>
                    <a:lstStyle/>
                    <a:p>
                      <a:r>
                        <a:rPr lang="en-US" dirty="0"/>
                        <a:t>Policy Origin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Goals and Milestones</a:t>
                      </a:r>
                    </a:p>
                  </a:txBody>
                  <a:tcPr/>
                </a:tc>
              </a:tr>
              <a:tr h="987683">
                <a:tc>
                  <a:txBody>
                    <a:bodyPr/>
                    <a:lstStyle/>
                    <a:p>
                      <a:r>
                        <a:rPr lang="en-US" sz="1800" dirty="0"/>
                        <a:t>Assembly</a:t>
                      </a:r>
                      <a:r>
                        <a:rPr lang="en-US" sz="1800" baseline="0" dirty="0"/>
                        <a:t> Bill 32</a:t>
                      </a:r>
                    </a:p>
                    <a:p>
                      <a:r>
                        <a:rPr lang="en-US" sz="1800" baseline="0" dirty="0"/>
                        <a:t>Senate Bill 32</a:t>
                      </a:r>
                    </a:p>
                    <a:p>
                      <a:r>
                        <a:rPr lang="en-US" sz="1800" baseline="0" dirty="0"/>
                        <a:t>Executive Order B-55-18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GHG Emission Reduction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 2020: to 1990 levels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 2030: to 40% below 1990 levels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 2045: Achieve carbon neutrality </a:t>
                      </a:r>
                    </a:p>
                  </a:txBody>
                  <a:tcPr anchor="ctr"/>
                </a:tc>
              </a:tr>
              <a:tr h="987683">
                <a:tc>
                  <a:txBody>
                    <a:bodyPr/>
                    <a:lstStyle/>
                    <a:p>
                      <a:r>
                        <a:rPr lang="en-US" sz="1800" dirty="0"/>
                        <a:t>Clean</a:t>
                      </a:r>
                      <a:r>
                        <a:rPr lang="en-US" sz="1800" baseline="0" dirty="0"/>
                        <a:t> Air Act</a:t>
                      </a:r>
                      <a:br>
                        <a:rPr lang="en-US" sz="1800" baseline="0" dirty="0"/>
                      </a:br>
                      <a:r>
                        <a:rPr lang="en-US" sz="1800" baseline="0" dirty="0"/>
                        <a:t>CA State Implementation Plans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Air</a:t>
                      </a:r>
                      <a:r>
                        <a:rPr lang="en-US" sz="1800" baseline="0" dirty="0"/>
                        <a:t> Quality</a:t>
                      </a:r>
                      <a:endParaRPr 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2031: 80 percent reduction in NOx</a:t>
                      </a:r>
                    </a:p>
                  </a:txBody>
                  <a:tcPr anchor="ctr"/>
                </a:tc>
              </a:tr>
              <a:tr h="230868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Executive Order </a:t>
                      </a:r>
                      <a:r>
                        <a:rPr lang="en-US" sz="1800" dirty="0" smtClean="0"/>
                        <a:t>B-16-12</a:t>
                      </a:r>
                      <a:r>
                        <a:rPr lang="en-US" sz="1800" dirty="0"/>
                        <a:t/>
                      </a:r>
                      <a:br>
                        <a:rPr lang="en-US" sz="1800" dirty="0"/>
                      </a:br>
                      <a:r>
                        <a:rPr lang="en-US" sz="1800" dirty="0"/>
                        <a:t>Executive Order B-48-18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Increase Zero-Emission Vehicles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800" dirty="0"/>
                        <a:t>Vehicles 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/>
                        <a:t>2025: 1</a:t>
                      </a:r>
                      <a:r>
                        <a:rPr lang="en-US" sz="1800" baseline="0" dirty="0"/>
                        <a:t>.5 million electric vehicles deployed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aseline="0" dirty="0"/>
                        <a:t>2030: 5 million zero-emission vehicles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dirty="0"/>
                    </a:p>
                    <a:p>
                      <a:r>
                        <a:rPr lang="en-US" sz="1800" dirty="0"/>
                        <a:t>Infrastructure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/>
                        <a:t>2020: Support 1</a:t>
                      </a:r>
                      <a:r>
                        <a:rPr lang="en-US" sz="1800" baseline="0" dirty="0"/>
                        <a:t>.5 million electric vehicles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aseline="0" dirty="0"/>
                        <a:t>2025: 250,000 </a:t>
                      </a:r>
                      <a:r>
                        <a:rPr lang="en-US" sz="1800" baseline="0" dirty="0" smtClean="0"/>
                        <a:t>EV chargers, 200 H2 stations</a:t>
                      </a:r>
                      <a:endParaRPr lang="en-US" sz="1800" baseline="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58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About the Clean Transportation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456" y="2535525"/>
            <a:ext cx="4979887" cy="2421495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US" altLang="en-US" b="1" dirty="0">
                <a:solidFill>
                  <a:schemeClr val="tx2"/>
                </a:solidFill>
                <a:cs typeface="Arial" charset="0"/>
              </a:rPr>
              <a:t>Health and Safety Code 44272(a</a:t>
            </a:r>
            <a:r>
              <a:rPr lang="en-US" altLang="en-US" b="1" dirty="0" smtClean="0">
                <a:solidFill>
                  <a:schemeClr val="tx2"/>
                </a:solidFill>
                <a:cs typeface="Arial" charset="0"/>
              </a:rPr>
              <a:t>)</a:t>
            </a:r>
          </a:p>
          <a:p>
            <a:pPr marL="0" indent="0">
              <a:buNone/>
              <a:defRPr/>
            </a:pPr>
            <a:r>
              <a:rPr lang="en-US" altLang="en-US" i="1" dirty="0" smtClean="0">
                <a:solidFill>
                  <a:schemeClr val="tx2"/>
                </a:solidFill>
                <a:cs typeface="Arial" charset="0"/>
              </a:rPr>
              <a:t>“…</a:t>
            </a:r>
            <a:r>
              <a:rPr lang="en-US" altLang="en-US" i="1" dirty="0">
                <a:solidFill>
                  <a:schemeClr val="tx2"/>
                </a:solidFill>
                <a:cs typeface="Arial" charset="0"/>
              </a:rPr>
              <a:t>to develop and deploy innovative technologies that transform California’s fuel and vehicle types to help attain the state’s climate change </a:t>
            </a:r>
            <a:r>
              <a:rPr lang="en-US" altLang="en-US" i="1" dirty="0" smtClean="0">
                <a:solidFill>
                  <a:schemeClr val="tx2"/>
                </a:solidFill>
                <a:cs typeface="Arial" charset="0"/>
              </a:rPr>
              <a:t>policies.”</a:t>
            </a:r>
            <a:r>
              <a:rPr lang="en-US" dirty="0" smtClean="0">
                <a:solidFill>
                  <a:schemeClr val="tx2"/>
                </a:solidFill>
                <a:cs typeface="Arial"/>
              </a:rPr>
              <a:t> </a:t>
            </a:r>
            <a:endParaRPr lang="en-US" dirty="0">
              <a:solidFill>
                <a:schemeClr val="tx2"/>
              </a:solidFill>
              <a:cs typeface="Arial"/>
            </a:endParaRP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9800" y="1751754"/>
            <a:ext cx="5181600" cy="21017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  <a:cs typeface="Arial"/>
              </a:rPr>
              <a:t>Supports and complements statewide efforts to decarbonize the transportation </a:t>
            </a:r>
            <a:r>
              <a:rPr lang="en-US" dirty="0" smtClean="0">
                <a:solidFill>
                  <a:schemeClr val="tx2"/>
                </a:solidFill>
                <a:cs typeface="Arial"/>
              </a:rPr>
              <a:t>sector</a:t>
            </a:r>
            <a:endParaRPr lang="en-US" dirty="0">
              <a:solidFill>
                <a:schemeClr val="tx2"/>
              </a:solidFill>
              <a:cs typeface="Arial"/>
            </a:endParaRPr>
          </a:p>
          <a:p>
            <a:pPr marL="0" indent="0">
              <a:buNone/>
            </a:pPr>
            <a:endParaRPr lang="en-US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  <a:cs typeface="Arial"/>
              </a:rPr>
              <a:t>Coordinated with other major programs and regulations, including</a:t>
            </a:r>
            <a:r>
              <a:rPr lang="en-US" dirty="0" smtClean="0">
                <a:solidFill>
                  <a:schemeClr val="tx2"/>
                </a:solidFill>
                <a:cs typeface="Arial"/>
              </a:rPr>
              <a:t>: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39354" y="4173249"/>
            <a:ext cx="6204857" cy="193899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 smtClean="0">
                <a:solidFill>
                  <a:schemeClr val="tx2"/>
                </a:solidFill>
                <a:cs typeface="Arial"/>
              </a:rPr>
              <a:t>ZEV Regulation</a:t>
            </a:r>
            <a:endParaRPr lang="en-US" sz="2000" dirty="0">
              <a:solidFill>
                <a:schemeClr val="tx2"/>
              </a:solidFill>
              <a:cs typeface="Arial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tx2"/>
                </a:solidFill>
                <a:cs typeface="Arial"/>
              </a:rPr>
              <a:t>Utility Investments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 smtClean="0">
                <a:solidFill>
                  <a:schemeClr val="tx2"/>
                </a:solidFill>
                <a:cs typeface="Arial"/>
              </a:rPr>
              <a:t>Low Carbon Fuel Standard</a:t>
            </a:r>
            <a:endParaRPr lang="en-US" sz="2000" dirty="0">
              <a:solidFill>
                <a:schemeClr val="tx2"/>
              </a:solidFill>
              <a:cs typeface="Arial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tx2"/>
                </a:solidFill>
                <a:cs typeface="Arial"/>
              </a:rPr>
              <a:t>Cap-and-Trade / GHG Reduction Fund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 smtClean="0">
                <a:solidFill>
                  <a:schemeClr val="tx2"/>
                </a:solidFill>
                <a:cs typeface="Arial"/>
              </a:rPr>
              <a:t>Settlement </a:t>
            </a:r>
            <a:r>
              <a:rPr lang="en-US" sz="2000" dirty="0">
                <a:solidFill>
                  <a:schemeClr val="tx2"/>
                </a:solidFill>
                <a:cs typeface="Arial"/>
              </a:rPr>
              <a:t>Agreements </a:t>
            </a:r>
            <a:r>
              <a:rPr lang="en-US" sz="2000" dirty="0" smtClean="0">
                <a:solidFill>
                  <a:schemeClr val="tx2"/>
                </a:solidFill>
                <a:cs typeface="Arial"/>
              </a:rPr>
              <a:t>(VW, </a:t>
            </a:r>
            <a:r>
              <a:rPr lang="en-US" sz="2000" dirty="0">
                <a:solidFill>
                  <a:schemeClr val="tx2"/>
                </a:solidFill>
                <a:cs typeface="Arial"/>
              </a:rPr>
              <a:t>NRG)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 smtClean="0">
                <a:solidFill>
                  <a:schemeClr val="tx2"/>
                </a:solidFill>
                <a:cs typeface="Arial"/>
              </a:rPr>
              <a:t>Air </a:t>
            </a:r>
            <a:r>
              <a:rPr lang="en-US" sz="2000" dirty="0">
                <a:solidFill>
                  <a:schemeClr val="tx2"/>
                </a:solidFill>
                <a:cs typeface="Arial"/>
              </a:rPr>
              <a:t>Quality Improvement </a:t>
            </a:r>
            <a:r>
              <a:rPr lang="en-US" sz="2000" dirty="0" smtClean="0">
                <a:solidFill>
                  <a:schemeClr val="tx2"/>
                </a:solidFill>
                <a:cs typeface="Arial"/>
              </a:rPr>
              <a:t>Program</a:t>
            </a:r>
            <a:endParaRPr lang="en-US" sz="2000" dirty="0">
              <a:solidFill>
                <a:schemeClr val="tx2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150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Program Funding Update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71170" y="5993919"/>
            <a:ext cx="6402919" cy="4775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As of December 2019, $865 million awarded</a:t>
            </a:r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464644"/>
              </p:ext>
            </p:extLst>
          </p:nvPr>
        </p:nvGraphicFramePr>
        <p:xfrm>
          <a:off x="471170" y="1861503"/>
          <a:ext cx="6147343" cy="390502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829552"/>
                <a:gridCol w="3317791"/>
              </a:tblGrid>
              <a:tr h="628757">
                <a:tc>
                  <a:txBody>
                    <a:bodyPr/>
                    <a:lstStyle/>
                    <a:p>
                      <a:r>
                        <a:rPr lang="en-US" dirty="0" smtClean="0"/>
                        <a:t>Light-Duty EV Charging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Medium- and Heavy-Duty EV Charging</a:t>
                      </a:r>
                      <a:endParaRPr lang="en-US" dirty="0"/>
                    </a:p>
                  </a:txBody>
                  <a:tcPr/>
                </a:tc>
              </a:tr>
              <a:tr h="628757">
                <a:tc>
                  <a:txBody>
                    <a:bodyPr/>
                    <a:lstStyle/>
                    <a:p>
                      <a:r>
                        <a:rPr lang="en-US" dirty="0" smtClean="0"/>
                        <a:t>Hydrogen</a:t>
                      </a:r>
                      <a:r>
                        <a:rPr lang="en-US" baseline="0" dirty="0" smtClean="0"/>
                        <a:t> Refueling Stations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ZEV Manufacturing Expansion</a:t>
                      </a:r>
                      <a:endParaRPr lang="en-US" dirty="0"/>
                    </a:p>
                  </a:txBody>
                  <a:tcPr/>
                </a:tc>
              </a:tr>
              <a:tr h="704623">
                <a:tc>
                  <a:txBody>
                    <a:bodyPr/>
                    <a:lstStyle/>
                    <a:p>
                      <a:r>
                        <a:rPr lang="en-US" dirty="0" smtClean="0"/>
                        <a:t>Renewable Hydrogen</a:t>
                      </a:r>
                      <a:r>
                        <a:rPr lang="en-US" baseline="0" dirty="0" smtClean="0"/>
                        <a:t> Production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ZEV Workforce Training and Development</a:t>
                      </a:r>
                      <a:endParaRPr lang="en-US" dirty="0"/>
                    </a:p>
                  </a:txBody>
                  <a:tcPr/>
                </a:tc>
              </a:tr>
              <a:tr h="628757">
                <a:tc>
                  <a:txBody>
                    <a:bodyPr/>
                    <a:lstStyle/>
                    <a:p>
                      <a:r>
                        <a:rPr lang="en-US" dirty="0" smtClean="0"/>
                        <a:t>ZEV and Low-Emission Truck Demonstrations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ZEV</a:t>
                      </a:r>
                      <a:r>
                        <a:rPr lang="en-US" baseline="0" dirty="0" smtClean="0"/>
                        <a:t> Rebates</a:t>
                      </a:r>
                      <a:br>
                        <a:rPr lang="en-US" baseline="0" dirty="0" smtClean="0"/>
                      </a:br>
                      <a:r>
                        <a:rPr lang="en-US" dirty="0" smtClean="0"/>
                        <a:t>(via CVRP, HVIP support) </a:t>
                      </a:r>
                      <a:endParaRPr lang="en-US" dirty="0"/>
                    </a:p>
                  </a:txBody>
                  <a:tcPr/>
                </a:tc>
              </a:tr>
              <a:tr h="628757">
                <a:tc>
                  <a:txBody>
                    <a:bodyPr/>
                    <a:lstStyle/>
                    <a:p>
                      <a:r>
                        <a:rPr lang="en-US" dirty="0" smtClean="0"/>
                        <a:t>ZEV Regional Readiness and Planning Grants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Biofuel Production Development</a:t>
                      </a:r>
                      <a:r>
                        <a:rPr lang="en-US" baseline="0" dirty="0" smtClean="0"/>
                        <a:t> and Expansion</a:t>
                      </a:r>
                      <a:endParaRPr lang="en-US" dirty="0"/>
                    </a:p>
                  </a:txBody>
                  <a:tcPr/>
                </a:tc>
              </a:tr>
              <a:tr h="6287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NG</a:t>
                      </a:r>
                      <a:r>
                        <a:rPr lang="en-US" baseline="0" dirty="0" smtClean="0"/>
                        <a:t> Vehicle Rebates and Refueling Stations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Content Placeholder 4"/>
          <p:cNvSpPr>
            <a:spLocks noGrp="1"/>
          </p:cNvSpPr>
          <p:nvPr>
            <p:ph sz="half" idx="1"/>
          </p:nvPr>
        </p:nvSpPr>
        <p:spPr>
          <a:xfrm>
            <a:off x="247651" y="1383218"/>
            <a:ext cx="6578600" cy="536375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>
                <a:solidFill>
                  <a:schemeClr val="tx2"/>
                </a:solidFill>
              </a:rPr>
              <a:t>Funding Portfolio to Date</a:t>
            </a:r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892833"/>
              </p:ext>
            </p:extLst>
          </p:nvPr>
        </p:nvGraphicFramePr>
        <p:xfrm>
          <a:off x="7001933" y="1850663"/>
          <a:ext cx="4978400" cy="4297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608069"/>
                <a:gridCol w="1370331"/>
              </a:tblGrid>
              <a:tr h="540204">
                <a:tc>
                  <a:txBody>
                    <a:bodyPr/>
                    <a:lstStyle/>
                    <a:p>
                      <a:r>
                        <a:rPr lang="en-US" dirty="0" smtClean="0"/>
                        <a:t>Light-Duty EV Charging and </a:t>
                      </a:r>
                      <a:r>
                        <a:rPr lang="en-US" dirty="0" err="1" smtClean="0"/>
                        <a:t>eMobility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$132.9</a:t>
                      </a:r>
                      <a:endParaRPr lang="en-US" dirty="0"/>
                    </a:p>
                  </a:txBody>
                  <a:tcPr/>
                </a:tc>
              </a:tr>
              <a:tr h="540204">
                <a:tc>
                  <a:txBody>
                    <a:bodyPr/>
                    <a:lstStyle/>
                    <a:p>
                      <a:r>
                        <a:rPr lang="en-US" dirty="0" smtClean="0"/>
                        <a:t>Medium- and Heavy-Duty</a:t>
                      </a:r>
                      <a:r>
                        <a:rPr lang="en-US" baseline="0" dirty="0" smtClean="0"/>
                        <a:t> ZEVs and 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$134.8</a:t>
                      </a:r>
                      <a:endParaRPr lang="en-US" dirty="0"/>
                    </a:p>
                  </a:txBody>
                  <a:tcPr/>
                </a:tc>
              </a:tr>
              <a:tr h="540204">
                <a:tc>
                  <a:txBody>
                    <a:bodyPr/>
                    <a:lstStyle/>
                    <a:p>
                      <a:r>
                        <a:rPr lang="en-US" dirty="0" smtClean="0"/>
                        <a:t>Hydrogen</a:t>
                      </a:r>
                      <a:r>
                        <a:rPr lang="en-US" baseline="0" dirty="0" smtClean="0"/>
                        <a:t> Refueling 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$65</a:t>
                      </a:r>
                      <a:endParaRPr lang="en-US" dirty="0"/>
                    </a:p>
                  </a:txBody>
                  <a:tcPr/>
                </a:tc>
              </a:tr>
              <a:tr h="540204">
                <a:tc>
                  <a:txBody>
                    <a:bodyPr/>
                    <a:lstStyle/>
                    <a:p>
                      <a:r>
                        <a:rPr lang="en-US" dirty="0" smtClean="0"/>
                        <a:t>Zero- and Near-Zero Carbon Fuel Production and Supply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$25</a:t>
                      </a:r>
                      <a:endParaRPr lang="en-US" dirty="0"/>
                    </a:p>
                  </a:txBody>
                  <a:tcPr/>
                </a:tc>
              </a:tr>
              <a:tr h="308688">
                <a:tc>
                  <a:txBody>
                    <a:bodyPr/>
                    <a:lstStyle/>
                    <a:p>
                      <a:r>
                        <a:rPr lang="en-US" dirty="0" smtClean="0"/>
                        <a:t>ZEV Manufacturing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$9</a:t>
                      </a:r>
                      <a:endParaRPr lang="en-US" dirty="0"/>
                    </a:p>
                  </a:txBody>
                  <a:tcPr/>
                </a:tc>
              </a:tr>
              <a:tr h="5402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ZEV Workforce</a:t>
                      </a:r>
                      <a:r>
                        <a:rPr lang="en-US" baseline="0" dirty="0" smtClean="0"/>
                        <a:t> Training and Development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$7.5</a:t>
                      </a:r>
                      <a:endParaRPr lang="en-US" dirty="0"/>
                    </a:p>
                  </a:txBody>
                  <a:tcPr/>
                </a:tc>
              </a:tr>
              <a:tr h="3086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Recovery and Reinvestment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$10</a:t>
                      </a:r>
                      <a:endParaRPr lang="en-US" dirty="0"/>
                    </a:p>
                  </a:txBody>
                  <a:tcPr/>
                </a:tc>
              </a:tr>
              <a:tr h="3636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Total (FY 20/21</a:t>
                      </a:r>
                      <a:r>
                        <a:rPr lang="en-US" b="1" baseline="0" dirty="0" smtClean="0"/>
                        <a:t> - 2023)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$384.2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Content Placeholder 4"/>
          <p:cNvSpPr>
            <a:spLocks noGrp="1"/>
          </p:cNvSpPr>
          <p:nvPr>
            <p:ph sz="half" idx="1"/>
          </p:nvPr>
        </p:nvSpPr>
        <p:spPr>
          <a:xfrm>
            <a:off x="7209671" y="1325128"/>
            <a:ext cx="4490719" cy="53637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dirty="0" smtClean="0">
                <a:solidFill>
                  <a:schemeClr val="tx2"/>
                </a:solidFill>
              </a:rPr>
              <a:t>Proposed Future Funding (in $M)*</a:t>
            </a:r>
            <a:endParaRPr lang="en-US" dirty="0">
              <a:solidFill>
                <a:schemeClr val="tx2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6826251" y="1275907"/>
            <a:ext cx="0" cy="53698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001933" y="6148343"/>
            <a:ext cx="497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*Pending adoption of proposed allocations in </a:t>
            </a:r>
            <a:r>
              <a:rPr lang="en-US" i="1" dirty="0" smtClean="0">
                <a:solidFill>
                  <a:schemeClr val="tx2"/>
                </a:solidFill>
              </a:rPr>
              <a:t>2020-2023 Investment Plan Update</a:t>
            </a: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78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About the Benefits Report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1"/>
          </p:nvPr>
        </p:nvSpPr>
        <p:spPr>
          <a:xfrm>
            <a:off x="838199" y="1433738"/>
            <a:ext cx="9786257" cy="50294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Required in biennial </a:t>
            </a:r>
            <a:r>
              <a:rPr lang="en-US" i="1" dirty="0" smtClean="0">
                <a:solidFill>
                  <a:schemeClr val="tx2"/>
                </a:solidFill>
              </a:rPr>
              <a:t>Integrated Energy Policy Report </a:t>
            </a:r>
            <a:r>
              <a:rPr lang="en-US" dirty="0" smtClean="0">
                <a:solidFill>
                  <a:schemeClr val="tx2"/>
                </a:solidFill>
              </a:rPr>
              <a:t>(next in 2021)</a:t>
            </a:r>
          </a:p>
          <a:p>
            <a:endParaRPr lang="en-US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i="1" dirty="0">
                <a:solidFill>
                  <a:schemeClr val="tx2"/>
                </a:solidFill>
                <a:cs typeface="Arial" charset="0"/>
              </a:rPr>
              <a:t>“The evaluation shall </a:t>
            </a:r>
            <a:r>
              <a:rPr lang="en-US" i="1" dirty="0" smtClean="0">
                <a:solidFill>
                  <a:schemeClr val="tx2"/>
                </a:solidFill>
                <a:cs typeface="Arial" charset="0"/>
              </a:rPr>
              <a:t>include…”</a:t>
            </a:r>
          </a:p>
          <a:p>
            <a:pPr lvl="1">
              <a:defRPr/>
            </a:pPr>
            <a:r>
              <a:rPr lang="en-US" dirty="0">
                <a:solidFill>
                  <a:schemeClr val="tx2"/>
                </a:solidFill>
                <a:cs typeface="Arial" charset="0"/>
              </a:rPr>
              <a:t>Expected </a:t>
            </a:r>
            <a:r>
              <a:rPr lang="en-US" dirty="0" smtClean="0">
                <a:solidFill>
                  <a:schemeClr val="tx2"/>
                </a:solidFill>
                <a:cs typeface="Arial" charset="0"/>
              </a:rPr>
              <a:t>benefits of the projects</a:t>
            </a:r>
            <a:endParaRPr lang="en-US" dirty="0">
              <a:solidFill>
                <a:schemeClr val="tx2"/>
              </a:solidFill>
              <a:cs typeface="Arial" charset="0"/>
            </a:endParaRPr>
          </a:p>
          <a:p>
            <a:pPr lvl="1">
              <a:defRPr/>
            </a:pPr>
            <a:r>
              <a:rPr lang="en-US" dirty="0">
                <a:solidFill>
                  <a:schemeClr val="tx2"/>
                </a:solidFill>
                <a:cs typeface="Arial" charset="0"/>
              </a:rPr>
              <a:t>Overall contribution toward </a:t>
            </a:r>
            <a:r>
              <a:rPr lang="en-US" dirty="0" smtClean="0">
                <a:solidFill>
                  <a:schemeClr val="tx2"/>
                </a:solidFill>
                <a:cs typeface="Arial" charset="0"/>
              </a:rPr>
              <a:t>promoting a transition </a:t>
            </a:r>
            <a:r>
              <a:rPr lang="en-US" dirty="0">
                <a:solidFill>
                  <a:schemeClr val="tx2"/>
                </a:solidFill>
                <a:cs typeface="Arial" charset="0"/>
              </a:rPr>
              <a:t>to clean, alternative transportation fuels</a:t>
            </a:r>
          </a:p>
          <a:p>
            <a:pPr lvl="1"/>
            <a:endParaRPr lang="en-US" i="1" dirty="0">
              <a:solidFill>
                <a:schemeClr val="tx2"/>
              </a:solidFill>
              <a:cs typeface="Arial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Key Quantified </a:t>
            </a:r>
            <a:r>
              <a:rPr lang="en-US" dirty="0">
                <a:solidFill>
                  <a:schemeClr val="tx2"/>
                </a:solidFill>
              </a:rPr>
              <a:t>B</a:t>
            </a:r>
            <a:r>
              <a:rPr lang="en-US" dirty="0" smtClean="0">
                <a:solidFill>
                  <a:schemeClr val="tx2"/>
                </a:solidFill>
              </a:rPr>
              <a:t>enefits</a:t>
            </a:r>
          </a:p>
          <a:p>
            <a:pPr lvl="1"/>
            <a:r>
              <a:rPr lang="en-US" dirty="0">
                <a:solidFill>
                  <a:schemeClr val="tx2"/>
                </a:solidFill>
              </a:rPr>
              <a:t>Petroleum displacement</a:t>
            </a:r>
          </a:p>
          <a:p>
            <a:pPr lvl="1"/>
            <a:r>
              <a:rPr lang="en-US" dirty="0">
                <a:solidFill>
                  <a:schemeClr val="tx2"/>
                </a:solidFill>
              </a:rPr>
              <a:t>Greenhouse gas emission reductions</a:t>
            </a:r>
          </a:p>
          <a:p>
            <a:pPr lvl="1"/>
            <a:r>
              <a:rPr lang="en-US" dirty="0" smtClean="0">
                <a:solidFill>
                  <a:schemeClr val="tx2"/>
                </a:solidFill>
              </a:rPr>
              <a:t>Air quality</a:t>
            </a:r>
          </a:p>
        </p:txBody>
      </p:sp>
    </p:spTree>
    <p:extLst>
      <p:ext uri="{BB962C8B-B14F-4D97-AF65-F5344CB8AC3E}">
        <p14:creationId xmlns:p14="http://schemas.microsoft.com/office/powerpoint/2010/main" val="187614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Expected Benefits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/>
          </a:p>
        </p:txBody>
      </p:sp>
      <p:sp>
        <p:nvSpPr>
          <p:cNvPr id="6" name="Content Placeholder 11"/>
          <p:cNvSpPr>
            <a:spLocks noGrp="1"/>
          </p:cNvSpPr>
          <p:nvPr>
            <p:ph sz="half" idx="1"/>
          </p:nvPr>
        </p:nvSpPr>
        <p:spPr>
          <a:xfrm>
            <a:off x="838199" y="1275907"/>
            <a:ext cx="10628087" cy="53716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chemeClr val="tx2"/>
                </a:solidFill>
              </a:rPr>
              <a:t>Petroleum displacement </a:t>
            </a:r>
            <a:r>
              <a:rPr lang="en-US" dirty="0" smtClean="0">
                <a:solidFill>
                  <a:schemeClr val="tx2"/>
                </a:solidFill>
              </a:rPr>
              <a:t>assessed in direct proportion to the amount of alternative fuel…</a:t>
            </a:r>
          </a:p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	</a:t>
            </a:r>
            <a:r>
              <a:rPr lang="en-US" dirty="0" smtClean="0">
                <a:solidFill>
                  <a:schemeClr val="tx2"/>
                </a:solidFill>
              </a:rPr>
              <a:t>…produced (Biofuel production; renewable hydrogen production)</a:t>
            </a:r>
          </a:p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	</a:t>
            </a:r>
            <a:r>
              <a:rPr lang="en-US" dirty="0" smtClean="0">
                <a:solidFill>
                  <a:schemeClr val="tx2"/>
                </a:solidFill>
              </a:rPr>
              <a:t>…dispensed (Charging infrastructure; hydrogen refueling stations)</a:t>
            </a:r>
          </a:p>
          <a:p>
            <a:pPr marL="0" indent="0">
              <a:buNone/>
            </a:pPr>
            <a:r>
              <a:rPr lang="en-US" dirty="0">
                <a:solidFill>
                  <a:schemeClr val="tx2"/>
                </a:solidFill>
              </a:rPr>
              <a:t>	</a:t>
            </a:r>
            <a:r>
              <a:rPr lang="en-US" dirty="0" smtClean="0">
                <a:solidFill>
                  <a:schemeClr val="tx2"/>
                </a:solidFill>
              </a:rPr>
              <a:t>…consumed (Vehicle demonstration, deployment, or manufacturing)</a:t>
            </a:r>
          </a:p>
          <a:p>
            <a:pPr marL="0" indent="0">
              <a:buNone/>
            </a:pPr>
            <a:r>
              <a:rPr lang="en-US" sz="1200" dirty="0" smtClean="0">
                <a:solidFill>
                  <a:schemeClr val="tx2"/>
                </a:solidFill>
              </a:rPr>
              <a:t> </a:t>
            </a:r>
            <a:endParaRPr lang="en-US" sz="16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tx2"/>
                </a:solidFill>
              </a:rPr>
              <a:t>GHG</a:t>
            </a:r>
            <a:r>
              <a:rPr lang="en-US" dirty="0" smtClean="0">
                <a:solidFill>
                  <a:schemeClr val="tx2"/>
                </a:solidFill>
              </a:rPr>
              <a:t> and </a:t>
            </a:r>
            <a:r>
              <a:rPr lang="en-US" b="1" dirty="0" smtClean="0">
                <a:solidFill>
                  <a:schemeClr val="tx2"/>
                </a:solidFill>
              </a:rPr>
              <a:t>air quality </a:t>
            </a:r>
            <a:r>
              <a:rPr lang="en-US" dirty="0" smtClean="0">
                <a:solidFill>
                  <a:schemeClr val="tx2"/>
                </a:solidFill>
              </a:rPr>
              <a:t>are proportional to above, plus an alternative fuel’s lifecycle emissions (for GHGs) and tailpipe emissions (for air quality)</a:t>
            </a:r>
          </a:p>
          <a:p>
            <a:pPr marL="0" indent="0">
              <a:buNone/>
            </a:pPr>
            <a:r>
              <a:rPr lang="en-US" sz="1100" dirty="0" smtClean="0">
                <a:solidFill>
                  <a:schemeClr val="tx2"/>
                </a:solidFill>
              </a:rPr>
              <a:t> </a:t>
            </a:r>
            <a:endParaRPr lang="en-US" sz="14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Key Takeaways:</a:t>
            </a:r>
          </a:p>
          <a:p>
            <a:pPr>
              <a:lnSpc>
                <a:spcPct val="75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Addresses most direct, near-term impacts of a project</a:t>
            </a:r>
          </a:p>
          <a:p>
            <a:pPr>
              <a:lnSpc>
                <a:spcPct val="75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Relatively straightforward to calculate</a:t>
            </a:r>
          </a:p>
          <a:p>
            <a:pPr>
              <a:lnSpc>
                <a:spcPct val="75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Highly variable based on usage assumptions</a:t>
            </a:r>
          </a:p>
          <a:p>
            <a:pPr>
              <a:lnSpc>
                <a:spcPct val="75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Does not account for funding or regulatory context</a:t>
            </a:r>
          </a:p>
        </p:txBody>
      </p:sp>
    </p:spTree>
    <p:extLst>
      <p:ext uri="{BB962C8B-B14F-4D97-AF65-F5344CB8AC3E}">
        <p14:creationId xmlns:p14="http://schemas.microsoft.com/office/powerpoint/2010/main" val="81129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Transformation Benefits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/>
          </a:p>
        </p:txBody>
      </p:sp>
      <p:sp>
        <p:nvSpPr>
          <p:cNvPr id="6" name="Content Placeholder 11"/>
          <p:cNvSpPr>
            <a:spLocks noGrp="1"/>
          </p:cNvSpPr>
          <p:nvPr>
            <p:ph sz="half" idx="1"/>
          </p:nvPr>
        </p:nvSpPr>
        <p:spPr>
          <a:xfrm>
            <a:off x="838199" y="1640113"/>
            <a:ext cx="10628087" cy="5007429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dirty="0" smtClean="0">
                <a:solidFill>
                  <a:schemeClr val="tx2"/>
                </a:solidFill>
              </a:rPr>
              <a:t>Similarly focused on quantifying </a:t>
            </a:r>
            <a:r>
              <a:rPr lang="en-US" b="1" dirty="0" smtClean="0">
                <a:solidFill>
                  <a:schemeClr val="tx2"/>
                </a:solidFill>
              </a:rPr>
              <a:t>petroleum displacement</a:t>
            </a:r>
            <a:r>
              <a:rPr lang="en-US" dirty="0" smtClean="0">
                <a:solidFill>
                  <a:schemeClr val="tx2"/>
                </a:solidFill>
              </a:rPr>
              <a:t>, </a:t>
            </a:r>
            <a:r>
              <a:rPr lang="en-US" b="1" dirty="0" smtClean="0">
                <a:solidFill>
                  <a:schemeClr val="tx2"/>
                </a:solidFill>
              </a:rPr>
              <a:t>GHG</a:t>
            </a:r>
            <a:r>
              <a:rPr lang="en-US" dirty="0" smtClean="0">
                <a:solidFill>
                  <a:schemeClr val="tx2"/>
                </a:solidFill>
              </a:rPr>
              <a:t> emission reduction, and </a:t>
            </a:r>
            <a:r>
              <a:rPr lang="en-US" b="1" dirty="0" smtClean="0">
                <a:solidFill>
                  <a:schemeClr val="tx2"/>
                </a:solidFill>
              </a:rPr>
              <a:t>air quality </a:t>
            </a:r>
            <a:r>
              <a:rPr lang="en-US" dirty="0" smtClean="0">
                <a:solidFill>
                  <a:schemeClr val="tx2"/>
                </a:solidFill>
              </a:rPr>
              <a:t>improvements</a:t>
            </a:r>
            <a:endParaRPr lang="en-US" dirty="0">
              <a:solidFill>
                <a:schemeClr val="tx2"/>
              </a:solidFill>
            </a:endParaRP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dirty="0" smtClean="0">
                <a:solidFill>
                  <a:schemeClr val="tx2"/>
                </a:solidFill>
              </a:rPr>
              <a:t>Summarizes the anticipated, longer-term impacts from the Clean Transportation Program’s investments</a:t>
            </a:r>
            <a:endParaRPr lang="en-US" sz="1800" dirty="0">
              <a:solidFill>
                <a:schemeClr val="tx2"/>
              </a:solidFill>
            </a:endParaRP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dirty="0" smtClean="0">
                <a:solidFill>
                  <a:schemeClr val="tx2"/>
                </a:solidFill>
              </a:rPr>
              <a:t>Due to higher uncertainty, includes a range of “Low” to “High” benefits</a:t>
            </a:r>
            <a:endParaRPr lang="en-US" sz="14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Key Takeaways:</a:t>
            </a:r>
          </a:p>
          <a:p>
            <a:pPr>
              <a:lnSpc>
                <a:spcPct val="75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Incorporates broader assumptions about technology development and market response</a:t>
            </a:r>
          </a:p>
          <a:p>
            <a:pPr>
              <a:lnSpc>
                <a:spcPct val="75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Not exhaustive; projects may instigate market transformation in unexplored ways</a:t>
            </a:r>
          </a:p>
          <a:p>
            <a:pPr>
              <a:lnSpc>
                <a:spcPct val="75000"/>
              </a:lnSpc>
            </a:pPr>
            <a:r>
              <a:rPr lang="en-US" sz="2000" dirty="0" smtClean="0">
                <a:solidFill>
                  <a:schemeClr val="tx2"/>
                </a:solidFill>
              </a:rPr>
              <a:t>Similarly does </a:t>
            </a:r>
            <a:r>
              <a:rPr lang="en-US" sz="2000" dirty="0">
                <a:solidFill>
                  <a:schemeClr val="tx2"/>
                </a:solidFill>
              </a:rPr>
              <a:t>not account for funding or regulatory </a:t>
            </a:r>
            <a:r>
              <a:rPr lang="en-US" sz="2000" dirty="0" smtClean="0">
                <a:solidFill>
                  <a:schemeClr val="tx2"/>
                </a:solidFill>
              </a:rPr>
              <a:t>context </a:t>
            </a:r>
          </a:p>
          <a:p>
            <a:pPr>
              <a:lnSpc>
                <a:spcPct val="75000"/>
              </a:lnSpc>
            </a:pPr>
            <a:endParaRPr lang="en-US" sz="2000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51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Transformation Benefits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  <p:sp>
        <p:nvSpPr>
          <p:cNvPr id="6" name="Content Placeholder 5"/>
          <p:cNvSpPr txBox="1">
            <a:spLocks/>
          </p:cNvSpPr>
          <p:nvPr/>
        </p:nvSpPr>
        <p:spPr>
          <a:xfrm>
            <a:off x="4730837" y="1584955"/>
            <a:ext cx="7156363" cy="50818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000" b="1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Vehicle price </a:t>
            </a:r>
            <a:r>
              <a:rPr lang="en-US" altLang="en-US" sz="2000" b="1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reductions</a:t>
            </a:r>
            <a:endParaRPr lang="en-US" altLang="en-US" sz="20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Reduction </a:t>
            </a:r>
            <a:r>
              <a:rPr lang="en-US" altLang="en-US" sz="18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in the perceived price of </a:t>
            </a: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light-duty ZEVs due </a:t>
            </a:r>
            <a:r>
              <a:rPr lang="en-US" altLang="en-US" sz="18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to increased availability of </a:t>
            </a: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EVSE or H2 refueling </a:t>
            </a: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stations.</a:t>
            </a:r>
            <a:endParaRPr lang="en-US" altLang="en-US" sz="1800" dirty="0" smtClean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en-US" altLang="en-US" sz="3200" dirty="0" smtClean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lvl="1"/>
            <a:endParaRPr lang="en-US" altLang="en-US" sz="18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en-US" sz="2000" b="1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Vehicle </a:t>
            </a:r>
            <a:r>
              <a:rPr lang="en-US" altLang="en-US" sz="2000" b="1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cost </a:t>
            </a:r>
            <a:r>
              <a:rPr lang="en-US" altLang="en-US" sz="2000" b="1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reductions</a:t>
            </a:r>
            <a:endParaRPr lang="en-US" altLang="en-US" sz="20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Reductions </a:t>
            </a:r>
            <a:r>
              <a:rPr lang="en-US" altLang="en-US" sz="18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due to direct investments in production. </a:t>
            </a:r>
            <a:endParaRPr lang="en-US" altLang="en-US" sz="1800" dirty="0" smtClean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Reductions </a:t>
            </a:r>
            <a:r>
              <a:rPr lang="en-US" altLang="en-US" sz="18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due to increased experience or learning-by-doing associated with deploying additional units</a:t>
            </a: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.</a:t>
            </a:r>
          </a:p>
          <a:p>
            <a:pPr marL="457200" lvl="1" indent="0">
              <a:buNone/>
            </a:pPr>
            <a:r>
              <a:rPr lang="en-US" altLang="en-US" sz="32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endParaRPr lang="en-US" altLang="en-US" sz="18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en-US" sz="2000" b="1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Next-generation technologies</a:t>
            </a:r>
            <a:endParaRPr lang="en-US" altLang="en-US" sz="20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Additional </a:t>
            </a: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fuel production </a:t>
            </a:r>
            <a:r>
              <a:rPr lang="en-US" altLang="en-US" sz="18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facilities or advanced trucks deployed as a result of </a:t>
            </a:r>
            <a:r>
              <a:rPr lang="en-US" altLang="en-US" sz="18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funding support of the technology.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BC28F09A-76D4-40FD-A532-C7B8C4224242}"/>
              </a:ext>
            </a:extLst>
          </p:cNvPr>
          <p:cNvSpPr/>
          <p:nvPr/>
        </p:nvSpPr>
        <p:spPr>
          <a:xfrm>
            <a:off x="609600" y="1495243"/>
            <a:ext cx="3609657" cy="1525587"/>
          </a:xfrm>
          <a:prstGeom prst="rect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-25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2200" b="1" baseline="0" dirty="0">
                <a:latin typeface="+mn-lt"/>
              </a:rPr>
              <a:t>Consumer Response to “Perceived” Value of Vehicle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18093DA4-89A7-461F-8B0B-C48651790925}"/>
              </a:ext>
            </a:extLst>
          </p:cNvPr>
          <p:cNvSpPr/>
          <p:nvPr/>
        </p:nvSpPr>
        <p:spPr>
          <a:xfrm>
            <a:off x="609600" y="3363096"/>
            <a:ext cx="3609657" cy="1525588"/>
          </a:xfrm>
          <a:prstGeom prst="rect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baseline="0" dirty="0">
                <a:solidFill>
                  <a:schemeClr val="bg1"/>
                </a:solidFill>
              </a:rPr>
              <a:t>Vehicle Production Improves with Volume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D3A75191-CB77-4C1A-8674-A8E9A8DF4322}"/>
              </a:ext>
            </a:extLst>
          </p:cNvPr>
          <p:cNvSpPr/>
          <p:nvPr/>
        </p:nvSpPr>
        <p:spPr>
          <a:xfrm>
            <a:off x="609600" y="5232537"/>
            <a:ext cx="3609657" cy="1195467"/>
          </a:xfrm>
          <a:prstGeom prst="rect">
            <a:avLst/>
          </a:prstGeom>
          <a:solidFill>
            <a:schemeClr val="tx2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baseline="0" dirty="0" smtClean="0">
                <a:solidFill>
                  <a:schemeClr val="bg1"/>
                </a:solidFill>
              </a:rPr>
              <a:t>Technology </a:t>
            </a:r>
            <a:r>
              <a:rPr lang="en-US" sz="2200" b="1" baseline="0" dirty="0">
                <a:solidFill>
                  <a:schemeClr val="bg1"/>
                </a:solidFill>
              </a:rPr>
              <a:t>is Replicated</a:t>
            </a:r>
          </a:p>
        </p:txBody>
      </p:sp>
    </p:spTree>
    <p:extLst>
      <p:ext uri="{BB962C8B-B14F-4D97-AF65-F5344CB8AC3E}">
        <p14:creationId xmlns:p14="http://schemas.microsoft.com/office/powerpoint/2010/main" val="126650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Potential Areas for Improvement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10515600" cy="4637609"/>
          </a:xfrm>
        </p:spPr>
        <p:txBody>
          <a:bodyPr>
            <a:noAutofit/>
          </a:bodyPr>
          <a:lstStyle/>
          <a:p>
            <a:pPr marL="457200" indent="-457200">
              <a:spcAft>
                <a:spcPts val="1200"/>
              </a:spcAft>
              <a:buFont typeface="+mj-lt"/>
              <a:buAutoNum type="arabicPeriod"/>
            </a:pPr>
            <a:r>
              <a:rPr lang="en-US" altLang="en-US" sz="26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Focusing benefits on contributions </a:t>
            </a:r>
            <a:r>
              <a:rPr lang="en-US" altLang="en-US" sz="26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to </a:t>
            </a:r>
            <a:r>
              <a:rPr lang="en-US" altLang="en-US" sz="26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long-term goals</a:t>
            </a:r>
            <a:endParaRPr lang="en-US" altLang="en-US" sz="26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57200" indent="-457200">
              <a:spcAft>
                <a:spcPts val="1200"/>
              </a:spcAft>
              <a:buFont typeface="+mj-lt"/>
              <a:buAutoNum type="arabicPeriod"/>
            </a:pPr>
            <a:r>
              <a:rPr lang="en-US" altLang="en-US" sz="26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Further emphasizing market transformation benefits</a:t>
            </a:r>
            <a:endParaRPr lang="en-US" altLang="en-US" sz="26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57200" indent="-457200">
              <a:spcAft>
                <a:spcPts val="1200"/>
              </a:spcAft>
              <a:buFont typeface="+mj-lt"/>
              <a:buAutoNum type="arabicPeriod"/>
            </a:pPr>
            <a:r>
              <a:rPr lang="en-US" altLang="en-US" sz="2600" dirty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Reassessing the attribution of benefits</a:t>
            </a:r>
          </a:p>
          <a:p>
            <a:pPr marL="457200" indent="-457200">
              <a:spcAft>
                <a:spcPts val="1200"/>
              </a:spcAft>
              <a:buFont typeface="+mj-lt"/>
              <a:buAutoNum type="arabicPeriod"/>
            </a:pPr>
            <a:r>
              <a:rPr lang="en-US" altLang="en-US" sz="26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Conveying the benefits of non-quantifiable investments</a:t>
            </a:r>
          </a:p>
          <a:p>
            <a:pPr marL="457200" indent="-457200">
              <a:spcAft>
                <a:spcPts val="1200"/>
              </a:spcAft>
              <a:buFont typeface="+mj-lt"/>
              <a:buAutoNum type="arabicPeriod"/>
            </a:pPr>
            <a:r>
              <a:rPr lang="en-US" altLang="en-US" sz="2600" dirty="0" smtClean="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Measuring and ensuring benefits to all Californians</a:t>
            </a:r>
            <a:endParaRPr lang="en-US" altLang="en-US" sz="26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1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73759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C33021-4085-4E1A-B82E-6B88EE7B5C42}"/>
</file>

<file path=customXml/itemProps2.xml><?xml version="1.0" encoding="utf-8"?>
<ds:datastoreItem xmlns:ds="http://schemas.openxmlformats.org/officeDocument/2006/customXml" ds:itemID="{F6E627A7-8879-4DD6-ADF6-8C4F6EE8B2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cd48f32a-b70c-4848-9fb2-a8ff929fd44d"/>
    <ds:schemaRef ds:uri="801e77cb-1273-4e40-b8f1-9aae6d3a09af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268</TotalTime>
  <Words>633</Words>
  <Application>Microsoft Office PowerPoint</Application>
  <PresentationFormat>Widescreen</PresentationFormat>
  <Paragraphs>141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ＭＳ Ｐゴシック</vt:lpstr>
      <vt:lpstr>Arial</vt:lpstr>
      <vt:lpstr>Arial Black</vt:lpstr>
      <vt:lpstr>Calibri</vt:lpstr>
      <vt:lpstr>Courier New</vt:lpstr>
      <vt:lpstr>Title/Section</vt:lpstr>
      <vt:lpstr>Content</vt:lpstr>
      <vt:lpstr>Content: blank background</vt:lpstr>
      <vt:lpstr>Blank: Black</vt:lpstr>
      <vt:lpstr>Blank: White</vt:lpstr>
      <vt:lpstr>Clean Transportation Program Benefits Assessment</vt:lpstr>
      <vt:lpstr>Major Clean Transportation Milestones</vt:lpstr>
      <vt:lpstr>About the Clean Transportation Program</vt:lpstr>
      <vt:lpstr>Program Funding Update</vt:lpstr>
      <vt:lpstr>About the Benefits Report</vt:lpstr>
      <vt:lpstr>Expected Benefits</vt:lpstr>
      <vt:lpstr>Market Transformation Benefits</vt:lpstr>
      <vt:lpstr>Market Transformation Benefits</vt:lpstr>
      <vt:lpstr>Potential Areas for Improvement</vt:lpstr>
      <vt:lpstr>Thank You!</vt:lpstr>
    </vt:vector>
  </TitlesOfParts>
  <Company>California Energy Commission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Csmith</cp:lastModifiedBy>
  <cp:revision>33</cp:revision>
  <cp:lastPrinted>2019-12-11T23:19:58Z</cp:lastPrinted>
  <dcterms:created xsi:type="dcterms:W3CDTF">2020-03-06T19:07:21Z</dcterms:created>
  <dcterms:modified xsi:type="dcterms:W3CDTF">2020-08-17T19:17:23Z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