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notesSlides/notesSlide1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2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  <p:sldMasterId id="2147483682" r:id="rId2"/>
  </p:sldMasterIdLst>
  <p:notesMasterIdLst>
    <p:notesMasterId r:id="rId1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7010400" cy="922337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aurel Rothschild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473" autoAdjust="0"/>
  </p:normalViewPr>
  <p:slideViewPr>
    <p:cSldViewPr>
      <p:cViewPr>
        <p:scale>
          <a:sx n="94" d="100"/>
          <a:sy n="94" d="100"/>
        </p:scale>
        <p:origin x="-882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26" Type="http://schemas.openxmlformats.org/officeDocument/2006/relationships/customXml" Target="../customXml/item4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39" cy="46116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970937" y="0"/>
            <a:ext cx="3037839" cy="46116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98562" y="692150"/>
            <a:ext cx="4613275" cy="345916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319" cy="415051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760604"/>
            <a:ext cx="3037839" cy="46116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970937" y="8760604"/>
            <a:ext cx="3037839" cy="46116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387255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319" cy="4150518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84" name="Shape 184"/>
          <p:cNvSpPr>
            <a:spLocks noGrp="1" noRot="1" noChangeAspect="1"/>
          </p:cNvSpPr>
          <p:nvPr>
            <p:ph type="sldImg" idx="2"/>
          </p:nvPr>
        </p:nvSpPr>
        <p:spPr>
          <a:xfrm>
            <a:off x="1198562" y="692150"/>
            <a:ext cx="4613275" cy="345916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1198562" y="692150"/>
            <a:ext cx="4613399" cy="3459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1" name="Shape 201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-US" dirty="0" err="1"/>
              <a:t>SoCalREN</a:t>
            </a:r>
            <a:endParaRPr lang="en-US" dirty="0"/>
          </a:p>
          <a:p>
            <a:pPr rtl="0">
              <a:spcBef>
                <a:spcPts val="0"/>
              </a:spcBef>
              <a:buNone/>
            </a:pPr>
            <a:r>
              <a:rPr lang="en-US" dirty="0"/>
              <a:t>12 </a:t>
            </a:r>
            <a:r>
              <a:rPr lang="en-US" dirty="0" smtClean="0"/>
              <a:t>Counties</a:t>
            </a:r>
            <a:endParaRPr lang="en-US" dirty="0"/>
          </a:p>
        </p:txBody>
      </p:sp>
      <p:sp>
        <p:nvSpPr>
          <p:cNvPr id="202" name="Shape 202"/>
          <p:cNvSpPr txBox="1">
            <a:spLocks noGrp="1"/>
          </p:cNvSpPr>
          <p:nvPr>
            <p:ph type="sldNum" idx="12"/>
          </p:nvPr>
        </p:nvSpPr>
        <p:spPr>
          <a:xfrm>
            <a:off x="3970937" y="8760604"/>
            <a:ext cx="3037799" cy="46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1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2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3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4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5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6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7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8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 noRot="1" noChangeAspect="1"/>
          </p:cNvSpPr>
          <p:nvPr>
            <p:ph type="sldImg" idx="2"/>
          </p:nvPr>
        </p:nvSpPr>
        <p:spPr>
          <a:xfrm>
            <a:off x="1198562" y="692150"/>
            <a:ext cx="4613399" cy="3459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marL="457200" lvl="0" indent="-317500" rtl="0">
              <a:spcBef>
                <a:spcPts val="60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many are universal challenges faced by many or all market sectors</a:t>
            </a:r>
          </a:p>
          <a:p>
            <a:pPr marL="457200" lvl="0" indent="-317500" rtl="0">
              <a:spcBef>
                <a:spcPts val="60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Ties to Local Government Challenge program: Aggressive efficiency for public buildings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13" name="Shape 213"/>
          <p:cNvSpPr txBox="1">
            <a:spLocks noGrp="1"/>
          </p:cNvSpPr>
          <p:nvPr>
            <p:ph type="sldNum" idx="12"/>
          </p:nvPr>
        </p:nvSpPr>
        <p:spPr>
          <a:xfrm>
            <a:off x="3970937" y="8760604"/>
            <a:ext cx="3037799" cy="46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  <a:p>
            <a:pPr lvl="1" rtl="0">
              <a:spcBef>
                <a:spcPts val="0"/>
              </a:spcBef>
              <a:buNone/>
            </a:pPr>
            <a:endParaRPr/>
          </a:p>
          <a:p>
            <a:pPr lvl="2" rtl="0">
              <a:spcBef>
                <a:spcPts val="0"/>
              </a:spcBef>
              <a:buNone/>
            </a:pPr>
            <a:endParaRPr/>
          </a:p>
          <a:p>
            <a:pPr lvl="3" rtl="0">
              <a:spcBef>
                <a:spcPts val="0"/>
              </a:spcBef>
              <a:buNone/>
            </a:pPr>
            <a:endParaRPr/>
          </a:p>
          <a:p>
            <a:pPr lvl="4" rtl="0">
              <a:spcBef>
                <a:spcPts val="0"/>
              </a:spcBef>
              <a:buNone/>
            </a:pPr>
            <a:endParaRPr/>
          </a:p>
          <a:p>
            <a:pPr lvl="5" rtl="0">
              <a:spcBef>
                <a:spcPts val="0"/>
              </a:spcBef>
              <a:buNone/>
            </a:pPr>
            <a:endParaRPr/>
          </a:p>
          <a:p>
            <a:pPr lvl="6" rtl="0">
              <a:spcBef>
                <a:spcPts val="0"/>
              </a:spcBef>
              <a:buNone/>
            </a:pPr>
            <a:endParaRPr/>
          </a:p>
          <a:p>
            <a:pPr lvl="7" rtl="0">
              <a:spcBef>
                <a:spcPts val="0"/>
              </a:spcBef>
              <a:buNone/>
            </a:pPr>
            <a:endParaRPr/>
          </a:p>
          <a:p>
            <a:pPr lvl="8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8" name="Shape 228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marL="152400" lvl="0" indent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-US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From the </a:t>
            </a:r>
            <a:r>
              <a:rPr lang="en-US" sz="12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agency perspective</a:t>
            </a: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marL="152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FROM THE AGENCY PERSPECTIVE</a:t>
            </a:r>
          </a:p>
          <a:p>
            <a:pPr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8" name="Shape 248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4" name="Shape 254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" name="Shape 266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>
            <a:spLocks noGrp="1" noRot="1" noChangeAspect="1"/>
          </p:cNvSpPr>
          <p:nvPr>
            <p:ph type="sldImg" idx="2"/>
          </p:nvPr>
        </p:nvSpPr>
        <p:spPr>
          <a:xfrm>
            <a:off x="1131075" y="693013"/>
            <a:ext cx="4748100" cy="34572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9" name="Shape 309"/>
          <p:cNvSpPr txBox="1">
            <a:spLocks noGrp="1"/>
          </p:cNvSpPr>
          <p:nvPr>
            <p:ph type="body" idx="1"/>
          </p:nvPr>
        </p:nvSpPr>
        <p:spPr>
          <a:xfrm>
            <a:off x="701039" y="4381102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10" name="Shape 310"/>
          <p:cNvSpPr txBox="1">
            <a:spLocks noGrp="1"/>
          </p:cNvSpPr>
          <p:nvPr>
            <p:ph type="sldNum" idx="12"/>
          </p:nvPr>
        </p:nvSpPr>
        <p:spPr>
          <a:xfrm>
            <a:off x="3970936" y="8760606"/>
            <a:ext cx="3037799" cy="46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1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2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3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4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5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6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7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lvl="8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701041" y="4381103"/>
            <a:ext cx="5608200" cy="4150499"/>
          </a:xfrm>
          <a:prstGeom prst="rect">
            <a:avLst/>
          </a:prstGeom>
          <a:noFill/>
          <a:ln>
            <a:noFill/>
          </a:ln>
        </p:spPr>
        <p:txBody>
          <a:bodyPr lIns="93025" tIns="93025" rIns="93025" bIns="93025" anchor="t" anchorCtr="0">
            <a:noAutofit/>
          </a:bodyPr>
          <a:lstStyle/>
          <a:p>
            <a:pPr marL="469900" marR="0" lvl="0" indent="-33020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>
                <a:solidFill>
                  <a:schemeClr val="dk1"/>
                </a:solidFill>
              </a:rPr>
              <a:t>This project would not have happened without NJPA, first one to use turnkey services</a:t>
            </a:r>
          </a:p>
          <a:p>
            <a:pPr marL="469900" marR="0" lvl="0" indent="-33020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>
                <a:solidFill>
                  <a:schemeClr val="dk1"/>
                </a:solidFill>
              </a:rPr>
              <a:t>126,000 kWh savings</a:t>
            </a:r>
          </a:p>
          <a:p>
            <a:pPr marL="469900" marR="0" lvl="0" indent="-33020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87500"/>
              <a:buFont typeface="Arial"/>
              <a:buChar char="●"/>
            </a:pPr>
            <a:r>
              <a:rPr lang="en-US" sz="1600">
                <a:solidFill>
                  <a:schemeClr val="dk2"/>
                </a:solidFill>
              </a:rPr>
              <a:t>151 x 150 W HP Sodium lights → new 80W Induction fixtures </a:t>
            </a:r>
          </a:p>
        </p:txBody>
      </p:sp>
      <p:sp>
        <p:nvSpPr>
          <p:cNvPr id="330" name="Shape 330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2150"/>
            <a:ext cx="4611688" cy="34575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>
            <a:spLocks noGrp="1" noRot="1" noChangeAspect="1"/>
          </p:cNvSpPr>
          <p:nvPr>
            <p:ph type="sldImg" idx="2"/>
          </p:nvPr>
        </p:nvSpPr>
        <p:spPr>
          <a:xfrm>
            <a:off x="1168629" y="691753"/>
            <a:ext cx="4673699" cy="3458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6" name="Shape 336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3050" tIns="93050" rIns="93050" bIns="93050" anchor="ctr" anchorCtr="0">
            <a:noAutofit/>
          </a:bodyPr>
          <a:lstStyle/>
          <a:p>
            <a:pPr lvl="0" rtl="0"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ct val="91666"/>
              <a:buFont typeface="Arial"/>
              <a:buNone/>
            </a:pPr>
            <a:endParaRPr lang="en-US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 txBox="1">
            <a:spLocks noGrp="1"/>
          </p:cNvSpPr>
          <p:nvPr>
            <p:ph type="body" idx="1"/>
          </p:nvPr>
        </p:nvSpPr>
        <p:spPr>
          <a:xfrm>
            <a:off x="701039" y="4381103"/>
            <a:ext cx="5608200" cy="41504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42" name="Shape 342"/>
          <p:cNvSpPr>
            <a:spLocks noGrp="1" noRot="1" noChangeAspect="1"/>
          </p:cNvSpPr>
          <p:nvPr>
            <p:ph type="sldImg" idx="2"/>
          </p:nvPr>
        </p:nvSpPr>
        <p:spPr>
          <a:xfrm>
            <a:off x="1198562" y="692150"/>
            <a:ext cx="4613399" cy="3459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/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Calibri"/>
              <a:buNone/>
              <a:defRPr/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Calibri"/>
              <a:buNone/>
              <a:defRPr/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868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2954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-228600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1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1pPr>
            <a:lvl2pPr marL="4572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2pPr>
            <a:lvl3pPr marL="9144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3pPr>
            <a:lvl4pPr marL="13716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4pPr>
            <a:lvl5pPr marL="18288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5pPr>
            <a:lvl6pPr marL="22860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6pPr>
            <a:lvl7pPr marL="27432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7pPr>
            <a:lvl8pPr marL="32004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8pPr>
            <a:lvl9pPr marL="36576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099" cy="63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Calibri"/>
              <a:buNone/>
              <a:defRPr/>
            </a:lvl1pPr>
            <a:lvl2pPr marL="457200" indent="0" rtl="0">
              <a:spcBef>
                <a:spcPts val="0"/>
              </a:spcBef>
              <a:buFont typeface="Calibri"/>
              <a:buNone/>
              <a:defRPr/>
            </a:lvl2pPr>
            <a:lvl3pPr marL="914400" indent="0" rtl="0">
              <a:spcBef>
                <a:spcPts val="0"/>
              </a:spcBef>
              <a:buFont typeface="Calibri"/>
              <a:buNone/>
              <a:defRPr/>
            </a:lvl3pPr>
            <a:lvl4pPr marL="1371600" indent="0" rtl="0">
              <a:spcBef>
                <a:spcPts val="0"/>
              </a:spcBef>
              <a:buFont typeface="Calibri"/>
              <a:buNone/>
              <a:defRPr/>
            </a:lvl4pPr>
            <a:lvl5pPr marL="1828800" indent="0" rtl="0">
              <a:spcBef>
                <a:spcPts val="0"/>
              </a:spcBef>
              <a:buFont typeface="Calibri"/>
              <a:buNone/>
              <a:defRPr/>
            </a:lvl5pPr>
            <a:lvl6pPr marL="2286000" indent="0" rtl="0">
              <a:spcBef>
                <a:spcPts val="0"/>
              </a:spcBef>
              <a:buFont typeface="Calibri"/>
              <a:buNone/>
              <a:defRPr/>
            </a:lvl6pPr>
            <a:lvl7pPr marL="2743200" indent="0" rtl="0">
              <a:spcBef>
                <a:spcPts val="0"/>
              </a:spcBef>
              <a:buFont typeface="Calibri"/>
              <a:buNone/>
              <a:defRPr/>
            </a:lvl7pPr>
            <a:lvl8pPr marL="3200400" indent="0" rtl="0">
              <a:spcBef>
                <a:spcPts val="0"/>
              </a:spcBef>
              <a:buFont typeface="Calibri"/>
              <a:buNone/>
              <a:defRPr/>
            </a:lvl8pPr>
            <a:lvl9pPr marL="3657600" indent="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099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Calibri"/>
              <a:buNone/>
              <a:defRPr/>
            </a:lvl1pPr>
            <a:lvl2pPr marL="457200" indent="0" rtl="0">
              <a:spcBef>
                <a:spcPts val="0"/>
              </a:spcBef>
              <a:buFont typeface="Calibri"/>
              <a:buNone/>
              <a:defRPr/>
            </a:lvl2pPr>
            <a:lvl3pPr marL="914400" indent="0" rtl="0">
              <a:spcBef>
                <a:spcPts val="0"/>
              </a:spcBef>
              <a:buFont typeface="Calibri"/>
              <a:buNone/>
              <a:defRPr/>
            </a:lvl3pPr>
            <a:lvl4pPr marL="1371600" indent="0" rtl="0">
              <a:spcBef>
                <a:spcPts val="0"/>
              </a:spcBef>
              <a:buFont typeface="Calibri"/>
              <a:buNone/>
              <a:defRPr/>
            </a:lvl4pPr>
            <a:lvl5pPr marL="1828800" indent="0" rtl="0">
              <a:spcBef>
                <a:spcPts val="0"/>
              </a:spcBef>
              <a:buFont typeface="Calibri"/>
              <a:buNone/>
              <a:defRPr/>
            </a:lvl5pPr>
            <a:lvl6pPr marL="2286000" indent="0" rtl="0">
              <a:spcBef>
                <a:spcPts val="0"/>
              </a:spcBef>
              <a:buFont typeface="Calibri"/>
              <a:buNone/>
              <a:defRPr/>
            </a:lvl6pPr>
            <a:lvl7pPr marL="2743200" indent="0" rtl="0">
              <a:spcBef>
                <a:spcPts val="0"/>
              </a:spcBef>
              <a:buFont typeface="Calibri"/>
              <a:buNone/>
              <a:defRPr/>
            </a:lvl7pPr>
            <a:lvl8pPr marL="3200400" indent="0" rtl="0">
              <a:spcBef>
                <a:spcPts val="0"/>
              </a:spcBef>
              <a:buFont typeface="Calibri"/>
              <a:buNone/>
              <a:defRPr/>
            </a:lvl8pPr>
            <a:lvl9pPr marL="3657600" indent="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99" cy="1161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699" cy="585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99" cy="4691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Calibri"/>
              <a:buNone/>
              <a:defRPr/>
            </a:lvl1pPr>
            <a:lvl2pPr marL="457200" indent="0" rtl="0">
              <a:spcBef>
                <a:spcPts val="0"/>
              </a:spcBef>
              <a:buFont typeface="Calibri"/>
              <a:buNone/>
              <a:defRPr/>
            </a:lvl2pPr>
            <a:lvl3pPr marL="914400" indent="0" rtl="0">
              <a:spcBef>
                <a:spcPts val="0"/>
              </a:spcBef>
              <a:buFont typeface="Calibri"/>
              <a:buNone/>
              <a:defRPr/>
            </a:lvl3pPr>
            <a:lvl4pPr marL="1371600" indent="0" rtl="0">
              <a:spcBef>
                <a:spcPts val="0"/>
              </a:spcBef>
              <a:buFont typeface="Calibri"/>
              <a:buNone/>
              <a:defRPr/>
            </a:lvl4pPr>
            <a:lvl5pPr marL="1828800" indent="0" rtl="0">
              <a:spcBef>
                <a:spcPts val="0"/>
              </a:spcBef>
              <a:buFont typeface="Calibri"/>
              <a:buNone/>
              <a:defRPr/>
            </a:lvl5pPr>
            <a:lvl6pPr marL="2286000" indent="0" rtl="0">
              <a:spcBef>
                <a:spcPts val="0"/>
              </a:spcBef>
              <a:buFont typeface="Calibri"/>
              <a:buNone/>
              <a:defRPr/>
            </a:lvl6pPr>
            <a:lvl7pPr marL="2743200" indent="0" rtl="0">
              <a:spcBef>
                <a:spcPts val="0"/>
              </a:spcBef>
              <a:buFont typeface="Calibri"/>
              <a:buNone/>
              <a:defRPr/>
            </a:lvl7pPr>
            <a:lvl8pPr marL="3200400" indent="0" rtl="0">
              <a:spcBef>
                <a:spcPts val="0"/>
              </a:spcBef>
              <a:buFont typeface="Calibri"/>
              <a:buNone/>
              <a:defRPr/>
            </a:lvl8pPr>
            <a:lvl9pPr marL="3657600" indent="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Calibri"/>
              <a:buNone/>
              <a:defRPr/>
            </a:lvl1pPr>
            <a:lvl2pPr marL="457200" indent="0" rtl="0">
              <a:spcBef>
                <a:spcPts val="0"/>
              </a:spcBef>
              <a:buFont typeface="Calibri"/>
              <a:buNone/>
              <a:defRPr/>
            </a:lvl2pPr>
            <a:lvl3pPr marL="914400" indent="0" rtl="0">
              <a:spcBef>
                <a:spcPts val="0"/>
              </a:spcBef>
              <a:buFont typeface="Calibri"/>
              <a:buNone/>
              <a:defRPr/>
            </a:lvl3pPr>
            <a:lvl4pPr marL="1371600" indent="0" rtl="0">
              <a:spcBef>
                <a:spcPts val="0"/>
              </a:spcBef>
              <a:buFont typeface="Calibri"/>
              <a:buNone/>
              <a:defRPr/>
            </a:lvl4pPr>
            <a:lvl5pPr marL="1828800" indent="0" rtl="0">
              <a:spcBef>
                <a:spcPts val="0"/>
              </a:spcBef>
              <a:buFont typeface="Calibri"/>
              <a:buNone/>
              <a:defRPr/>
            </a:lvl5pPr>
            <a:lvl6pPr marL="2286000" indent="0" rtl="0">
              <a:spcBef>
                <a:spcPts val="0"/>
              </a:spcBef>
              <a:buFont typeface="Calibri"/>
              <a:buNone/>
              <a:defRPr/>
            </a:lvl6pPr>
            <a:lvl7pPr marL="2743200" indent="0" rtl="0">
              <a:spcBef>
                <a:spcPts val="0"/>
              </a:spcBef>
              <a:buFont typeface="Calibri"/>
              <a:buNone/>
              <a:defRPr/>
            </a:lvl7pPr>
            <a:lvl8pPr marL="3200400" indent="0" rtl="0">
              <a:spcBef>
                <a:spcPts val="0"/>
              </a:spcBef>
              <a:buFont typeface="Calibri"/>
              <a:buNone/>
              <a:defRPr/>
            </a:lvl8pPr>
            <a:lvl9pPr marL="3657600" indent="0" rtl="0">
              <a:spcBef>
                <a:spcPts val="0"/>
              </a:spcBef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 rot="5400000">
            <a:off x="2308949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xfrm rot="5400000">
            <a:off x="4732349" y="2171687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 rot="5400000">
            <a:off x="541350" y="190488"/>
            <a:ext cx="5851500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Slide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Shape 7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1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6_Title Slid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Shape 7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1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Shape 8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1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Shape 8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1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body" idx="2"/>
          </p:nvPr>
        </p:nvSpPr>
        <p:spPr>
          <a:xfrm>
            <a:off x="46482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ldNum" idx="12"/>
          </p:nvPr>
        </p:nvSpPr>
        <p:spPr>
          <a:xfrm>
            <a:off x="8556791" y="6333134"/>
            <a:ext cx="548699" cy="524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rtl="0">
              <a:spcBef>
                <a:spcPts val="0"/>
              </a:spcBef>
              <a:buNone/>
              <a:defRPr/>
            </a:lvl1pPr>
          </a:lstStyle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1pPr>
            <a:lvl2pPr marL="457200" marR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2pPr>
            <a:lvl3pPr marL="914400" marR="0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3pPr>
            <a:lvl4pPr marL="13716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4pPr>
            <a:lvl5pPr marL="18288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5pPr>
            <a:lvl6pPr marL="22860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6pPr>
            <a:lvl7pPr marL="27432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7pPr>
            <a:lvl8pPr marL="32004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8pPr>
            <a:lvl9pPr marL="3657600" marR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868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457200" y="12954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-228600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6" name="Shape 10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1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Clr>
                <a:srgbClr val="888888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099" cy="63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099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30" name="Shape 1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99" cy="1161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699" cy="585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99" cy="4691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8" name="Shape 14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9" name="Shape 14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 rot="5400000">
            <a:off x="2308949" y="-251549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508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742950" indent="-190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1143000" indent="127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1600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20574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25146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29718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34290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3886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54" name="Shape 15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55" name="Shape 15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56" name="Shape 15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 rot="5400000">
            <a:off x="4732349" y="2171687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 rot="5400000">
            <a:off x="541348" y="190487"/>
            <a:ext cx="5851500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508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742950" indent="-190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1143000" indent="127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1600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20574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25146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29718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34290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3886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60" name="Shape 16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61" name="Shape 16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Slide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Shape 16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0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6_Title Slide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Shape 16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0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Shape 16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0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Shape 17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7470" y="6483096"/>
            <a:ext cx="651599" cy="2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508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742950" indent="-190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1143000" indent="127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1600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20574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25146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29718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34290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3886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74" name="Shape 174"/>
          <p:cNvSpPr txBox="1">
            <a:spLocks noGrp="1"/>
          </p:cNvSpPr>
          <p:nvPr>
            <p:ph type="body" idx="2"/>
          </p:nvPr>
        </p:nvSpPr>
        <p:spPr>
          <a:xfrm>
            <a:off x="46482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508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742950" indent="-190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1143000" indent="127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1600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20574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25146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29718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34290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3886200" indent="-127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75" name="Shape 17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76" name="Shape 17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77" name="Shape 177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457200" lvl="1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371600" lvl="3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1828800" lvl="4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286000" lvl="5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2743200" lvl="6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200400" lvl="7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  <a:p>
            <a:pPr marL="3657600" lvl="8" indent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image" Target="../media/image3.jp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hape 9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Shape 96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lrothschild@energycoalition.or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856"/>
            <a:ext cx="9144000" cy="6857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Shape 180"/>
          <p:cNvSpPr txBox="1">
            <a:spLocks noGrp="1"/>
          </p:cNvSpPr>
          <p:nvPr>
            <p:ph type="ctrTitle"/>
          </p:nvPr>
        </p:nvSpPr>
        <p:spPr>
          <a:xfrm>
            <a:off x="3564375" y="1606075"/>
            <a:ext cx="5515500" cy="147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Successes &amp; Challenges in Southern California Municipal Facilities</a:t>
            </a:r>
          </a:p>
        </p:txBody>
      </p:sp>
      <p:sp>
        <p:nvSpPr>
          <p:cNvPr id="181" name="Shape 181"/>
          <p:cNvSpPr txBox="1">
            <a:spLocks noGrp="1"/>
          </p:cNvSpPr>
          <p:nvPr>
            <p:ph type="subTitle" idx="1"/>
          </p:nvPr>
        </p:nvSpPr>
        <p:spPr>
          <a:xfrm>
            <a:off x="3564375" y="2929975"/>
            <a:ext cx="5515500" cy="15374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5000"/>
              <a:buFont typeface="Arial"/>
              <a:buNone/>
            </a:pPr>
            <a:r>
              <a:rPr lang="en-US" sz="2000" b="1" i="1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CEC IEPR Lead Commissioner Workshop Benchmarking and Local Government Challenge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r>
              <a:rPr lang="en-US" sz="2000" b="1" i="1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May 7</a:t>
            </a:r>
            <a:r>
              <a:rPr lang="en-US" sz="2000" b="1" i="1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, 201</a:t>
            </a:r>
            <a:r>
              <a:rPr lang="en-US" sz="2000" b="1" i="1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</a:pPr>
            <a:endParaRPr sz="2000" b="1" i="1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r>
              <a:rPr lang="en-US" sz="2000" b="1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Laurel Rothschild, The Energy Coalition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/>
          <p:nvPr/>
        </p:nvSpPr>
        <p:spPr>
          <a:xfrm>
            <a:off x="18725" y="1048225"/>
            <a:ext cx="4836300" cy="4922099"/>
          </a:xfrm>
          <a:prstGeom prst="rect">
            <a:avLst/>
          </a:prstGeom>
          <a:solidFill>
            <a:srgbClr val="FFFFFF">
              <a:alpha val="4231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187" name="Shape 1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91823" y="1146636"/>
            <a:ext cx="4182325" cy="4823614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262125" y="1068450"/>
            <a:ext cx="4836300" cy="4721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rtl="0">
              <a:spcBef>
                <a:spcPts val="0"/>
              </a:spcBef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The Energy Coalition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Founded in 1975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501(c)3 Social Change Organization </a:t>
            </a:r>
          </a:p>
          <a:p>
            <a:pPr marL="457200" lvl="0" indent="-3429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Leader in policy, education and </a:t>
            </a:r>
            <a:b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engagement and smart energy solutions</a:t>
            </a:r>
          </a:p>
          <a:p>
            <a:pPr marL="0" lvl="0"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marL="0" lvl="0" rtl="0">
              <a:spcBef>
                <a:spcPts val="0"/>
              </a:spcBef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Community Energy</a:t>
            </a:r>
            <a:br>
              <a:rPr lang="en-US" sz="1800" b="1"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Partnership</a:t>
            </a:r>
          </a:p>
          <a:p>
            <a:pPr marL="457200" lvl="0" indent="-342900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Very First Local Government Partnership</a:t>
            </a:r>
          </a:p>
          <a:p>
            <a:pPr marL="457200" lvl="0" indent="-342900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8 cities</a:t>
            </a:r>
          </a:p>
          <a:p>
            <a:pPr marL="0" lvl="0"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marL="0" lvl="0" rtl="0">
              <a:spcBef>
                <a:spcPts val="0"/>
              </a:spcBef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Southern California </a:t>
            </a:r>
            <a:br>
              <a:rPr lang="en-US" sz="1800" b="1"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Regional Energy Network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sz="1800"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(The Energy Network)</a:t>
            </a:r>
          </a:p>
          <a:p>
            <a:pPr marL="457200" lvl="0" indent="-342900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Administered by Los Angeles County</a:t>
            </a:r>
          </a:p>
          <a:p>
            <a:pPr marL="457200" lvl="0" indent="-342900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Public Agency Program</a:t>
            </a:r>
          </a:p>
          <a:p>
            <a:pPr marL="457200" lvl="0" indent="-3429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Over 700 eligible agencies</a:t>
            </a:r>
          </a:p>
        </p:txBody>
      </p:sp>
      <p:sp>
        <p:nvSpPr>
          <p:cNvPr id="189" name="Shape 189"/>
          <p:cNvSpPr txBox="1">
            <a:spLocks noGrp="1"/>
          </p:cNvSpPr>
          <p:nvPr>
            <p:ph type="title"/>
          </p:nvPr>
        </p:nvSpPr>
        <p:spPr>
          <a:xfrm>
            <a:off x="457200" y="340724"/>
            <a:ext cx="8229600" cy="699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Background</a:t>
            </a:r>
          </a:p>
        </p:txBody>
      </p:sp>
      <p:pic>
        <p:nvPicPr>
          <p:cNvPr id="190" name="Shape 1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7425" y="1212950"/>
            <a:ext cx="824098" cy="8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Shape 1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17325" y="1223262"/>
            <a:ext cx="824099" cy="80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Shape 19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35800" y="1212948"/>
            <a:ext cx="1316250" cy="494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Shape 19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835800" y="2840649"/>
            <a:ext cx="1502238" cy="471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Shape 194"/>
          <p:cNvPicPr preferRelativeResize="0"/>
          <p:nvPr/>
        </p:nvPicPr>
        <p:blipFill rotWithShape="1">
          <a:blip r:embed="rId8">
            <a:alphaModFix/>
          </a:blip>
          <a:srcRect b="24282"/>
          <a:stretch/>
        </p:blipFill>
        <p:spPr>
          <a:xfrm>
            <a:off x="2835800" y="4129200"/>
            <a:ext cx="1103574" cy="824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Shape 19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344750" y="2209700"/>
            <a:ext cx="1502250" cy="538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Shape 19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95725" y="2840650"/>
            <a:ext cx="1355799" cy="9653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Shape 197"/>
          <p:cNvCxnSpPr/>
          <p:nvPr/>
        </p:nvCxnSpPr>
        <p:spPr>
          <a:xfrm rot="10800000">
            <a:off x="588400" y="2676750"/>
            <a:ext cx="4089899" cy="0"/>
          </a:xfrm>
          <a:prstGeom prst="straightConnector1">
            <a:avLst/>
          </a:prstGeom>
          <a:noFill/>
          <a:ln w="19050" cap="flat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98" name="Shape 198"/>
          <p:cNvCxnSpPr/>
          <p:nvPr/>
        </p:nvCxnSpPr>
        <p:spPr>
          <a:xfrm rot="10800000">
            <a:off x="588400" y="4080650"/>
            <a:ext cx="4089899" cy="0"/>
          </a:xfrm>
          <a:prstGeom prst="straightConnector1">
            <a:avLst/>
          </a:prstGeom>
          <a:noFill/>
          <a:ln w="19050" cap="flat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125500" y="1146625"/>
            <a:ext cx="8806499" cy="4721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Shape 205"/>
          <p:cNvSpPr txBox="1">
            <a:spLocks noGrp="1"/>
          </p:cNvSpPr>
          <p:nvPr>
            <p:ph type="title"/>
          </p:nvPr>
        </p:nvSpPr>
        <p:spPr>
          <a:xfrm>
            <a:off x="457200" y="340724"/>
            <a:ext cx="8229600" cy="699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Municipal Energy Efficiency Upgrades</a:t>
            </a:r>
          </a:p>
          <a:p>
            <a:pPr marL="0" marR="0" lvl="0" indent="0" algn="ctr" rtl="0">
              <a:spcBef>
                <a:spcPts val="0"/>
              </a:spcBef>
              <a:buClr>
                <a:srgbClr val="376092"/>
              </a:buClr>
              <a:buFont typeface="Calibri"/>
              <a:buNone/>
            </a:pPr>
            <a:endParaRPr sz="3600" b="1">
              <a:solidFill>
                <a:srgbClr val="3760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6" name="Shape 206"/>
          <p:cNvPicPr preferRelativeResize="0"/>
          <p:nvPr/>
        </p:nvPicPr>
        <p:blipFill rotWithShape="1">
          <a:blip r:embed="rId3">
            <a:alphaModFix/>
          </a:blip>
          <a:srcRect l="12443" t="15491" r="4932" b="15718"/>
          <a:stretch/>
        </p:blipFill>
        <p:spPr>
          <a:xfrm>
            <a:off x="4631537" y="1451700"/>
            <a:ext cx="3270149" cy="2042047"/>
          </a:xfrm>
          <a:prstGeom prst="rect">
            <a:avLst/>
          </a:prstGeom>
          <a:noFill/>
          <a:ln w="28575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7" name="Shape 20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5809" y="1451700"/>
            <a:ext cx="3270153" cy="2042050"/>
          </a:xfrm>
          <a:prstGeom prst="rect">
            <a:avLst/>
          </a:prstGeom>
          <a:noFill/>
          <a:ln w="28575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8" name="Shape 208"/>
          <p:cNvPicPr preferRelativeResize="0"/>
          <p:nvPr/>
        </p:nvPicPr>
        <p:blipFill rotWithShape="1">
          <a:blip r:embed="rId5">
            <a:alphaModFix/>
          </a:blip>
          <a:srcRect l="3427" r="10897" b="6568"/>
          <a:stretch/>
        </p:blipFill>
        <p:spPr>
          <a:xfrm>
            <a:off x="4631550" y="3683500"/>
            <a:ext cx="3270150" cy="2042050"/>
          </a:xfrm>
          <a:prstGeom prst="rect">
            <a:avLst/>
          </a:prstGeom>
          <a:noFill/>
          <a:ln w="28575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9" name="Shape 209"/>
          <p:cNvPicPr preferRelativeResize="0"/>
          <p:nvPr/>
        </p:nvPicPr>
        <p:blipFill rotWithShape="1">
          <a:blip r:embed="rId6">
            <a:alphaModFix/>
          </a:blip>
          <a:srcRect b="6331"/>
          <a:stretch/>
        </p:blipFill>
        <p:spPr>
          <a:xfrm>
            <a:off x="1155800" y="3683500"/>
            <a:ext cx="3270177" cy="2042048"/>
          </a:xfrm>
          <a:prstGeom prst="rect">
            <a:avLst/>
          </a:prstGeom>
          <a:noFill/>
          <a:ln w="28575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dk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16" name="Shape 216"/>
          <p:cNvSpPr txBox="1">
            <a:spLocks noGrp="1"/>
          </p:cNvSpPr>
          <p:nvPr>
            <p:ph type="title"/>
          </p:nvPr>
        </p:nvSpPr>
        <p:spPr>
          <a:xfrm>
            <a:off x="539825" y="1448949"/>
            <a:ext cx="8229600" cy="344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-US" sz="7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Challenges</a:t>
            </a:r>
          </a:p>
          <a:p>
            <a:pPr marL="27432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Public Agency</a:t>
            </a:r>
          </a:p>
          <a:p>
            <a:pPr marL="27432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Programs</a:t>
            </a:r>
          </a:p>
          <a:p>
            <a:pPr marL="27432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Policy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Public Agency Challenges</a:t>
            </a:r>
          </a:p>
        </p:txBody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1245775" y="1445675"/>
            <a:ext cx="7778399" cy="4626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2400" b="1">
                <a:latin typeface="Calibri"/>
                <a:ea typeface="Calibri"/>
                <a:cs typeface="Calibri"/>
                <a:sym typeface="Calibri"/>
              </a:rPr>
              <a:t>Limited staff time and expertise</a:t>
            </a:r>
          </a:p>
          <a:p>
            <a:pPr marL="457200" lvl="0" indent="-342900" rtl="0">
              <a:spcBef>
                <a:spcPts val="0"/>
              </a:spcBef>
              <a:buClr>
                <a:srgbClr val="000000"/>
              </a:buClr>
              <a:buSzPct val="75000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Limited understanding of project financials</a:t>
            </a:r>
          </a:p>
          <a:p>
            <a:pPr marL="457200" lvl="0" indent="-342900" rtl="0"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ct val="75000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Limited understanding of procurement and construction</a:t>
            </a:r>
          </a:p>
          <a:p>
            <a:pPr lvl="0" rtl="0">
              <a:spcBef>
                <a:spcPts val="0"/>
              </a:spcBef>
              <a:buNone/>
            </a:pPr>
            <a:r>
              <a:rPr lang="en-US" sz="2400" b="1">
                <a:latin typeface="Calibri"/>
                <a:ea typeface="Calibri"/>
                <a:cs typeface="Calibri"/>
                <a:sym typeface="Calibri"/>
              </a:rPr>
              <a:t>EE competing with other projects</a:t>
            </a: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58333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Deferred maintenance is the priority</a:t>
            </a:r>
          </a:p>
          <a:p>
            <a:pPr marL="457200" lvl="0" indent="-317500" rtl="0"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ct val="58333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Renewables are visible with stronger appeal 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latin typeface="Calibri"/>
                <a:ea typeface="Calibri"/>
                <a:cs typeface="Calibri"/>
                <a:sym typeface="Calibri"/>
              </a:rPr>
              <a:t>Investing in deeper &amp; whole building retrofits</a:t>
            </a:r>
          </a:p>
          <a:p>
            <a:pPr marL="457200" marR="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58333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Requires more stakeholders to buy into project</a:t>
            </a:r>
          </a:p>
          <a:p>
            <a:pPr marL="457200" marR="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58333"/>
              <a:buFont typeface="Arial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Requires bundling measures to invest in capital intensive projects</a:t>
            </a:r>
          </a:p>
        </p:txBody>
      </p:sp>
      <p:sp>
        <p:nvSpPr>
          <p:cNvPr id="223" name="Shape 223"/>
          <p:cNvSpPr/>
          <p:nvPr/>
        </p:nvSpPr>
        <p:spPr>
          <a:xfrm>
            <a:off x="526600" y="1445675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24" name="Shape 224"/>
          <p:cNvSpPr/>
          <p:nvPr/>
        </p:nvSpPr>
        <p:spPr>
          <a:xfrm>
            <a:off x="526600" y="2561275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25" name="Shape 225"/>
          <p:cNvSpPr/>
          <p:nvPr/>
        </p:nvSpPr>
        <p:spPr>
          <a:xfrm>
            <a:off x="526600" y="3818150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title"/>
          </p:nvPr>
        </p:nvSpPr>
        <p:spPr>
          <a:xfrm>
            <a:off x="457200" y="302362"/>
            <a:ext cx="8229600" cy="1143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Energy Efficiency Program Challenges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1092775" y="1147475"/>
            <a:ext cx="8099400" cy="5460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Numerous Programs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Multiple customer touch points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Confusing and at time cross-purpose offerings</a:t>
            </a:r>
          </a:p>
          <a:p>
            <a:pPr lvl="0" rtl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Navigating IOU Incentive Process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Complex and time consuming due to extensive documentation requirements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Length of time to process application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Measuring Success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Depends on participation in IOU EE program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Above code vs existing condition baseline -- </a:t>
            </a:r>
            <a:r>
              <a:rPr lang="en-US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 measuring actual impacts</a:t>
            </a:r>
          </a:p>
          <a:p>
            <a:pPr lvl="0" rtl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Lack of Access to Data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Privacy concerns and required disclosure forms</a:t>
            </a:r>
          </a:p>
          <a:p>
            <a:pPr marL="457200" lvl="0" indent="-355600" rtl="0"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 to collect data and level of accuracy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Shape 232"/>
          <p:cNvSpPr/>
          <p:nvPr/>
        </p:nvSpPr>
        <p:spPr>
          <a:xfrm>
            <a:off x="257675" y="1237150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33" name="Shape 233"/>
          <p:cNvSpPr/>
          <p:nvPr/>
        </p:nvSpPr>
        <p:spPr>
          <a:xfrm>
            <a:off x="257675" y="2343012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34" name="Shape 234"/>
          <p:cNvSpPr/>
          <p:nvPr/>
        </p:nvSpPr>
        <p:spPr>
          <a:xfrm>
            <a:off x="257675" y="3709025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35" name="Shape 235"/>
          <p:cNvSpPr/>
          <p:nvPr/>
        </p:nvSpPr>
        <p:spPr>
          <a:xfrm>
            <a:off x="257675" y="4957375"/>
            <a:ext cx="642000" cy="577799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4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Policy Challenges</a:t>
            </a:r>
          </a:p>
        </p:txBody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722975" y="1163200"/>
            <a:ext cx="8303400" cy="4749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Siloed energy policies and proceedings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 → no true integrated and cohesive solution for the customer </a:t>
            </a: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Disconnected programs and industry practices → competing outcomes</a:t>
            </a:r>
          </a:p>
          <a:p>
            <a:pPr rtl="0">
              <a:spcBef>
                <a:spcPts val="0"/>
              </a:spcBef>
              <a:buNone/>
            </a:pPr>
            <a:endParaRPr sz="600" b="1">
              <a:latin typeface="Calibri"/>
              <a:ea typeface="Calibri"/>
              <a:cs typeface="Calibri"/>
              <a:sym typeface="Calibri"/>
            </a:endParaRPr>
          </a:p>
          <a:p>
            <a:pPr rtl="0">
              <a:spcBef>
                <a:spcPts val="0"/>
              </a:spcBef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Weak linkage between program designs and State’s goals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 → lack of clear market transformation strategies and target outcomes</a:t>
            </a:r>
          </a:p>
          <a:p>
            <a:pPr marL="457200" lvl="0" indent="-355600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Lack of uniform metrics → </a:t>
            </a:r>
            <a:r>
              <a:rPr lang="en-US" sz="2000" i="1">
                <a:latin typeface="Calibri"/>
                <a:ea typeface="Calibri"/>
                <a:cs typeface="Calibri"/>
                <a:sym typeface="Calibri"/>
              </a:rPr>
              <a:t>should be avoided costs of GHG</a:t>
            </a:r>
          </a:p>
          <a:p>
            <a: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Over emphasis on administrative efficiency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 → loosing focus on customer needs</a:t>
            </a:r>
          </a:p>
        </p:txBody>
      </p:sp>
      <p:pic>
        <p:nvPicPr>
          <p:cNvPr id="242" name="Shape 242"/>
          <p:cNvPicPr preferRelativeResize="0"/>
          <p:nvPr/>
        </p:nvPicPr>
        <p:blipFill rotWithShape="1">
          <a:blip r:embed="rId3">
            <a:alphaModFix/>
          </a:blip>
          <a:srcRect t="22802" b="25373"/>
          <a:stretch/>
        </p:blipFill>
        <p:spPr>
          <a:xfrm>
            <a:off x="0" y="3987075"/>
            <a:ext cx="9144000" cy="201652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Shape 243"/>
          <p:cNvSpPr/>
          <p:nvPr/>
        </p:nvSpPr>
        <p:spPr>
          <a:xfrm>
            <a:off x="117675" y="1316800"/>
            <a:ext cx="457200" cy="470400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44" name="Shape 244"/>
          <p:cNvSpPr/>
          <p:nvPr/>
        </p:nvSpPr>
        <p:spPr>
          <a:xfrm>
            <a:off x="117675" y="2383295"/>
            <a:ext cx="457200" cy="470400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45" name="Shape 245"/>
          <p:cNvSpPr/>
          <p:nvPr/>
        </p:nvSpPr>
        <p:spPr>
          <a:xfrm>
            <a:off x="117675" y="3302809"/>
            <a:ext cx="457200" cy="470400"/>
          </a:xfrm>
          <a:prstGeom prst="ellipse">
            <a:avLst/>
          </a:prstGeom>
          <a:solidFill>
            <a:srgbClr val="0B5394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dk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1" name="Shape 251"/>
          <p:cNvSpPr txBox="1">
            <a:spLocks noGrp="1"/>
          </p:cNvSpPr>
          <p:nvPr>
            <p:ph type="title"/>
          </p:nvPr>
        </p:nvSpPr>
        <p:spPr>
          <a:xfrm>
            <a:off x="235525" y="1869175"/>
            <a:ext cx="8790899" cy="3025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7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Successes</a:t>
            </a:r>
          </a:p>
          <a:p>
            <a:pPr marL="32004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Local Government Partnership</a:t>
            </a:r>
          </a:p>
          <a:p>
            <a:pPr marL="32004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The Energy Network</a:t>
            </a:r>
          </a:p>
          <a:p>
            <a:pPr marL="3200400" lvl="0" indent="-457200" rtl="0">
              <a:spcBef>
                <a:spcPts val="0"/>
              </a:spcBef>
              <a:buClr>
                <a:srgbClr val="D9D9D9"/>
              </a:buClr>
              <a:buSzPct val="100000"/>
              <a:buFont typeface="Arial"/>
              <a:buChar char="●"/>
            </a:pPr>
            <a:r>
              <a:rPr lang="en-US" sz="3600" b="1">
                <a:solidFill>
                  <a:srgbClr val="D9D9D9"/>
                </a:solidFill>
                <a:latin typeface="Calibri"/>
                <a:ea typeface="Calibri"/>
                <a:cs typeface="Calibri"/>
                <a:sym typeface="Calibri"/>
              </a:rPr>
              <a:t>Looking Ahead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Local Government Partnership Successes</a:t>
            </a:r>
          </a:p>
        </p:txBody>
      </p:sp>
      <p:sp>
        <p:nvSpPr>
          <p:cNvPr id="257" name="Shape 257"/>
          <p:cNvSpPr txBox="1">
            <a:spLocks noGrp="1"/>
          </p:cNvSpPr>
          <p:nvPr>
            <p:ph type="body" idx="1"/>
          </p:nvPr>
        </p:nvSpPr>
        <p:spPr>
          <a:xfrm>
            <a:off x="1135900" y="1071725"/>
            <a:ext cx="4293600" cy="45443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rtl="0">
              <a:spcBef>
                <a:spcPts val="0"/>
              </a:spcBef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Agencies assist to identify opportunities in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community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for program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promotion</a:t>
            </a:r>
          </a:p>
          <a:p>
            <a:pPr lvl="0"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rtl="0">
              <a:spcBef>
                <a:spcPts val="0"/>
              </a:spcBef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Popular: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No-cost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one-time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opportunities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with minimal effort and large return</a:t>
            </a:r>
          </a:p>
          <a:p>
            <a:pPr lvl="0"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rtl="0">
              <a:spcBef>
                <a:spcPts val="0"/>
              </a:spcBef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Greater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communication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between utilities and agencies</a:t>
            </a:r>
          </a:p>
          <a:p>
            <a:pPr lvl="0" rtl="0">
              <a:spcBef>
                <a:spcPts val="0"/>
              </a:spcBef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Increased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agency awareness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of energy efficiency programs and benefits received</a:t>
            </a:r>
          </a:p>
        </p:txBody>
      </p:sp>
      <p:pic>
        <p:nvPicPr>
          <p:cNvPr id="258" name="Shape 2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450" y="1705499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Shape 2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450" y="2566424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Shape 2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450" y="3485499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Shape 2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450" y="4328024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Shape 2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52165">
            <a:off x="5529625" y="1289499"/>
            <a:ext cx="3353445" cy="24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Shape 2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362624">
            <a:off x="5591700" y="3412437"/>
            <a:ext cx="3229300" cy="23476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The Energy Network Successes</a:t>
            </a:r>
          </a:p>
        </p:txBody>
      </p:sp>
      <p:sp>
        <p:nvSpPr>
          <p:cNvPr id="269" name="Shape 269"/>
          <p:cNvSpPr txBox="1">
            <a:spLocks noGrp="1"/>
          </p:cNvSpPr>
          <p:nvPr>
            <p:ph type="body" idx="1"/>
          </p:nvPr>
        </p:nvSpPr>
        <p:spPr>
          <a:xfrm>
            <a:off x="950400" y="1090225"/>
            <a:ext cx="79362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Focus on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actual impacts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, overcoming barriers to action and building capacity within agencies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Engage market actors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to implement whole building retrofits &amp; aggressive EE including contractors, engineers, financing, IOU, agency and trade associations</a:t>
            </a:r>
          </a:p>
          <a:p>
            <a:pPr marR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800" b="1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Standardized tools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for engineering, procurement, energy management and permitting</a:t>
            </a:r>
          </a:p>
          <a:p>
            <a: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One-stop service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from full turn-key to a-la-carte</a:t>
            </a: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Remove hurdles where projects typically stall </a:t>
            </a: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Project Management services from project identification to construction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High </a:t>
            </a:r>
            <a:r>
              <a:rPr lang="en-US" sz="1800" b="1">
                <a:latin typeface="Calibri"/>
                <a:ea typeface="Calibri"/>
                <a:cs typeface="Calibri"/>
                <a:sym typeface="Calibri"/>
              </a:rPr>
              <a:t>customer satisfaction</a:t>
            </a:r>
          </a:p>
        </p:txBody>
      </p:sp>
      <p:pic>
        <p:nvPicPr>
          <p:cNvPr id="270" name="Shape 2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1664649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Shape 2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2537949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Shape 2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3435224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Shape 2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4268299"/>
            <a:ext cx="496324" cy="5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Shape 2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5178424"/>
            <a:ext cx="496324" cy="51650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Shape 275"/>
          <p:cNvSpPr txBox="1">
            <a:spLocks noGrp="1"/>
          </p:cNvSpPr>
          <p:nvPr>
            <p:ph type="body" idx="2"/>
          </p:nvPr>
        </p:nvSpPr>
        <p:spPr>
          <a:xfrm>
            <a:off x="25700" y="1020175"/>
            <a:ext cx="7936200" cy="516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The Energy Network highly successful in addressing challenges 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Shape 2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8325" y="1346146"/>
            <a:ext cx="3811148" cy="4165701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Shape 281"/>
          <p:cNvSpPr txBox="1">
            <a:spLocks noGrp="1"/>
          </p:cNvSpPr>
          <p:nvPr>
            <p:ph type="title"/>
          </p:nvPr>
        </p:nvSpPr>
        <p:spPr>
          <a:xfrm>
            <a:off x="711875" y="350825"/>
            <a:ext cx="8203499" cy="868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86363"/>
              </a:lnSpc>
              <a:spcBef>
                <a:spcPts val="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66092"/>
                </a:solidFill>
                <a:latin typeface="Calibri"/>
                <a:ea typeface="Calibri"/>
                <a:cs typeface="Calibri"/>
                <a:sym typeface="Calibri"/>
              </a:rPr>
              <a:t>             Who Is in The Energy Network?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82" name="Shape 282"/>
          <p:cNvGrpSpPr/>
          <p:nvPr/>
        </p:nvGrpSpPr>
        <p:grpSpPr>
          <a:xfrm>
            <a:off x="4356995" y="1244499"/>
            <a:ext cx="4476640" cy="4085586"/>
            <a:chOff x="3803908" y="1414927"/>
            <a:chExt cx="4825526" cy="4403994"/>
          </a:xfrm>
        </p:grpSpPr>
        <p:cxnSp>
          <p:nvCxnSpPr>
            <p:cNvPr id="283" name="Shape 283"/>
            <p:cNvCxnSpPr/>
            <p:nvPr/>
          </p:nvCxnSpPr>
          <p:spPr>
            <a:xfrm rot="10800000">
              <a:off x="6198730" y="3842125"/>
              <a:ext cx="959100" cy="821399"/>
            </a:xfrm>
            <a:prstGeom prst="straightConnector1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284" name="Shape 284"/>
            <p:cNvCxnSpPr/>
            <p:nvPr/>
          </p:nvCxnSpPr>
          <p:spPr>
            <a:xfrm rot="10800000" flipH="1">
              <a:off x="6234855" y="3442595"/>
              <a:ext cx="1112100" cy="261600"/>
            </a:xfrm>
            <a:prstGeom prst="straightConnector1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285" name="Shape 285"/>
            <p:cNvCxnSpPr/>
            <p:nvPr/>
          </p:nvCxnSpPr>
          <p:spPr>
            <a:xfrm>
              <a:off x="5101110" y="3471646"/>
              <a:ext cx="1126499" cy="312599"/>
            </a:xfrm>
            <a:prstGeom prst="straightConnector1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286" name="Shape 286"/>
            <p:cNvCxnSpPr>
              <a:stCxn id="287" idx="4"/>
            </p:cNvCxnSpPr>
            <p:nvPr/>
          </p:nvCxnSpPr>
          <p:spPr>
            <a:xfrm>
              <a:off x="6216672" y="2744814"/>
              <a:ext cx="6900" cy="459900"/>
            </a:xfrm>
            <a:prstGeom prst="straightConnector1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</p:spPr>
        </p:cxnSp>
        <p:cxnSp>
          <p:nvCxnSpPr>
            <p:cNvPr id="288" name="Shape 288"/>
            <p:cNvCxnSpPr/>
            <p:nvPr/>
          </p:nvCxnSpPr>
          <p:spPr>
            <a:xfrm rot="10800000" flipH="1">
              <a:off x="5326399" y="3784402"/>
              <a:ext cx="908399" cy="930000"/>
            </a:xfrm>
            <a:prstGeom prst="straightConnector1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</p:spPr>
        </p:cxnSp>
        <p:grpSp>
          <p:nvGrpSpPr>
            <p:cNvPr id="289" name="Shape 289"/>
            <p:cNvGrpSpPr/>
            <p:nvPr/>
          </p:nvGrpSpPr>
          <p:grpSpPr>
            <a:xfrm>
              <a:off x="5551728" y="1414927"/>
              <a:ext cx="1329886" cy="1329886"/>
              <a:chOff x="5223600" y="775525"/>
              <a:chExt cx="1744800" cy="1744800"/>
            </a:xfrm>
          </p:grpSpPr>
          <p:sp>
            <p:nvSpPr>
              <p:cNvPr id="287" name="Shape 287"/>
              <p:cNvSpPr/>
              <p:nvPr/>
            </p:nvSpPr>
            <p:spPr>
              <a:xfrm>
                <a:off x="5223600" y="775525"/>
                <a:ext cx="1744800" cy="17448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290" name="Shape 290"/>
              <p:cNvSpPr txBox="1"/>
              <p:nvPr/>
            </p:nvSpPr>
            <p:spPr>
              <a:xfrm>
                <a:off x="5288769" y="1080097"/>
                <a:ext cx="1643099" cy="9248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2</a:t>
                </a:r>
              </a:p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Counties</a:t>
                </a:r>
              </a:p>
            </p:txBody>
          </p:sp>
        </p:grpSp>
        <p:sp>
          <p:nvSpPr>
            <p:cNvPr id="291" name="Shape 291"/>
            <p:cNvSpPr/>
            <p:nvPr/>
          </p:nvSpPr>
          <p:spPr>
            <a:xfrm>
              <a:off x="5552036" y="3159136"/>
              <a:ext cx="1329900" cy="1329900"/>
            </a:xfrm>
            <a:prstGeom prst="ellipse">
              <a:avLst/>
            </a:prstGeom>
            <a:solidFill>
              <a:srgbClr val="674EA7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grpSp>
          <p:nvGrpSpPr>
            <p:cNvPr id="292" name="Shape 292"/>
            <p:cNvGrpSpPr/>
            <p:nvPr/>
          </p:nvGrpSpPr>
          <p:grpSpPr>
            <a:xfrm>
              <a:off x="7280412" y="2519624"/>
              <a:ext cx="1349023" cy="1329886"/>
              <a:chOff x="7486867" y="1729075"/>
              <a:chExt cx="1769907" cy="1744800"/>
            </a:xfrm>
          </p:grpSpPr>
          <p:sp>
            <p:nvSpPr>
              <p:cNvPr id="293" name="Shape 293"/>
              <p:cNvSpPr/>
              <p:nvPr/>
            </p:nvSpPr>
            <p:spPr>
              <a:xfrm>
                <a:off x="7511975" y="1729075"/>
                <a:ext cx="1744800" cy="17448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294" name="Shape 294"/>
              <p:cNvSpPr txBox="1"/>
              <p:nvPr/>
            </p:nvSpPr>
            <p:spPr>
              <a:xfrm>
                <a:off x="7486867" y="1753029"/>
                <a:ext cx="1744800" cy="12395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12 </a:t>
                </a:r>
              </a:p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Water Agencies</a:t>
                </a:r>
              </a:p>
            </p:txBody>
          </p:sp>
        </p:grpSp>
        <p:grpSp>
          <p:nvGrpSpPr>
            <p:cNvPr id="295" name="Shape 295"/>
            <p:cNvGrpSpPr/>
            <p:nvPr/>
          </p:nvGrpSpPr>
          <p:grpSpPr>
            <a:xfrm>
              <a:off x="4402107" y="4489036"/>
              <a:ext cx="1329886" cy="1329886"/>
              <a:chOff x="3002050" y="4131850"/>
              <a:chExt cx="1744800" cy="1744800"/>
            </a:xfrm>
          </p:grpSpPr>
          <p:sp>
            <p:nvSpPr>
              <p:cNvPr id="296" name="Shape 296"/>
              <p:cNvSpPr/>
              <p:nvPr/>
            </p:nvSpPr>
            <p:spPr>
              <a:xfrm>
                <a:off x="3002050" y="4131850"/>
                <a:ext cx="1744800" cy="17448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297" name="Shape 297"/>
              <p:cNvSpPr txBox="1"/>
              <p:nvPr/>
            </p:nvSpPr>
            <p:spPr>
              <a:xfrm>
                <a:off x="3030700" y="4279762"/>
                <a:ext cx="1716000" cy="12395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2</a:t>
                </a:r>
                <a:br>
                  <a:rPr lang="en-US" sz="1800" b="1">
                    <a:solidFill>
                      <a:srgbClr val="FFFFFF"/>
                    </a:solidFill>
                  </a:rPr>
                </a:br>
                <a:r>
                  <a:rPr lang="en-US" sz="1800" b="1">
                    <a:solidFill>
                      <a:srgbClr val="FFFFFF"/>
                    </a:solidFill>
                  </a:rPr>
                  <a:t>School Districts</a:t>
                </a:r>
              </a:p>
            </p:txBody>
          </p:sp>
        </p:grpSp>
        <p:grpSp>
          <p:nvGrpSpPr>
            <p:cNvPr id="298" name="Shape 298"/>
            <p:cNvGrpSpPr/>
            <p:nvPr/>
          </p:nvGrpSpPr>
          <p:grpSpPr>
            <a:xfrm>
              <a:off x="3803908" y="2613909"/>
              <a:ext cx="1329886" cy="1329886"/>
              <a:chOff x="2935225" y="1729075"/>
              <a:chExt cx="1744800" cy="1744800"/>
            </a:xfrm>
          </p:grpSpPr>
          <p:sp>
            <p:nvSpPr>
              <p:cNvPr id="299" name="Shape 299"/>
              <p:cNvSpPr/>
              <p:nvPr/>
            </p:nvSpPr>
            <p:spPr>
              <a:xfrm>
                <a:off x="2935225" y="1729075"/>
                <a:ext cx="1744800" cy="17448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300" name="Shape 300"/>
              <p:cNvSpPr txBox="1"/>
              <p:nvPr/>
            </p:nvSpPr>
            <p:spPr>
              <a:xfrm>
                <a:off x="3056796" y="2120325"/>
                <a:ext cx="1401600" cy="7148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38</a:t>
                </a:r>
                <a:br>
                  <a:rPr lang="en-US" sz="1800" b="1">
                    <a:solidFill>
                      <a:srgbClr val="FFFFFF"/>
                    </a:solidFill>
                  </a:rPr>
                </a:br>
                <a:r>
                  <a:rPr lang="en-US" sz="1800" b="1">
                    <a:solidFill>
                      <a:srgbClr val="FFFFFF"/>
                    </a:solidFill>
                  </a:rPr>
                  <a:t>Cities</a:t>
                </a:r>
              </a:p>
            </p:txBody>
          </p:sp>
        </p:grpSp>
        <p:sp>
          <p:nvSpPr>
            <p:cNvPr id="301" name="Shape 301"/>
            <p:cNvSpPr txBox="1"/>
            <p:nvPr/>
          </p:nvSpPr>
          <p:spPr>
            <a:xfrm>
              <a:off x="5598647" y="3038082"/>
              <a:ext cx="1307999" cy="13299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l" rtl="0">
                <a:spcBef>
                  <a:spcPts val="0"/>
                </a:spcBef>
                <a:buNone/>
              </a:pPr>
              <a:endParaRPr sz="1800" b="1">
                <a:solidFill>
                  <a:srgbClr val="FFFFFF"/>
                </a:solidFill>
              </a:endParaRPr>
            </a:p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>
                  <a:solidFill>
                    <a:srgbClr val="FFFFFF"/>
                  </a:solidFill>
                </a:rPr>
                <a:t>56</a:t>
              </a:r>
            </a:p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>
                  <a:solidFill>
                    <a:srgbClr val="FFFFFF"/>
                  </a:solidFill>
                </a:rPr>
                <a:t>Agencies</a:t>
              </a:r>
            </a:p>
            <a:p>
              <a:pPr lvl="0" algn="ctr" rtl="0">
                <a:spcBef>
                  <a:spcPts val="0"/>
                </a:spcBef>
                <a:buNone/>
              </a:pPr>
              <a:endParaRPr b="1">
                <a:solidFill>
                  <a:srgbClr val="FFFFFF"/>
                </a:solidFill>
              </a:endParaRPr>
            </a:p>
          </p:txBody>
        </p:sp>
        <p:grpSp>
          <p:nvGrpSpPr>
            <p:cNvPr id="302" name="Shape 302"/>
            <p:cNvGrpSpPr/>
            <p:nvPr/>
          </p:nvGrpSpPr>
          <p:grpSpPr>
            <a:xfrm>
              <a:off x="6707387" y="4441887"/>
              <a:ext cx="1329886" cy="1329886"/>
              <a:chOff x="5223600" y="5352325"/>
              <a:chExt cx="1744800" cy="1744800"/>
            </a:xfrm>
          </p:grpSpPr>
          <p:sp>
            <p:nvSpPr>
              <p:cNvPr id="303" name="Shape 303"/>
              <p:cNvSpPr/>
              <p:nvPr/>
            </p:nvSpPr>
            <p:spPr>
              <a:xfrm>
                <a:off x="5223600" y="5352325"/>
                <a:ext cx="1744800" cy="17448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304" name="Shape 304"/>
              <p:cNvSpPr txBox="1"/>
              <p:nvPr/>
            </p:nvSpPr>
            <p:spPr>
              <a:xfrm>
                <a:off x="5238000" y="5509587"/>
                <a:ext cx="1716000" cy="12395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lvl="0" algn="ctr" rtl="0">
                  <a:spcBef>
                    <a:spcPts val="0"/>
                  </a:spcBef>
                  <a:buNone/>
                </a:pPr>
                <a:r>
                  <a:rPr lang="en-US" sz="1800" b="1">
                    <a:solidFill>
                      <a:srgbClr val="FFFFFF"/>
                    </a:solidFill>
                  </a:rPr>
                  <a:t>2</a:t>
                </a:r>
                <a:br>
                  <a:rPr lang="en-US" sz="1800" b="1">
                    <a:solidFill>
                      <a:srgbClr val="FFFFFF"/>
                    </a:solidFill>
                  </a:rPr>
                </a:br>
                <a:r>
                  <a:rPr lang="en-US" sz="1800" b="1">
                    <a:solidFill>
                      <a:srgbClr val="FFFFFF"/>
                    </a:solidFill>
                  </a:rPr>
                  <a:t>Special Districts</a:t>
                </a:r>
              </a:p>
            </p:txBody>
          </p:sp>
        </p:grpSp>
      </p:grpSp>
      <p:sp>
        <p:nvSpPr>
          <p:cNvPr id="305" name="Shape 305"/>
          <p:cNvSpPr txBox="1"/>
          <p:nvPr/>
        </p:nvSpPr>
        <p:spPr>
          <a:xfrm>
            <a:off x="599375" y="1505200"/>
            <a:ext cx="890399" cy="868499"/>
          </a:xfrm>
          <a:prstGeom prst="rect">
            <a:avLst/>
          </a:prstGeom>
          <a:solidFill>
            <a:srgbClr val="860398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2400" b="1">
                <a:solidFill>
                  <a:srgbClr val="FFFFFF"/>
                </a:solidFill>
              </a:rPr>
              <a:t>56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-US" sz="1000">
                <a:solidFill>
                  <a:srgbClr val="FFFFFF"/>
                </a:solidFill>
              </a:rPr>
              <a:t>Agency Enrollments</a:t>
            </a:r>
          </a:p>
        </p:txBody>
      </p:sp>
      <p:sp>
        <p:nvSpPr>
          <p:cNvPr id="306" name="Shape 306"/>
          <p:cNvSpPr txBox="1"/>
          <p:nvPr/>
        </p:nvSpPr>
        <p:spPr>
          <a:xfrm>
            <a:off x="508375" y="2309476"/>
            <a:ext cx="1252200" cy="22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1000" b="1"/>
              <a:t>As of April 2015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 txBox="1">
            <a:spLocks noGrp="1"/>
          </p:cNvSpPr>
          <p:nvPr>
            <p:ph type="ctrTitle"/>
          </p:nvPr>
        </p:nvSpPr>
        <p:spPr>
          <a:xfrm>
            <a:off x="563475" y="381000"/>
            <a:ext cx="7772400" cy="672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Arial"/>
              <a:buNone/>
            </a:pPr>
            <a:r>
              <a:rPr lang="en-US" sz="3600" b="1" dirty="0" smtClean="0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Case </a:t>
            </a:r>
            <a:r>
              <a:rPr lang="en-US" sz="3600" b="1" dirty="0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Study</a:t>
            </a:r>
          </a:p>
        </p:txBody>
      </p:sp>
      <p:sp>
        <p:nvSpPr>
          <p:cNvPr id="313" name="Shape 313"/>
          <p:cNvSpPr/>
          <p:nvPr/>
        </p:nvSpPr>
        <p:spPr>
          <a:xfrm>
            <a:off x="155575" y="76200"/>
            <a:ext cx="304799" cy="304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Shape 314"/>
          <p:cNvSpPr txBox="1"/>
          <p:nvPr/>
        </p:nvSpPr>
        <p:spPr>
          <a:xfrm>
            <a:off x="245150" y="1108200"/>
            <a:ext cx="5049299" cy="24338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2"/>
                </a:solidFill>
              </a:rPr>
              <a:t>City of Culver City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2"/>
                </a:solidFill>
              </a:rPr>
              <a:t>Watseka parking garage lighting project</a:t>
            </a: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2"/>
              </a:buClr>
              <a:buSzPct val="100000"/>
              <a:buFont typeface="Arial"/>
              <a:buChar char="●"/>
            </a:pPr>
            <a:r>
              <a:rPr lang="en-US" sz="1800" b="0" i="0" u="none" strike="noStrike" cap="none" baseline="0">
                <a:solidFill>
                  <a:schemeClr val="dk2"/>
                </a:solidFill>
              </a:rPr>
              <a:t>Needed </a:t>
            </a:r>
            <a:r>
              <a:rPr lang="en-US" sz="1800">
                <a:solidFill>
                  <a:schemeClr val="dk2"/>
                </a:solidFill>
              </a:rPr>
              <a:t>to move fast → Audit kick-off through construction completed in 7.5 weeks</a:t>
            </a: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dk2"/>
              </a:buClr>
              <a:buSzPct val="100000"/>
              <a:buFont typeface="Arial"/>
              <a:buChar char="●"/>
            </a:pPr>
            <a:r>
              <a:rPr lang="en-US" sz="1800" b="1">
                <a:solidFill>
                  <a:schemeClr val="dk2"/>
                </a:solidFill>
              </a:rPr>
              <a:t>Benefits</a:t>
            </a:r>
            <a:r>
              <a:rPr lang="en-US" sz="1800">
                <a:solidFill>
                  <a:schemeClr val="dk2"/>
                </a:solidFill>
              </a:rPr>
              <a:t> - 243% ROI, $19k savings annually, 18.63 tons of CO2e avoided.</a:t>
            </a:r>
          </a:p>
        </p:txBody>
      </p:sp>
      <p:pic>
        <p:nvPicPr>
          <p:cNvPr id="315" name="Shape 3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78730" y="1269351"/>
            <a:ext cx="3481200" cy="2188499"/>
          </a:xfrm>
          <a:prstGeom prst="rect">
            <a:avLst/>
          </a:prstGeom>
          <a:noFill/>
          <a:ln w="28575" cap="flat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grpSp>
        <p:nvGrpSpPr>
          <p:cNvPr id="316" name="Shape 316"/>
          <p:cNvGrpSpPr/>
          <p:nvPr/>
        </p:nvGrpSpPr>
        <p:grpSpPr>
          <a:xfrm>
            <a:off x="1219200" y="4269288"/>
            <a:ext cx="3505200" cy="762132"/>
            <a:chOff x="-1219199" y="4837667"/>
            <a:chExt cx="3505200" cy="635110"/>
          </a:xfrm>
        </p:grpSpPr>
        <p:sp>
          <p:nvSpPr>
            <p:cNvPr id="317" name="Shape 317"/>
            <p:cNvSpPr/>
            <p:nvPr/>
          </p:nvSpPr>
          <p:spPr>
            <a:xfrm>
              <a:off x="0" y="4837667"/>
              <a:ext cx="2286000" cy="635100"/>
            </a:xfrm>
            <a:prstGeom prst="homePlate">
              <a:avLst>
                <a:gd name="adj" fmla="val 50000"/>
              </a:avLst>
            </a:prstGeom>
            <a:solidFill>
              <a:srgbClr val="C2D59B"/>
            </a:solidFill>
            <a:ln w="9525" cap="flat">
              <a:solidFill>
                <a:srgbClr val="76923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lang="en-US" sz="14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Review, Approve </a:t>
              </a:r>
              <a:br>
                <a:rPr lang="en-US" sz="14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4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&amp; Award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4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(2 weeks )</a:t>
              </a:r>
            </a:p>
          </p:txBody>
        </p:sp>
        <p:sp>
          <p:nvSpPr>
            <p:cNvPr id="318" name="Shape 318"/>
            <p:cNvSpPr/>
            <p:nvPr/>
          </p:nvSpPr>
          <p:spPr>
            <a:xfrm>
              <a:off x="-1219199" y="4837678"/>
              <a:ext cx="1752600" cy="635100"/>
            </a:xfrm>
            <a:prstGeom prst="homePlate">
              <a:avLst>
                <a:gd name="adj" fmla="val 50000"/>
              </a:avLst>
            </a:prstGeom>
            <a:solidFill>
              <a:srgbClr val="93B3D7"/>
            </a:solidFill>
            <a:ln w="9525" cap="flat">
              <a:solidFill>
                <a:srgbClr val="36609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Design 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  </a:t>
              </a:r>
              <a:r>
                <a:rPr lang="en-US" sz="14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(1.5 weeks )</a:t>
              </a:r>
            </a:p>
          </p:txBody>
        </p:sp>
      </p:grpSp>
      <p:grpSp>
        <p:nvGrpSpPr>
          <p:cNvPr id="319" name="Shape 319"/>
          <p:cNvGrpSpPr/>
          <p:nvPr/>
        </p:nvGrpSpPr>
        <p:grpSpPr>
          <a:xfrm>
            <a:off x="1219201" y="5175749"/>
            <a:ext cx="6338351" cy="685801"/>
            <a:chOff x="470916" y="3581398"/>
            <a:chExt cx="5939791" cy="762001"/>
          </a:xfrm>
        </p:grpSpPr>
        <p:sp>
          <p:nvSpPr>
            <p:cNvPr id="320" name="Shape 320"/>
            <p:cNvSpPr/>
            <p:nvPr/>
          </p:nvSpPr>
          <p:spPr>
            <a:xfrm>
              <a:off x="2514608" y="3581398"/>
              <a:ext cx="3896099" cy="762000"/>
            </a:xfrm>
            <a:prstGeom prst="homePlate">
              <a:avLst>
                <a:gd name="adj" fmla="val 50000"/>
              </a:avLst>
            </a:prstGeom>
            <a:solidFill>
              <a:srgbClr val="C2D59B"/>
            </a:solidFill>
            <a:ln w="9525" cap="flat">
              <a:solidFill>
                <a:srgbClr val="76923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                  Bid/Award (2 to 3 months)</a:t>
              </a:r>
            </a:p>
          </p:txBody>
        </p:sp>
        <p:sp>
          <p:nvSpPr>
            <p:cNvPr id="321" name="Shape 321"/>
            <p:cNvSpPr/>
            <p:nvPr/>
          </p:nvSpPr>
          <p:spPr>
            <a:xfrm>
              <a:off x="470916" y="3581400"/>
              <a:ext cx="3073199" cy="762000"/>
            </a:xfrm>
            <a:prstGeom prst="homePlate">
              <a:avLst>
                <a:gd name="adj" fmla="val 50000"/>
              </a:avLst>
            </a:prstGeom>
            <a:solidFill>
              <a:srgbClr val="93B3D7"/>
            </a:solidFill>
            <a:ln w="9525" cap="flat">
              <a:solidFill>
                <a:srgbClr val="36609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Design ( 1-2 months)</a:t>
              </a:r>
            </a:p>
          </p:txBody>
        </p:sp>
      </p:grpSp>
      <p:sp>
        <p:nvSpPr>
          <p:cNvPr id="322" name="Shape 322"/>
          <p:cNvSpPr txBox="1"/>
          <p:nvPr/>
        </p:nvSpPr>
        <p:spPr>
          <a:xfrm>
            <a:off x="7596600" y="1311148"/>
            <a:ext cx="1478399" cy="584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</a:pPr>
            <a:endParaRPr sz="1600" b="1" i="0" u="none" strike="noStrike" cap="none" baseline="0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Shape 323"/>
          <p:cNvSpPr/>
          <p:nvPr/>
        </p:nvSpPr>
        <p:spPr>
          <a:xfrm>
            <a:off x="4724400" y="4269300"/>
            <a:ext cx="1525200" cy="672000"/>
          </a:xfrm>
          <a:prstGeom prst="cube">
            <a:avLst>
              <a:gd name="adj" fmla="val 25000"/>
            </a:avLst>
          </a:prstGeom>
          <a:solidFill>
            <a:srgbClr val="CCC0D9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Construction </a:t>
            </a:r>
          </a:p>
        </p:txBody>
      </p:sp>
      <p:sp>
        <p:nvSpPr>
          <p:cNvPr id="324" name="Shape 324"/>
          <p:cNvSpPr txBox="1"/>
          <p:nvPr/>
        </p:nvSpPr>
        <p:spPr>
          <a:xfrm>
            <a:off x="381000" y="3571225"/>
            <a:ext cx="8649599" cy="584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25000"/>
              <a:buFont typeface="Arial"/>
              <a:buNone/>
            </a:pPr>
            <a:r>
              <a:rPr lang="en-US" sz="1800" b="1">
                <a:solidFill>
                  <a:schemeClr val="dk2"/>
                </a:solidFill>
              </a:rPr>
              <a:t>Comparison of Energy Network turnkey project delivery and standard design-bid-build process:</a:t>
            </a:r>
          </a:p>
        </p:txBody>
      </p:sp>
      <p:sp>
        <p:nvSpPr>
          <p:cNvPr id="325" name="Shape 325"/>
          <p:cNvSpPr/>
          <p:nvPr/>
        </p:nvSpPr>
        <p:spPr>
          <a:xfrm>
            <a:off x="457200" y="5175751"/>
            <a:ext cx="1143000" cy="685799"/>
          </a:xfrm>
          <a:prstGeom prst="homePlate">
            <a:avLst>
              <a:gd name="adj" fmla="val 50000"/>
            </a:avLst>
          </a:prstGeom>
          <a:solidFill>
            <a:srgbClr val="FFC000"/>
          </a:solidFill>
          <a:ln w="9525" cap="flat">
            <a:solidFill>
              <a:srgbClr val="36609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Audit</a:t>
            </a:r>
          </a:p>
        </p:txBody>
      </p:sp>
      <p:sp>
        <p:nvSpPr>
          <p:cNvPr id="326" name="Shape 326"/>
          <p:cNvSpPr/>
          <p:nvPr/>
        </p:nvSpPr>
        <p:spPr>
          <a:xfrm>
            <a:off x="457200" y="4269287"/>
            <a:ext cx="1143000" cy="762000"/>
          </a:xfrm>
          <a:prstGeom prst="homePlate">
            <a:avLst>
              <a:gd name="adj" fmla="val 50000"/>
            </a:avLst>
          </a:prstGeom>
          <a:solidFill>
            <a:srgbClr val="FFC000"/>
          </a:solidFill>
          <a:ln w="9525" cap="flat">
            <a:solidFill>
              <a:srgbClr val="36609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Audit</a:t>
            </a:r>
          </a:p>
        </p:txBody>
      </p:sp>
      <p:sp>
        <p:nvSpPr>
          <p:cNvPr id="327" name="Shape 327"/>
          <p:cNvSpPr/>
          <p:nvPr/>
        </p:nvSpPr>
        <p:spPr>
          <a:xfrm>
            <a:off x="7573200" y="5099550"/>
            <a:ext cx="1525200" cy="672000"/>
          </a:xfrm>
          <a:prstGeom prst="cube">
            <a:avLst>
              <a:gd name="adj" fmla="val 25000"/>
            </a:avLst>
          </a:prstGeom>
          <a:solidFill>
            <a:srgbClr val="CCC0D9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Construction 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 txBox="1">
            <a:spLocks noGrp="1"/>
          </p:cNvSpPr>
          <p:nvPr>
            <p:ph type="title"/>
          </p:nvPr>
        </p:nvSpPr>
        <p:spPr>
          <a:xfrm>
            <a:off x="457200" y="366179"/>
            <a:ext cx="8229600" cy="733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Needed Action for Future Success</a:t>
            </a:r>
          </a:p>
        </p:txBody>
      </p:sp>
      <p:sp>
        <p:nvSpPr>
          <p:cNvPr id="333" name="Shape 333"/>
          <p:cNvSpPr txBox="1">
            <a:spLocks noGrp="1"/>
          </p:cNvSpPr>
          <p:nvPr>
            <p:ph type="body" idx="1"/>
          </p:nvPr>
        </p:nvSpPr>
        <p:spPr>
          <a:xfrm>
            <a:off x="207450" y="945825"/>
            <a:ext cx="9029399" cy="484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Policy -- </a:t>
            </a:r>
            <a:r>
              <a:rPr lang="en-US" sz="2200">
                <a:latin typeface="Calibri"/>
                <a:ea typeface="Calibri"/>
                <a:cs typeface="Calibri"/>
                <a:sym typeface="Calibri"/>
              </a:rPr>
              <a:t>Integrate energy policy framework across State’s energy agencies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CEC, CPUC, CARB, CAISO aligned on Governor’s 2030 Goals and State’s energy objectives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Standardized program goals while providing program flexibility for regional needs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Program Design -- </a:t>
            </a:r>
            <a:r>
              <a:rPr lang="en-US" sz="2200">
                <a:latin typeface="Calibri"/>
                <a:ea typeface="Calibri"/>
                <a:cs typeface="Calibri"/>
                <a:sym typeface="Calibri"/>
              </a:rPr>
              <a:t>Program guiding principles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Focus on the customer’s needs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Integrated customer energy  solution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Pilot Implementation -- </a:t>
            </a:r>
            <a:r>
              <a:rPr lang="en-US" sz="2200">
                <a:latin typeface="Calibri"/>
                <a:ea typeface="Calibri"/>
                <a:cs typeface="Calibri"/>
                <a:sym typeface="Calibri"/>
              </a:rPr>
              <a:t>Testing innovative approaches on-the-ground 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Smart energy districts with integrated demand-side resources → </a:t>
            </a:r>
            <a:r>
              <a:rPr lang="en-US" sz="2000" i="1">
                <a:latin typeface="Calibri"/>
                <a:ea typeface="Calibri"/>
                <a:cs typeface="Calibri"/>
                <a:sym typeface="Calibri"/>
              </a:rPr>
              <a:t>local governments uniquely suited to lead </a:t>
            </a:r>
          </a:p>
          <a:p>
            <a:pPr marL="457200" marR="0" lvl="0" indent="-355600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Pilot newly effective program design then scale-up → </a:t>
            </a:r>
            <a:r>
              <a:rPr lang="en-US" sz="2000" i="1">
                <a:latin typeface="Calibri"/>
                <a:ea typeface="Calibri"/>
                <a:cs typeface="Calibri"/>
                <a:sym typeface="Calibri"/>
              </a:rPr>
              <a:t>The Energy Network’s Public Agency Program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 txBox="1">
            <a:spLocks noGrp="1"/>
          </p:cNvSpPr>
          <p:nvPr>
            <p:ph type="title"/>
          </p:nvPr>
        </p:nvSpPr>
        <p:spPr>
          <a:xfrm>
            <a:off x="457200" y="391299"/>
            <a:ext cx="8229600" cy="6281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376092"/>
              </a:buClr>
              <a:buSzPct val="25000"/>
              <a:buFont typeface="Calibri"/>
              <a:buNone/>
            </a:pPr>
            <a:r>
              <a:rPr lang="en-US" sz="3600" b="1" i="0" u="none" strike="noStrike" cap="none" baseline="0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rPr>
              <a:t>Contact Information</a:t>
            </a:r>
          </a:p>
        </p:txBody>
      </p:sp>
      <p:sp>
        <p:nvSpPr>
          <p:cNvPr id="339" name="Shape 339"/>
          <p:cNvSpPr txBox="1">
            <a:spLocks noGrp="1"/>
          </p:cNvSpPr>
          <p:nvPr>
            <p:ph type="body" idx="1"/>
          </p:nvPr>
        </p:nvSpPr>
        <p:spPr>
          <a:xfrm>
            <a:off x="1554900" y="1636925"/>
            <a:ext cx="5962200" cy="22454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Laurel Rothschild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Assistant Director</a:t>
            </a: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Engagement &amp; </a:t>
            </a: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Education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Energy Coalition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2400" b="1" i="0" u="sng" strike="noStrike" cap="none" baseline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lrothschild@energycoalition.org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SzPct val="25000"/>
              <a:buFont typeface="Calibri"/>
              <a:buNone/>
            </a:pPr>
            <a:r>
              <a:rPr lang="en-US" sz="24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(949) 732-1071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366092"/>
              </a:buClr>
              <a:buFont typeface="Calibri"/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algn="ctr" rtl="0">
              <a:spcBef>
                <a:spcPts val="560"/>
              </a:spcBef>
              <a:buClr>
                <a:srgbClr val="366092"/>
              </a:buClr>
              <a:buFont typeface="Calibri"/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en pp templat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n pp templat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3</Value>
      <Value>57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2015-05-07 Workshop</TermName>
          <TermId xmlns="http://schemas.microsoft.com/office/infopath/2007/PartnerControls">e26efd85-ba51-4a53-ac18-19eb9af2dd0d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Z5JXHV6S7NA6-3-72195</_dlc_DocId>
    <_dlc_DocIdUrl xmlns="8eef3743-c7b3-4cbe-8837-b6e805be353c">
      <Url>http://efilingspinternal/_layouts/DocIdRedir.aspx?ID=Z5JXHV6S7NA6-3-72195</Url>
      <Description>Z5JXHV6S7NA6-3-72195</Description>
    </_dlc_DocIdUrl>
  </documentManagement>
</p:properties>
</file>

<file path=customXml/itemProps1.xml><?xml version="1.0" encoding="utf-8"?>
<ds:datastoreItem xmlns:ds="http://schemas.openxmlformats.org/officeDocument/2006/customXml" ds:itemID="{CBE2C6E5-6BEA-48A7-9697-B0028F23482A}"/>
</file>

<file path=customXml/itemProps2.xml><?xml version="1.0" encoding="utf-8"?>
<ds:datastoreItem xmlns:ds="http://schemas.openxmlformats.org/officeDocument/2006/customXml" ds:itemID="{7737FCD0-03D2-4453-8CD7-A988E9711C5E}"/>
</file>

<file path=customXml/itemProps3.xml><?xml version="1.0" encoding="utf-8"?>
<ds:datastoreItem xmlns:ds="http://schemas.openxmlformats.org/officeDocument/2006/customXml" ds:itemID="{5B8B2E01-DEE4-4DF0-8647-C4DF26C3392E}"/>
</file>

<file path=customXml/itemProps4.xml><?xml version="1.0" encoding="utf-8"?>
<ds:datastoreItem xmlns:ds="http://schemas.openxmlformats.org/officeDocument/2006/customXml" ds:itemID="{0BA0F69C-F0C9-41F9-BE68-FF4338AF47EB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675</Words>
  <Application>Microsoft Office PowerPoint</Application>
  <PresentationFormat>On-screen Show (4:3)</PresentationFormat>
  <Paragraphs>169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ten pp template</vt:lpstr>
      <vt:lpstr>ten pp template</vt:lpstr>
      <vt:lpstr>Successes &amp; Challenges in Southern California Municipal Facilities</vt:lpstr>
      <vt:lpstr>Background</vt:lpstr>
      <vt:lpstr>Municipal Energy Efficiency Upgrades </vt:lpstr>
      <vt:lpstr>Challenges Public Agency Programs Policy</vt:lpstr>
      <vt:lpstr>Public Agency Challenges</vt:lpstr>
      <vt:lpstr>Energy Efficiency Program Challenges</vt:lpstr>
      <vt:lpstr>Policy Challenges</vt:lpstr>
      <vt:lpstr>Successes Local Government Partnership The Energy Network Looking Ahead</vt:lpstr>
      <vt:lpstr>Local Government Partnership Successes</vt:lpstr>
      <vt:lpstr>The Energy Network Successes</vt:lpstr>
      <vt:lpstr>             Who Is in The Energy Network? </vt:lpstr>
      <vt:lpstr>Case Study</vt:lpstr>
      <vt:lpstr>Needed Action for Future Success</vt:lpstr>
      <vt:lpstr>Contact Information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Successes &amp; Challenges in Southern California Municipal Facilities</dc:title>
  <dc:creator>Laurel Rothschild</dc:creator>
  <cp:lastModifiedBy>Laurel Rothschild</cp:lastModifiedBy>
  <cp:revision>1</cp:revision>
  <dcterms:modified xsi:type="dcterms:W3CDTF">2015-05-06T19:09:39Z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1cbcf156-32d6-4692-bddf-08de95988f4f</vt:lpwstr>
  </property>
  <property fmtid="{D5CDD505-2E9C-101B-9397-08002B2CF9AE}" pid="4" name="Subject_x0020_Areas">
    <vt:lpwstr>57;#_IEPR 2015-05-07 Workshop |e26efd85-ba51-4a53-ac18-19eb9af2dd0d;#61;#_IEPR Presentation|51277923-a549-4352-9cc5-bcce892adf24</vt:lpwstr>
  </property>
  <property fmtid="{D5CDD505-2E9C-101B-9397-08002B2CF9AE}" pid="5" name="_CopySource">
    <vt:lpwstr>http://efilingspinternal/PendingDocuments/15-IEPR-05/20150506T144921_Successes__Challenges_in_Southern_California_Municipal_Faciliti.pptx</vt:lpwstr>
  </property>
  <property fmtid="{D5CDD505-2E9C-101B-9397-08002B2CF9AE}" pid="6" name="Subject Areas">
    <vt:lpwstr>57;#IEPR 2015-05-07 Workshop|e26efd85-ba51-4a53-ac18-19eb9af2dd0d;#61;#IEPR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512400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