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theme/theme6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  <p:sldMasterId id="2147483671" r:id="rId3"/>
    <p:sldMasterId id="2147483682" r:id="rId4"/>
    <p:sldMasterId id="2147483678" r:id="rId5"/>
    <p:sldMasterId id="2147483679" r:id="rId6"/>
    <p:sldMasterId id="2147483696" r:id="rId7"/>
  </p:sldMasterIdLst>
  <p:notesMasterIdLst>
    <p:notesMasterId r:id="rId17"/>
  </p:notesMasterIdLst>
  <p:handoutMasterIdLst>
    <p:handoutMasterId r:id="rId18"/>
  </p:handoutMasterIdLst>
  <p:sldIdLst>
    <p:sldId id="256" r:id="rId8"/>
    <p:sldId id="424" r:id="rId9"/>
    <p:sldId id="257" r:id="rId10"/>
    <p:sldId id="415" r:id="rId11"/>
    <p:sldId id="420" r:id="rId12"/>
    <p:sldId id="295" r:id="rId13"/>
    <p:sldId id="296" r:id="rId14"/>
    <p:sldId id="706" r:id="rId15"/>
    <p:sldId id="346" r:id="rId1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1" name="Author" initials="A" lastIdx="0" clrIdx="1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3EE05E-E4D1-42A7-A076-BE804170ED22}" v="11" dt="2021-01-21T17:20:53.6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9" autoAdjust="0"/>
    <p:restoredTop sz="94635" autoAdjust="0"/>
  </p:normalViewPr>
  <p:slideViewPr>
    <p:cSldViewPr snapToGrid="0">
      <p:cViewPr varScale="1">
        <p:scale>
          <a:sx n="73" d="100"/>
          <a:sy n="73" d="100"/>
        </p:scale>
        <p:origin x="60" y="8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08"/>
    </p:cViewPr>
  </p:sorterViewPr>
  <p:notesViewPr>
    <p:cSldViewPr snapToGrid="0">
      <p:cViewPr varScale="1">
        <p:scale>
          <a:sx n="50" d="100"/>
          <a:sy n="50" d="100"/>
        </p:scale>
        <p:origin x="2684" y="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91179" indent="-291179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780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6A4485-7940-4D16-8685-977C4C4CBE9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893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i="1" dirty="0">
              <a:solidFill>
                <a:srgbClr val="000000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160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4128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7471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67BDF7-E776-6644-B0FD-0131F7606DCF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7471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409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8FD6-7F64-5E4C-97B1-FE11FAAD89FA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12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515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525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94418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0037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508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673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300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38DDE0A-7988-45A1-8ECE-2C98EB2C4139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750A-FB4F-4001-974A-E693DB6BBEB5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CE88-4003-4439-84C0-62FE599DC269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0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0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6.jpeg"/><Relationship Id="rId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C8CC8-7D7E-0A4B-9437-745D5071E9C2}" type="datetime1">
              <a:rPr lang="en-US" smtClean="0"/>
              <a:t>1/22/2021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92" r:id="rId4"/>
    <p:sldLayoutId id="2147483693" r:id="rId5"/>
    <p:sldLayoutId id="2147483694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690" r:id="rId5"/>
    <p:sldLayoutId id="2147483695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  <p:sldLayoutId id="2147483688" r:id="rId4"/>
    <p:sldLayoutId id="2147483689" r:id="rId5"/>
    <p:sldLayoutId id="2147483691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C0E8-17C9-4CFD-B2C4-CF4A7DEB05D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hyperlink" Target="http://www.empowerinnovation.net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Lists/DocketLog.aspx?docketnumber=20-EPIC-0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empowerinnovation.net/" TargetMode="External"/><Relationship Id="rId4" Type="http://schemas.openxmlformats.org/officeDocument/2006/relationships/hyperlink" Target="https://ww2.energy.ca.gov/listservers/index_cm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4622800"/>
            <a:ext cx="10515600" cy="988474"/>
          </a:xfrm>
        </p:spPr>
        <p:txBody>
          <a:bodyPr/>
          <a:lstStyle/>
          <a:p>
            <a:r>
              <a:rPr lang="en-US" sz="2800" dirty="0"/>
              <a:t>California Energy Commission Research Programs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5435600"/>
            <a:ext cx="10515600" cy="1293813"/>
          </a:xfrm>
        </p:spPr>
        <p:txBody>
          <a:bodyPr/>
          <a:lstStyle/>
          <a:p>
            <a:pPr algn="ctr"/>
            <a:endParaRPr lang="en-US" sz="1800" dirty="0"/>
          </a:p>
          <a:p>
            <a:pPr algn="ctr"/>
            <a:r>
              <a:rPr lang="en-US" sz="2000" dirty="0"/>
              <a:t>Laurie ten Hope, Deputy Director</a:t>
            </a:r>
          </a:p>
          <a:p>
            <a:pPr algn="ctr"/>
            <a:r>
              <a:rPr lang="en-US" sz="2000" dirty="0"/>
              <a:t>January 21, 2021</a:t>
            </a:r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9F42F5F4-000A-4542-A421-8BEB796C0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0933" y="6492875"/>
            <a:ext cx="1761067" cy="365125"/>
          </a:xfrm>
        </p:spPr>
        <p:txBody>
          <a:bodyPr/>
          <a:lstStyle/>
          <a:p>
            <a:fld id="{8569167A-9D82-438A-BF70-1028D6A4A763}" type="slidenum">
              <a:rPr lang="en-US" smtClean="0"/>
              <a:t>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EPIC Background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19FF988-A67D-42FC-BB26-01FBB6FEDD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5081" y="1285952"/>
            <a:ext cx="10459744" cy="15621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The EPIC Program was established by the CPUC in 2011 to fund technology research to support California in meeting its clean energy goals, with a focus on providing ratepayer benefits, including reliability, lower costs, and safety. Research is driven by state energy and climate policies.</a:t>
            </a:r>
          </a:p>
        </p:txBody>
      </p:sp>
      <p:pic>
        <p:nvPicPr>
          <p:cNvPr id="15" name="Picture 14" descr="3 photos: (1) outdoor solar PV array to illustrate achieving a decarbonized electricity system by 2045; (2) group meeting to illustrate working with vulnerable communities to lower their energy burden; and (3) wildfires near electric transmission lines to illustrate the need to support the grid in the face of risks.">
            <a:extLst>
              <a:ext uri="{FF2B5EF4-FFF2-40B4-BE49-F238E27FC236}">
                <a16:creationId xmlns:a16="http://schemas.microsoft.com/office/drawing/2014/main" id="{B08440E6-08A4-44B7-AF89-0FEDE4123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" y="3062393"/>
            <a:ext cx="11635740" cy="355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03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4BAD79-E4B5-4445-996D-0BC649474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0933" y="6492875"/>
            <a:ext cx="1761067" cy="365125"/>
          </a:xfrm>
        </p:spPr>
        <p:txBody>
          <a:bodyPr/>
          <a:lstStyle/>
          <a:p>
            <a:fld id="{8569167A-9D82-438A-BF70-1028D6A4A763}" type="slidenum">
              <a:rPr lang="en-US" smtClean="0"/>
              <a:t>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F6A403B-D6F3-48AF-8EDE-DDA70AF7658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99822" y="-1038840"/>
            <a:ext cx="9953978" cy="10388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California’s Investment in Clean Energy Innovation</a:t>
            </a:r>
          </a:p>
        </p:txBody>
      </p:sp>
      <p:pic>
        <p:nvPicPr>
          <p:cNvPr id="2" name="Picture 2" descr="Slide listing California's investments in clean energy innovation: entrepreneurial ecosystem ($143M); resiliency and safety ($106M); building decarbonization ($170M); grid decarbonization &amp; decentralization ($154M); industrial and agricultural innovation ($113M); and transportation electrification ($33M).">
            <a:extLst>
              <a:ext uri="{FF2B5EF4-FFF2-40B4-BE49-F238E27FC236}">
                <a16:creationId xmlns:a16="http://schemas.microsoft.com/office/drawing/2014/main" id="{C93A93D7-086A-4700-BC00-2777234A8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77" y="-2689"/>
            <a:ext cx="12230847" cy="686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364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30933" y="6492875"/>
            <a:ext cx="1761067" cy="365125"/>
          </a:xfrm>
        </p:spPr>
        <p:txBody>
          <a:bodyPr/>
          <a:lstStyle/>
          <a:p>
            <a:fld id="{8569167A-9D82-438A-BF70-1028D6A4A763}" type="slidenum">
              <a:rPr lang="en-US" smtClean="0"/>
              <a:t>4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2621" y="171020"/>
            <a:ext cx="10972800" cy="1016000"/>
          </a:xfrm>
        </p:spPr>
        <p:txBody>
          <a:bodyPr/>
          <a:lstStyle/>
          <a:p>
            <a:r>
              <a:rPr lang="en-US" dirty="0"/>
              <a:t>Benefiting All Californians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986" y="1179151"/>
            <a:ext cx="11480800" cy="86493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>
                <a:latin typeface="Arial"/>
                <a:cs typeface="Arial"/>
              </a:rPr>
              <a:t>A minimum of 25% of EPIC demonstration funding must be invested in disadvantaged communities and an additional 10% in low-income communities. </a:t>
            </a:r>
          </a:p>
          <a:p>
            <a:r>
              <a:rPr lang="en-US" sz="2000" dirty="0">
                <a:latin typeface="Arial"/>
                <a:cs typeface="Arial"/>
              </a:rPr>
              <a:t>To date, </a:t>
            </a:r>
            <a:r>
              <a:rPr lang="en-US" sz="2000" b="1" dirty="0">
                <a:latin typeface="Arial"/>
                <a:cs typeface="Arial"/>
              </a:rPr>
              <a:t>65%</a:t>
            </a:r>
            <a:r>
              <a:rPr lang="en-US" sz="2000" dirty="0">
                <a:latin typeface="Arial"/>
                <a:cs typeface="Arial"/>
              </a:rPr>
              <a:t> of EPIC demonstration funding occurred in disadvantaged or low-income communities.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76214" y="3052218"/>
            <a:ext cx="6406148" cy="3738081"/>
          </a:xfrm>
          <a:prstGeom prst="rect">
            <a:avLst/>
          </a:prstGeom>
        </p:spPr>
        <p:txBody>
          <a:bodyPr vert="horz" lIns="121920" tIns="60960" rIns="121920" bIns="60960" numCol="1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rial"/>
                <a:cs typeface="Arial"/>
              </a:rPr>
              <a:t>Selection criteria include localized health impacts &amp; project benefits.</a:t>
            </a:r>
          </a:p>
          <a:p>
            <a:pPr marL="608965" indent="-608965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/>
                <a:cs typeface="Arial"/>
              </a:rPr>
              <a:t>Solicitations require inclusion of community-based organizations as paid project partners.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/>
                <a:cs typeface="Arial"/>
              </a:rPr>
              <a:t>Empower Innovation Tool: Connect under-resourced communities with clean energy resources. </a:t>
            </a:r>
            <a:r>
              <a:rPr lang="en-US" sz="2000" dirty="0">
                <a:solidFill>
                  <a:srgbClr val="FF73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www.empowerinnovation.net</a:t>
            </a:r>
            <a:r>
              <a:rPr lang="en-US" sz="2000" dirty="0">
                <a:solidFill>
                  <a:srgbClr val="FF7300"/>
                </a:solidFill>
              </a:rPr>
              <a:t> </a:t>
            </a:r>
            <a:endParaRPr lang="en-US" sz="2000" dirty="0">
              <a:solidFill>
                <a:srgbClr val="FF7300"/>
              </a:solidFill>
              <a:cs typeface="Arial"/>
            </a:endParaRPr>
          </a:p>
          <a:p>
            <a:pPr marL="608965" indent="-608965">
              <a:buFont typeface="Arial" panose="020B0604020202020204" pitchFamily="34" charset="0"/>
              <a:buChar char="•"/>
            </a:pPr>
            <a:endParaRPr lang="en-US" sz="213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8AE5CA-6982-4EFF-869D-900B8C558A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362" y="3052218"/>
            <a:ext cx="4937875" cy="22108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117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925DF4-AE2F-4408-A8C0-95B34F94B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92875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D66F27-3E32-4307-AF92-CB6D1CF56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267229"/>
            <a:ext cx="9953978" cy="1038840"/>
          </a:xfrm>
        </p:spPr>
        <p:txBody>
          <a:bodyPr>
            <a:normAutofit/>
          </a:bodyPr>
          <a:lstStyle/>
          <a:p>
            <a:r>
              <a:rPr lang="en-US" dirty="0"/>
              <a:t>Draft EPIC Interim Plan</a:t>
            </a:r>
          </a:p>
        </p:txBody>
      </p:sp>
      <p:pic>
        <p:nvPicPr>
          <p:cNvPr id="3" name="Picture 2" descr="Table showing research initiatives.">
            <a:extLst>
              <a:ext uri="{FF2B5EF4-FFF2-40B4-BE49-F238E27FC236}">
                <a16:creationId xmlns:a16="http://schemas.microsoft.com/office/drawing/2014/main" id="{F3B613C3-68BA-472E-88E5-FCF6B9C1C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" y="1219517"/>
            <a:ext cx="11650980" cy="545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57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>
                <a:ea typeface="+mj-lt"/>
                <a:cs typeface="+mj-lt"/>
              </a:rPr>
              <a:t>Long-Duration Storage in Under-resourced Communities </a:t>
            </a:r>
            <a:endParaRPr lang="en-US" sz="24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2191A86-137C-4115-9389-91BBBBE81141}"/>
              </a:ext>
            </a:extLst>
          </p:cNvPr>
          <p:cNvSpPr txBox="1">
            <a:spLocks/>
          </p:cNvSpPr>
          <p:nvPr/>
        </p:nvSpPr>
        <p:spPr>
          <a:xfrm>
            <a:off x="703053" y="1365848"/>
            <a:ext cx="10913133" cy="5267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b="1" dirty="0"/>
              <a:t>Description</a:t>
            </a:r>
            <a:r>
              <a:rPr lang="en-US" dirty="0"/>
              <a:t>: Demonstrate increased resiliency and reliability of clean long-duration energy-storage systems to critical facilities in under-resourced communities.</a:t>
            </a:r>
            <a:endParaRPr lang="en-US" dirty="0">
              <a:cs typeface="Arial"/>
            </a:endParaRPr>
          </a:p>
          <a:p>
            <a:pPr lvl="1">
              <a:lnSpc>
                <a:spcPct val="110000"/>
              </a:lnSpc>
            </a:pPr>
            <a:r>
              <a:rPr lang="en-US" dirty="0"/>
              <a:t>Couple smart inverters, energy management systems, or a microgrid controller with storage, and document performance needs for critical loads while minimizing cost.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Clean alternative to back-up diesel generators and ability to “ride out” PSPS events and other grid power-loss events.</a:t>
            </a:r>
            <a:endParaRPr lang="en-US" dirty="0">
              <a:cs typeface="Arial"/>
            </a:endParaRPr>
          </a:p>
          <a:p>
            <a:pPr lvl="1">
              <a:lnSpc>
                <a:spcPct val="110000"/>
              </a:lnSpc>
            </a:pPr>
            <a:r>
              <a:rPr lang="en-US" dirty="0"/>
              <a:t>Operate during grid outages that last 24-36 hours.</a:t>
            </a:r>
            <a:endParaRPr lang="en-US" strike="sngStrike" dirty="0"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 b="1" dirty="0"/>
              <a:t>Goal</a:t>
            </a:r>
            <a:r>
              <a:rPr lang="en-US" dirty="0"/>
              <a:t>: </a:t>
            </a:r>
            <a:r>
              <a:rPr lang="en-US" dirty="0">
                <a:cs typeface="Arial"/>
              </a:rPr>
              <a:t>Increase customer resilience in under-resourced communities and demonstrate how these facilities can rely on clean renewables and energy storage to protect the community during unexpected grid outages.</a:t>
            </a:r>
          </a:p>
        </p:txBody>
      </p:sp>
    </p:spTree>
    <p:extLst>
      <p:ext uri="{BB962C8B-B14F-4D97-AF65-F5344CB8AC3E}">
        <p14:creationId xmlns:p14="http://schemas.microsoft.com/office/powerpoint/2010/main" val="3889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394591" y="6492875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2313" y="107671"/>
            <a:ext cx="9953978" cy="1038840"/>
          </a:xfrm>
        </p:spPr>
        <p:txBody>
          <a:bodyPr>
            <a:normAutofit/>
          </a:bodyPr>
          <a:lstStyle/>
          <a:p>
            <a:r>
              <a:rPr lang="en-US" sz="2800" dirty="0">
                <a:ea typeface="+mj-lt"/>
                <a:cs typeface="+mj-lt"/>
              </a:rPr>
              <a:t>The Role of Green Hydrogen in a Decarbonized California </a:t>
            </a:r>
            <a:endParaRPr lang="en-US" sz="28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502F29-D9B1-4CA2-9258-B4C234D7EB66}"/>
              </a:ext>
            </a:extLst>
          </p:cNvPr>
          <p:cNvSpPr txBox="1">
            <a:spLocks/>
          </p:cNvSpPr>
          <p:nvPr/>
        </p:nvSpPr>
        <p:spPr>
          <a:xfrm>
            <a:off x="602412" y="1279584"/>
            <a:ext cx="10989224" cy="53059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2200" b="1" dirty="0"/>
              <a:t>Description</a:t>
            </a:r>
            <a:r>
              <a:rPr lang="en-US" sz="2200" dirty="0"/>
              <a:t>: Analyze green hydrogen and make recommendations on its role in meeting the zero-carbon goals of SB 100 by 2045.</a:t>
            </a:r>
            <a:endParaRPr lang="en-US" sz="2200" dirty="0">
              <a:cs typeface="Arial"/>
            </a:endParaRPr>
          </a:p>
          <a:p>
            <a:pPr lvl="1">
              <a:lnSpc>
                <a:spcPct val="110000"/>
              </a:lnSpc>
            </a:pPr>
            <a:r>
              <a:rPr lang="en-US" sz="2200" dirty="0"/>
              <a:t>Green hydrogen is a technology that can play a key role in the carbon-free energy sector.</a:t>
            </a:r>
            <a:endParaRPr lang="en-US" sz="2200" strike="sngStrike" dirty="0">
              <a:cs typeface="Arial"/>
            </a:endParaRPr>
          </a:p>
          <a:p>
            <a:pPr lvl="1">
              <a:lnSpc>
                <a:spcPct val="110000"/>
              </a:lnSpc>
            </a:pPr>
            <a:r>
              <a:rPr lang="en-US" sz="2200" dirty="0"/>
              <a:t>Fundamental questions include:</a:t>
            </a:r>
            <a:endParaRPr lang="en-US" sz="2200" dirty="0">
              <a:cs typeface="Arial"/>
            </a:endParaRPr>
          </a:p>
          <a:p>
            <a:pPr lvl="2">
              <a:lnSpc>
                <a:spcPct val="110000"/>
              </a:lnSpc>
            </a:pPr>
            <a:r>
              <a:rPr lang="en-US" sz="2200" dirty="0"/>
              <a:t>How much of the energy-storage capability should green hydrogen meet?  </a:t>
            </a:r>
          </a:p>
          <a:p>
            <a:pPr lvl="2">
              <a:lnSpc>
                <a:spcPct val="110000"/>
              </a:lnSpc>
            </a:pPr>
            <a:r>
              <a:rPr lang="en-US" sz="2200" dirty="0">
                <a:cs typeface="Arial"/>
              </a:rPr>
              <a:t>What are the highest value uses of green hydrogen?  </a:t>
            </a:r>
          </a:p>
          <a:p>
            <a:pPr lvl="2">
              <a:lnSpc>
                <a:spcPct val="110000"/>
              </a:lnSpc>
            </a:pPr>
            <a:r>
              <a:rPr lang="en-US" sz="2200" dirty="0"/>
              <a:t>Does the success of green hydrogen in one sector influence potential success in another sector?</a:t>
            </a:r>
            <a:endParaRPr lang="en-US" sz="2200" dirty="0"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 sz="2200" b="1" dirty="0"/>
              <a:t>Goals: </a:t>
            </a:r>
            <a:r>
              <a:rPr lang="en-US" sz="2200" dirty="0"/>
              <a:t>Create a roadmap for </a:t>
            </a:r>
            <a:r>
              <a:rPr lang="en-US" sz="2200" dirty="0">
                <a:cs typeface="Arial"/>
              </a:rPr>
              <a:t>the possible applications and uses of green hydrogen to help California meet future planned decarbonization goals, especially in sectors with few other viable options.</a:t>
            </a:r>
          </a:p>
        </p:txBody>
      </p:sp>
    </p:spTree>
    <p:extLst>
      <p:ext uri="{BB962C8B-B14F-4D97-AF65-F5344CB8AC3E}">
        <p14:creationId xmlns:p14="http://schemas.microsoft.com/office/powerpoint/2010/main" val="1026746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AA90644-604D-4400-A004-F728A2900ECE}"/>
              </a:ext>
            </a:extLst>
          </p:cNvPr>
          <p:cNvSpPr txBox="1">
            <a:spLocks/>
          </p:cNvSpPr>
          <p:nvPr/>
        </p:nvSpPr>
        <p:spPr>
          <a:xfrm>
            <a:off x="10430933" y="6492875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69167A-9D82-438A-BF70-1028D6A4A763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487680"/>
            <a:ext cx="10168128" cy="629920"/>
          </a:xfrm>
        </p:spPr>
        <p:txBody>
          <a:bodyPr>
            <a:normAutofit fontScale="90000"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ea typeface="+mj-lt"/>
                <a:cs typeface="+mj-lt"/>
              </a:rPr>
              <a:t>Draft NG Research Initiatives-Topic for 1/29/21 Workshop</a:t>
            </a:r>
            <a:br>
              <a:rPr lang="en-US" sz="1600" dirty="0">
                <a:latin typeface="Century Gothic" panose="020B0502020202020204" pitchFamily="34" charset="0"/>
                <a:cs typeface="Arial"/>
              </a:rPr>
            </a:br>
            <a:endParaRPr lang="en-US" sz="2000" b="1" dirty="0">
              <a:latin typeface="Arial"/>
              <a:cs typeface="Arial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1" y="1544320"/>
            <a:ext cx="11782424" cy="5079317"/>
          </a:xfrm>
        </p:spPr>
        <p:txBody>
          <a:bodyPr vert="horz" lIns="91440" tIns="45720" rIns="91440" bIns="45720" rtlCol="0">
            <a:noAutofit/>
          </a:bodyPr>
          <a:lstStyle/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 Efficiency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 Hydrogen and natural gas blending for industrial end-use applications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 Industrial Carbon Capture and Utilization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Natural Gas Infrastructure Safety &amp; Integrity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 Technologies for Monitoring Ground Movement Around Pipelines and Mitigating Natural Force Damages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 Technology Development and Demonstration for Plastic Pipeline Repair and Integrity Improvement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Renewable Energy and Advanced Generation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 Developing and Demonstrating Hydrogen-Based Power Generation Systems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Energy-related Environmental Research</a:t>
            </a:r>
          </a:p>
          <a:p>
            <a:pPr marL="342900" lvl="1" indent="-34290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AutoNum type="arabicPeriod" startAt="6"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Quantify Exposures to Indoor Pollutants in Multi-Family Homes that Cook with Natural Gas or Alternatives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 Location-Specific Analysis of Decommissioning to Support Long-Term Gas Planning  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Transportation</a:t>
            </a:r>
          </a:p>
          <a:p>
            <a:pPr marL="0" lvl="1" indent="0">
              <a:lnSpc>
                <a:spcPct val="8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 Advanced Hydrogen Refueling Infrastructure Solutions for Heavy Transport</a:t>
            </a:r>
          </a:p>
        </p:txBody>
      </p:sp>
    </p:spTree>
    <p:extLst>
      <p:ext uri="{BB962C8B-B14F-4D97-AF65-F5344CB8AC3E}">
        <p14:creationId xmlns:p14="http://schemas.microsoft.com/office/powerpoint/2010/main" val="1067249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1456E36B-DCC9-4316-A3FC-677A523C3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0933" y="6492875"/>
            <a:ext cx="1761067" cy="365125"/>
          </a:xfrm>
        </p:spPr>
        <p:txBody>
          <a:bodyPr/>
          <a:lstStyle/>
          <a:p>
            <a:fld id="{8569167A-9D82-438A-BF70-1028D6A4A763}" type="slidenum">
              <a:rPr lang="en-US" smtClean="0"/>
              <a:t>9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771180" y="2803678"/>
            <a:ext cx="10410825" cy="238760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  <a:buSzPts val="1900"/>
            </a:pPr>
            <a:r>
              <a:rPr lang="en-US" sz="4000" dirty="0"/>
              <a:t>Thank You!</a:t>
            </a:r>
            <a:br>
              <a:rPr lang="en-US" sz="4000" dirty="0"/>
            </a:br>
            <a:br>
              <a:rPr lang="en-US" dirty="0"/>
            </a:br>
            <a:r>
              <a:rPr lang="en-US" sz="2700" dirty="0"/>
              <a:t>Docket for EPIC Investment Planning:</a:t>
            </a:r>
            <a:br>
              <a:rPr lang="en-US" sz="4000" dirty="0"/>
            </a:br>
            <a:r>
              <a:rPr lang="en-US" sz="2700" b="1" dirty="0">
                <a:solidFill>
                  <a:srgbClr val="FF73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https://efiling.energy.ca.gov/Lists/DocketLog.aspx?docketnumber=20-EPIC-01</a:t>
            </a:r>
            <a:r>
              <a:rPr lang="en-US" sz="2700" b="1" dirty="0">
                <a:solidFill>
                  <a:srgbClr val="FF7300"/>
                </a:solidFill>
              </a:rPr>
              <a:t> </a:t>
            </a:r>
            <a:br>
              <a:rPr lang="en-US" sz="2700" b="1" dirty="0"/>
            </a:br>
            <a:br>
              <a:rPr lang="en-US" sz="2700" b="1" dirty="0"/>
            </a:br>
            <a:r>
              <a:rPr lang="en-US" sz="2700" b="1" dirty="0"/>
              <a:t>Sign up for updates on the “EPIC” Listserve:</a:t>
            </a:r>
            <a:br>
              <a:rPr lang="en-US" sz="2700" b="1" dirty="0"/>
            </a:br>
            <a:r>
              <a:rPr lang="en-US" sz="2700" b="1" dirty="0">
                <a:solidFill>
                  <a:srgbClr val="FF73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https://ww2.energy.ca.gov/listservers/index_cms.html</a:t>
            </a:r>
            <a:br>
              <a:rPr lang="en-US" sz="2700" b="1" dirty="0"/>
            </a:br>
            <a:br>
              <a:rPr lang="en-US" sz="2700" b="1" dirty="0"/>
            </a:br>
            <a:r>
              <a:rPr lang="en-US" sz="2700" b="1" dirty="0"/>
              <a:t>Empower Innovation Network Tool:</a:t>
            </a:r>
            <a:br>
              <a:rPr lang="en-US" sz="2700" b="1" dirty="0"/>
            </a:br>
            <a:r>
              <a:rPr lang="en-US" sz="2700" b="1" dirty="0">
                <a:solidFill>
                  <a:srgbClr val="FF73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www.empowerinnovation.net</a:t>
            </a:r>
            <a:r>
              <a:rPr lang="en-US" sz="2700" b="1" dirty="0">
                <a:solidFill>
                  <a:srgbClr val="FF7300"/>
                </a:solidFill>
              </a:rPr>
              <a:t> </a:t>
            </a:r>
            <a:br>
              <a:rPr lang="en-US" sz="2700" b="1" dirty="0"/>
            </a:br>
            <a:br>
              <a:rPr lang="en-US" sz="2200" b="1" dirty="0"/>
            </a:b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308206732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B8AAD638-0C9A-074A-A1F5-9C25FAF37ABD}"/>
    </a:ext>
  </a:extLst>
</a:theme>
</file>

<file path=ppt/theme/theme2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5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6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7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30B8DAF4-CDA5-F343-AE1C-D9B035360E1B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0</TotalTime>
  <Words>597</Words>
  <Application>Microsoft Office PowerPoint</Application>
  <PresentationFormat>Widescreen</PresentationFormat>
  <Paragraphs>60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Arial</vt:lpstr>
      <vt:lpstr>Arial Black</vt:lpstr>
      <vt:lpstr>Calibri</vt:lpstr>
      <vt:lpstr>Century Gothic</vt:lpstr>
      <vt:lpstr>Tahoma</vt:lpstr>
      <vt:lpstr>Tw Cen MT</vt:lpstr>
      <vt:lpstr>Title</vt:lpstr>
      <vt:lpstr>Title/Section</vt:lpstr>
      <vt:lpstr>Content</vt:lpstr>
      <vt:lpstr>Content: blank background</vt:lpstr>
      <vt:lpstr>Blank: Black</vt:lpstr>
      <vt:lpstr>Blank: White</vt:lpstr>
      <vt:lpstr>Title 2</vt:lpstr>
      <vt:lpstr>California Energy Commission Research Programs</vt:lpstr>
      <vt:lpstr>EPIC Background</vt:lpstr>
      <vt:lpstr>California’s Investment in Clean Energy Innovation</vt:lpstr>
      <vt:lpstr>Benefiting All Californians</vt:lpstr>
      <vt:lpstr>Draft EPIC Interim Plan</vt:lpstr>
      <vt:lpstr>Long-Duration Storage in Under-resourced Communities </vt:lpstr>
      <vt:lpstr>The Role of Green Hydrogen in a Decarbonized California </vt:lpstr>
      <vt:lpstr>Draft NG Research Initiatives-Topic for 1/29/21 Workshop </vt:lpstr>
      <vt:lpstr>Thank You!  Docket for EPIC Investment Planning: https://efiling.energy.ca.gov/Lists/DocketLog.aspx?docketnumber=20-EPIC-01   Sign up for updates on the “EPIC” Listserve: https://ww2.energy.ca.gov/listservers/index_cms.html  Empower Innovation Network Tool: www.empowerinnovation.net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2021-01-23T04:29:18Z</dcterms:created>
  <dcterms:modified xsi:type="dcterms:W3CDTF">2021-01-23T04:30:04Z</dcterms:modified>
</cp:coreProperties>
</file>