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688" r:id="rId9"/>
    <p:sldMasterId id="2147483694" r:id="rId10"/>
  </p:sldMasterIdLst>
  <p:notesMasterIdLst>
    <p:notesMasterId r:id="rId22"/>
  </p:notesMasterIdLst>
  <p:handoutMasterIdLst>
    <p:handoutMasterId r:id="rId23"/>
  </p:handoutMasterIdLst>
  <p:sldIdLst>
    <p:sldId id="278" r:id="rId11"/>
    <p:sldId id="2930" r:id="rId12"/>
    <p:sldId id="2937" r:id="rId13"/>
    <p:sldId id="2932" r:id="rId14"/>
    <p:sldId id="2934" r:id="rId15"/>
    <p:sldId id="2899" r:id="rId16"/>
    <p:sldId id="2928" r:id="rId17"/>
    <p:sldId id="2935" r:id="rId18"/>
    <p:sldId id="2914" r:id="rId19"/>
    <p:sldId id="2872" r:id="rId20"/>
    <p:sldId id="2938" r:id="rId2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emi Gallardo" initials="NG" lastIdx="3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Driskell, Kristen@Energy" initials="DK" lastIdx="1" clrIdx="1">
    <p:extLst>
      <p:ext uri="{19B8F6BF-5375-455C-9EA6-DF929625EA0E}">
        <p15:presenceInfo xmlns:p15="http://schemas.microsoft.com/office/powerpoint/2012/main" userId="S::kristen.driskell@energy.ca.gov::05806421-1145-4698-8930-15e900dc24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2" d="100"/>
          <a:sy n="122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n, Ngoc@Energy" userId="6adf0dd4-56c2-4433-a40e-778637ba3f70" providerId="ADAL" clId="{6449BADE-A817-49DB-ADE1-BAD91745BB70}"/>
    <pc:docChg chg="undo custSel modSld">
      <pc:chgData name="Tran, Ngoc@Energy" userId="6adf0dd4-56c2-4433-a40e-778637ba3f70" providerId="ADAL" clId="{6449BADE-A817-49DB-ADE1-BAD91745BB70}" dt="2022-04-13T22:56:21.796" v="56" actId="27636"/>
      <pc:docMkLst>
        <pc:docMk/>
      </pc:docMkLst>
      <pc:sldChg chg="modSp mod">
        <pc:chgData name="Tran, Ngoc@Energy" userId="6adf0dd4-56c2-4433-a40e-778637ba3f70" providerId="ADAL" clId="{6449BADE-A817-49DB-ADE1-BAD91745BB70}" dt="2022-04-13T21:28:47.879" v="40" actId="5793"/>
        <pc:sldMkLst>
          <pc:docMk/>
          <pc:sldMk cId="1172093513" sldId="2899"/>
        </pc:sldMkLst>
        <pc:spChg chg="mod">
          <ac:chgData name="Tran, Ngoc@Energy" userId="6adf0dd4-56c2-4433-a40e-778637ba3f70" providerId="ADAL" clId="{6449BADE-A817-49DB-ADE1-BAD91745BB70}" dt="2022-04-13T21:28:47.879" v="40" actId="5793"/>
          <ac:spMkLst>
            <pc:docMk/>
            <pc:sldMk cId="1172093513" sldId="2899"/>
            <ac:spMk id="4" creationId="{92D35C74-A7AF-47A7-9F33-AA0D0ECE3115}"/>
          </ac:spMkLst>
        </pc:spChg>
      </pc:sldChg>
      <pc:sldChg chg="modSp mod">
        <pc:chgData name="Tran, Ngoc@Energy" userId="6adf0dd4-56c2-4433-a40e-778637ba3f70" providerId="ADAL" clId="{6449BADE-A817-49DB-ADE1-BAD91745BB70}" dt="2022-04-13T21:29:11.106" v="50" actId="20577"/>
        <pc:sldMkLst>
          <pc:docMk/>
          <pc:sldMk cId="961883066" sldId="2928"/>
        </pc:sldMkLst>
        <pc:spChg chg="mod">
          <ac:chgData name="Tran, Ngoc@Energy" userId="6adf0dd4-56c2-4433-a40e-778637ba3f70" providerId="ADAL" clId="{6449BADE-A817-49DB-ADE1-BAD91745BB70}" dt="2022-04-13T21:29:11.106" v="50" actId="20577"/>
          <ac:spMkLst>
            <pc:docMk/>
            <pc:sldMk cId="961883066" sldId="2928"/>
            <ac:spMk id="4" creationId="{92D35C74-A7AF-47A7-9F33-AA0D0ECE3115}"/>
          </ac:spMkLst>
        </pc:spChg>
      </pc:sldChg>
      <pc:sldChg chg="modSp mod">
        <pc:chgData name="Tran, Ngoc@Energy" userId="6adf0dd4-56c2-4433-a40e-778637ba3f70" providerId="ADAL" clId="{6449BADE-A817-49DB-ADE1-BAD91745BB70}" dt="2022-04-13T22:56:21.796" v="56" actId="27636"/>
        <pc:sldMkLst>
          <pc:docMk/>
          <pc:sldMk cId="2721855671" sldId="2930"/>
        </pc:sldMkLst>
        <pc:spChg chg="mod">
          <ac:chgData name="Tran, Ngoc@Energy" userId="6adf0dd4-56c2-4433-a40e-778637ba3f70" providerId="ADAL" clId="{6449BADE-A817-49DB-ADE1-BAD91745BB70}" dt="2022-04-13T22:56:21.796" v="56" actId="27636"/>
          <ac:spMkLst>
            <pc:docMk/>
            <pc:sldMk cId="2721855671" sldId="2930"/>
            <ac:spMk id="3" creationId="{59192709-0879-35C7-3C06-DC2CABC29EC0}"/>
          </ac:spMkLst>
        </pc:spChg>
      </pc:sldChg>
      <pc:sldChg chg="modSp mod">
        <pc:chgData name="Tran, Ngoc@Energy" userId="6adf0dd4-56c2-4433-a40e-778637ba3f70" providerId="ADAL" clId="{6449BADE-A817-49DB-ADE1-BAD91745BB70}" dt="2022-04-13T21:27:32.747" v="25" actId="6549"/>
        <pc:sldMkLst>
          <pc:docMk/>
          <pc:sldMk cId="3216558825" sldId="2932"/>
        </pc:sldMkLst>
        <pc:spChg chg="mod">
          <ac:chgData name="Tran, Ngoc@Energy" userId="6adf0dd4-56c2-4433-a40e-778637ba3f70" providerId="ADAL" clId="{6449BADE-A817-49DB-ADE1-BAD91745BB70}" dt="2022-04-13T21:27:32.747" v="25" actId="6549"/>
          <ac:spMkLst>
            <pc:docMk/>
            <pc:sldMk cId="3216558825" sldId="2932"/>
            <ac:spMk id="3" creationId="{1557B02A-EBB1-1668-644F-F04F81F65266}"/>
          </ac:spMkLst>
        </pc:spChg>
      </pc:sldChg>
      <pc:sldChg chg="modSp mod">
        <pc:chgData name="Tran, Ngoc@Energy" userId="6adf0dd4-56c2-4433-a40e-778637ba3f70" providerId="ADAL" clId="{6449BADE-A817-49DB-ADE1-BAD91745BB70}" dt="2022-04-13T21:28:08.108" v="31" actId="113"/>
        <pc:sldMkLst>
          <pc:docMk/>
          <pc:sldMk cId="196309639" sldId="2934"/>
        </pc:sldMkLst>
        <pc:spChg chg="mod">
          <ac:chgData name="Tran, Ngoc@Energy" userId="6adf0dd4-56c2-4433-a40e-778637ba3f70" providerId="ADAL" clId="{6449BADE-A817-49DB-ADE1-BAD91745BB70}" dt="2022-04-13T21:28:08.108" v="31" actId="113"/>
          <ac:spMkLst>
            <pc:docMk/>
            <pc:sldMk cId="196309639" sldId="2934"/>
            <ac:spMk id="3" creationId="{91FA7A1A-7F55-F45B-21CC-95BC3739D7DC}"/>
          </ac:spMkLst>
        </pc:spChg>
      </pc:sldChg>
      <pc:sldChg chg="modSp mod">
        <pc:chgData name="Tran, Ngoc@Energy" userId="6adf0dd4-56c2-4433-a40e-778637ba3f70" providerId="ADAL" clId="{6449BADE-A817-49DB-ADE1-BAD91745BB70}" dt="2022-04-13T21:29:34.972" v="54" actId="20577"/>
        <pc:sldMkLst>
          <pc:docMk/>
          <pc:sldMk cId="1048346648" sldId="2935"/>
        </pc:sldMkLst>
        <pc:spChg chg="mod">
          <ac:chgData name="Tran, Ngoc@Energy" userId="6adf0dd4-56c2-4433-a40e-778637ba3f70" providerId="ADAL" clId="{6449BADE-A817-49DB-ADE1-BAD91745BB70}" dt="2022-04-13T21:29:34.972" v="54" actId="20577"/>
          <ac:spMkLst>
            <pc:docMk/>
            <pc:sldMk cId="1048346648" sldId="2935"/>
            <ac:spMk id="3" creationId="{1A4CC761-B79F-8899-14D1-C6ED49BC76E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91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87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208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865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5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1514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005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1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17B0B1-BEA2-8948-A557-11B4BDB9077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0978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775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4/13/2022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4/13/2022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Slide Subtitle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2124741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96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128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5493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3881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4/13/2022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4/13/2022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4/13/2022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jpe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  <p:sldLayoutId id="214748369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316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pPr/>
              <a:t>4/13/2022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Lists/DocketLog.aspx?docketnumber=21-OIR-02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hyperlink" Target="mailto:Publicadvisor@energy.ca.gov" TargetMode="External"/><Relationship Id="rId4" Type="http://schemas.openxmlformats.org/officeDocument/2006/relationships/hyperlink" Target="https://www.energy.ca.gov/subscription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hyperlink" Target="https://efiling.energy.ca.gov/EComment/EComment.aspx?docketnumber=21-OIR-02" TargetMode="Externa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570" y="1965746"/>
            <a:ext cx="10412860" cy="1796461"/>
          </a:xfrm>
        </p:spPr>
        <p:txBody>
          <a:bodyPr>
            <a:noAutofit/>
          </a:bodyPr>
          <a:lstStyle/>
          <a:p>
            <a:r>
              <a:rPr lang="en-US" sz="3200" dirty="0"/>
              <a:t>21-OIR-02 </a:t>
            </a:r>
            <a:br>
              <a:rPr lang="en-US" sz="3200" dirty="0"/>
            </a:br>
            <a:r>
              <a:rPr lang="en-US" sz="3200" dirty="0"/>
              <a:t>Rulemaking to Amend </a:t>
            </a:r>
            <a:r>
              <a:rPr lang="en-US" sz="3200" dirty="0">
                <a:ea typeface="+mj-lt"/>
                <a:cs typeface="+mj-lt"/>
              </a:rPr>
              <a:t>Regulations for Delegation of Geothermal Certification Authority</a:t>
            </a:r>
            <a:endParaRPr lang="en-US" sz="3200" dirty="0"/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73211" y="3876675"/>
            <a:ext cx="10515600" cy="4667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cs typeface="Arial"/>
              </a:rPr>
              <a:t>April 14, 2022, Public Hearing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6" y="4939999"/>
            <a:ext cx="1046378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cs typeface="Arial"/>
              </a:rPr>
              <a:t>Jared Babula, Senior Attorney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cs typeface="Arial"/>
              </a:rPr>
              <a:t>Chief Counsel's Office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2984A-F26F-3C98-CC8B-7A7586937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92709-0879-35C7-3C06-DC2CABC29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400" dirty="0">
                <a:solidFill>
                  <a:schemeClr val="tx1"/>
                </a:solidFill>
                <a:ea typeface="+mn-lt"/>
                <a:cs typeface="+mn-lt"/>
              </a:rPr>
              <a:t>All statements today and the hearing recording become part of the public record.</a:t>
            </a:r>
            <a:endParaRPr lang="en-US" sz="2400" dirty="0">
              <a:solidFill>
                <a:schemeClr val="tx1"/>
              </a:solidFill>
              <a:cs typeface="Arial"/>
            </a:endParaRPr>
          </a:p>
          <a:p>
            <a:r>
              <a:rPr lang="en-US">
                <a:solidFill>
                  <a:schemeClr val="tx1"/>
                </a:solidFill>
                <a:ea typeface="+mn-lt"/>
                <a:cs typeface="+mn-lt"/>
              </a:rPr>
              <a:t>Mute </a:t>
            </a:r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your line when not speaking.</a:t>
            </a:r>
          </a:p>
          <a:p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Comments will be taken at end of presentation:</a:t>
            </a:r>
            <a:endParaRPr lang="en-US" dirty="0">
              <a:solidFill>
                <a:schemeClr val="tx1"/>
              </a:solidFill>
              <a:cs typeface="Arial"/>
            </a:endParaRPr>
          </a:p>
          <a:p>
            <a:pPr marL="457200" lvl="1" indent="0">
              <a:buNone/>
            </a:pPr>
            <a:br>
              <a:rPr lang="en-US" dirty="0">
                <a:solidFill>
                  <a:schemeClr val="tx1"/>
                </a:solidFill>
                <a:ea typeface="+mn-lt"/>
                <a:cs typeface="+mn-lt"/>
              </a:rPr>
            </a:br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     1. Online: Click “Raise Hand” in webinar controls, host will call on you, after speaking mute yourself.</a:t>
            </a:r>
          </a:p>
          <a:p>
            <a:pPr marL="457200" lvl="1" indent="0">
              <a:buNone/>
            </a:pPr>
            <a:br>
              <a:rPr lang="en-US" dirty="0">
                <a:solidFill>
                  <a:schemeClr val="tx1"/>
                </a:solidFill>
                <a:ea typeface="+mn-lt"/>
                <a:cs typeface="+mn-lt"/>
              </a:rPr>
            </a:br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     2. Phone: Dial *9 to “Raise hand,” host will call on you to speak, then dial *6 to mute and unmute</a:t>
            </a:r>
            <a:endParaRPr lang="en-US" dirty="0">
              <a:solidFill>
                <a:schemeClr val="tx1"/>
              </a:solidFill>
              <a:cs typeface="Arial"/>
            </a:endParaRPr>
          </a:p>
          <a:p>
            <a:pPr marL="0" indent="0">
              <a:buNone/>
            </a:pPr>
            <a:br>
              <a:rPr lang="en-US" dirty="0">
                <a:solidFill>
                  <a:schemeClr val="tx1"/>
                </a:solidFill>
                <a:ea typeface="+mn-lt"/>
                <a:cs typeface="+mn-lt"/>
              </a:rPr>
            </a:br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• State your name and affiliation before speaking</a:t>
            </a:r>
            <a:endParaRPr lang="en-US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CC702D-5D0E-F30D-03A4-39CDAE129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55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C2FA4-E017-435B-80DF-698272FAC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Commissioner Remarks</a:t>
            </a:r>
          </a:p>
        </p:txBody>
      </p:sp>
    </p:spTree>
    <p:extLst>
      <p:ext uri="{BB962C8B-B14F-4D97-AF65-F5344CB8AC3E}">
        <p14:creationId xmlns:p14="http://schemas.microsoft.com/office/powerpoint/2010/main" val="653159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7B7BF-6A6E-8454-A0DE-60B90C129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Hearing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7B02A-EBB1-1668-644F-F04F81F65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9822" y="1825625"/>
            <a:ext cx="10070128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dirty="0"/>
          </a:p>
          <a:p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Public hearing pursuant to the California Administrative Procedure Act, Government Code § 11346.8</a:t>
            </a:r>
          </a:p>
          <a:p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Purpose is to provide an opportunity for oral and written         comments</a:t>
            </a:r>
            <a:endParaRPr lang="en-US" sz="2800" dirty="0">
              <a:solidFill>
                <a:schemeClr val="tx1"/>
              </a:solidFill>
              <a:cs typeface="Arial"/>
            </a:endParaRP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ea typeface="+mn-lt"/>
              <a:cs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E72FFF-BCE2-55EA-4E3D-5BD98F81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55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E2321-310E-740B-D17F-69E444684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Rulemaking 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A7A1A-7F55-F45B-21CC-95BC3739D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endParaRPr lang="en-US" dirty="0"/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December 8, 2021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Order Instituting Rulemaking issued</a:t>
            </a:r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February 24, 2022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Rulemaking documents published</a:t>
            </a:r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April 11, 2022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Close of the 45-day comment period</a:t>
            </a:r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April 14, 2022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Public Hearing on the rulemaking</a:t>
            </a:r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May 11, 2022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Proposed rulemaking adoption date</a:t>
            </a:r>
          </a:p>
          <a:p>
            <a:r>
              <a:rPr lang="en-US" sz="2800" b="1" dirty="0">
                <a:solidFill>
                  <a:schemeClr val="tx1"/>
                </a:solidFill>
                <a:cs typeface="Arial"/>
              </a:rPr>
              <a:t>June 2022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: Submit rulemaking package to OAL</a:t>
            </a:r>
          </a:p>
          <a:p>
            <a:r>
              <a:rPr lang="en-US" sz="2800" dirty="0">
                <a:solidFill>
                  <a:schemeClr val="tx1"/>
                </a:solidFill>
                <a:cs typeface="Arial"/>
              </a:rPr>
              <a:t>Estimated effective date: August 1, 2022 or upon filing with Secretary of State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73407F-71ED-E4DE-53D5-F3343FBE9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09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103717"/>
            <a:ext cx="9953978" cy="10388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Warren-Alquist 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49" y="1543050"/>
            <a:ext cx="11706225" cy="5077883"/>
          </a:xfrm>
        </p:spPr>
        <p:txBody>
          <a:bodyPr>
            <a:norm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D35C74-A7AF-47A7-9F33-AA0D0ECE3115}"/>
              </a:ext>
            </a:extLst>
          </p:cNvPr>
          <p:cNvSpPr txBox="1"/>
          <p:nvPr/>
        </p:nvSpPr>
        <p:spPr>
          <a:xfrm>
            <a:off x="529119" y="1496601"/>
            <a:ext cx="10812240" cy="43396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3200" dirty="0"/>
              <a:t>Provides the California Energy Commission with the exclusive power to certify all thermal power plants and related facilities with a generating capacity of</a:t>
            </a:r>
            <a:r>
              <a:rPr lang="en-US" sz="3200" b="1" dirty="0"/>
              <a:t> 50 megawatts</a:t>
            </a:r>
            <a:r>
              <a:rPr lang="en-US" sz="3200" dirty="0"/>
              <a:t> and greater</a:t>
            </a:r>
          </a:p>
          <a:p>
            <a:endParaRPr lang="en-US" sz="3200" dirty="0"/>
          </a:p>
          <a:p>
            <a:pPr marL="285750" indent="-285750">
              <a:buFont typeface="Arial"/>
              <a:buChar char="•"/>
            </a:pPr>
            <a:r>
              <a:rPr lang="en-US" sz="3200" b="1" dirty="0">
                <a:cs typeface="Arial" panose="020B0604020202020204"/>
              </a:rPr>
              <a:t>"One-stop shop"</a:t>
            </a:r>
            <a:r>
              <a:rPr lang="en-US" sz="3200" dirty="0">
                <a:cs typeface="Arial" panose="020B0604020202020204"/>
              </a:rPr>
              <a:t> certificate in lieu of any other permit required by state, regional, or local agencies</a:t>
            </a:r>
          </a:p>
          <a:p>
            <a:pPr lvl="1"/>
            <a:endParaRPr lang="en-US" sz="3200" dirty="0">
              <a:cs typeface="Arial" panose="020B0604020202020204"/>
            </a:endParaRPr>
          </a:p>
          <a:p>
            <a:pPr lvl="1"/>
            <a:endParaRPr lang="en-US" sz="2000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172093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8846" y="202839"/>
            <a:ext cx="9953978" cy="10388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Existing Regulations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49" y="1543050"/>
            <a:ext cx="11706225" cy="5077883"/>
          </a:xfrm>
        </p:spPr>
        <p:txBody>
          <a:bodyPr>
            <a:norm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D35C74-A7AF-47A7-9F33-AA0D0ECE3115}"/>
              </a:ext>
            </a:extLst>
          </p:cNvPr>
          <p:cNvSpPr txBox="1"/>
          <p:nvPr/>
        </p:nvSpPr>
        <p:spPr>
          <a:xfrm>
            <a:off x="702583" y="1447040"/>
            <a:ext cx="10960922" cy="5570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cs typeface="Arial" panose="020B0604020202020204"/>
              </a:rPr>
              <a:t>Delegation to a county with geothermal element</a:t>
            </a:r>
            <a:r>
              <a:rPr lang="en-US" sz="3200" dirty="0">
                <a:cs typeface="Arial" panose="020B0604020202020204"/>
              </a:rPr>
              <a:t> for its general plan:</a:t>
            </a:r>
            <a:endParaRPr lang="en-US" sz="3200" b="1" i="1" dirty="0">
              <a:cs typeface="Arial" panose="020B060402020202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3200" dirty="0">
                <a:cs typeface="Arial" panose="020B0604020202020204"/>
              </a:rPr>
              <a:t>Requires a petition that demonstrates that the county has an</a:t>
            </a:r>
            <a:r>
              <a:rPr lang="en-US" sz="3200" b="1" dirty="0">
                <a:cs typeface="Arial" panose="020B0604020202020204"/>
              </a:rPr>
              <a:t> equivalent certification program</a:t>
            </a:r>
            <a:r>
              <a:rPr lang="en-US" sz="3200" dirty="0">
                <a:cs typeface="Arial" panose="020B0604020202020204"/>
              </a:rPr>
              <a:t> with specific application and appeal procedures </a:t>
            </a:r>
          </a:p>
          <a:p>
            <a:pPr marL="742950" lvl="1" indent="-285750">
              <a:buFont typeface="Arial"/>
              <a:buChar char="•"/>
            </a:pPr>
            <a:r>
              <a:rPr lang="en-US" sz="3200" dirty="0">
                <a:cs typeface="Arial" panose="020B0604020202020204"/>
              </a:rPr>
              <a:t>Requires county to provide for input and review by other public agencies and members of the public</a:t>
            </a:r>
          </a:p>
          <a:p>
            <a:pPr marL="742950" lvl="1" indent="-285750">
              <a:buFont typeface="Arial"/>
              <a:buChar char="•"/>
            </a:pPr>
            <a:r>
              <a:rPr lang="en-US" sz="3200" dirty="0">
                <a:cs typeface="Arial" panose="020B0604020202020204"/>
              </a:rPr>
              <a:t>Procedures for CEC approval at 20 CCR §§ 1860-1870 </a:t>
            </a:r>
          </a:p>
          <a:p>
            <a:endParaRPr lang="en-US" sz="3200" i="1" dirty="0">
              <a:cs typeface="Arial" panose="020B0604020202020204"/>
            </a:endParaRPr>
          </a:p>
          <a:p>
            <a:r>
              <a:rPr lang="en-US" sz="3200" i="1" dirty="0">
                <a:cs typeface="Arial" panose="020B0604020202020204"/>
              </a:rPr>
              <a:t>No county has petitioned for delegation.</a:t>
            </a:r>
            <a:endParaRPr lang="en-US" sz="3200" dirty="0">
              <a:cs typeface="Arial" panose="020B0604020202020204"/>
            </a:endParaRPr>
          </a:p>
          <a:p>
            <a:pPr lvl="1"/>
            <a:endParaRPr lang="en-US" dirty="0">
              <a:cs typeface="Arial" panose="020B0604020202020204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961883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E87AF-A622-19D4-745B-98A8C8116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Proposed Amendments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CC761-B79F-8899-14D1-C6ED49BC7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b="1" dirty="0">
                <a:cs typeface="Arial"/>
              </a:rPr>
              <a:t>   </a:t>
            </a:r>
            <a:r>
              <a:rPr lang="en-US" sz="2800" b="1" dirty="0">
                <a:solidFill>
                  <a:schemeClr val="tx1"/>
                </a:solidFill>
                <a:cs typeface="Arial"/>
              </a:rPr>
              <a:t>Section 1863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 - Petition Contents</a:t>
            </a:r>
          </a:p>
          <a:p>
            <a:pPr lvl="1"/>
            <a:r>
              <a:rPr lang="en-US" sz="2800" dirty="0">
                <a:solidFill>
                  <a:schemeClr val="tx1"/>
                </a:solidFill>
                <a:cs typeface="Arial"/>
              </a:rPr>
              <a:t>Includes greater tribal engagement.</a:t>
            </a:r>
          </a:p>
          <a:p>
            <a:pPr lvl="1"/>
            <a:r>
              <a:rPr lang="en-US" sz="2800" dirty="0">
                <a:solidFill>
                  <a:schemeClr val="tx1"/>
                </a:solidFill>
                <a:cs typeface="Arial"/>
              </a:rPr>
              <a:t>Removes hearing details and relies on Government Code sections 65350 et seq.</a:t>
            </a:r>
          </a:p>
          <a:p>
            <a:pPr marL="457200" lvl="1" indent="0">
              <a:buNone/>
            </a:pPr>
            <a:endParaRPr lang="en-US" sz="2800" dirty="0">
              <a:solidFill>
                <a:schemeClr val="tx1"/>
              </a:solidFill>
              <a:cs typeface="Arial"/>
            </a:endParaRPr>
          </a:p>
          <a:p>
            <a:pPr marL="457200" lvl="1" indent="0">
              <a:buNone/>
            </a:pPr>
            <a:r>
              <a:rPr lang="en-US" sz="2800" b="1" dirty="0">
                <a:solidFill>
                  <a:schemeClr val="tx1"/>
                </a:solidFill>
                <a:cs typeface="Arial"/>
              </a:rPr>
              <a:t>Section 1867 </a:t>
            </a:r>
            <a:r>
              <a:rPr lang="en-US" sz="2800" dirty="0">
                <a:solidFill>
                  <a:schemeClr val="tx1"/>
                </a:solidFill>
                <a:cs typeface="Arial"/>
              </a:rPr>
              <a:t>– CEC Review of Petition</a:t>
            </a:r>
          </a:p>
          <a:p>
            <a:pPr lvl="1"/>
            <a:r>
              <a:rPr lang="en-US" sz="2800" dirty="0">
                <a:solidFill>
                  <a:schemeClr val="tx1"/>
                </a:solidFill>
                <a:cs typeface="Arial"/>
              </a:rPr>
              <a:t>Streamlines the CEC's review of the delegation petition.</a:t>
            </a:r>
            <a:endParaRPr lang="en-US" sz="2800" b="1" dirty="0">
              <a:solidFill>
                <a:schemeClr val="tx1"/>
              </a:solidFill>
              <a:cs typeface="Arial"/>
            </a:endParaRPr>
          </a:p>
          <a:p>
            <a:pPr lvl="1"/>
            <a:r>
              <a:rPr lang="en-US" sz="2800" dirty="0">
                <a:solidFill>
                  <a:schemeClr val="tx1"/>
                </a:solidFill>
                <a:cs typeface="Arial"/>
              </a:rPr>
              <a:t>Reduces and clarifies the hearing process on the petition.</a:t>
            </a:r>
          </a:p>
          <a:p>
            <a:pPr lvl="1"/>
            <a:r>
              <a:rPr lang="en-US" sz="2800" dirty="0">
                <a:solidFill>
                  <a:schemeClr val="tx1"/>
                </a:solidFill>
                <a:cs typeface="Arial"/>
              </a:rPr>
              <a:t>Eliminates the need for two hearings.</a:t>
            </a:r>
          </a:p>
          <a:p>
            <a:pPr marL="457200" lvl="1" indent="0">
              <a:buNone/>
            </a:pPr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5B3AFD-D6D8-03C4-6E8D-E2F8186B7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4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1DC1C-BC28-C94B-B0E1-3CF0409C9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Follow and Engage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B3CA1-6882-B041-BEA4-4913BB30A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550" y="1617700"/>
            <a:ext cx="11677650" cy="501169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800" b="1" dirty="0">
                <a:cs typeface="Arial"/>
              </a:rPr>
              <a:t>CEC </a:t>
            </a:r>
            <a:r>
              <a:rPr lang="en-US" sz="2800" b="1" dirty="0">
                <a:cs typeface="Arial"/>
                <a:hlinkClick r:id="rId3"/>
              </a:rPr>
              <a:t>Docket 21-OIR-02</a:t>
            </a:r>
            <a:r>
              <a:rPr lang="en-US" sz="2800" b="1" dirty="0">
                <a:cs typeface="Arial"/>
              </a:rPr>
              <a:t>. </a:t>
            </a:r>
            <a:r>
              <a:rPr lang="en-US" sz="2800" dirty="0">
                <a:cs typeface="Arial"/>
              </a:rPr>
              <a:t>All filings will be posted to the docket, (https://efiling.energy.ca.gov/Lists/DocketLog.aspx?docketnumber=21-OIR-02)</a:t>
            </a:r>
          </a:p>
          <a:p>
            <a:endParaRPr lang="en-US" sz="2800" b="1" dirty="0">
              <a:cs typeface="Arial"/>
            </a:endParaRPr>
          </a:p>
          <a:p>
            <a:r>
              <a:rPr lang="en-US" sz="2800" b="1" dirty="0">
                <a:cs typeface="Arial"/>
                <a:hlinkClick r:id="rId4"/>
              </a:rPr>
              <a:t>Subscribe. </a:t>
            </a:r>
            <a:r>
              <a:rPr lang="en-US" sz="2800" dirty="0">
                <a:cs typeface="Arial"/>
              </a:rPr>
              <a:t>All filings in the docket will be sent to the following topics:</a:t>
            </a:r>
          </a:p>
          <a:p>
            <a:pPr lvl="2"/>
            <a:r>
              <a:rPr lang="en-US" sz="2800" i="1" dirty="0">
                <a:cs typeface="Arial"/>
              </a:rPr>
              <a:t>Siting Division General List</a:t>
            </a:r>
          </a:p>
          <a:p>
            <a:pPr lvl="2"/>
            <a:r>
              <a:rPr lang="en-US" sz="2800" i="1" dirty="0">
                <a:cs typeface="Arial"/>
              </a:rPr>
              <a:t>Rulemaking, and </a:t>
            </a:r>
            <a:endParaRPr lang="en-US" sz="2800" dirty="0">
              <a:cs typeface="Arial"/>
            </a:endParaRPr>
          </a:p>
          <a:p>
            <a:pPr lvl="2"/>
            <a:r>
              <a:rPr lang="en-US" sz="2800" i="1" dirty="0">
                <a:cs typeface="Arial"/>
              </a:rPr>
              <a:t>Geothermal  </a:t>
            </a:r>
          </a:p>
          <a:p>
            <a:pPr marL="174625" lvl="2" indent="0">
              <a:buNone/>
            </a:pPr>
            <a:r>
              <a:rPr lang="en-US" sz="2800" dirty="0">
                <a:cs typeface="Arial"/>
              </a:rPr>
              <a:t>Subscribe at https://www.energy.ca.gov/subscriptions</a:t>
            </a:r>
            <a:r>
              <a:rPr lang="en-US" sz="2800" i="1" dirty="0">
                <a:cs typeface="Arial"/>
              </a:rPr>
              <a:t>.</a:t>
            </a:r>
            <a:endParaRPr lang="en-US" sz="2800" dirty="0">
              <a:cs typeface="Arial"/>
            </a:endParaRPr>
          </a:p>
          <a:p>
            <a:pPr lvl="1"/>
            <a:endParaRPr lang="en-US" sz="2800" b="1" dirty="0">
              <a:cs typeface="Arial"/>
            </a:endParaRPr>
          </a:p>
          <a:p>
            <a:r>
              <a:rPr lang="en-US" sz="2800" b="1" dirty="0">
                <a:cs typeface="Arial"/>
              </a:rPr>
              <a:t>Public Advisor's Office.</a:t>
            </a:r>
            <a:r>
              <a:rPr lang="en-US" sz="2800" dirty="0">
                <a:cs typeface="Arial"/>
              </a:rPr>
              <a:t> For assistance participating, contact the Public Advisor, </a:t>
            </a:r>
            <a:r>
              <a:rPr lang="en-US" sz="2800" dirty="0">
                <a:cs typeface="Arial"/>
                <a:hlinkClick r:id="rId5"/>
              </a:rPr>
              <a:t>Publicadvisor@energy.ca.gov</a:t>
            </a:r>
            <a:r>
              <a:rPr lang="en-US" sz="2800" dirty="0">
                <a:cs typeface="Arial"/>
              </a:rPr>
              <a:t>. </a:t>
            </a:r>
          </a:p>
          <a:p>
            <a:pPr marL="0" indent="0">
              <a:buNone/>
            </a:pPr>
            <a:endParaRPr lang="en-US" dirty="0">
              <a:cs typeface="Arial"/>
            </a:endParaRPr>
          </a:p>
          <a:p>
            <a:pPr marL="0" indent="0">
              <a:buNone/>
            </a:pPr>
            <a:endParaRPr lang="en-US" sz="2800" b="1" dirty="0">
              <a:cs typeface="Arial"/>
            </a:endParaRPr>
          </a:p>
          <a:p>
            <a:pPr marL="457200" lvl="1" indent="0">
              <a:buNone/>
            </a:pPr>
            <a:endParaRPr lang="en-US" dirty="0">
              <a:cs typeface="Arial"/>
            </a:endParaRPr>
          </a:p>
          <a:p>
            <a:pPr lvl="1"/>
            <a:endParaRPr lang="en-US" dirty="0">
              <a:cs typeface="Arial"/>
            </a:endParaRPr>
          </a:p>
          <a:p>
            <a:pPr lvl="1"/>
            <a:endParaRPr lang="en-US" dirty="0">
              <a:cs typeface="Arial"/>
            </a:endParaRPr>
          </a:p>
          <a:p>
            <a:pPr marL="457200" lvl="1" indent="0">
              <a:buNone/>
            </a:pPr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endParaRPr lang="en-US" dirty="0">
              <a:cs typeface="Arial"/>
            </a:endParaRPr>
          </a:p>
          <a:p>
            <a:pPr marL="0" indent="0">
              <a:buNone/>
            </a:pPr>
            <a:endParaRPr lang="en-US" dirty="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6FD9C-DD81-B941-A9B6-CEF82B66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599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220" y="212837"/>
            <a:ext cx="10001249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Public Comment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 panose="020B0602020104020603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4" name="Content Placeholder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09600" y="1363288"/>
            <a:ext cx="10972800" cy="51032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09600" y="1485642"/>
            <a:ext cx="10972800" cy="49750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BD1F94-DF73-4BE8-A664-A1556792895C}"/>
              </a:ext>
            </a:extLst>
          </p:cNvPr>
          <p:cNvSpPr txBox="1"/>
          <p:nvPr/>
        </p:nvSpPr>
        <p:spPr>
          <a:xfrm>
            <a:off x="361950" y="1387362"/>
            <a:ext cx="5885895" cy="96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90000"/>
              </a:lnSpc>
              <a:spcBef>
                <a:spcPts val="500"/>
              </a:spcBef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Rules</a:t>
            </a: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minutes per person</a:t>
            </a: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person per organization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851BD1E-2A6A-4565-B9B7-5244C91670FE}"/>
              </a:ext>
            </a:extLst>
          </p:cNvPr>
          <p:cNvSpPr txBox="1">
            <a:spLocks/>
          </p:cNvSpPr>
          <p:nvPr/>
        </p:nvSpPr>
        <p:spPr>
          <a:xfrm>
            <a:off x="361950" y="2589032"/>
            <a:ext cx="6356412" cy="38262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/>
              <a:buNone/>
            </a:pP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Zoom</a:t>
            </a:r>
            <a:endParaRPr lang="en" sz="1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/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Click “raise hand” </a:t>
            </a:r>
          </a:p>
          <a:p>
            <a:pPr marL="800100" lvl="1" indent="-342900">
              <a:buFont typeface="Arial"/>
              <a:buAutoNum type="arabicParenR"/>
            </a:pP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>
              <a:buFont typeface="Arial"/>
              <a:buNone/>
            </a:pP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Telephone</a:t>
            </a:r>
          </a:p>
          <a:p>
            <a:pPr lvl="1"/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Press *9 to raise hand</a:t>
            </a:r>
          </a:p>
          <a:p>
            <a:pPr lvl="1"/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Press *6 to (un)mute</a:t>
            </a:r>
          </a:p>
          <a:p>
            <a:pPr marL="457200" lvl="1" indent="0">
              <a:buFont typeface="Arial"/>
              <a:buNone/>
            </a:pP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lvl="1" indent="0">
              <a:buFont typeface="Arial"/>
              <a:buNone/>
            </a:pPr>
            <a:r>
              <a:rPr lang="en-US" sz="1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called upon</a:t>
            </a:r>
          </a:p>
          <a:p>
            <a:pPr lvl="1"/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Zoom hosts will open your line</a:t>
            </a:r>
          </a:p>
          <a:p>
            <a:pPr lvl="1"/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Unmute, spell name and state affiliation, if any, for the record, then begin your comments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5356D96-6F06-49EB-8DA3-54387E00DB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45280" y="3498109"/>
            <a:ext cx="4575673" cy="4028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3-MINUTE TIMER</a:t>
            </a:r>
          </a:p>
        </p:txBody>
      </p:sp>
      <p:pic>
        <p:nvPicPr>
          <p:cNvPr id="14" name="RPReplay_Final1597163696" descr="Timer">
            <a:hlinkClick r:id="" action="ppaction://media"/>
            <a:extLst>
              <a:ext uri="{FF2B5EF4-FFF2-40B4-BE49-F238E27FC236}">
                <a16:creationId xmlns:a16="http://schemas.microsoft.com/office/drawing/2014/main" id="{4EFA71FD-9FE6-4C91-8977-69A971257BCE}"/>
              </a:ext>
            </a:extLst>
          </p:cNvPr>
          <p:cNvPicPr>
            <a:picLocks noGrp="1" noChangeAspect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38153" y="3900925"/>
            <a:ext cx="4846468" cy="2241491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6F9C6C5-4DEC-4242-B659-E79C8F3BF9E4}"/>
              </a:ext>
            </a:extLst>
          </p:cNvPr>
          <p:cNvSpPr txBox="1"/>
          <p:nvPr/>
        </p:nvSpPr>
        <p:spPr>
          <a:xfrm>
            <a:off x="5899661" y="1479813"/>
            <a:ext cx="5666913" cy="904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90000"/>
              </a:lnSpc>
              <a:spcBef>
                <a:spcPts val="500"/>
              </a:spcBef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 Comments:</a:t>
            </a:r>
          </a:p>
          <a:p>
            <a:pPr marL="742950" lvl="1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Visit: </a:t>
            </a:r>
            <a:r>
              <a:rPr lang="en-US" dirty="0">
                <a:hlinkClick r:id="rId6"/>
              </a:rPr>
              <a:t>California Energy Commission : e-comment : Submit Comment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38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2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 mute="1">
                <p:cTn id="1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553BA-FA67-4905-95B4-330B949FB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52372817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1_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9 - CEC - Official PPT Template [Read-Only]" id="{2750F35E-8B15-4804-9CCF-BE5F5A147520}" vid="{19544626-867C-4F42-8813-71361D7279E5}"/>
    </a:ext>
  </a:extLst>
</a:theme>
</file>

<file path=ppt/theme/theme7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Vaccaro, Kourtney@Energy</DisplayName>
        <AccountId>2367</AccountId>
        <AccountType/>
      </UserInfo>
      <UserInfo>
        <DisplayName>Harland, Eli@Energy</DisplayName>
        <AccountId>4987</AccountId>
        <AccountType/>
      </UserInfo>
      <UserInfo>
        <DisplayName>Dyer, Deborah@Energy</DisplayName>
        <AccountId>60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1" ma:contentTypeDescription="Create a new document." ma:contentTypeScope="" ma:versionID="7e992d76f7e420512ec9541195424af6">
  <xsd:schema xmlns:xsd="http://www.w3.org/2001/XMLSchema" xmlns:xs="http://www.w3.org/2001/XMLSchema" xmlns:p="http://schemas.microsoft.com/office/2006/metadata/properties" xmlns:ns2="5067c814-4b34-462c-a21d-c185ff6548d2" xmlns:ns3="785685f2-c2e1-4352-89aa-3faca8eaba52" targetNamespace="http://schemas.microsoft.com/office/2006/metadata/properties" ma:root="true" ma:fieldsID="241a60536fa407e4f21915312645f486" ns2:_="" ns3:_="">
    <xsd:import namespace="5067c814-4b34-462c-a21d-c185ff6548d2"/>
    <xsd:import namespace="785685f2-c2e1-4352-89aa-3faca8eaba5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E627A7-8879-4DD6-ADF6-8C4F6EE8B27F}">
  <ds:schemaRefs>
    <ds:schemaRef ds:uri="5067c814-4b34-462c-a21d-c185ff6548d2"/>
    <ds:schemaRef ds:uri="785685f2-c2e1-4352-89aa-3faca8eaba52"/>
    <ds:schemaRef ds:uri="801e77cb-1273-4e40-b8f1-9aae6d3a09af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F943314-421C-4D79-A75C-B5AB4F39BC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67c814-4b34-462c-a21d-c185ff6548d2"/>
    <ds:schemaRef ds:uri="785685f2-c2e1-4352-89aa-3faca8eaba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97</TotalTime>
  <Words>602</Words>
  <Application>Microsoft Office PowerPoint</Application>
  <PresentationFormat>Widescreen</PresentationFormat>
  <Paragraphs>104</Paragraphs>
  <Slides>11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Arial Black</vt:lpstr>
      <vt:lpstr>Calibri</vt:lpstr>
      <vt:lpstr>Tahoma</vt:lpstr>
      <vt:lpstr>Tw Cen MT</vt:lpstr>
      <vt:lpstr>Title/Section</vt:lpstr>
      <vt:lpstr>Content</vt:lpstr>
      <vt:lpstr>Content: blank background</vt:lpstr>
      <vt:lpstr>Blank: Black</vt:lpstr>
      <vt:lpstr>Blank: White</vt:lpstr>
      <vt:lpstr>1_Content</vt:lpstr>
      <vt:lpstr>Content</vt:lpstr>
      <vt:lpstr>21-OIR-02  Rulemaking to Amend Regulations for Delegation of Geothermal Certification Authority</vt:lpstr>
      <vt:lpstr>Housekeeping</vt:lpstr>
      <vt:lpstr>Commissioner Remarks</vt:lpstr>
      <vt:lpstr>Public Hearing</vt:lpstr>
      <vt:lpstr>Rulemaking Timeline</vt:lpstr>
      <vt:lpstr>Warren-Alquist Act</vt:lpstr>
      <vt:lpstr>Existing Regulations</vt:lpstr>
      <vt:lpstr>Key Proposed Amendments</vt:lpstr>
      <vt:lpstr>Follow and Engage</vt:lpstr>
      <vt:lpstr>Public Comment</vt:lpstr>
      <vt:lpstr>Thank You!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21-OIR-02  Rulemaking to Amend Regulations for Delegation of Certification Authority and Small Power Plant Exemptions</dc:title>
  <dc:creator>Buckley, Lindsay@Energy</dc:creator>
  <cp:lastModifiedBy>Tran, Ngoc@Energy</cp:lastModifiedBy>
  <cp:revision>253</cp:revision>
  <cp:lastPrinted>2020-11-16T18:22:12Z</cp:lastPrinted>
  <dcterms:created xsi:type="dcterms:W3CDTF">2020-03-06T19:07:21Z</dcterms:created>
  <dcterms:modified xsi:type="dcterms:W3CDTF">2022-04-13T22:56:30Z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Order">
    <vt:r8>1783000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</Properties>
</file>