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Authors.xml" ContentType="application/vnd.openxmlformats-officedocument.presentationml.commentAuthor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22" r:id="rId2"/>
    <p:sldId id="431" r:id="rId3"/>
    <p:sldId id="445" r:id="rId4"/>
    <p:sldId id="451" r:id="rId5"/>
    <p:sldId id="446" r:id="rId6"/>
    <p:sldId id="442" r:id="rId7"/>
    <p:sldId id="440" r:id="rId8"/>
    <p:sldId id="447" r:id="rId9"/>
    <p:sldId id="448" r:id="rId10"/>
    <p:sldId id="449" r:id="rId11"/>
    <p:sldId id="450" r:id="rId12"/>
    <p:sldId id="452" r:id="rId13"/>
    <p:sldId id="453" r:id="rId14"/>
    <p:sldId id="454" r:id="rId15"/>
    <p:sldId id="455" r:id="rId16"/>
    <p:sldId id="456" r:id="rId17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33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39" autoAdjust="0"/>
    <p:restoredTop sz="90532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28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2A4D091-8287-4FE0-BFD4-172C4F4E50FE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78FB053-1B23-4C5B-8DC0-98C85B3749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61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76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2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2514600"/>
          </a:xfrm>
        </p:spPr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Residential TOU Load Impacts</a:t>
            </a:r>
            <a:br>
              <a:rPr lang="en-US" dirty="0" smtClean="0">
                <a:latin typeface="Rockwell" panose="02060603020205020403" pitchFamily="18" charset="0"/>
              </a:rPr>
            </a:b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i="1" dirty="0" smtClean="0">
                <a:latin typeface="Rockwell" panose="02060603020205020403" pitchFamily="18" charset="0"/>
              </a:rPr>
              <a:t>CED 2017 Revised</a:t>
            </a:r>
            <a:endParaRPr lang="en-US" altLang="en-US" i="1" dirty="0" smtClean="0">
              <a:latin typeface="Rockwell" panose="02060603020205020403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657600"/>
            <a:ext cx="7772400" cy="2590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dirty="0" smtClean="0">
                <a:latin typeface="Rockwell" panose="02060603020205020403" pitchFamily="18" charset="0"/>
              </a:rPr>
              <a:t>December15, 2017</a:t>
            </a:r>
          </a:p>
          <a:p>
            <a:pPr algn="ctr">
              <a:buFontTx/>
              <a:buNone/>
            </a:pPr>
            <a:endParaRPr lang="en-US" altLang="en-US" sz="2000" dirty="0" smtClean="0"/>
          </a:p>
          <a:p>
            <a:pPr algn="ctr">
              <a:buFontTx/>
              <a:buNone/>
            </a:pPr>
            <a:r>
              <a:rPr lang="en-US" altLang="en-US" sz="2000" dirty="0" smtClean="0">
                <a:latin typeface="Rockwell" panose="02060603020205020403" pitchFamily="18" charset="0"/>
              </a:rPr>
              <a:t>Lynn Marshall</a:t>
            </a:r>
          </a:p>
          <a:p>
            <a:pPr algn="ctr">
              <a:buNone/>
            </a:pPr>
            <a:r>
              <a:rPr lang="en-US" sz="2000" dirty="0" smtClean="0">
                <a:latin typeface="Rockwell" panose="02060603020205020403" pitchFamily="18" charset="0"/>
              </a:rPr>
              <a:t>Energy Assessments Division</a:t>
            </a:r>
          </a:p>
          <a:p>
            <a:pPr algn="ctr">
              <a:buNone/>
            </a:pPr>
            <a:r>
              <a:rPr lang="en-US" sz="2000" dirty="0" smtClean="0">
                <a:latin typeface="Rockwell" panose="02060603020205020403" pitchFamily="18" charset="0"/>
              </a:rPr>
              <a:t>Lynn.Marshall@energy.ca.gov</a:t>
            </a:r>
          </a:p>
          <a:p>
            <a:pPr algn="ctr">
              <a:buNone/>
            </a:pPr>
            <a:r>
              <a:rPr lang="en-US" sz="2000" dirty="0" smtClean="0">
                <a:latin typeface="Rockwell" panose="02060603020205020403" pitchFamily="18" charset="0"/>
              </a:rPr>
              <a:t>916-654-4767</a:t>
            </a:r>
            <a:endParaRPr lang="en-US" altLang="en-US" sz="2000" dirty="0" smtClean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609600"/>
          </a:xfrm>
        </p:spPr>
        <p:txBody>
          <a:bodyPr/>
          <a:lstStyle/>
          <a:p>
            <a:r>
              <a:rPr lang="en-US" sz="3200" dirty="0" smtClean="0">
                <a:latin typeface="Rockwell" panose="02060603020205020403" pitchFamily="18" charset="0"/>
              </a:rPr>
              <a:t>Residential Transition to Default TOU</a:t>
            </a:r>
            <a:endParaRPr lang="en-US" sz="3200" dirty="0"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924800" cy="47244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TOU Period definitions are shifting: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SDG&amp;E in effect as of </a:t>
            </a: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12/1/2017</a:t>
            </a:r>
            <a:endParaRPr lang="en-US" sz="20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SCE — late 2018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PG&amp;E </a:t>
            </a:r>
            <a:r>
              <a:rPr lang="en-US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— late </a:t>
            </a: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2019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Default pilot/soft launch in 2018 by IOUs and SMUD 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Residential transition </a:t>
            </a:r>
            <a:r>
              <a:rPr lang="en-US" sz="2400" u="sng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begins </a:t>
            </a: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in 2019; </a:t>
            </a: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SCE likely delayed until 2020</a:t>
            </a:r>
            <a:endParaRPr lang="en-US" sz="2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Exclusions from default</a:t>
            </a:r>
          </a:p>
          <a:p>
            <a:pPr marL="400410" lvl="1" indent="0">
              <a:buClr>
                <a:srgbClr val="000000"/>
              </a:buClr>
              <a:buNone/>
            </a:pPr>
            <a:r>
              <a:rPr lang="en-US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CPUC decided to exclude hot climate zone CARE customers from default pilot, in addition to vulnerable groups defined in statute.</a:t>
            </a:r>
          </a:p>
          <a:p>
            <a:pPr marL="400410" lvl="1" indent="0">
              <a:buClr>
                <a:srgbClr val="000000"/>
              </a:buClr>
              <a:buNone/>
            </a:pPr>
            <a:endParaRPr lang="en-US" sz="1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83704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762000"/>
          </a:xfrm>
        </p:spPr>
        <p:txBody>
          <a:bodyPr/>
          <a:lstStyle/>
          <a:p>
            <a:r>
              <a:rPr lang="en-US" sz="2400" dirty="0" smtClean="0">
                <a:latin typeface="Rockwell" panose="02060603020205020403" pitchFamily="18" charset="0"/>
              </a:rPr>
              <a:t>Planned Residential Default TOU Periods and Rates – Summer Weekday</a:t>
            </a:r>
            <a:endParaRPr lang="en-US" sz="2400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  <p:pic>
        <p:nvPicPr>
          <p:cNvPr id="10242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28800"/>
            <a:ext cx="71628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838200" y="5715000"/>
            <a:ext cx="77889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IOU rates are illustrative Tier 2; SMUD rate has no tiers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020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762000"/>
          </a:xfrm>
        </p:spPr>
        <p:txBody>
          <a:bodyPr/>
          <a:lstStyle/>
          <a:p>
            <a:r>
              <a:rPr lang="en-US" sz="2400" dirty="0" smtClean="0">
                <a:latin typeface="Rockwell" panose="02060603020205020403" pitchFamily="18" charset="0"/>
              </a:rPr>
              <a:t>Planned Residential Default TOU Periods and Rates – Winter Weekday</a:t>
            </a:r>
            <a:endParaRPr lang="en-US" sz="2400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  <p:pic>
        <p:nvPicPr>
          <p:cNvPr id="2050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28800"/>
            <a:ext cx="75438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601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sz="2800" dirty="0" smtClean="0">
                <a:latin typeface="Rockwell" panose="02060603020205020403" pitchFamily="18" charset="0"/>
              </a:rPr>
              <a:t>Revised TOU Load Impact Projections</a:t>
            </a:r>
            <a:endParaRPr lang="en-US" sz="2800" dirty="0"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71600"/>
            <a:ext cx="8001000" cy="48006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Adjust modeling to account for insights from recently released full-year results of “opt-in” pilot study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Draft </a:t>
            </a: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results presented at </a:t>
            </a: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November DAWG workshop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Updated participation rate assumptions: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endParaRPr lang="en-US" sz="24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endParaRPr lang="en-US" sz="10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Caveats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Load impacts yet to be revised for consistency with AAEE 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2018 default pilots will provide much better indication of opt-out rates and customer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  <p:pic>
        <p:nvPicPr>
          <p:cNvPr id="2050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505200"/>
            <a:ext cx="2590800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3930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Insights from Opt-in Pilot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Customers reduced peak period loads by statistically significant amounts during evening hours for all rates and </a:t>
            </a: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seasons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Winter month impacts about half of summer </a:t>
            </a:r>
            <a:r>
              <a:rPr lang="en-US" sz="20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impacts</a:t>
            </a:r>
            <a:endParaRPr lang="en-US" sz="2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Load impacts did not differ significantly across rates within each service territory</a:t>
            </a: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Similar weekday and weekend load impacts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r>
              <a:rPr lang="en-US" sz="2400" dirty="0" smtClean="0">
                <a:latin typeface="Rockwell" panose="02060603020205020403" pitchFamily="18" charset="0"/>
              </a:rPr>
              <a:t>For most </a:t>
            </a:r>
            <a:r>
              <a:rPr lang="en-US" sz="2400" dirty="0">
                <a:latin typeface="Rockwell" panose="02060603020205020403" pitchFamily="18" charset="0"/>
              </a:rPr>
              <a:t>rates and most customer segments/climate regions, there </a:t>
            </a:r>
            <a:r>
              <a:rPr lang="en-US" sz="2400" dirty="0" smtClean="0">
                <a:latin typeface="Rockwell" panose="02060603020205020403" pitchFamily="18" charset="0"/>
              </a:rPr>
              <a:t>was a </a:t>
            </a:r>
            <a:r>
              <a:rPr lang="en-US" sz="2400" dirty="0">
                <a:latin typeface="Rockwell" panose="02060603020205020403" pitchFamily="18" charset="0"/>
              </a:rPr>
              <a:t>small but statistically significant conservation effect (1% to 3</a:t>
            </a:r>
            <a:r>
              <a:rPr lang="en-US" sz="2400" dirty="0" smtClean="0">
                <a:latin typeface="Rockwell" panose="02060603020205020403" pitchFamily="18" charset="0"/>
              </a:rPr>
              <a:t>%)</a:t>
            </a:r>
          </a:p>
          <a:p>
            <a:pPr marL="0" indent="0">
              <a:buNone/>
            </a:pPr>
            <a:r>
              <a:rPr lang="en-US" sz="1200" dirty="0" smtClean="0"/>
              <a:t>Source: California </a:t>
            </a:r>
            <a:r>
              <a:rPr lang="en-US" sz="1200" dirty="0"/>
              <a:t>Statewide Opt-in Time-of-Use Pricing Pilot, Second Interim Evaluation, November 1, 2017, Nexant, Inc. and Research Into Action. http://www.cpuc.ca.gov/General.aspx?id=12154</a:t>
            </a: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0251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457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Scenario Assumptions</a:t>
            </a:r>
            <a:endParaRPr lang="en-US" sz="2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/>
          <a:lstStyle/>
          <a:p>
            <a:r>
              <a:rPr lang="en-US" sz="20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Mid Case</a:t>
            </a:r>
          </a:p>
          <a:p>
            <a:pPr lvl="1"/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Fixed peak-to-off peak rate differential  </a:t>
            </a:r>
          </a:p>
          <a:p>
            <a:pPr lvl="1"/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Moderate “default effect” adjustment  35% reduction to load impact</a:t>
            </a:r>
          </a:p>
          <a:p>
            <a:pPr lvl="1"/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Exclude CARE/FERA in hot climate zones</a:t>
            </a:r>
          </a:p>
          <a:p>
            <a:pPr lvl="1"/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Opt-out rate 10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% for IOUs; 4% for SMUD </a:t>
            </a:r>
            <a:endParaRPr lang="en-US" sz="1600" dirty="0" smtClean="0">
              <a:latin typeface="Rockwell" panose="02060603020205020403" pitchFamily="18" charset="0"/>
              <a:ea typeface="Tahoma" pitchFamily="34" charset="0"/>
              <a:cs typeface="Tahoma" pitchFamily="34" charset="0"/>
            </a:endParaRPr>
          </a:p>
          <a:p>
            <a:r>
              <a:rPr lang="en-US" sz="20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Low Demand/High Rates/High Engagement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P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eak-to-off </a:t>
            </a:r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peak 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ratio increases 1.2% annually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D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efault </a:t>
            </a:r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effect adjustment 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 25%</a:t>
            </a:r>
          </a:p>
          <a:p>
            <a:pPr lvl="1"/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Include </a:t>
            </a:r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CARE/FERA in hot climate 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zones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Opt-out rate 10% for IOUs; 4% for SMUD </a:t>
            </a:r>
          </a:p>
          <a:p>
            <a:r>
              <a:rPr lang="en-US" sz="20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High </a:t>
            </a:r>
            <a:r>
              <a:rPr lang="en-US" sz="20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Demand/Low Rates/Low Engagement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Fixed peak-to-off peak rate differential </a:t>
            </a:r>
            <a:endParaRPr lang="en-US" sz="1600" dirty="0" smtClean="0">
              <a:latin typeface="Rockwell" panose="02060603020205020403" pitchFamily="18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D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efault </a:t>
            </a:r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effect adjustment 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 45%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Exclude CARE/FERA in hot climate </a:t>
            </a:r>
            <a:r>
              <a:rPr lang="en-US" sz="1600" dirty="0" smtClean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zones</a:t>
            </a:r>
          </a:p>
          <a:p>
            <a:pPr lvl="1"/>
            <a:r>
              <a:rPr lang="en-US" sz="1600" dirty="0">
                <a:latin typeface="Rockwell" panose="02060603020205020403" pitchFamily="18" charset="0"/>
                <a:ea typeface="Tahoma" pitchFamily="34" charset="0"/>
                <a:cs typeface="Tahoma" pitchFamily="34" charset="0"/>
              </a:rPr>
              <a:t>Opt-out rate 10% for IOUs; 4% for SMUD </a:t>
            </a:r>
          </a:p>
          <a:p>
            <a:pPr lvl="1"/>
            <a:endParaRPr lang="en-US" sz="16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15022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92441"/>
            <a:ext cx="8229600" cy="9906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PG&amp;E August Peak Period Impacts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R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eduction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to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total residential load is</a:t>
            </a:r>
            <a: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 1.4% (High), 1.6% (Mid), and 3.1 %(Low)</a:t>
            </a:r>
            <a:endParaRPr lang="en-US" sz="2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10134"/>
            <a:ext cx="7772400" cy="3885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7554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153400" cy="11430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SCE August Peak Period Impacts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Reduction to residential load is</a:t>
            </a:r>
            <a: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1.35%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(High),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1.6%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(Mid), and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3.1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%(Low)</a:t>
            </a:r>
            <a:endParaRPr lang="en-US" sz="2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10134"/>
            <a:ext cx="7924800" cy="3962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842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2954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SDG&amp;E August Peak Period Impacts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Reduction to residential load is</a:t>
            </a:r>
            <a: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800" u="sng" dirty="0">
                <a:latin typeface="Rockwell" panose="02060603020205020403" pitchFamily="18" charset="0"/>
                <a:ea typeface="Segoe UI" pitchFamily="34" charset="0"/>
                <a:cs typeface="Segoe UI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1.4%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(High),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1.65%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(Mid), and </a:t>
            </a:r>
            <a:r>
              <a:rPr lang="en-US" sz="2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2.1 </a:t>
            </a:r>
            <a:r>
              <a:rPr lang="en-US" sz="2800" dirty="0">
                <a:solidFill>
                  <a:srgbClr val="00B050"/>
                </a:solidFill>
                <a:latin typeface="Rockwell" panose="02060603020205020403" pitchFamily="18" charset="0"/>
              </a:rPr>
              <a:t>%(Low)</a:t>
            </a:r>
            <a:endParaRPr lang="en-US" sz="2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10134"/>
            <a:ext cx="7772400" cy="3885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183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305800" cy="1219200"/>
          </a:xfrm>
        </p:spPr>
        <p:txBody>
          <a:bodyPr/>
          <a:lstStyle/>
          <a:p>
            <a:pPr>
              <a:lnSpc>
                <a:spcPts val="20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SMUD August Peak Period Impacts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1800" dirty="0">
                <a:solidFill>
                  <a:srgbClr val="00B050"/>
                </a:solidFill>
                <a:latin typeface="Rockwell" panose="02060603020205020403" pitchFamily="18" charset="0"/>
              </a:rPr>
              <a:t>Reduction to residential load </a:t>
            </a: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is  3.4% </a:t>
            </a:r>
            <a:r>
              <a:rPr lang="en-US" sz="1800" dirty="0">
                <a:solidFill>
                  <a:srgbClr val="00B050"/>
                </a:solidFill>
                <a:latin typeface="Rockwell" panose="02060603020205020403" pitchFamily="18" charset="0"/>
              </a:rPr>
              <a:t>(High), </a:t>
            </a: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4% </a:t>
            </a:r>
            <a:r>
              <a:rPr lang="en-US" sz="1800" dirty="0">
                <a:solidFill>
                  <a:srgbClr val="00B050"/>
                </a:solidFill>
                <a:latin typeface="Rockwell" panose="02060603020205020403" pitchFamily="18" charset="0"/>
              </a:rPr>
              <a:t>(Mid), and </a:t>
            </a: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5.5%(</a:t>
            </a:r>
            <a:r>
              <a:rPr lang="en-US" sz="1800" dirty="0">
                <a:solidFill>
                  <a:srgbClr val="00B050"/>
                </a:solidFill>
                <a:latin typeface="Rockwell" panose="02060603020205020403" pitchFamily="18" charset="0"/>
              </a:rPr>
              <a:t>Low</a:t>
            </a: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)</a:t>
            </a:r>
            <a:b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</a:b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Higher participation rate and temperatures drive larger impacts.</a:t>
            </a:r>
            <a:endParaRPr lang="en-US" sz="1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924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118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219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PG&amp;E Average Impact by Month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400" dirty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2025 Mid Case</a:t>
            </a:r>
            <a: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/>
            </a:r>
            <a:b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18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With only 55% participation due to exemptions and new CCAs, mid-case peak impacts are 0.7% in non-summer months;  (1% in low case)</a:t>
            </a:r>
            <a:endParaRPr lang="en-US" sz="18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57400"/>
            <a:ext cx="7924799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35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pPr>
              <a:lnSpc>
                <a:spcPts val="24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SCE Average Impact by Month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400" dirty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2025 Mid </a:t>
            </a:r>
            <a: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Case</a:t>
            </a:r>
            <a:b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000" dirty="0">
                <a:solidFill>
                  <a:srgbClr val="00B050"/>
                </a:solidFill>
                <a:latin typeface="Rockwell" panose="02060603020205020403" pitchFamily="18" charset="0"/>
              </a:rPr>
              <a:t>With </a:t>
            </a:r>
            <a:r>
              <a:rPr lang="en-US" sz="20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higher participation</a:t>
            </a:r>
            <a:r>
              <a:rPr lang="en-US" sz="2000" dirty="0">
                <a:solidFill>
                  <a:srgbClr val="00B050"/>
                </a:solidFill>
                <a:latin typeface="Rockwell" panose="02060603020205020403" pitchFamily="18" charset="0"/>
              </a:rPr>
              <a:t>, </a:t>
            </a:r>
            <a:r>
              <a:rPr lang="en-US" sz="20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percentage impacts comparable to PG&amp;E in non-summer months</a:t>
            </a:r>
            <a:endParaRPr lang="en-US" sz="20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2051" name="Picture 3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33600"/>
            <a:ext cx="78486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766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1295400"/>
          </a:xfrm>
        </p:spPr>
        <p:txBody>
          <a:bodyPr/>
          <a:lstStyle/>
          <a:p>
            <a:pPr>
              <a:lnSpc>
                <a:spcPts val="24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SDG&amp;E  Average Impact by Month</a:t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2025 Mid Case</a:t>
            </a:r>
            <a:br>
              <a:rPr lang="en-US" sz="24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With 76% participation, average peak </a:t>
            </a:r>
            <a:r>
              <a:rPr lang="en-US" sz="2000" dirty="0">
                <a:solidFill>
                  <a:srgbClr val="00B050"/>
                </a:solidFill>
                <a:latin typeface="Rockwell" panose="02060603020205020403" pitchFamily="18" charset="0"/>
              </a:rPr>
              <a:t>impacts </a:t>
            </a:r>
            <a:r>
              <a:rPr lang="en-US" sz="20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are 0.8% October-May despite milder temperatures</a:t>
            </a:r>
            <a:endParaRPr lang="en-US" sz="20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Content Placeholder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33600"/>
            <a:ext cx="78486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085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92441"/>
            <a:ext cx="8229600" cy="912559"/>
          </a:xfrm>
        </p:spPr>
        <p:txBody>
          <a:bodyPr/>
          <a:lstStyle/>
          <a:p>
            <a:pPr>
              <a:lnSpc>
                <a:spcPts val="2000"/>
              </a:lnSpc>
            </a:pP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SMUD Average </a:t>
            </a:r>
            <a:r>
              <a:rPr lang="en-US" sz="2800" dirty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Impact by Month</a:t>
            </a:r>
            <a:br>
              <a:rPr lang="en-US" sz="2800" dirty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400" dirty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>2025 Mid Case</a:t>
            </a:r>
            <a: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  <a:t/>
            </a:r>
            <a:br>
              <a:rPr lang="en-US" sz="2800" dirty="0" smtClean="0">
                <a:latin typeface="Rockwell" panose="02060603020205020403" pitchFamily="18" charset="0"/>
                <a:ea typeface="Segoe UI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Peak impacts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are </a:t>
            </a:r>
            <a:r>
              <a:rPr lang="en-US" sz="24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1% </a:t>
            </a:r>
            <a:r>
              <a:rPr lang="en-US" sz="2400" dirty="0">
                <a:solidFill>
                  <a:srgbClr val="00B050"/>
                </a:solidFill>
                <a:latin typeface="Rockwell" panose="02060603020205020403" pitchFamily="18" charset="0"/>
              </a:rPr>
              <a:t>in non-summer </a:t>
            </a:r>
            <a:r>
              <a:rPr lang="en-US" sz="24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months</a:t>
            </a:r>
            <a:br>
              <a:rPr lang="en-US" sz="2400" dirty="0" smtClean="0">
                <a:solidFill>
                  <a:srgbClr val="00B050"/>
                </a:solidFill>
                <a:latin typeface="Rockwell" panose="02060603020205020403" pitchFamily="18" charset="0"/>
              </a:rPr>
            </a:br>
            <a:r>
              <a:rPr lang="en-US" sz="2400" dirty="0" smtClean="0">
                <a:solidFill>
                  <a:srgbClr val="00B050"/>
                </a:solidFill>
                <a:latin typeface="Rockwell" panose="02060603020205020403" pitchFamily="18" charset="0"/>
              </a:rPr>
              <a:t> (2% in low case)</a:t>
            </a:r>
            <a:endParaRPr lang="en-US" sz="2400" u="sng" dirty="0" smtClean="0">
              <a:latin typeface="Rockwell" panose="02060603020205020403" pitchFamily="18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Content Placeholder 2"/>
          <p:cNvPicPr preferRelativeResize="0">
            <a:picLocks noGrp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8486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1383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Conclusions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924800" cy="4114800"/>
          </a:xfrm>
        </p:spPr>
        <p:txBody>
          <a:bodyPr/>
          <a:lstStyle/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Participation rates and engagement/awareness assumptions are highly uncertain</a:t>
            </a:r>
          </a:p>
          <a:p>
            <a:pPr marL="742770" lvl="1" indent="-342360">
              <a:buClr>
                <a:srgbClr val="000000"/>
              </a:buClr>
              <a:buFont typeface="Arial"/>
              <a:buChar char="•"/>
            </a:pPr>
            <a:r>
              <a:rPr lang="en-US" sz="16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PG&amp;E CCA participation could increase over time</a:t>
            </a:r>
            <a:endParaRPr lang="en-US" sz="1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Winter impacts may be underestimated for colder climate zones</a:t>
            </a:r>
            <a:endParaRPr lang="en-US" sz="2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Rockwell" panose="02060603020205020403" pitchFamily="18" charset="0"/>
            </a:endParaRPr>
          </a:p>
          <a:p>
            <a:pPr marL="342720" indent="-342360">
              <a:buClr>
                <a:srgbClr val="000000"/>
              </a:buClr>
              <a:buFont typeface="Arial"/>
              <a:buChar char="•"/>
            </a:pPr>
            <a:r>
              <a:rPr lang="en-US" sz="2400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Rockwell" panose="02060603020205020403" pitchFamily="18" charset="0"/>
              </a:rPr>
              <a:t> AAEE will reduce impacts reported here</a:t>
            </a:r>
            <a:endParaRPr lang="en-US" sz="2400" dirty="0" smtClean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9534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8</Value>
      <Value>6</Value>
      <Value>61</Value>
      <Value>3</Value>
      <Value>154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2017-12-15 Workshop</TermName>
          <TermId xmlns="http://schemas.microsoft.com/office/infopath/2007/PartnerControls">5c44ed5c-9250-4902-8e97-658c9e0e4fa4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Z5JXHV6S7NA6-3-113766</_dlc_DocId>
    <_dlc_DocIdUrl xmlns="8eef3743-c7b3-4cbe-8837-b6e805be353c">
      <Url>http://efilingspinternal/_layouts/DocIdRedir.aspx?ID=Z5JXHV6S7NA6-3-113766</Url>
      <Description>Z5JXHV6S7NA6-3-113766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6D4BE18-F4F9-40E9-A4F0-7F890636B809}"/>
</file>

<file path=customXml/itemProps2.xml><?xml version="1.0" encoding="utf-8"?>
<ds:datastoreItem xmlns:ds="http://schemas.openxmlformats.org/officeDocument/2006/customXml" ds:itemID="{E7ED43A3-9EEE-45CB-8A5E-70B443B72DEC}"/>
</file>

<file path=customXml/itemProps3.xml><?xml version="1.0" encoding="utf-8"?>
<ds:datastoreItem xmlns:ds="http://schemas.openxmlformats.org/officeDocument/2006/customXml" ds:itemID="{E81A5155-C89B-416B-B2DF-F5456BB18EC3}"/>
</file>

<file path=customXml/itemProps4.xml><?xml version="1.0" encoding="utf-8"?>
<ds:datastoreItem xmlns:ds="http://schemas.openxmlformats.org/officeDocument/2006/customXml" ds:itemID="{7D92072A-27AD-45ED-9D19-9398FDCA0E4E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14847</TotalTime>
  <Words>482</Words>
  <Application>Microsoft Office PowerPoint</Application>
  <PresentationFormat>On-screen Show (4:3)</PresentationFormat>
  <Paragraphs>97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Residential TOU Load Impacts  CED 2017 Revised</vt:lpstr>
      <vt:lpstr>Residential Transition to Default TOU</vt:lpstr>
      <vt:lpstr>Planned Residential Default TOU Periods and Rates – Summer Weekday</vt:lpstr>
      <vt:lpstr>Planned Residential Default TOU Periods and Rates – Winter Weekday</vt:lpstr>
      <vt:lpstr>Revised TOU Load Impact Projections</vt:lpstr>
      <vt:lpstr>Insights from Opt-in Pilot</vt:lpstr>
      <vt:lpstr>Scenario Assumptions</vt:lpstr>
      <vt:lpstr>PG&amp;E August Peak Period Impacts Reduction to total residential load is  1.4% (High), 1.6% (Mid), and 3.1 %(Low)</vt:lpstr>
      <vt:lpstr>SCE August Peak Period Impacts Reduction to residential load is  1.35% (High), 1.6% (Mid), and 3.1 %(Low)</vt:lpstr>
      <vt:lpstr>SDG&amp;E August Peak Period Impacts Reduction to residential load is  1.4% (High), 1.65% (Mid), and 2.1 %(Low)</vt:lpstr>
      <vt:lpstr>SMUD August Peak Period Impacts Reduction to residential load is  3.4% (High), 4% (Mid), and 5.5%(Low) Higher participation rate and temperatures drive larger impacts.</vt:lpstr>
      <vt:lpstr>PG&amp;E Average Impact by Month 2025 Mid Case With only 55% participation due to exemptions and new CCAs, mid-case peak impacts are 0.7% in non-summer months;  (1% in low case)</vt:lpstr>
      <vt:lpstr>SCE Average Impact by Month 2025 Mid Case With higher participation, percentage impacts comparable to PG&amp;E in non-summer months</vt:lpstr>
      <vt:lpstr>SDG&amp;E  Average Impact by Month 2025 Mid Case With 76% participation, average peak impacts are 0.8% October-May despite milder temperatures</vt:lpstr>
      <vt:lpstr>SMUD Average Impact by Month 2025 Mid Case Peak impacts are 1% in non-summer months  (2% in low case)</vt:lpstr>
      <vt:lpstr>Conclusions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Residential TOU Load Impacts CED 2017 Revised</dc:title>
  <dc:creator>State of California</dc:creator>
  <cp:lastModifiedBy>Marshall, Lynn@Energy</cp:lastModifiedBy>
  <cp:revision>579</cp:revision>
  <cp:lastPrinted>2017-12-13T00:44:46Z</cp:lastPrinted>
  <dcterms:created xsi:type="dcterms:W3CDTF">2003-05-22T16:57:46Z</dcterms:created>
  <dcterms:modified xsi:type="dcterms:W3CDTF">2017-12-13T19:06:31Z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427076f6-d819-460b-b91d-2d46ad065db5</vt:lpwstr>
  </property>
  <property fmtid="{D5CDD505-2E9C-101B-9397-08002B2CF9AE}" pid="4" name="Subject_x0020_Areas">
    <vt:lpwstr>154;#IEPR 2017-12-15 Workshop|5c44ed5c-9250-4902-8e97-658c9e0e4fa4;#61;#IEPR Presentations|51277923-a549-4352-9cc5-bcce892adf24</vt:lpwstr>
  </property>
  <property fmtid="{D5CDD505-2E9C-101B-9397-08002B2CF9AE}" pid="5" name="_CopySource">
    <vt:lpwstr>http://efilingspinternal/PendingDocuments/17-IEPR-03/20171214T140010_Residential_TOU_Load_Impacts_CED_2017_Revised.pptx</vt:lpwstr>
  </property>
  <property fmtid="{D5CDD505-2E9C-101B-9397-08002B2CF9AE}" pid="6" name="Subject Areas">
    <vt:lpwstr>154;#IEPR 2017-12-15 Workshop|5c44ed5c-9250-4902-8e97-658c9e0e4fa4;#61;#IEPR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2534600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