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535" r:id="rId2"/>
    <p:sldId id="519" r:id="rId3"/>
    <p:sldId id="514" r:id="rId4"/>
    <p:sldId id="534" r:id="rId5"/>
    <p:sldId id="513" r:id="rId6"/>
    <p:sldId id="516" r:id="rId7"/>
  </p:sldIdLst>
  <p:sldSz cx="9144000" cy="6858000" type="screen4x3"/>
  <p:notesSz cx="6934200" cy="923448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CCFFFF"/>
    <a:srgbClr val="FF33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99" autoAdjust="0"/>
    <p:restoredTop sz="86395" autoAdjust="0"/>
  </p:normalViewPr>
  <p:slideViewPr>
    <p:cSldViewPr>
      <p:cViewPr varScale="1">
        <p:scale>
          <a:sx n="99" d="100"/>
          <a:sy n="99" d="100"/>
        </p:scale>
        <p:origin x="35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57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5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91" tIns="46195" rIns="92391" bIns="46195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29063" y="0"/>
            <a:ext cx="3005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91" tIns="46195" rIns="92391" bIns="46195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2525"/>
            <a:ext cx="3005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91" tIns="46195" rIns="92391" bIns="46195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29063" y="8772525"/>
            <a:ext cx="3005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91" tIns="46195" rIns="92391" bIns="46195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C7D59D45-31D2-4759-B70C-9EDDA84B256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5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91" tIns="46195" rIns="92391" bIns="46195" numCol="1" anchor="t" anchorCtr="0" compatLnSpc="1">
            <a:prstTxWarp prst="textNoShape">
              <a:avLst/>
            </a:prstTxWarp>
          </a:bodyPr>
          <a:lstStyle>
            <a:lvl1pPr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27475" y="0"/>
            <a:ext cx="3005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91" tIns="46195" rIns="92391" bIns="46195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58875" y="692150"/>
            <a:ext cx="4618038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3738" y="4386263"/>
            <a:ext cx="5546725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91" tIns="46195" rIns="92391" bIns="4619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0938"/>
            <a:ext cx="3005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91" tIns="46195" rIns="92391" bIns="46195" numCol="1" anchor="b" anchorCtr="0" compatLnSpc="1">
            <a:prstTxWarp prst="textNoShape">
              <a:avLst/>
            </a:prstTxWarp>
          </a:bodyPr>
          <a:lstStyle>
            <a:lvl1pPr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27475" y="8770938"/>
            <a:ext cx="3005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91" tIns="46195" rIns="92391" bIns="46195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/>
            </a:lvl1pPr>
          </a:lstStyle>
          <a:p>
            <a:pPr>
              <a:defRPr/>
            </a:pPr>
            <a:fld id="{5C4F6578-6F7A-4FA2-BD63-24DE6F302A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21ABA-B998-40E7-A592-B435E31907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0974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DE360-6A95-4F0E-8D35-C73A28352B7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7385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43DAC-4190-44A2-8E3F-1E9DB8865B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273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E8406-30EB-4C2A-9844-EC1641FAD8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61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9F599-4789-4839-9CBE-2661500503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2043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BB21A-8FB9-4A77-BDAA-67E111C932B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54125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934D2-4D38-4700-BF70-3125D62E23E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857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535EC-407C-4F8A-BC74-139C8CC83B7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9014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8C75D-9716-4C7B-B439-B855DA33FD8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0112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3BD94-B1D4-4753-8100-16291F3B264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9632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08DFA-E5E0-4FA6-8BAB-F22F4E6C76F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5978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153AF42-2F60-4980-A604-4F048D9FB02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defRPr/>
            </a:pPr>
            <a:endParaRPr lang="en-US" altLang="en-US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>
              <a:defRPr/>
            </a:pPr>
            <a:endParaRPr lang="en-US" altLang="en-US" sz="2400" smtClean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38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smtClean="0">
                <a:solidFill>
                  <a:schemeClr val="bg1"/>
                </a:solidFill>
                <a:latin typeface="Arial" panose="020B0604020202020204" pitchFamily="34" charset="0"/>
              </a:rPr>
              <a:t>California Energy Commission</a:t>
            </a:r>
            <a:endParaRPr lang="en-US" altLang="en-US" sz="2400" smtClean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defRPr/>
            </a:pPr>
            <a:endParaRPr lang="en-US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5ECC28C-9E8F-4561-A1D2-23C5987ACEB4}" type="slidenum">
              <a:rPr lang="en-US" altLang="en-US" sz="1400" smtClean="0">
                <a:latin typeface="Times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400" smtClean="0">
              <a:latin typeface="Times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66800" y="904875"/>
            <a:ext cx="7315200" cy="5140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15000"/>
              </a:spcBef>
              <a:defRPr/>
            </a:pPr>
            <a:endParaRPr lang="en-US" sz="3600" b="1" i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75000"/>
              </a:lnSpc>
              <a:spcBef>
                <a:spcPts val="0"/>
              </a:spcBef>
              <a:defRPr/>
            </a:pPr>
            <a:endParaRPr lang="en-US" sz="2000" b="1" i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75000"/>
              </a:lnSpc>
              <a:spcBef>
                <a:spcPts val="0"/>
              </a:spcBef>
              <a:defRPr/>
            </a:pPr>
            <a:r>
              <a:rPr lang="en-US" sz="36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Energy Commission’s</a:t>
            </a:r>
          </a:p>
          <a:p>
            <a:pPr algn="ctr">
              <a:lnSpc>
                <a:spcPct val="75000"/>
              </a:lnSpc>
              <a:spcBef>
                <a:spcPts val="0"/>
              </a:spcBef>
              <a:defRPr/>
            </a:pPr>
            <a:r>
              <a:rPr lang="en-US" sz="36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Technical Assistance &amp; Financing Programs for Water &amp; Resource Water Sectors</a:t>
            </a:r>
            <a:endParaRPr lang="en-US" sz="3600" b="1" i="1" dirty="0">
              <a:solidFill>
                <a:schemeClr val="accent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  <a:defRPr/>
            </a:pPr>
            <a:endParaRPr lang="en-US" sz="3600" b="1" dirty="0">
              <a:solidFill>
                <a:srgbClr val="FF33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60000"/>
              </a:lnSpc>
              <a:spcBef>
                <a:spcPct val="15000"/>
              </a:spcBef>
              <a:defRPr/>
            </a:pPr>
            <a:endParaRPr lang="en-US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spcBef>
                <a:spcPts val="0"/>
              </a:spcBef>
              <a:defRPr/>
            </a:pPr>
            <a:r>
              <a:rPr lang="en-US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Shahid Chaudhry</a:t>
            </a:r>
          </a:p>
          <a:p>
            <a:pPr algn="ctr">
              <a:spcBef>
                <a:spcPts val="0"/>
              </a:spcBef>
              <a:defRPr/>
            </a:pPr>
            <a:r>
              <a:rPr lang="en-US" sz="2400" b="1" i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Shahid.chaudhry@energy.ca.gov</a:t>
            </a:r>
          </a:p>
          <a:p>
            <a:pPr algn="ctr">
              <a:spcBef>
                <a:spcPts val="0"/>
              </a:spcBef>
              <a:defRPr/>
            </a:pPr>
            <a:r>
              <a:rPr lang="en-US" sz="16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November 19, 2019</a:t>
            </a:r>
          </a:p>
          <a:p>
            <a:pPr algn="ctr">
              <a:spcBef>
                <a:spcPts val="0"/>
              </a:spcBef>
              <a:defRPr/>
            </a:pPr>
            <a:endParaRPr lang="en-US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spcBef>
                <a:spcPts val="0"/>
              </a:spcBef>
              <a:defRPr/>
            </a:pPr>
            <a:endParaRPr lang="en-US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1600" dirty="0" smtClean="0">
                <a:solidFill>
                  <a:schemeClr val="bg1"/>
                </a:solidFill>
              </a:rPr>
              <a:t>Energy Commission’s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Technical Assistance &amp; Financing Programs for Water &amp; Resource Water Sectors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85800" y="1066800"/>
            <a:ext cx="7772400" cy="50292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30000"/>
              </a:spcBef>
            </a:pPr>
            <a:endParaRPr lang="en-US" altLang="en-US" sz="2000" b="1" dirty="0" smtClean="0">
              <a:latin typeface="Arial Black" panose="020B0A04020102020204" pitchFamily="34" charset="0"/>
            </a:endParaRPr>
          </a:p>
          <a:p>
            <a:pPr>
              <a:lnSpc>
                <a:spcPct val="80000"/>
              </a:lnSpc>
              <a:spcBef>
                <a:spcPct val="30000"/>
              </a:spcBef>
            </a:pPr>
            <a:endParaRPr lang="en-US" altLang="en-US" sz="2000" b="1" dirty="0" smtClean="0">
              <a:latin typeface="Arial Black" panose="020B0A04020102020204" pitchFamily="34" charset="0"/>
            </a:endParaRPr>
          </a:p>
          <a:p>
            <a:pPr>
              <a:lnSpc>
                <a:spcPct val="80000"/>
              </a:lnSpc>
              <a:spcBef>
                <a:spcPct val="30000"/>
              </a:spcBef>
            </a:pPr>
            <a:endParaRPr lang="en-US" altLang="en-US" sz="800" b="1" dirty="0" smtClean="0">
              <a:solidFill>
                <a:srgbClr val="0099FF"/>
              </a:solidFill>
              <a:latin typeface="Arial Black" panose="020B0A04020102020204" pitchFamily="34" charset="0"/>
            </a:endParaRPr>
          </a:p>
          <a:p>
            <a:pPr>
              <a:lnSpc>
                <a:spcPct val="80000"/>
              </a:lnSpc>
              <a:spcBef>
                <a:spcPct val="30000"/>
              </a:spcBef>
            </a:pPr>
            <a:endParaRPr lang="en-US" altLang="en-US" sz="800" b="1" dirty="0" smtClean="0">
              <a:solidFill>
                <a:srgbClr val="0099FF"/>
              </a:solidFill>
              <a:latin typeface="Arial Black" panose="020B0A04020102020204" pitchFamily="34" charset="0"/>
            </a:endParaRPr>
          </a:p>
          <a:p>
            <a:pPr>
              <a:lnSpc>
                <a:spcPct val="80000"/>
              </a:lnSpc>
              <a:spcBef>
                <a:spcPct val="30000"/>
              </a:spcBef>
            </a:pPr>
            <a:r>
              <a:rPr lang="en-US" altLang="en-US" sz="3200" b="1" dirty="0" smtClean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Energy Management @ Water &amp; Resource Water Facilities</a:t>
            </a:r>
          </a:p>
          <a:p>
            <a:pPr>
              <a:lnSpc>
                <a:spcPct val="80000"/>
              </a:lnSpc>
              <a:spcBef>
                <a:spcPct val="30000"/>
              </a:spcBef>
              <a:buFontTx/>
              <a:buNone/>
            </a:pPr>
            <a:endParaRPr lang="en-US" altLang="en-US" sz="800" b="1" dirty="0" smtClean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80000"/>
              </a:lnSpc>
              <a:spcBef>
                <a:spcPct val="30000"/>
              </a:spcBef>
              <a:buFontTx/>
              <a:buNone/>
            </a:pPr>
            <a:r>
              <a:rPr lang="en-US" altLang="en-US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endParaRPr lang="en-US" altLang="en-US" sz="1800" b="1" dirty="0" smtClean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smtClean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		</a:t>
            </a:r>
            <a:r>
              <a:rPr lang="en-US" altLang="en-US" sz="2400" dirty="0" smtClean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Water Conservation		</a:t>
            </a:r>
            <a:r>
              <a:rPr lang="en-US" alt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Energy Management</a:t>
            </a:r>
            <a:endParaRPr lang="en-US" altLang="en-US" sz="2400" dirty="0" smtClean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lnSpc>
                <a:spcPct val="80000"/>
              </a:lnSpc>
              <a:spcBef>
                <a:spcPct val="30000"/>
              </a:spcBef>
              <a:buFontTx/>
              <a:buNone/>
            </a:pPr>
            <a:r>
              <a:rPr lang="en-US" altLang="en-US" sz="2400" dirty="0" smtClean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		Water Use Efficiency		E</a:t>
            </a:r>
            <a:r>
              <a:rPr lang="en-US" alt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nergy Efficiency</a:t>
            </a:r>
          </a:p>
          <a:p>
            <a:pPr>
              <a:lnSpc>
                <a:spcPct val="80000"/>
              </a:lnSpc>
              <a:spcBef>
                <a:spcPct val="30000"/>
              </a:spcBef>
              <a:buFontTx/>
              <a:buNone/>
            </a:pPr>
            <a:r>
              <a:rPr lang="en-US" alt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						Renewable Energy 							      Generation</a:t>
            </a:r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CB9C36-387F-43FB-98B2-AF7DF4319C0A}" type="slidenum">
              <a:rPr lang="en-US" altLang="en-US" sz="1400" smtClean="0">
                <a:latin typeface="Times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 smtClean="0">
              <a:latin typeface="Times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Energy Management @ Water &amp; Resource Water Facilities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7772400" cy="4876800"/>
          </a:xfrm>
        </p:spPr>
        <p:txBody>
          <a:bodyPr/>
          <a:lstStyle/>
          <a:p>
            <a:pPr>
              <a:buFontTx/>
              <a:buNone/>
              <a:defRPr/>
            </a:pPr>
            <a:endParaRPr lang="en-US" sz="800" b="1" smtClean="0">
              <a:solidFill>
                <a:srgbClr val="002060"/>
              </a:solidFill>
              <a:latin typeface="Arial Black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3200" b="1" smtClean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Energy Partnership Program / EPP</a:t>
            </a:r>
          </a:p>
          <a:p>
            <a:pPr marL="349250" indent="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en-US" sz="2400" smtClean="0">
                <a:latin typeface="Calibri" panose="020F0502020204030204" pitchFamily="34" charset="0"/>
                <a:cs typeface="Calibri" panose="020F0502020204030204" pitchFamily="34" charset="0"/>
              </a:rPr>
              <a:t>ASHRAE Level II Energy Audit of Facilities by CEC Staff and/or Consultant to Identify Energy Saving Opportunities</a:t>
            </a:r>
          </a:p>
          <a:p>
            <a:pPr marL="349250" indent="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en-US" sz="2400" smtClean="0">
                <a:latin typeface="Calibri" panose="020F0502020204030204" pitchFamily="34" charset="0"/>
                <a:cs typeface="Calibri" panose="020F0502020204030204" pitchFamily="34" charset="0"/>
              </a:rPr>
              <a:t>Covers Up to $20,000 Worth of Services</a:t>
            </a:r>
          </a:p>
          <a:p>
            <a:pPr>
              <a:defRPr/>
            </a:pPr>
            <a:r>
              <a:rPr lang="en-US" sz="3200" b="1" smtClean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Energy Financing Program / ECAA</a:t>
            </a:r>
          </a:p>
          <a:p>
            <a:pPr marL="349250" indent="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en-US" sz="2400" smtClean="0">
                <a:latin typeface="Calibri" panose="020F0502020204030204" pitchFamily="34" charset="0"/>
                <a:cs typeface="Calibri" panose="020F0502020204030204" pitchFamily="34" charset="0"/>
              </a:rPr>
              <a:t>Loan @ 1% Interest to Implement Energy Projects </a:t>
            </a:r>
          </a:p>
          <a:p>
            <a:pPr marL="349250" indent="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en-US" sz="2400" smtClean="0">
                <a:latin typeface="Calibri" panose="020F0502020204030204" pitchFamily="34" charset="0"/>
                <a:cs typeface="Calibri" panose="020F0502020204030204" pitchFamily="34" charset="0"/>
              </a:rPr>
              <a:t>Up to $3 Million</a:t>
            </a:r>
          </a:p>
          <a:p>
            <a:pPr marL="349250" indent="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en-US" sz="2400" smtClean="0">
                <a:latin typeface="Calibri" panose="020F0502020204030204" pitchFamily="34" charset="0"/>
                <a:cs typeface="Calibri" panose="020F0502020204030204" pitchFamily="34" charset="0"/>
              </a:rPr>
              <a:t>Principal + Interest Repayable within 20 Years</a:t>
            </a:r>
            <a:endParaRPr lang="en-US" sz="2400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75A3CD3-BACC-4904-B743-26D60054D54D}" type="slidenum">
              <a:rPr lang="en-US" altLang="en-US" sz="1400" smtClean="0">
                <a:latin typeface="Times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 smtClean="0">
              <a:latin typeface="Times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bg1"/>
                </a:solidFill>
              </a:rPr>
              <a:t>Energy Partnership Program / EPP &amp; Energy Financing Program / ECAA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90600"/>
            <a:ext cx="7772400" cy="5105400"/>
          </a:xfrm>
        </p:spPr>
        <p:txBody>
          <a:bodyPr/>
          <a:lstStyle/>
          <a:p>
            <a:pPr>
              <a:defRPr/>
            </a:pPr>
            <a:endParaRPr lang="en-US" sz="900" dirty="0" smtClean="0"/>
          </a:p>
          <a:p>
            <a:pPr>
              <a:defRPr/>
            </a:pPr>
            <a:endParaRPr lang="en-US" sz="1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3200" b="1" dirty="0" smtClean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Eligible Entities</a:t>
            </a:r>
          </a:p>
          <a:p>
            <a:pPr marL="349250" indent="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ities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, counties, hospitals, 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colleges, universities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, public care facilities, and special districts. 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ECAA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has provided 882 loans totaling $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449.3 million Since Inception in 1979. 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ECAA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is a first come, first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served program.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No Loan Ever Defaulted.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691F062-416E-4E72-8033-89B17B335413}" type="slidenum">
              <a:rPr lang="en-US" altLang="en-US" sz="1400" smtClean="0">
                <a:latin typeface="Times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400" smtClean="0">
              <a:latin typeface="Times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55997"/>
            <a:ext cx="7772400" cy="8382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Eligible Entities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8001000" cy="4876800"/>
          </a:xfrm>
        </p:spPr>
        <p:txBody>
          <a:bodyPr/>
          <a:lstStyle/>
          <a:p>
            <a:pPr algn="ctr">
              <a:buFontTx/>
              <a:buNone/>
            </a:pPr>
            <a:endParaRPr lang="en-US" altLang="en-US" sz="1200" b="1" dirty="0" smtClean="0">
              <a:latin typeface="Arial Black" panose="020B0A04020102020204" pitchFamily="34" charset="0"/>
            </a:endParaRPr>
          </a:p>
          <a:p>
            <a:pPr>
              <a:lnSpc>
                <a:spcPct val="75000"/>
              </a:lnSpc>
            </a:pPr>
            <a:r>
              <a:rPr lang="en-US" altLang="en-US" sz="3200" b="1" dirty="0" smtClean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Funding Overview</a:t>
            </a:r>
            <a:r>
              <a:rPr lang="en-US" altLang="en-US" sz="2400" b="1" dirty="0" smtClean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</a:t>
            </a:r>
            <a:r>
              <a:rPr lang="en-US" altLang="en-US" sz="1400" b="1" dirty="0" smtClean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US" altLang="en-US" sz="16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F79DFE6-B7C0-4129-ABD0-2C4B5C3D6CF8}" type="slidenum">
              <a:rPr lang="en-US" altLang="en-US" sz="1400" smtClean="0">
                <a:latin typeface="Times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400" smtClean="0">
              <a:latin typeface="Times" panose="02020603050405020304" pitchFamily="18" charset="0"/>
            </a:endParaRPr>
          </a:p>
        </p:txBody>
      </p:sp>
      <p:pic>
        <p:nvPicPr>
          <p:cNvPr id="19460" name="Picture 5" descr="Local government- 54% funding, 345 projects&#10;schools- 23% of funding, 358 projects&#10;college- 10% of funding, 82 projects&#10;Special district- 7% of funding, 27 projects&#10;Hospital- 4.5% of funding, 6 projects&#10;State- 2% of funding, 5 projects" title="funding breakdow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286000"/>
            <a:ext cx="7799388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507" y="647700"/>
            <a:ext cx="7772400" cy="8382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Funding Overview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8001000" cy="4876800"/>
          </a:xfrm>
        </p:spPr>
        <p:txBody>
          <a:bodyPr/>
          <a:lstStyle/>
          <a:p>
            <a:endParaRPr lang="en-US" altLang="en-US" sz="800" b="1" dirty="0" smtClean="0">
              <a:latin typeface="Arial Black" panose="020B0A040201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3200" b="1" dirty="0" smtClean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Examples of Funded Projects in W&amp;RW Sector</a:t>
            </a:r>
          </a:p>
          <a:p>
            <a:pPr>
              <a:lnSpc>
                <a:spcPct val="80000"/>
              </a:lnSpc>
              <a:spcBef>
                <a:spcPts val="1200"/>
              </a:spcBef>
              <a:spcAft>
                <a:spcPts val="400"/>
              </a:spcAft>
              <a:buFontTx/>
              <a:buNone/>
            </a:pPr>
            <a:r>
              <a:rPr lang="en-US" altLang="en-US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alt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Premium Efficiency Pumps &amp; Motors, VFDs, Increasing Reservoir Capacity, Aerators Upgrading, Cogeneration System, Renewable Energy Projects, SCADA System, Treatment Process Modifications, etc. </a:t>
            </a:r>
          </a:p>
          <a:p>
            <a:pPr>
              <a:lnSpc>
                <a:spcPct val="80000"/>
              </a:lnSpc>
              <a:spcBef>
                <a:spcPts val="400"/>
              </a:spcBef>
              <a:buFontTx/>
              <a:buNone/>
            </a:pPr>
            <a:r>
              <a:rPr lang="en-US" altLang="en-US" sz="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lvl="1">
              <a:spcBef>
                <a:spcPts val="600"/>
              </a:spcBef>
            </a:pPr>
            <a:r>
              <a:rPr lang="en-US" alt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City of Big Bear Lake / DWP		275 kW PV Project </a:t>
            </a:r>
          </a:p>
          <a:p>
            <a:pPr lvl="1">
              <a:spcBef>
                <a:spcPts val="600"/>
              </a:spcBef>
            </a:pPr>
            <a:r>
              <a:rPr lang="en-US" alt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Amador Water Agency		440 kW In-Conduit Turbine</a:t>
            </a:r>
          </a:p>
          <a:p>
            <a:pPr lvl="1">
              <a:spcBef>
                <a:spcPts val="600"/>
              </a:spcBef>
            </a:pPr>
            <a:r>
              <a:rPr lang="en-US" alt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City of Santa Rosa			Upgrading Pumping Stations</a:t>
            </a:r>
          </a:p>
          <a:p>
            <a:pPr lvl="1">
              <a:spcBef>
                <a:spcPts val="600"/>
              </a:spcBef>
            </a:pPr>
            <a:r>
              <a:rPr lang="en-US" alt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San </a:t>
            </a:r>
            <a:r>
              <a:rPr lang="en-US" altLang="en-US" sz="2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Elijo</a:t>
            </a:r>
            <a:r>
              <a:rPr lang="en-US" alt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JPA 			Activated Sludge System 						Performance Optimization</a:t>
            </a: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22AB729-18AE-4678-882A-AC0412A0BC3A}" type="slidenum">
              <a:rPr lang="en-US" altLang="en-US" sz="1400" smtClean="0">
                <a:latin typeface="Times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400" smtClean="0">
              <a:latin typeface="Times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>
                <a:solidFill>
                  <a:schemeClr val="bg1"/>
                </a:solidFill>
              </a:rPr>
              <a:t>Examples of Funded Projects in W&amp;RW Sector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14391</TotalTime>
  <Words>191</Words>
  <Application>Microsoft Office PowerPoint</Application>
  <PresentationFormat>On-screen Show (4:3)</PresentationFormat>
  <Paragraphs>57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Times</vt:lpstr>
      <vt:lpstr>Arial</vt:lpstr>
      <vt:lpstr>Times New Roman</vt:lpstr>
      <vt:lpstr>Calibri</vt:lpstr>
      <vt:lpstr>Arial Black</vt:lpstr>
      <vt:lpstr>Wingdings</vt:lpstr>
      <vt:lpstr>Default Design</vt:lpstr>
      <vt:lpstr>Energy Commission’s Technical Assistance &amp; Financing Programs for Water &amp; Resource Water Sectors </vt:lpstr>
      <vt:lpstr>Energy Management @ Water &amp; Resource Water Facilities </vt:lpstr>
      <vt:lpstr>Energy Partnership Program / EPP &amp; Energy Financing Program / ECAA </vt:lpstr>
      <vt:lpstr>Eligible Entities </vt:lpstr>
      <vt:lpstr>Funding Overview</vt:lpstr>
      <vt:lpstr>Examples of Funded Projects in W&amp;RW Sector </vt:lpstr>
    </vt:vector>
  </TitlesOfParts>
  <Company>CA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State of California</dc:creator>
  <cp:lastModifiedBy>Mori, Kevin@Energy</cp:lastModifiedBy>
  <cp:revision>1481</cp:revision>
  <cp:lastPrinted>2003-05-22T21:33:00Z</cp:lastPrinted>
  <dcterms:created xsi:type="dcterms:W3CDTF">2003-05-22T16:57:46Z</dcterms:created>
  <dcterms:modified xsi:type="dcterms:W3CDTF">2019-12-24T01:07:43Z</dcterms:modified>
</cp:coreProperties>
</file>