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45" r:id="rId2"/>
    <p:sldId id="350" r:id="rId3"/>
    <p:sldId id="283" r:id="rId4"/>
    <p:sldId id="590" r:id="rId5"/>
    <p:sldId id="351" r:id="rId6"/>
    <p:sldId id="632" r:id="rId7"/>
    <p:sldId id="633" r:id="rId8"/>
    <p:sldId id="634" r:id="rId9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5232" autoAdjust="0"/>
  </p:normalViewPr>
  <p:slideViewPr>
    <p:cSldViewPr snapToGrid="0">
      <p:cViewPr varScale="1">
        <p:scale>
          <a:sx n="72" d="100"/>
          <a:sy n="72" d="100"/>
        </p:scale>
        <p:origin x="6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FDE3E67F-C740-4944-A98B-6B466AE3E19F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8039ED39-766D-4C25-B759-6B0F622406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91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707708" y="4505980"/>
            <a:ext cx="5661659" cy="3686711"/>
          </a:xfrm>
          <a:prstGeom prst="rect">
            <a:avLst/>
          </a:prstGeom>
        </p:spPr>
        <p:txBody>
          <a:bodyPr lIns="93921" tIns="93921" rIns="93921" bIns="93921" anchor="t" anchorCtr="0">
            <a:noAutofit/>
          </a:bodyPr>
          <a:lstStyle/>
          <a:p>
            <a:endParaRPr dirty="0"/>
          </a:p>
        </p:txBody>
      </p:sp>
      <p:sp>
        <p:nvSpPr>
          <p:cNvPr id="160" name="Shape 160"/>
          <p:cNvSpPr>
            <a:spLocks noGrp="1" noRot="1" noChangeAspect="1"/>
          </p:cNvSpPr>
          <p:nvPr>
            <p:ph type="sldImg" idx="2"/>
          </p:nvPr>
        </p:nvSpPr>
        <p:spPr>
          <a:xfrm>
            <a:off x="728663" y="1169988"/>
            <a:ext cx="5619750" cy="316071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7294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39399C-67C2-1946-BC3A-73D79E40F31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114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ED1B0-037A-45EF-915B-1389F019F3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5BA3D9-C0CD-4E08-9397-8B8A6A8E2E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4DCBA9-46ED-4C57-AB1D-14E8F4603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F4025-182B-4D47-B802-954502A19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4DE74-A53A-424E-9592-93231A628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469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8E900-85C3-4B6B-ADB1-DCD82D1EA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DE882-5E13-4DF3-B4BB-BDFA3D09E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16E348-6258-4E8C-B8FE-2F8E2079D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1E4A0-9089-44F5-B5DA-81BAF87FF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C6023-184F-4B06-9903-B4A5B3102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96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ED490-4448-4031-AAF3-F131DA47F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9382C6-ABC8-4610-9460-50225723C7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E1C81-ED95-4262-AA76-13458DDF3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D0F583-3AC1-4A5F-AFD8-353BD3A32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3608D-9440-4A19-8671-F72BC479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807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81F88-B675-4537-9822-9D2844C17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60CDC-DBD5-435A-B734-226154F14F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DA069A-D22A-4FFC-B72B-2E5E4FDEE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22B1A7-022D-4E24-9EC9-973EF0BB4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4288C4-988F-48B0-8AE4-001942AF8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E5140-9193-4DE2-8A56-373EB5D85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846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979BB-6E83-4FEB-A765-2B97929A4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8D6F43-5AFF-452E-892B-D320ADE73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C8EB30-CA66-42EB-8377-0E3CCA2B73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E91A4E-E07F-4ADC-B313-F679E9EA1A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EAC199-43AD-49E9-921E-F7DC1D56A9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B7E5E6-A443-426F-97AB-2DA876DEC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705DFD-9662-434D-805A-15F8764C2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47B5BC-8271-4604-B01F-A7C446E3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139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AB229-B4A3-429D-A3F8-1C19E2ADB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A523AA-9AE4-4DF4-8DA2-86549FF71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6D9F12-84C2-46A3-A33B-4570D5B4B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5F7445-7E22-4CAB-A548-D512BF170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381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C23CCC-A6A1-48AA-BDAA-502FB340B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1C1500-7477-456B-847B-70617D881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017C06-2A69-4B6A-A2C0-89BF98952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645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D2784-1882-4597-8C2D-86ECDED09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ADBB7-E43E-4FF0-8D2C-C0BC07F62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DB1AE-A6C4-404D-8299-CAF02F72E7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0D0D16-50E2-40CE-A078-D20F0400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0C9D7-CE6C-4FB9-83CC-A484A7095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323CE2-5FAA-48CF-A016-0594F2808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636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41CF7-36BF-4D5F-8461-53B01CE2A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D2F1C8-C412-4FC3-B7CC-369869EA0B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A4793C-D1F5-4C88-AAB6-4BC1E10A4B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F4368C-C9F2-488A-B356-5A11BDAD6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275EF4-FA79-4482-A6D0-66AE5438B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DE0B70-1FB5-48AD-B153-378A7CFBE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70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A805C-9E4D-41EA-995F-408C31E84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ACFF7D-E407-43E1-B3E7-E0A468C184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7C6087-1DFD-4EDE-8835-A1DA77898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7A591-5C8D-4148-9779-F11578D4D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9731F-C763-461A-A79B-4FDFB4BE2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440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6A99C1-F73C-47D7-8BB0-4FEC2C6785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7494C-E733-4DD0-B09E-09018D8B1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6C4A1-D3C2-491F-9937-2C70782D3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5B817C-A074-4678-BAE3-E64453CB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363098-78C0-4E09-93DA-F691BE073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5749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DF52BC0-FF58-422F-AD1A-B35227F4C1E1}"/>
              </a:ext>
            </a:extLst>
          </p:cNvPr>
          <p:cNvSpPr/>
          <p:nvPr userDrawn="1"/>
        </p:nvSpPr>
        <p:spPr bwMode="auto">
          <a:xfrm>
            <a:off x="4611927" y="3958542"/>
            <a:ext cx="7578891" cy="2899458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bg1"/>
              </a:gs>
            </a:gsLst>
            <a:lin ang="16200000" scaled="1"/>
          </a:gradFill>
          <a:ln w="9525">
            <a:noFill/>
            <a:miter lim="800000"/>
            <a:headEnd/>
            <a:tailEnd/>
          </a:ln>
        </p:spPr>
        <p:txBody>
          <a:bodyPr rtlCol="0" anchor="b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372BFA-C58D-4004-9BE4-8BD18CBFF92E}"/>
              </a:ext>
            </a:extLst>
          </p:cNvPr>
          <p:cNvSpPr/>
          <p:nvPr userDrawn="1"/>
        </p:nvSpPr>
        <p:spPr bwMode="auto">
          <a:xfrm flipV="1">
            <a:off x="4645097" y="-1"/>
            <a:ext cx="7545721" cy="4280061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bg1"/>
              </a:gs>
            </a:gsLst>
            <a:lin ang="16200000" scaled="1"/>
          </a:gradFill>
          <a:ln w="9525">
            <a:noFill/>
            <a:miter lim="800000"/>
            <a:headEnd/>
            <a:tailEnd/>
          </a:ln>
        </p:spPr>
        <p:txBody>
          <a:bodyPr rtlCol="0" anchor="b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F7E18D-F460-478B-A434-31CDE7D351A0}"/>
              </a:ext>
            </a:extLst>
          </p:cNvPr>
          <p:cNvSpPr/>
          <p:nvPr userDrawn="1"/>
        </p:nvSpPr>
        <p:spPr bwMode="auto">
          <a:xfrm flipV="1">
            <a:off x="1" y="0"/>
            <a:ext cx="4645096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6200000" scaled="1"/>
          </a:gradFill>
          <a:ln w="9525">
            <a:noFill/>
            <a:miter lim="800000"/>
            <a:headEnd/>
            <a:tailEnd/>
          </a:ln>
        </p:spPr>
        <p:txBody>
          <a:bodyPr rtlCol="0" anchor="b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D446BD-3375-46C4-8A35-A4D4AB03C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618" y="243182"/>
            <a:ext cx="4226479" cy="1154590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B0F84E-3DF3-4146-88A4-64846C988BE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" y="6481824"/>
            <a:ext cx="512260" cy="301062"/>
          </a:xfrm>
        </p:spPr>
        <p:txBody>
          <a:bodyPr/>
          <a:lstStyle>
            <a:lvl1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830CED38-F16A-AF4E-BD56-604F909F3C6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C200943-1247-4875-951D-0F43369A019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18618" y="1566864"/>
            <a:ext cx="4193309" cy="4704658"/>
          </a:xfrm>
          <a:prstGeom prst="rect">
            <a:avLst/>
          </a:prstGeom>
        </p:spPr>
        <p:txBody>
          <a:bodyPr/>
          <a:lstStyle>
            <a:lvl1pPr marL="341313" indent="-225425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>
                  <a:lumMod val="40000"/>
                  <a:lumOff val="60000"/>
                </a:schemeClr>
              </a:buClr>
              <a:buFont typeface="Wingdings" panose="05000000000000000000" pitchFamily="2" charset="2"/>
              <a:buChar char="n"/>
              <a:defRPr sz="22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573088" indent="-231775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chemeClr val="bg1"/>
              </a:buClr>
              <a:defRPr sz="1800">
                <a:solidFill>
                  <a:schemeClr val="tx2">
                    <a:lumMod val="20000"/>
                    <a:lumOff val="80000"/>
                  </a:schemeClr>
                </a:solidFill>
              </a:defRPr>
            </a:lvl2pPr>
            <a:lvl3pPr marL="741363" indent="-168275">
              <a:spcAft>
                <a:spcPts val="300"/>
              </a:spcAft>
              <a:buClr>
                <a:schemeClr val="accent1">
                  <a:lumMod val="40000"/>
                  <a:lumOff val="60000"/>
                </a:schemeClr>
              </a:buClr>
              <a:defRPr sz="1600">
                <a:solidFill>
                  <a:schemeClr val="tx2">
                    <a:lumMod val="20000"/>
                    <a:lumOff val="80000"/>
                  </a:schemeClr>
                </a:solidFill>
              </a:defRPr>
            </a:lvl3pPr>
            <a:lvl4pPr>
              <a:spcAft>
                <a:spcPts val="450"/>
              </a:spcAft>
              <a:defRPr/>
            </a:lvl4pPr>
            <a:lvl5pPr>
              <a:spcAft>
                <a:spcPts val="450"/>
              </a:spcAft>
              <a:defRPr/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D01E44F-3B23-44C3-9CAC-B109E37C6759}"/>
              </a:ext>
            </a:extLst>
          </p:cNvPr>
          <p:cNvSpPr/>
          <p:nvPr userDrawn="1"/>
        </p:nvSpPr>
        <p:spPr>
          <a:xfrm>
            <a:off x="0" y="0"/>
            <a:ext cx="12192000" cy="11288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350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9858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A46CA4-E3B2-4FF7-9CB7-3B3BA36FC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EC2083-752D-455C-A550-10825FCDAB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0B955-AA6F-4F5A-A33B-AF7268B89D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B76C3-71B0-4098-B6EA-29354BD4589E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359815-5B40-4845-A8D8-8C58AC2D4B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B5F6E-4466-4F10-8923-309430311E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2BA53-E3AD-42F0-975D-B4183D8FF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400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18F16-C163-4FAD-95E5-7DB445FF2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pPr algn="ctr"/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Need for Diversity, Reliability, Resilience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08069-A978-4559-B2F8-82CBE1FC1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290" y="1490541"/>
            <a:ext cx="10515600" cy="4351338"/>
          </a:xfrm>
        </p:spPr>
        <p:txBody>
          <a:bodyPr>
            <a:normAutofit/>
          </a:bodyPr>
          <a:lstStyle/>
          <a:p>
            <a:r>
              <a:rPr lang="en-US" sz="4400" dirty="0"/>
              <a:t> Diversity = Resilience</a:t>
            </a:r>
          </a:p>
          <a:p>
            <a:r>
              <a:rPr lang="en-US" sz="4400" dirty="0"/>
              <a:t> Need bioenergy and renewable hydrogen 	for reliability</a:t>
            </a:r>
          </a:p>
        </p:txBody>
      </p:sp>
      <p:pic>
        <p:nvPicPr>
          <p:cNvPr id="5" name="Picture 4" descr="A picture containing sky, outdoor, water, chair&#10;&#10;Description automatically generated">
            <a:extLst>
              <a:ext uri="{FF2B5EF4-FFF2-40B4-BE49-F238E27FC236}">
                <a16:creationId xmlns:a16="http://schemas.microsoft.com/office/drawing/2014/main" id="{7C6448A8-9DBD-4433-9F76-1E40A6B769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3" t="700" b="1"/>
          <a:stretch/>
        </p:blipFill>
        <p:spPr>
          <a:xfrm>
            <a:off x="6839339" y="3741249"/>
            <a:ext cx="4943329" cy="3116751"/>
          </a:xfrm>
          <a:prstGeom prst="rect">
            <a:avLst/>
          </a:prstGeom>
        </p:spPr>
      </p:pic>
      <p:pic>
        <p:nvPicPr>
          <p:cNvPr id="6" name="Picture 5" descr="A picture containing smoke, fire, train, coming&#10;&#10;Description automatically generated">
            <a:extLst>
              <a:ext uri="{FF2B5EF4-FFF2-40B4-BE49-F238E27FC236}">
                <a16:creationId xmlns:a16="http://schemas.microsoft.com/office/drawing/2014/main" id="{35E6AA28-56C5-4D45-B07A-4A1198869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24" y="3753239"/>
            <a:ext cx="5424200" cy="310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96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62C50-43BF-4812-837C-828B2AB19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301" y="18256"/>
            <a:ext cx="10515600" cy="905022"/>
          </a:xfrm>
        </p:spPr>
        <p:txBody>
          <a:bodyPr/>
          <a:lstStyle/>
          <a:p>
            <a:pPr algn="ctr"/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Bioenergy Can Provide: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8798F4-58E5-4044-B2B3-CD55C630F9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326" y="951542"/>
            <a:ext cx="11877674" cy="4351338"/>
          </a:xfrm>
        </p:spPr>
        <p:txBody>
          <a:bodyPr>
            <a:normAutofit/>
          </a:bodyPr>
          <a:lstStyle/>
          <a:p>
            <a:r>
              <a:rPr lang="en-US" sz="3200" dirty="0"/>
              <a:t>Flexible generation and baseload power</a:t>
            </a:r>
          </a:p>
          <a:p>
            <a:r>
              <a:rPr lang="en-US" sz="3200" dirty="0"/>
              <a:t>The only carbon negative fuel – 2-5x lower carbon than solar or wind</a:t>
            </a:r>
          </a:p>
          <a:p>
            <a:r>
              <a:rPr lang="en-US" sz="3200" dirty="0"/>
              <a:t>Long-duration energy storage</a:t>
            </a:r>
          </a:p>
          <a:p>
            <a:r>
              <a:rPr lang="en-US" sz="3200" dirty="0"/>
              <a:t>Liquid or gaseous fuels for backup generators</a:t>
            </a:r>
          </a:p>
          <a:p>
            <a:r>
              <a:rPr lang="en-US" sz="3200" dirty="0"/>
              <a:t>Renewable hydrogen for fuel cells</a:t>
            </a:r>
          </a:p>
        </p:txBody>
      </p:sp>
      <p:pic>
        <p:nvPicPr>
          <p:cNvPr id="5" name="Picture 4" descr="A view of the side of a road&#10;&#10;Description automatically generated">
            <a:extLst>
              <a:ext uri="{FF2B5EF4-FFF2-40B4-BE49-F238E27FC236}">
                <a16:creationId xmlns:a16="http://schemas.microsoft.com/office/drawing/2014/main" id="{D3D387F6-CCCB-4DFD-BF7A-D2202D9FC0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6" r="15487" b="12726"/>
          <a:stretch/>
        </p:blipFill>
        <p:spPr>
          <a:xfrm>
            <a:off x="1539551" y="4045644"/>
            <a:ext cx="9430999" cy="281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50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C75A1B-F6D2-42AA-B813-B2A2ABB36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879" y="0"/>
            <a:ext cx="10515600" cy="541176"/>
          </a:xfrm>
        </p:spPr>
        <p:txBody>
          <a:bodyPr>
            <a:normAutofit/>
          </a:bodyPr>
          <a:lstStyle/>
          <a:p>
            <a:pPr algn="ctr"/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California’s Technically Available Organic Waste Feedstocks</a:t>
            </a:r>
          </a:p>
        </p:txBody>
      </p:sp>
      <p:sp>
        <p:nvSpPr>
          <p:cNvPr id="163" name="Shape 163"/>
          <p:cNvSpPr txBox="1">
            <a:spLocks noGrp="1"/>
          </p:cNvSpPr>
          <p:nvPr>
            <p:ph type="body" idx="4294967295"/>
          </p:nvPr>
        </p:nvSpPr>
        <p:spPr>
          <a:xfrm>
            <a:off x="1189038" y="6415088"/>
            <a:ext cx="11002962" cy="4429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/>
              <a:t>Sources:  Rob Williams and Stephen Kaffka, UC Davis, presentation to the California Energy Commission on January 30, 2017;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/>
              <a:t> Lawrence Livermore National Lab assessment of forest, sawmill, shrub &amp; chaparral residues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3D7CAC0-5C1F-409B-874F-910A4B4DCD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093491"/>
              </p:ext>
            </p:extLst>
          </p:nvPr>
        </p:nvGraphicFramePr>
        <p:xfrm>
          <a:off x="1604864" y="727788"/>
          <a:ext cx="8826760" cy="5375559"/>
        </p:xfrm>
        <a:graphic>
          <a:graphicData uri="http://schemas.openxmlformats.org/drawingml/2006/table">
            <a:tbl>
              <a:tblPr/>
              <a:tblGrid>
                <a:gridCol w="2761862">
                  <a:extLst>
                    <a:ext uri="{9D8B030D-6E8A-4147-A177-3AD203B41FA5}">
                      <a16:colId xmlns:a16="http://schemas.microsoft.com/office/drawing/2014/main" val="76715393"/>
                    </a:ext>
                  </a:extLst>
                </a:gridCol>
                <a:gridCol w="1903445">
                  <a:extLst>
                    <a:ext uri="{9D8B030D-6E8A-4147-A177-3AD203B41FA5}">
                      <a16:colId xmlns:a16="http://schemas.microsoft.com/office/drawing/2014/main" val="2569803032"/>
                    </a:ext>
                  </a:extLst>
                </a:gridCol>
                <a:gridCol w="1838130">
                  <a:extLst>
                    <a:ext uri="{9D8B030D-6E8A-4147-A177-3AD203B41FA5}">
                      <a16:colId xmlns:a16="http://schemas.microsoft.com/office/drawing/2014/main" val="1076566788"/>
                    </a:ext>
                  </a:extLst>
                </a:gridCol>
                <a:gridCol w="2323323">
                  <a:extLst>
                    <a:ext uri="{9D8B030D-6E8A-4147-A177-3AD203B41FA5}">
                      <a16:colId xmlns:a16="http://schemas.microsoft.com/office/drawing/2014/main" val="1595109176"/>
                    </a:ext>
                  </a:extLst>
                </a:gridCol>
              </a:tblGrid>
              <a:tr h="8197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Feedstock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Amount Technically Available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Billion Cubic Feet Methane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Million Gasoline Gallon Equivalents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/>
                </a:tc>
                <a:extLst>
                  <a:ext uri="{0D108BD9-81ED-4DB2-BD59-A6C34878D82A}">
                    <a16:rowId xmlns:a16="http://schemas.microsoft.com/office/drawing/2014/main" val="766805210"/>
                  </a:ext>
                </a:extLst>
              </a:tr>
              <a:tr h="401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Landfill Gas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106 BCF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53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457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000447"/>
                  </a:ext>
                </a:extLst>
              </a:tr>
              <a:tr h="401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Animal Manure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3.4 M BDT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19.5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168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342525"/>
                  </a:ext>
                </a:extLst>
              </a:tr>
              <a:tr h="5616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Waste Water Treatment Gas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11.8 BCF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7.7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66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222826"/>
                  </a:ext>
                </a:extLst>
              </a:tr>
              <a:tr h="401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Fats, Oils and Greases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207,000 tons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171003"/>
                  </a:ext>
                </a:extLst>
              </a:tr>
              <a:tr h="5616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Municipal Solid Waste (food, leaves, grass)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1.2 M BDT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12.7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109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2889849"/>
                  </a:ext>
                </a:extLst>
              </a:tr>
              <a:tr h="5616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Municipal Solid Waste  lignocellulosic fraction)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6.7 BDT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65.9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568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1858207"/>
                  </a:ext>
                </a:extLst>
              </a:tr>
              <a:tr h="5616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Agricultural Residue (Lignocellulosic)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5.3 M BDT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51.8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446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5407149"/>
                  </a:ext>
                </a:extLst>
              </a:tr>
              <a:tr h="5616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Forest, Sawmill, Shrub &amp; Chaparral Residues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26.2 M BDT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256</a:t>
                      </a: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2,214</a:t>
                      </a:r>
                    </a:p>
                  </a:txBody>
                  <a:tcPr marL="6896" marR="6896" marT="6896" marB="41376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4159713"/>
                  </a:ext>
                </a:extLst>
              </a:tr>
              <a:tr h="401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BIOGAS POTENTIAL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96" marR="6896" marT="6896" marB="41376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468.5</a:t>
                      </a:r>
                    </a:p>
                  </a:txBody>
                  <a:tcPr marL="6896" marR="6896" marT="6896" marB="41376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4,044</a:t>
                      </a:r>
                    </a:p>
                  </a:txBody>
                  <a:tcPr marL="6896" marR="6896" marT="6896" marB="41376" anchor="ctr"/>
                </a:tc>
                <a:extLst>
                  <a:ext uri="{0D108BD9-81ED-4DB2-BD59-A6C34878D82A}">
                    <a16:rowId xmlns:a16="http://schemas.microsoft.com/office/drawing/2014/main" val="611027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6551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0031515-67C1-A143-9336-8B09A7D40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616" y="1266912"/>
            <a:ext cx="3629369" cy="1154590"/>
          </a:xfrm>
        </p:spPr>
        <p:txBody>
          <a:bodyPr>
            <a:normAutofit fontScale="90000"/>
          </a:bodyPr>
          <a:lstStyle/>
          <a:p>
            <a:r>
              <a:rPr lang="en-US" dirty="0"/>
              <a:t>Waste biomass is broadly distributed in California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DEB7180-C8C7-AC4B-8179-58706675798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CED38-F16A-AF4E-BD56-604F909F3C61}" type="slidenum">
              <a:rPr lang="en-US" smtClean="0"/>
              <a:t>4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092A3A-CDEE-FE4A-B61A-9B2ED6B47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616" y="3266430"/>
            <a:ext cx="3629369" cy="2167351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We estimate that 58 million bone-dry tons will be available from waste sources in 2045</a:t>
            </a:r>
          </a:p>
          <a:p>
            <a:r>
              <a:rPr lang="en-US" dirty="0"/>
              <a:t>100% conversion to CO</a:t>
            </a:r>
            <a:r>
              <a:rPr lang="en-US" baseline="-25000" dirty="0"/>
              <a:t>2</a:t>
            </a:r>
            <a:r>
              <a:rPr lang="en-US" dirty="0"/>
              <a:t> would yield 106 MT CO</a:t>
            </a:r>
            <a:r>
              <a:rPr lang="en-US" baseline="-25000" dirty="0"/>
              <a:t>2</a:t>
            </a:r>
          </a:p>
          <a:p>
            <a:r>
              <a:rPr lang="en-US" dirty="0"/>
              <a:t>Only waste biomass considered – no energy crops</a:t>
            </a:r>
          </a:p>
        </p:txBody>
      </p:sp>
      <p:pic>
        <p:nvPicPr>
          <p:cNvPr id="2051" name="Picture 3" descr="/var/folders/vf/4glvkq6j7ts74c82pcmmk3km00179g/T/com.microsoft.Powerpoint/WebArchiveCopyPasteTempFiles/wfzvGQQkp0xJwAAAABJRU5ErkJggg==">
            <a:extLst>
              <a:ext uri="{FF2B5EF4-FFF2-40B4-BE49-F238E27FC236}">
                <a16:creationId xmlns:a16="http://schemas.microsoft.com/office/drawing/2014/main" id="{0B4962D3-30BF-6041-82CF-73273E179C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60" b="10478"/>
          <a:stretch/>
        </p:blipFill>
        <p:spPr bwMode="auto">
          <a:xfrm>
            <a:off x="4224963" y="318025"/>
            <a:ext cx="7838107" cy="631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F7B823-3BD4-C14D-BB2D-209F37980964}"/>
              </a:ext>
            </a:extLst>
          </p:cNvPr>
          <p:cNvSpPr txBox="1"/>
          <p:nvPr/>
        </p:nvSpPr>
        <p:spPr>
          <a:xfrm>
            <a:off x="8289236" y="1938131"/>
            <a:ext cx="1202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4.9 MT</a:t>
            </a:r>
          </a:p>
        </p:txBody>
      </p:sp>
    </p:spTree>
    <p:extLst>
      <p:ext uri="{BB962C8B-B14F-4D97-AF65-F5344CB8AC3E}">
        <p14:creationId xmlns:p14="http://schemas.microsoft.com/office/powerpoint/2010/main" val="2626475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36E06-E8AA-4511-96BC-1BDA9083E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18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Biogas can Provide Locally Sourced, 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Carbon Negative </a:t>
            </a:r>
            <a:r>
              <a:rPr lang="en-US" b="1" u="sng">
                <a:latin typeface="Arial" panose="020B0604020202020204" pitchFamily="34" charset="0"/>
                <a:cs typeface="Arial" panose="020B0604020202020204" pitchFamily="34" charset="0"/>
              </a:rPr>
              <a:t>Generation and Storage</a:t>
            </a:r>
            <a:endParaRPr lang="en-US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44C14CFB-A681-429A-BB42-2CDE12F44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053" y="3933948"/>
            <a:ext cx="3898735" cy="2924052"/>
          </a:xfrm>
          <a:prstGeom prst="rect">
            <a:avLst/>
          </a:prstGeom>
        </p:spPr>
      </p:pic>
      <p:pic>
        <p:nvPicPr>
          <p:cNvPr id="6" name="Picture 5" descr="A large white building&#10;&#10;Description automatically generated">
            <a:extLst>
              <a:ext uri="{FF2B5EF4-FFF2-40B4-BE49-F238E27FC236}">
                <a16:creationId xmlns:a16="http://schemas.microsoft.com/office/drawing/2014/main" id="{E593BEFB-8723-444D-8051-8C197FA4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510" y="1682914"/>
            <a:ext cx="4386077" cy="2924052"/>
          </a:xfrm>
          <a:prstGeom prst="rect">
            <a:avLst/>
          </a:prstGeom>
        </p:spPr>
      </p:pic>
      <p:pic>
        <p:nvPicPr>
          <p:cNvPr id="10" name="Picture 9" descr="A close up of a building&#10;&#10;Description automatically generated">
            <a:extLst>
              <a:ext uri="{FF2B5EF4-FFF2-40B4-BE49-F238E27FC236}">
                <a16:creationId xmlns:a16="http://schemas.microsoft.com/office/drawing/2014/main" id="{BF9BDBB3-8D6A-469B-9CDE-D07ECAF9ED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151" y="1781477"/>
            <a:ext cx="5081587" cy="2459626"/>
          </a:xfrm>
          <a:prstGeom prst="rect">
            <a:avLst/>
          </a:prstGeom>
        </p:spPr>
      </p:pic>
      <p:pic>
        <p:nvPicPr>
          <p:cNvPr id="8" name="Picture 7" descr="A picture containing grass, outdoor, cow, tree&#10;&#10;Description automatically generated">
            <a:extLst>
              <a:ext uri="{FF2B5EF4-FFF2-40B4-BE49-F238E27FC236}">
                <a16:creationId xmlns:a16="http://schemas.microsoft.com/office/drawing/2014/main" id="{D73A3CC3-D360-40D7-9651-889488F718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416" y="4241103"/>
            <a:ext cx="3629343" cy="262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10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8864F-13C3-4C74-AC35-2ACDD923A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539" y="0"/>
            <a:ext cx="10515600" cy="1045029"/>
          </a:xfrm>
        </p:spPr>
        <p:txBody>
          <a:bodyPr/>
          <a:lstStyle/>
          <a:p>
            <a:pPr algn="ctr"/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Miramar Marine Corps Air Station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12548-CF93-4D0A-9804-B0EA60123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636" y="1151293"/>
            <a:ext cx="10515600" cy="2030445"/>
          </a:xfrm>
        </p:spPr>
        <p:txBody>
          <a:bodyPr>
            <a:normAutofit/>
          </a:bodyPr>
          <a:lstStyle/>
          <a:p>
            <a:r>
              <a:rPr lang="en-US" dirty="0"/>
              <a:t> 20 MW microgrid in San Diego County</a:t>
            </a:r>
          </a:p>
          <a:p>
            <a:r>
              <a:rPr lang="en-US" dirty="0"/>
              <a:t>Includes 3.2 MW of landfill gas powered flexible generation</a:t>
            </a:r>
          </a:p>
          <a:p>
            <a:r>
              <a:rPr lang="en-US" dirty="0"/>
              <a:t>The microgrid uses solar energy and biomethane to keep mission-critical buildings operational during power shut-offs. </a:t>
            </a:r>
          </a:p>
        </p:txBody>
      </p:sp>
      <p:pic>
        <p:nvPicPr>
          <p:cNvPr id="9" name="Picture 8" descr="A picture containing outdoor, sport, game, bench&#10;&#10;Description automatically generated">
            <a:extLst>
              <a:ext uri="{FF2B5EF4-FFF2-40B4-BE49-F238E27FC236}">
                <a16:creationId xmlns:a16="http://schemas.microsoft.com/office/drawing/2014/main" id="{1EEBF2A4-2949-41F9-BF49-359A568C2A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5" t="-156"/>
          <a:stretch/>
        </p:blipFill>
        <p:spPr>
          <a:xfrm>
            <a:off x="811764" y="3405673"/>
            <a:ext cx="4974840" cy="3452327"/>
          </a:xfrm>
          <a:prstGeom prst="rect">
            <a:avLst/>
          </a:prstGeom>
        </p:spPr>
      </p:pic>
      <p:pic>
        <p:nvPicPr>
          <p:cNvPr id="11" name="Picture 10" descr="A close up of an engine&#10;&#10;Description automatically generated">
            <a:extLst>
              <a:ext uri="{FF2B5EF4-FFF2-40B4-BE49-F238E27FC236}">
                <a16:creationId xmlns:a16="http://schemas.microsoft.com/office/drawing/2014/main" id="{AD366366-A53A-42CD-8E90-7F1CFCDEDA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373" y="3415005"/>
            <a:ext cx="5164493" cy="3442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937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81269-27D4-47A8-A217-CDDB632EB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886" y="0"/>
            <a:ext cx="10515600" cy="1325563"/>
          </a:xfrm>
        </p:spPr>
        <p:txBody>
          <a:bodyPr/>
          <a:lstStyle/>
          <a:p>
            <a:pPr algn="ctr"/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Fort Hunter Liggett – Monterey County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2018A-B667-406A-B655-205A60DE8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2216" y="1377755"/>
            <a:ext cx="10515600" cy="1449421"/>
          </a:xfrm>
        </p:spPr>
        <p:txBody>
          <a:bodyPr/>
          <a:lstStyle/>
          <a:p>
            <a:r>
              <a:rPr lang="en-US" dirty="0"/>
              <a:t>U.S. Army has zero waste and zero net energy goals</a:t>
            </a:r>
          </a:p>
          <a:p>
            <a:r>
              <a:rPr lang="en-US" dirty="0"/>
              <a:t>U.S. Army Base Fort Hunter Liggett will convert on-base waste to power and vehicle fuels to become zero net energy</a:t>
            </a:r>
          </a:p>
        </p:txBody>
      </p:sp>
      <p:pic>
        <p:nvPicPr>
          <p:cNvPr id="5" name="Picture 4" descr="A large building&#10;&#10;Description automatically generated">
            <a:extLst>
              <a:ext uri="{FF2B5EF4-FFF2-40B4-BE49-F238E27FC236}">
                <a16:creationId xmlns:a16="http://schemas.microsoft.com/office/drawing/2014/main" id="{45319B9E-120D-4DDB-B965-917F4057E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268" y="3105150"/>
            <a:ext cx="10022085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237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B26D0-2378-4DE3-B58E-02A4570D0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917" y="-205273"/>
            <a:ext cx="10515600" cy="1325563"/>
          </a:xfrm>
        </p:spPr>
        <p:txBody>
          <a:bodyPr/>
          <a:lstStyle/>
          <a:p>
            <a:pPr algn="ctr"/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Policy Changes Needed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EA1F7-3655-4607-8FAA-EBE71024BE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505" y="943104"/>
            <a:ext cx="11056970" cy="3455502"/>
          </a:xfrm>
        </p:spPr>
        <p:txBody>
          <a:bodyPr>
            <a:normAutofit/>
          </a:bodyPr>
          <a:lstStyle/>
          <a:p>
            <a:r>
              <a:rPr lang="en-US" dirty="0"/>
              <a:t>Need microgrid tariff that requires diverse portfolio</a:t>
            </a:r>
          </a:p>
          <a:p>
            <a:r>
              <a:rPr lang="en-US" dirty="0"/>
              <a:t>Need to include flexible generation and long duration storage</a:t>
            </a:r>
          </a:p>
          <a:p>
            <a:r>
              <a:rPr lang="en-US" dirty="0"/>
              <a:t>Need pricing mechanism that accounts for additional grid services, carbon negative fuels, upstream benefits</a:t>
            </a:r>
          </a:p>
          <a:p>
            <a:r>
              <a:rPr lang="en-US" dirty="0"/>
              <a:t>Need to focus on renewable resources, including quickly ramping up renewable hydrogen production for fuel cells</a:t>
            </a:r>
          </a:p>
          <a:p>
            <a:r>
              <a:rPr lang="en-US" dirty="0"/>
              <a:t>Need to ensure that anti-islanding measures don’t preclude microgrids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72700AE7-F7A3-47E6-B81C-9974DA8705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22" r="1876" b="13195"/>
          <a:stretch/>
        </p:blipFill>
        <p:spPr>
          <a:xfrm>
            <a:off x="3480318" y="4296574"/>
            <a:ext cx="5624393" cy="256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411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FA3196E-CAF2-4FBB-AA07-94F02A9ABE6E}"/>
</file>

<file path=customXml/itemProps2.xml><?xml version="1.0" encoding="utf-8"?>
<ds:datastoreItem xmlns:ds="http://schemas.openxmlformats.org/officeDocument/2006/customXml" ds:itemID="{3E657A16-1EFC-4468-8F74-1C94831FF1E5}"/>
</file>

<file path=customXml/itemProps3.xml><?xml version="1.0" encoding="utf-8"?>
<ds:datastoreItem xmlns:ds="http://schemas.openxmlformats.org/officeDocument/2006/customXml" ds:itemID="{9C677B46-ADA1-4FE2-9DE6-18B2BD09601F}"/>
</file>

<file path=docProps/app.xml><?xml version="1.0" encoding="utf-8"?>
<Properties xmlns="http://schemas.openxmlformats.org/officeDocument/2006/extended-properties" xmlns:vt="http://schemas.openxmlformats.org/officeDocument/2006/docPropsVTypes">
  <TotalTime>907</TotalTime>
  <Words>392</Words>
  <Application>Microsoft Office PowerPoint</Application>
  <PresentationFormat>Widescreen</PresentationFormat>
  <Paragraphs>72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Office Theme</vt:lpstr>
      <vt:lpstr>Need for Diversity, Reliability, Resilience</vt:lpstr>
      <vt:lpstr>Bioenergy Can Provide:</vt:lpstr>
      <vt:lpstr>California’s Technically Available Organic Waste Feedstocks</vt:lpstr>
      <vt:lpstr>Waste biomass is broadly distributed in California</vt:lpstr>
      <vt:lpstr>Biogas can Provide Locally Sourced,  Carbon Negative Generation and Storage</vt:lpstr>
      <vt:lpstr>Miramar Marine Corps Air Station</vt:lpstr>
      <vt:lpstr>Fort Hunter Liggett – Monterey County</vt:lpstr>
      <vt:lpstr>Policy Changes Needed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 levin</dc:creator>
  <cp:lastModifiedBy>Michael Gravely</cp:lastModifiedBy>
  <cp:revision>92</cp:revision>
  <cp:lastPrinted>2019-04-04T20:15:39Z</cp:lastPrinted>
  <dcterms:created xsi:type="dcterms:W3CDTF">2019-04-03T23:38:23Z</dcterms:created>
  <dcterms:modified xsi:type="dcterms:W3CDTF">2020-07-01T16:18:12Z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