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7" r:id="rId2"/>
    <p:sldMasterId id="2147483671" r:id="rId3"/>
    <p:sldMasterId id="2147483678" r:id="rId4"/>
    <p:sldMasterId id="2147483679" r:id="rId5"/>
  </p:sldMasterIdLst>
  <p:notesMasterIdLst>
    <p:notesMasterId r:id="rId16"/>
  </p:notesMasterIdLst>
  <p:handoutMasterIdLst>
    <p:handoutMasterId r:id="rId17"/>
  </p:handoutMasterIdLst>
  <p:sldIdLst>
    <p:sldId id="287" r:id="rId6"/>
    <p:sldId id="300" r:id="rId7"/>
    <p:sldId id="270" r:id="rId8"/>
    <p:sldId id="298" r:id="rId9"/>
    <p:sldId id="299" r:id="rId10"/>
    <p:sldId id="292" r:id="rId11"/>
    <p:sldId id="280" r:id="rId12"/>
    <p:sldId id="296" r:id="rId13"/>
    <p:sldId id="295" r:id="rId14"/>
    <p:sldId id="297" r:id="rId1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llardo, Noemi@Energy" initials="GN" lastIdx="11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Avalos, Rosemary@Energy" initials="AR" lastIdx="6" clrIdx="1">
    <p:extLst>
      <p:ext uri="{19B8F6BF-5375-455C-9EA6-DF929625EA0E}">
        <p15:presenceInfo xmlns:p15="http://schemas.microsoft.com/office/powerpoint/2012/main" userId="S-1-5-21-606747145-1060284298-682003330-902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79"/>
    <p:restoredTop sz="58837" autoAdjust="0"/>
  </p:normalViewPr>
  <p:slideViewPr>
    <p:cSldViewPr snapToGrid="0" snapToObjects="1">
      <p:cViewPr varScale="1">
        <p:scale>
          <a:sx n="63" d="100"/>
          <a:sy n="63" d="100"/>
        </p:scale>
        <p:origin x="9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833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984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>
              <a:spcAft>
                <a:spcPts val="1200"/>
              </a:spcAft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900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401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705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598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3621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372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7248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491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7E1BDB5-A84B-414F-9B9E-031BF011572C}" type="datetimeFigureOut">
              <a:rPr lang="en-US" smtClean="0"/>
              <a:pPr/>
              <a:t>3/4/2020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Presenter(s):</a:t>
            </a:r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3/4/2020</a:t>
            </a:fld>
            <a:endParaRPr lang="en-US" dirty="0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3/4/2020</a:t>
            </a:fld>
            <a:endParaRPr lang="en-US" dirty="0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47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35793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38077-3EE4-1448-9261-48B6643498B6}" type="datetimeFigureOut">
              <a:rPr lang="en-US" smtClean="0"/>
              <a:pPr/>
              <a:t>3/4/2020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FAD-7F5D-9E42-AC34-0D8D60045FEC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1BDB5-A84B-414F-9B9E-031BF011572C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  <p:sldLayoutId id="214748368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19AC-4595-BF44-A734-067B81C6BF15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4234-D176-ED44-AA8C-8D9AB00D24D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6F3AAAF-5998-8E4C-9832-0988D2F0D4E0}" type="datetimeFigureOut">
              <a:rPr lang="en-US" smtClean="0"/>
              <a:pPr/>
              <a:t>3/4/2020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CD738077-3EE4-1448-9261-48B6643498B6}" type="datetimeFigureOut">
              <a:rPr lang="en-US" smtClean="0"/>
              <a:pPr/>
              <a:t>3/4/2020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14FAD-7F5D-9E42-AC34-0D8D60045FEC}" type="datetimeFigureOut">
              <a:rPr lang="en-US" smtClean="0"/>
              <a:t>3/4/2020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PublicAdvisor@enegy.ca.gov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sitingcases/missioncollege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dockets/index_cms.php?pageType=Powyr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ww2.energy.ca.gov/sitingcases/missioncollege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PublicAdvisor@enegy.ca.gov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energy.ca.gov/" TargetMode="External"/><Relationship Id="rId4" Type="http://schemas.openxmlformats.org/officeDocument/2006/relationships/hyperlink" Target="https://www.energy.ca.gov/about/divisions-and-offices/office-public-adviso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1850" y="0"/>
            <a:ext cx="10515600" cy="3489774"/>
          </a:xfrm>
        </p:spPr>
        <p:txBody>
          <a:bodyPr>
            <a:normAutofit fontScale="9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4400" dirty="0"/>
              <a:t>California Energy Commission </a:t>
            </a:r>
            <a:br>
              <a:rPr lang="en-US" sz="4400" dirty="0"/>
            </a:br>
            <a:r>
              <a:rPr lang="en-US" sz="4400" dirty="0"/>
              <a:t>Public Advisor’s Office</a:t>
            </a:r>
            <a:br>
              <a:rPr lang="en-US" sz="4400" dirty="0"/>
            </a:br>
            <a:r>
              <a:rPr lang="en-US" sz="4400" dirty="0"/>
              <a:t/>
            </a:r>
            <a:br>
              <a:rPr lang="en-US" sz="4400" dirty="0"/>
            </a:br>
            <a:r>
              <a:rPr lang="en-US" sz="4400" b="1" dirty="0"/>
              <a:t>Small Power Plant Exemption Status Conference: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sz="4400" dirty="0"/>
              <a:t>Mission College Data Center 3/4/20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2363788" y="5114880"/>
            <a:ext cx="5238795" cy="102235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000" dirty="0"/>
              <a:t>Noemi</a:t>
            </a:r>
            <a:r>
              <a:rPr lang="en-US" sz="2000" i="1" dirty="0"/>
              <a:t> O. </a:t>
            </a:r>
            <a:r>
              <a:rPr lang="en-US" sz="2000" dirty="0"/>
              <a:t>Gallardo</a:t>
            </a:r>
          </a:p>
          <a:p>
            <a:pPr>
              <a:spcBef>
                <a:spcPts val="0"/>
              </a:spcBef>
            </a:pPr>
            <a:r>
              <a:rPr lang="en-US" sz="2000" dirty="0"/>
              <a:t>Public Advisor</a:t>
            </a:r>
          </a:p>
          <a:p>
            <a:pPr>
              <a:spcBef>
                <a:spcPts val="0"/>
              </a:spcBef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2182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 dirty="0"/>
              <a:t>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6" y="1540335"/>
            <a:ext cx="11266708" cy="456400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000" b="1" dirty="0"/>
              <a:t>Purpose: </a:t>
            </a:r>
            <a:r>
              <a:rPr lang="en-US" sz="3000" dirty="0"/>
              <a:t>Inform the public how to navigate and participate in SPPE proceedings.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r>
              <a:rPr lang="en-US" sz="3000" b="1" dirty="0"/>
              <a:t>Process:</a:t>
            </a:r>
          </a:p>
          <a:p>
            <a:r>
              <a:rPr lang="en-US" sz="3000" dirty="0"/>
              <a:t>About the Public Advisor </a:t>
            </a:r>
          </a:p>
          <a:p>
            <a:r>
              <a:rPr lang="en-US" sz="3000" dirty="0"/>
              <a:t>Outreach Conducted</a:t>
            </a:r>
          </a:p>
          <a:p>
            <a:r>
              <a:rPr lang="en-US" sz="3000" dirty="0"/>
              <a:t>Parties Involved</a:t>
            </a:r>
          </a:p>
          <a:p>
            <a:r>
              <a:rPr lang="en-US" sz="3000" dirty="0"/>
              <a:t>How to Participate</a:t>
            </a:r>
          </a:p>
          <a:p>
            <a:r>
              <a:rPr lang="en-US" sz="3000" dirty="0"/>
              <a:t>How to Obtain Info</a:t>
            </a:r>
          </a:p>
          <a:p>
            <a:r>
              <a:rPr lang="en-US" sz="3000" dirty="0"/>
              <a:t>Contact Info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B7C698-F34B-4A72-B2F0-8F276A54BB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556" y="2046424"/>
            <a:ext cx="4931228" cy="380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65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 dirty="0"/>
              <a:t>About the CEC Public Advisor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394748"/>
            <a:ext cx="12192000" cy="4351338"/>
          </a:xfrm>
        </p:spPr>
        <p:txBody>
          <a:bodyPr>
            <a:normAutofit fontScale="70000" lnSpcReduction="20000"/>
          </a:bodyPr>
          <a:lstStyle/>
          <a:p>
            <a:pPr marL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000" dirty="0"/>
              <a:t>Statutorily-mandated role (Warren Alquist Act, Public Resources Code §25217.1)</a:t>
            </a:r>
          </a:p>
          <a:p>
            <a:pPr>
              <a:spcAft>
                <a:spcPts val="1200"/>
              </a:spcAft>
            </a:pPr>
            <a:r>
              <a:rPr lang="en-US" sz="4000" dirty="0"/>
              <a:t>Licensed attorney nominated by CEC and appointed by Governor for 3 years </a:t>
            </a:r>
          </a:p>
          <a:p>
            <a:pPr>
              <a:spcAft>
                <a:spcPts val="1200"/>
              </a:spcAft>
            </a:pPr>
            <a:r>
              <a:rPr lang="en-US" sz="4000" dirty="0"/>
              <a:t>Duties (PRC §25222): 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Help public understand CEC processes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Assist public to participate in proceedings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Recommend to CEC approaches to engage public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Ensure timely notices to public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Identify missing stakeholders and help conduct outreach to them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 dirty="0"/>
              <a:t>Assist with access to language services &amp; reasonable accommodations</a:t>
            </a:r>
          </a:p>
        </p:txBody>
      </p:sp>
    </p:spTree>
    <p:extLst>
      <p:ext uri="{BB962C8B-B14F-4D97-AF65-F5344CB8AC3E}">
        <p14:creationId xmlns:p14="http://schemas.microsoft.com/office/powerpoint/2010/main" val="1559067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DEFF5-75CA-4C85-B2A5-E928FF8BE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20578"/>
          </a:xfrm>
        </p:spPr>
        <p:txBody>
          <a:bodyPr/>
          <a:lstStyle/>
          <a:p>
            <a:pPr algn="ctr"/>
            <a:r>
              <a:rPr lang="en-US" b="1" dirty="0"/>
              <a:t>PAO is a Bridge between CEC and Public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AFB7D-5F65-44C0-9DE1-60A209D68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455848"/>
            <a:ext cx="12191999" cy="472111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See the source imag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785" y="1301747"/>
            <a:ext cx="6503542" cy="3946303"/>
          </a:xfrm>
          <a:prstGeom prst="rect">
            <a:avLst/>
          </a:prstGeom>
          <a:noFill/>
          <a:ln>
            <a:noFill/>
          </a:ln>
          <a:effectLst>
            <a:softEdge rad="13970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E23BBAE-72FF-4326-8767-32C64F560452}"/>
              </a:ext>
            </a:extLst>
          </p:cNvPr>
          <p:cNvSpPr/>
          <p:nvPr/>
        </p:nvSpPr>
        <p:spPr>
          <a:xfrm>
            <a:off x="0" y="5319967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Contact us at </a:t>
            </a:r>
            <a:r>
              <a:rPr lang="en-US" sz="2400" dirty="0">
                <a:hlinkClick r:id="rId4"/>
              </a:rPr>
              <a:t>PublicAdvisor@enegy.ca.gov</a:t>
            </a:r>
            <a:r>
              <a:rPr lang="en-US" sz="2400" dirty="0"/>
              <a:t> or 916-654-4489</a:t>
            </a:r>
          </a:p>
        </p:txBody>
      </p:sp>
    </p:spTree>
    <p:extLst>
      <p:ext uri="{BB962C8B-B14F-4D97-AF65-F5344CB8AC3E}">
        <p14:creationId xmlns:p14="http://schemas.microsoft.com/office/powerpoint/2010/main" val="2837662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BC14B-C2BD-4472-8D22-756063A0B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27590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000" b="1" dirty="0"/>
              <a:t>Parties Involved in SPPE Proceedings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3D5C3-93F5-43DC-A271-E67B70860B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8600" y="1387925"/>
            <a:ext cx="6025243" cy="4919669"/>
          </a:xfrm>
        </p:spPr>
        <p:txBody>
          <a:bodyPr>
            <a:noAutofit/>
          </a:bodyPr>
          <a:lstStyle/>
          <a:p>
            <a:r>
              <a:rPr lang="en-US" sz="2400" b="1" dirty="0"/>
              <a:t>Committee</a:t>
            </a:r>
            <a:r>
              <a:rPr lang="en-US" sz="2400" dirty="0"/>
              <a:t> - CEC appoints a committee of 2 or more members to preside over the proceeding and carry on investigations, inquiries, or hearings. (Pub Res Code §25211)</a:t>
            </a:r>
          </a:p>
          <a:p>
            <a:r>
              <a:rPr lang="en-US" sz="2400" b="1" dirty="0"/>
              <a:t>Members</a:t>
            </a:r>
            <a:r>
              <a:rPr lang="en-US" sz="2400" dirty="0"/>
              <a:t> - Committee composed of a commissioner designated as the “presiding member” to chair the proceeding and another commissioner assists as an “associate member”. (CCR, §§1201, 1203, 1204)</a:t>
            </a:r>
          </a:p>
          <a:p>
            <a:r>
              <a:rPr lang="en-US" sz="2400" b="1" dirty="0"/>
              <a:t>Hearing Officer</a:t>
            </a:r>
            <a:r>
              <a:rPr lang="en-US" sz="2400" dirty="0"/>
              <a:t> - Committee may designate a hearing officer to help conduct proceeding. (CCR, §1205)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B1F50F-DD37-4A17-B63F-B2ADD11ED8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33463" y="1406539"/>
            <a:ext cx="5584371" cy="4901056"/>
          </a:xfrm>
        </p:spPr>
        <p:txBody>
          <a:bodyPr>
            <a:normAutofit/>
          </a:bodyPr>
          <a:lstStyle/>
          <a:p>
            <a:r>
              <a:rPr lang="en-US" sz="2400" b="1" dirty="0"/>
              <a:t>Applicant</a:t>
            </a:r>
            <a:r>
              <a:rPr lang="en-US" sz="2400" dirty="0"/>
              <a:t> - Any person who submits an application for certification. (Pub Res Code, §25101)  </a:t>
            </a:r>
          </a:p>
          <a:p>
            <a:r>
              <a:rPr lang="en-US" sz="2400" b="1" dirty="0">
                <a:highlight>
                  <a:srgbClr val="FFFF00"/>
                </a:highlight>
              </a:rPr>
              <a:t>Intervenor </a:t>
            </a:r>
            <a:r>
              <a:rPr lang="en-US" sz="2400" dirty="0">
                <a:highlight>
                  <a:srgbClr val="FFFF00"/>
                </a:highlight>
              </a:rPr>
              <a:t>- Person or group that intervenes as a party to a proceeding. (CCR, §1211.7) </a:t>
            </a:r>
          </a:p>
          <a:p>
            <a:r>
              <a:rPr lang="en-US" sz="2400" b="1" dirty="0">
                <a:highlight>
                  <a:srgbClr val="FFFF00"/>
                </a:highlight>
              </a:rPr>
              <a:t>Interested Parties </a:t>
            </a:r>
            <a:r>
              <a:rPr lang="en-US" sz="2400" dirty="0">
                <a:highlight>
                  <a:srgbClr val="FFFF00"/>
                </a:highlight>
              </a:rPr>
              <a:t>- Any person who CEC finds and acknowledges as having a real and direct interest in a proceeding. (Pub Res Code, §25114)</a:t>
            </a:r>
          </a:p>
        </p:txBody>
      </p:sp>
    </p:spTree>
    <p:extLst>
      <p:ext uri="{BB962C8B-B14F-4D97-AF65-F5344CB8AC3E}">
        <p14:creationId xmlns:p14="http://schemas.microsoft.com/office/powerpoint/2010/main" val="1252229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CBDFC-3291-47AF-BD8A-91C6505BE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Public Outreach for Mission College SPPE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1D018E-144E-448A-BAF1-CC2038771F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393174"/>
            <a:ext cx="12192000" cy="4991297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Staff emailed through CEC listservs the Notice of Receipt (acknowledgment of proceedings) and the Notice of the Committee Status Conference (today’s hearing) 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CEC’s Cultural Resources Division shared the Notice of Receipt to California Native American tribes associated with the project area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CEC STEP Division staff notified residents within 1,000 ft. of project site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PAO sent these Notices to Interested Parties in our data center spreadsheet, including:</a:t>
            </a:r>
          </a:p>
          <a:p>
            <a:pPr marL="1028700" lvl="1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dirty="0"/>
              <a:t>Local &amp; state elected representatives; air district officials; parks and recreation departments</a:t>
            </a:r>
          </a:p>
          <a:p>
            <a:pPr marL="1028700" lvl="1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dirty="0"/>
              <a:t>Chambers of commerce; community based organizations; environmental and social justice advocates; environmental health groups; asthma clinics</a:t>
            </a:r>
          </a:p>
          <a:p>
            <a:pPr marL="1028700" lvl="1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dirty="0"/>
              <a:t>Local schools; places of worship; daycare centers; and soccer clubs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85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83920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How to Participate in SPPE Proceedings - Informal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31306"/>
            <a:ext cx="12192000" cy="4416230"/>
          </a:xfrm>
        </p:spPr>
        <p:txBody>
          <a:bodyPr>
            <a:normAutofit lnSpcReduction="10000"/>
          </a:bodyPr>
          <a:lstStyle/>
          <a:p>
            <a:pPr marL="1828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Sign up for listservs to receive email notifications</a:t>
            </a:r>
          </a:p>
          <a:p>
            <a:pPr marL="1097280" indent="-342900">
              <a:buFont typeface="Courier New" panose="02070309020205020404" pitchFamily="49" charset="0"/>
              <a:buChar char="o"/>
            </a:pPr>
            <a:r>
              <a:rPr lang="en-US" sz="2400" dirty="0"/>
              <a:t>Go to </a:t>
            </a:r>
            <a:r>
              <a:rPr lang="en-US" sz="2400" dirty="0">
                <a:hlinkClick r:id="rId3"/>
              </a:rPr>
              <a:t>Mission College Data Center webpage </a:t>
            </a:r>
            <a:r>
              <a:rPr lang="en-US" sz="2400" dirty="0"/>
              <a:t>at </a:t>
            </a:r>
            <a:r>
              <a:rPr lang="en-US" sz="2400" dirty="0">
                <a:hlinkClick r:id="rId3"/>
              </a:rPr>
              <a:t>https://ww2.energy.ca.gov/sitingcases/missioncollege/</a:t>
            </a: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3100" dirty="0"/>
              <a:t>Attend events in person or remotely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Submit comments as follows: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During public comment period; 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Relate thru Public Advisor; or 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 dirty="0"/>
              <a:t>Submit written comments to docket 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Key opportunities for comments: studies and evidentiary hearing(s)</a:t>
            </a:r>
          </a:p>
        </p:txBody>
      </p:sp>
    </p:spTree>
    <p:extLst>
      <p:ext uri="{BB962C8B-B14F-4D97-AF65-F5344CB8AC3E}">
        <p14:creationId xmlns:p14="http://schemas.microsoft.com/office/powerpoint/2010/main" val="3398874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How to Participate in SPPE Proceedings - Formal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32071"/>
            <a:ext cx="12192000" cy="4687071"/>
          </a:xfrm>
        </p:spPr>
        <p:txBody>
          <a:bodyPr>
            <a:normAutofit fontScale="925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600" b="1" dirty="0"/>
              <a:t>Become an Intervenor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err="1" smtClean="0"/>
              <a:t>Intervenor</a:t>
            </a:r>
            <a:r>
              <a:rPr lang="en-US" dirty="0" smtClean="0"/>
              <a:t> is person </a:t>
            </a:r>
            <a:r>
              <a:rPr lang="en-US" dirty="0"/>
              <a:t>or group that is a party to the proceedings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smtClean="0"/>
              <a:t>An </a:t>
            </a:r>
            <a:r>
              <a:rPr lang="en-US" dirty="0" err="1" smtClean="0"/>
              <a:t>Intervenor</a:t>
            </a:r>
            <a:r>
              <a:rPr lang="en-US" dirty="0" smtClean="0"/>
              <a:t>, similar to the applicant and staff, may:</a:t>
            </a:r>
          </a:p>
          <a:p>
            <a:pPr marL="914400" lvl="1">
              <a:buFont typeface="Arial" panose="020B0604020202020204" pitchFamily="34" charset="0"/>
              <a:buChar char="•"/>
            </a:pPr>
            <a:r>
              <a:rPr lang="en-US" dirty="0" smtClean="0"/>
              <a:t>Present evidence and witnesses</a:t>
            </a:r>
          </a:p>
          <a:p>
            <a:pPr marL="914400" lvl="1">
              <a:buFont typeface="Arial" panose="020B0604020202020204" pitchFamily="34" charset="0"/>
              <a:buChar char="•"/>
            </a:pPr>
            <a:r>
              <a:rPr lang="en-US" dirty="0"/>
              <a:t>O</a:t>
            </a:r>
            <a:r>
              <a:rPr lang="en-US" dirty="0" smtClean="0"/>
              <a:t>bject to other parties’ evidence</a:t>
            </a:r>
          </a:p>
          <a:p>
            <a:pPr marL="914400" lvl="1">
              <a:buFont typeface="Arial" panose="020B0604020202020204" pitchFamily="34" charset="0"/>
              <a:buChar char="•"/>
            </a:pPr>
            <a:r>
              <a:rPr lang="en-US" dirty="0" smtClean="0"/>
              <a:t>Cross-examine other witnesses, and</a:t>
            </a:r>
          </a:p>
          <a:p>
            <a:pPr marL="914400" lvl="1">
              <a:buFont typeface="Arial" panose="020B0604020202020204" pitchFamily="34" charset="0"/>
              <a:buChar char="•"/>
            </a:pPr>
            <a:r>
              <a:rPr lang="en-US" dirty="0" smtClean="0"/>
              <a:t>File motions</a:t>
            </a:r>
            <a:endParaRPr lang="en-US" dirty="0"/>
          </a:p>
          <a:p>
            <a:pPr marL="457200">
              <a:buFont typeface="Arial" panose="020B0604020202020204" pitchFamily="34" charset="0"/>
              <a:buChar char="•"/>
            </a:pPr>
            <a:r>
              <a:rPr lang="en-US" sz="3000" b="1" dirty="0" smtClean="0"/>
              <a:t>File </a:t>
            </a:r>
            <a:r>
              <a:rPr lang="en-US" sz="3000" b="1" dirty="0"/>
              <a:t>Petition to Intervene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Anyone may file petition; not necessary to be or be represented by attorney (CCR, §§1206 &amp;1211.7)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No specific form; petition is drafted by party (CCR, §1200.7(a))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File early to meet filing and discovery deadlines set by Presiding Member (CCR, §1211.7)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File with CEC’s STEP Division; include Docket number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2976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ACC591D-F917-43BD-82A3-70C6B7FAC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/>
          <a:lstStyle/>
          <a:p>
            <a:pPr algn="ctr"/>
            <a:r>
              <a:rPr lang="en-US" b="1" dirty="0"/>
              <a:t>How to Obtain SPPE Info &amp; Material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213360" y="1552308"/>
            <a:ext cx="11978640" cy="4359783"/>
          </a:xfrm>
        </p:spPr>
        <p:txBody>
          <a:bodyPr>
            <a:normAutofit/>
          </a:bodyPr>
          <a:lstStyle/>
          <a:p>
            <a:pPr marL="6858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900" dirty="0"/>
              <a:t>Go to </a:t>
            </a:r>
            <a:r>
              <a:rPr lang="en-US" sz="2900" dirty="0">
                <a:hlinkClick r:id="rId3"/>
              </a:rPr>
              <a:t>CEC docket webpage</a:t>
            </a:r>
            <a:r>
              <a:rPr lang="en-US" sz="2900" dirty="0"/>
              <a:t> for all SPPE proceedings info and material, located at: 	</a:t>
            </a:r>
            <a:r>
              <a:rPr lang="en-US" sz="2900" dirty="0">
                <a:hlinkClick r:id="rId3"/>
              </a:rPr>
              <a:t>https://ww2.energy.ca.gov/dockets/index_cms.php?pageType=Powyr</a:t>
            </a:r>
            <a:endParaRPr lang="en-US" sz="2900" dirty="0"/>
          </a:p>
          <a:p>
            <a:pPr marL="6858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900" dirty="0"/>
              <a:t>For Mission College info and material, go to: 	</a:t>
            </a:r>
            <a:r>
              <a:rPr lang="en-US" sz="2900" dirty="0">
                <a:hlinkClick r:id="rId4"/>
              </a:rPr>
              <a:t>https://ww2.energy.ca.gov/sitingcases/missioncollege/</a:t>
            </a:r>
            <a:endParaRPr lang="en-US" sz="2900" dirty="0"/>
          </a:p>
          <a:p>
            <a:pPr indent="0">
              <a:spcAft>
                <a:spcPts val="1200"/>
              </a:spcAft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794323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 dirty="0"/>
              <a:t>Public Advisor Contact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590" y="1524006"/>
            <a:ext cx="11628120" cy="456400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b="1" dirty="0"/>
              <a:t>Noemí O. Gallardo, Public Advisor</a:t>
            </a:r>
          </a:p>
          <a:p>
            <a:pPr marL="0" indent="0">
              <a:buNone/>
            </a:pPr>
            <a:r>
              <a:rPr lang="en-US" sz="3000" dirty="0">
                <a:hlinkClick r:id="rId3"/>
              </a:rPr>
              <a:t>PublicAdvisor@enegy.ca.gov</a:t>
            </a:r>
            <a:endParaRPr lang="en-US" sz="3000" dirty="0"/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sz="3000" dirty="0"/>
              <a:t>Office Line:  (916) 654-4489</a:t>
            </a:r>
          </a:p>
          <a:p>
            <a:pPr marL="0" indent="0">
              <a:buNone/>
            </a:pPr>
            <a:r>
              <a:rPr lang="en-US" sz="3000" dirty="0"/>
              <a:t>Toll Free in CA:  (916) 822-6228</a:t>
            </a:r>
          </a:p>
          <a:p>
            <a:pPr marL="0" indent="0">
              <a:buNone/>
            </a:pPr>
            <a:r>
              <a:rPr lang="en-US" sz="3000" dirty="0"/>
              <a:t>Fax:  (916) 654-4493</a:t>
            </a:r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https://www.energy.ca.gov/about/divisions-and-offices/office-public-advisor </a:t>
            </a:r>
            <a:r>
              <a:rPr lang="en-US" dirty="0"/>
              <a:t>OR </a:t>
            </a:r>
            <a:r>
              <a:rPr lang="en-US" dirty="0">
                <a:hlinkClick r:id="rId5"/>
              </a:rPr>
              <a:t>www.energy.ca.gov</a:t>
            </a:r>
            <a:endParaRPr lang="en-US" dirty="0"/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sz="3000" dirty="0"/>
              <a:t>California Energy Commission</a:t>
            </a:r>
          </a:p>
          <a:p>
            <a:pPr marL="0" indent="0">
              <a:buNone/>
            </a:pPr>
            <a:r>
              <a:rPr lang="en-US" sz="3000" dirty="0"/>
              <a:t>1516 Ninth Street, MS-10</a:t>
            </a:r>
          </a:p>
          <a:p>
            <a:pPr marL="0" indent="0">
              <a:buNone/>
            </a:pPr>
            <a:r>
              <a:rPr lang="en-US" sz="3000" dirty="0"/>
              <a:t>Sacramento, CA  95814-2950</a:t>
            </a:r>
          </a:p>
        </p:txBody>
      </p:sp>
    </p:spTree>
    <p:extLst>
      <p:ext uri="{BB962C8B-B14F-4D97-AF65-F5344CB8AC3E}">
        <p14:creationId xmlns:p14="http://schemas.microsoft.com/office/powerpoint/2010/main" val="170334673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eat ppt in template" id="{E4640110-A3BF-4B63-8873-4EE7F87339A8}" vid="{997FAC7C-1C97-4C92-9B83-E64B857CF41D}"/>
    </a:ext>
  </a:extLst>
</a:theme>
</file>

<file path=ppt/theme/theme2.xml><?xml version="1.0" encoding="utf-8"?>
<a:theme xmlns:a="http://schemas.openxmlformats.org/drawingml/2006/main" name="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eat ppt in template" id="{E4640110-A3BF-4B63-8873-4EE7F87339A8}" vid="{DE27F386-AD5D-4D69-9596-B546343ADD9A}"/>
    </a:ext>
  </a:extLst>
</a:theme>
</file>

<file path=ppt/theme/theme3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eat ppt in template" id="{E4640110-A3BF-4B63-8873-4EE7F87339A8}" vid="{49F8E2F1-983A-4BFA-A733-1C600F8A02EF}"/>
    </a:ext>
  </a:extLst>
</a:theme>
</file>

<file path=ppt/theme/theme4.xml><?xml version="1.0" encoding="utf-8"?>
<a:theme xmlns:a="http://schemas.openxmlformats.org/drawingml/2006/main" name="Blank: Blac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eat ppt in template" id="{E4640110-A3BF-4B63-8873-4EE7F87339A8}" vid="{7A218FAF-9079-4BA8-B225-ADAD90CDFA9D}"/>
    </a:ext>
  </a:extLst>
</a:theme>
</file>

<file path=ppt/theme/theme5.xml><?xml version="1.0" encoding="utf-8"?>
<a:theme xmlns:a="http://schemas.openxmlformats.org/drawingml/2006/main" name="Blank: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eat ppt in template" id="{E4640110-A3BF-4B63-8873-4EE7F87339A8}" vid="{2C486F1D-514D-4314-9729-DBCC23F74187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retreat ppt in template</Template>
  <TotalTime>1670</TotalTime>
  <Words>733</Words>
  <Application>Microsoft Office PowerPoint</Application>
  <PresentationFormat>Widescreen</PresentationFormat>
  <Paragraphs>89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Courier New</vt:lpstr>
      <vt:lpstr>Tw Cen MT</vt:lpstr>
      <vt:lpstr>Title 2</vt:lpstr>
      <vt:lpstr>Title 3</vt:lpstr>
      <vt:lpstr>Content</vt:lpstr>
      <vt:lpstr>Blank: Black</vt:lpstr>
      <vt:lpstr>Blank: White</vt:lpstr>
      <vt:lpstr>California Energy Commission  Public Advisor’s Office  Small Power Plant Exemption Status Conference: Mission College Data Center 3/4/20</vt:lpstr>
      <vt:lpstr>Agenda</vt:lpstr>
      <vt:lpstr>About the CEC Public Advisor</vt:lpstr>
      <vt:lpstr>PAO is a Bridge between CEC and Public</vt:lpstr>
      <vt:lpstr>Parties Involved in SPPE Proceedings </vt:lpstr>
      <vt:lpstr>Public Outreach for Mission College SPPE</vt:lpstr>
      <vt:lpstr>How to Participate in SPPE Proceedings - Informal</vt:lpstr>
      <vt:lpstr>How to Participate in SPPE Proceedings - Formal</vt:lpstr>
      <vt:lpstr>How to Obtain SPPE Info &amp; Material</vt:lpstr>
      <vt:lpstr>Public Advisor Contact Information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Media &amp; Public Communcations Team</dc:title>
  <dc:creator>Buckley, Lindsay@Energy</dc:creator>
  <cp:lastModifiedBy>Avalos, Rosemary@Energy</cp:lastModifiedBy>
  <cp:revision>113</cp:revision>
  <cp:lastPrinted>2020-03-04T16:55:18Z</cp:lastPrinted>
  <dcterms:created xsi:type="dcterms:W3CDTF">2020-01-14T19:00:12Z</dcterms:created>
  <dcterms:modified xsi:type="dcterms:W3CDTF">2020-03-04T21:46:52Z</dcterms:modified>
</cp:coreProperties>
</file>