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diagrams/data1.xml" ContentType="application/vnd.openxmlformats-officedocument.drawingml.diagramData+xml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s/slide1.xml" ContentType="application/vnd.openxmlformats-officedocument.presentationml.slide+xml"/>
  <Override PartName="/ppt/slides/slide7.xml" ContentType="application/vnd.openxmlformats-officedocument.presentationml.slide+xml"/>
  <Override PartName="/ppt/slides/slide12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8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theme/theme3.xml" ContentType="application/vnd.openxmlformats-officedocument.theme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theme/theme2.xml" ContentType="application/vnd.openxmlformats-officedocument.them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viewProps.xml" ContentType="application/vnd.openxmlformats-officedocument.presentationml.viewProps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docProps/custom.xml" ContentType="application/vnd.openxmlformats-officedocument.custom-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3" r:id="rId1"/>
  </p:sldMasterIdLst>
  <p:notesMasterIdLst>
    <p:notesMasterId r:id="rId14"/>
  </p:notesMasterIdLst>
  <p:handoutMasterIdLst>
    <p:handoutMasterId r:id="rId15"/>
  </p:handoutMasterIdLst>
  <p:sldIdLst>
    <p:sldId id="433" r:id="rId2"/>
    <p:sldId id="427" r:id="rId3"/>
    <p:sldId id="428" r:id="rId4"/>
    <p:sldId id="418" r:id="rId5"/>
    <p:sldId id="421" r:id="rId6"/>
    <p:sldId id="420" r:id="rId7"/>
    <p:sldId id="422" r:id="rId8"/>
    <p:sldId id="423" r:id="rId9"/>
    <p:sldId id="431" r:id="rId10"/>
    <p:sldId id="424" r:id="rId11"/>
    <p:sldId id="434" r:id="rId12"/>
    <p:sldId id="435" r:id="rId13"/>
  </p:sldIdLst>
  <p:sldSz cx="9144000" cy="6858000" type="screen4x3"/>
  <p:notesSz cx="7010400" cy="92964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prnWhat="handouts4" frameSlides="1"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4814"/>
    <a:srgbClr val="EC6029"/>
    <a:srgbClr val="89898E"/>
    <a:srgbClr val="B7AD9F"/>
    <a:srgbClr val="E2DBC0"/>
    <a:srgbClr val="FFFFFF"/>
    <a:srgbClr val="C8EA88"/>
    <a:srgbClr val="F1F1F1"/>
    <a:srgbClr val="FFF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936" autoAdjust="0"/>
    <p:restoredTop sz="77534" autoAdjust="0"/>
  </p:normalViewPr>
  <p:slideViewPr>
    <p:cSldViewPr snapToGrid="0" snapToObjects="1">
      <p:cViewPr>
        <p:scale>
          <a:sx n="62" d="100"/>
          <a:sy n="62" d="100"/>
        </p:scale>
        <p:origin x="-2064" y="-9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024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customXml" Target="../customXml/item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customXml" Target="../customXml/item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A17F44E-2441-4B6B-A677-F70CC72AA438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09259C0-B7C9-4766-9063-3CA075CD4790}">
      <dgm:prSet phldrT="[Text]"/>
      <dgm:spPr/>
      <dgm:t>
        <a:bodyPr/>
        <a:lstStyle/>
        <a:p>
          <a:r>
            <a:rPr lang="en-US" dirty="0" smtClean="0"/>
            <a:t>Program Entry</a:t>
          </a:r>
        </a:p>
        <a:p>
          <a:r>
            <a:rPr lang="en-US" dirty="0" smtClean="0"/>
            <a:t>$400</a:t>
          </a:r>
          <a:endParaRPr lang="en-US" dirty="0"/>
        </a:p>
      </dgm:t>
    </dgm:pt>
    <dgm:pt modelId="{A7529D9A-0ADC-4D6C-B896-46ABA0E75AFE}" type="parTrans" cxnId="{85A0695F-557D-4BDB-B7F8-BE58B28C91D4}">
      <dgm:prSet/>
      <dgm:spPr/>
      <dgm:t>
        <a:bodyPr/>
        <a:lstStyle/>
        <a:p>
          <a:endParaRPr lang="en-US"/>
        </a:p>
      </dgm:t>
    </dgm:pt>
    <dgm:pt modelId="{D7A44EBD-04EE-49B0-A20D-D47F97316B2B}" type="sibTrans" cxnId="{85A0695F-557D-4BDB-B7F8-BE58B28C91D4}">
      <dgm:prSet/>
      <dgm:spPr/>
      <dgm:t>
        <a:bodyPr/>
        <a:lstStyle/>
        <a:p>
          <a:endParaRPr lang="en-US"/>
        </a:p>
      </dgm:t>
    </dgm:pt>
    <dgm:pt modelId="{7EEF7E78-12D3-44B8-8EDF-AFD95804C23B}">
      <dgm:prSet phldrT="[Text]"/>
      <dgm:spPr>
        <a:solidFill>
          <a:schemeClr val="accent3"/>
        </a:solidFill>
      </dgm:spPr>
      <dgm:t>
        <a:bodyPr/>
        <a:lstStyle/>
        <a:p>
          <a:r>
            <a:rPr lang="en-US" dirty="0" smtClean="0"/>
            <a:t>+</a:t>
          </a:r>
          <a:br>
            <a:rPr lang="en-US" dirty="0" smtClean="0"/>
          </a:br>
          <a:r>
            <a:rPr lang="en-US" dirty="0" smtClean="0"/>
            <a:t>Performance Points</a:t>
          </a:r>
          <a:endParaRPr lang="en-US" dirty="0"/>
        </a:p>
      </dgm:t>
    </dgm:pt>
    <dgm:pt modelId="{7FEB47E9-BDD0-4458-B73D-A7B6D168C272}" type="parTrans" cxnId="{958916E1-82FF-4DCC-8580-A18BC0B59E2B}">
      <dgm:prSet/>
      <dgm:spPr/>
      <dgm:t>
        <a:bodyPr/>
        <a:lstStyle/>
        <a:p>
          <a:endParaRPr lang="en-US"/>
        </a:p>
      </dgm:t>
    </dgm:pt>
    <dgm:pt modelId="{9A217617-4CB2-4EB4-815A-8EF46D67410C}" type="sibTrans" cxnId="{958916E1-82FF-4DCC-8580-A18BC0B59E2B}">
      <dgm:prSet/>
      <dgm:spPr/>
      <dgm:t>
        <a:bodyPr/>
        <a:lstStyle/>
        <a:p>
          <a:endParaRPr lang="en-US"/>
        </a:p>
      </dgm:t>
    </dgm:pt>
    <dgm:pt modelId="{6CFBB100-8EAD-4E4C-9682-AB3F64EA0BFF}">
      <dgm:prSet phldrT="[Text]" custT="1"/>
      <dgm:spPr/>
      <dgm:t>
        <a:bodyPr/>
        <a:lstStyle/>
        <a:p>
          <a:r>
            <a:rPr lang="en-US" sz="1800" dirty="0" smtClean="0"/>
            <a:t>$25 per point – HERS between 84 - 75</a:t>
          </a:r>
          <a:endParaRPr lang="en-US" sz="1800" dirty="0"/>
        </a:p>
      </dgm:t>
    </dgm:pt>
    <dgm:pt modelId="{849868D4-E7A7-4E60-B7A5-5C1C7D359217}" type="parTrans" cxnId="{BA2550BD-59A2-4A63-AEE6-3A697AEFFD70}">
      <dgm:prSet/>
      <dgm:spPr/>
      <dgm:t>
        <a:bodyPr/>
        <a:lstStyle/>
        <a:p>
          <a:endParaRPr lang="en-US"/>
        </a:p>
      </dgm:t>
    </dgm:pt>
    <dgm:pt modelId="{51609E29-86E1-45C4-8454-8D5E81DEE7D0}" type="sibTrans" cxnId="{BA2550BD-59A2-4A63-AEE6-3A697AEFFD70}">
      <dgm:prSet/>
      <dgm:spPr/>
      <dgm:t>
        <a:bodyPr/>
        <a:lstStyle/>
        <a:p>
          <a:endParaRPr lang="en-US"/>
        </a:p>
      </dgm:t>
    </dgm:pt>
    <dgm:pt modelId="{CD1B2210-F230-4E28-9876-EEEFB0492A7A}">
      <dgm:prSet phldrT="[Text]"/>
      <dgm:spPr>
        <a:solidFill>
          <a:schemeClr val="accent6"/>
        </a:solidFill>
      </dgm:spPr>
      <dgm:t>
        <a:bodyPr/>
        <a:lstStyle/>
        <a:p>
          <a:r>
            <a:rPr lang="en-US" dirty="0" smtClean="0"/>
            <a:t>+</a:t>
          </a:r>
          <a:br>
            <a:rPr lang="en-US" dirty="0" smtClean="0"/>
          </a:br>
          <a:r>
            <a:rPr lang="en-US" dirty="0" smtClean="0"/>
            <a:t>Bonuses</a:t>
          </a:r>
          <a:endParaRPr lang="en-US" dirty="0"/>
        </a:p>
      </dgm:t>
    </dgm:pt>
    <dgm:pt modelId="{0B6940EE-A5DC-45EA-BE8F-D6D7345ED3D9}" type="parTrans" cxnId="{670C37B3-6194-4AF1-AC3F-6D85FE8D78F8}">
      <dgm:prSet/>
      <dgm:spPr/>
      <dgm:t>
        <a:bodyPr/>
        <a:lstStyle/>
        <a:p>
          <a:endParaRPr lang="en-US"/>
        </a:p>
      </dgm:t>
    </dgm:pt>
    <dgm:pt modelId="{1E7C44F3-BE2F-438C-8D39-F2608A3E64A5}" type="sibTrans" cxnId="{670C37B3-6194-4AF1-AC3F-6D85FE8D78F8}">
      <dgm:prSet/>
      <dgm:spPr/>
      <dgm:t>
        <a:bodyPr/>
        <a:lstStyle/>
        <a:p>
          <a:endParaRPr lang="en-US"/>
        </a:p>
      </dgm:t>
    </dgm:pt>
    <dgm:pt modelId="{CDD111F2-1115-4F06-8D4D-EFFE729B2089}">
      <dgm:prSet phldrT="[Text]" custT="1"/>
      <dgm:spPr/>
      <dgm:t>
        <a:bodyPr/>
        <a:lstStyle/>
        <a:p>
          <a:r>
            <a:rPr lang="en-US" sz="1800" dirty="0" smtClean="0"/>
            <a:t>$250 - peak reduction*</a:t>
          </a:r>
          <a:endParaRPr lang="en-US" sz="1800" dirty="0"/>
        </a:p>
      </dgm:t>
    </dgm:pt>
    <dgm:pt modelId="{6F0C0E88-E8E5-4FD4-9C19-184DD343BDF3}" type="parTrans" cxnId="{1592C4B5-00E5-41AA-9BEF-BF46320CBAD5}">
      <dgm:prSet/>
      <dgm:spPr/>
      <dgm:t>
        <a:bodyPr/>
        <a:lstStyle/>
        <a:p>
          <a:endParaRPr lang="en-US"/>
        </a:p>
      </dgm:t>
    </dgm:pt>
    <dgm:pt modelId="{4719A353-D00C-4A63-B9CD-84F3E3F4BCBE}" type="sibTrans" cxnId="{1592C4B5-00E5-41AA-9BEF-BF46320CBAD5}">
      <dgm:prSet/>
      <dgm:spPr/>
      <dgm:t>
        <a:bodyPr/>
        <a:lstStyle/>
        <a:p>
          <a:endParaRPr lang="en-US"/>
        </a:p>
      </dgm:t>
    </dgm:pt>
    <dgm:pt modelId="{76445E87-6B8A-4A4B-B085-8ACD343B8D7D}">
      <dgm:prSet phldrT="[Text]" custT="1"/>
      <dgm:spPr/>
      <dgm:t>
        <a:bodyPr/>
        <a:lstStyle/>
        <a:p>
          <a:r>
            <a:rPr lang="en-US" sz="1800" dirty="0" smtClean="0"/>
            <a:t>$50 per point – HERS below 75</a:t>
          </a:r>
          <a:endParaRPr lang="en-US" sz="1800" dirty="0"/>
        </a:p>
      </dgm:t>
    </dgm:pt>
    <dgm:pt modelId="{83C25F86-29D1-43EE-B51A-E80A3D8C7D4D}" type="parTrans" cxnId="{E1682DC2-779A-4974-96CF-AFF53C0908F8}">
      <dgm:prSet/>
      <dgm:spPr/>
      <dgm:t>
        <a:bodyPr/>
        <a:lstStyle/>
        <a:p>
          <a:endParaRPr lang="en-US"/>
        </a:p>
      </dgm:t>
    </dgm:pt>
    <dgm:pt modelId="{408292AE-8874-46FF-B146-C97650B4AF53}" type="sibTrans" cxnId="{E1682DC2-779A-4974-96CF-AFF53C0908F8}">
      <dgm:prSet/>
      <dgm:spPr/>
      <dgm:t>
        <a:bodyPr/>
        <a:lstStyle/>
        <a:p>
          <a:endParaRPr lang="en-US"/>
        </a:p>
      </dgm:t>
    </dgm:pt>
    <dgm:pt modelId="{A8C6FEDA-6216-4628-B707-0BB5253CE68B}">
      <dgm:prSet phldrT="[Text]" custT="1"/>
      <dgm:spPr/>
      <dgm:t>
        <a:bodyPr/>
        <a:lstStyle/>
        <a:p>
          <a:r>
            <a:rPr lang="en-US" sz="1800" dirty="0" smtClean="0"/>
            <a:t>$250 – W/SW- facing PV</a:t>
          </a:r>
          <a:endParaRPr lang="en-US" sz="1800" dirty="0"/>
        </a:p>
      </dgm:t>
    </dgm:pt>
    <dgm:pt modelId="{C58B3313-DF08-4596-B5A7-DE4DF2E40FDB}" type="parTrans" cxnId="{0307CB7D-7D4D-4B10-9DF1-1C4ADD8972DD}">
      <dgm:prSet/>
      <dgm:spPr/>
      <dgm:t>
        <a:bodyPr/>
        <a:lstStyle/>
        <a:p>
          <a:endParaRPr lang="en-US"/>
        </a:p>
      </dgm:t>
    </dgm:pt>
    <dgm:pt modelId="{AF548C1F-8200-4458-9774-8F1930997D22}" type="sibTrans" cxnId="{0307CB7D-7D4D-4B10-9DF1-1C4ADD8972DD}">
      <dgm:prSet/>
      <dgm:spPr/>
      <dgm:t>
        <a:bodyPr/>
        <a:lstStyle/>
        <a:p>
          <a:endParaRPr lang="en-US"/>
        </a:p>
      </dgm:t>
    </dgm:pt>
    <dgm:pt modelId="{B7CF1406-A4F2-418D-B877-94C2DB53D0FA}">
      <dgm:prSet phldrT="[Text]" custT="1"/>
      <dgm:spPr/>
      <dgm:t>
        <a:bodyPr/>
        <a:lstStyle/>
        <a:p>
          <a:r>
            <a:rPr lang="en-US" sz="1800" dirty="0" smtClean="0"/>
            <a:t>$150 - 100% LED</a:t>
          </a:r>
          <a:endParaRPr lang="en-US" sz="1800" dirty="0"/>
        </a:p>
      </dgm:t>
    </dgm:pt>
    <dgm:pt modelId="{7F17C0B0-81D6-422B-8C7B-F864219D2899}" type="parTrans" cxnId="{30187BC7-68EF-47DE-A34B-3CD20E9ABAB3}">
      <dgm:prSet/>
      <dgm:spPr/>
      <dgm:t>
        <a:bodyPr/>
        <a:lstStyle/>
        <a:p>
          <a:endParaRPr lang="en-US"/>
        </a:p>
      </dgm:t>
    </dgm:pt>
    <dgm:pt modelId="{72EDCBB7-FC28-4C27-82C3-F9978FF9B324}" type="sibTrans" cxnId="{30187BC7-68EF-47DE-A34B-3CD20E9ABAB3}">
      <dgm:prSet/>
      <dgm:spPr/>
      <dgm:t>
        <a:bodyPr/>
        <a:lstStyle/>
        <a:p>
          <a:endParaRPr lang="en-US"/>
        </a:p>
      </dgm:t>
    </dgm:pt>
    <dgm:pt modelId="{987FF6B6-1636-47D0-B535-D496F0EC22A2}" type="pres">
      <dgm:prSet presAssocID="{DA17F44E-2441-4B6B-A677-F70CC72AA438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78E019F2-C953-488D-9420-F8CB228D86F5}" type="pres">
      <dgm:prSet presAssocID="{109259C0-B7C9-4766-9063-3CA075CD4790}" presName="composite" presStyleCnt="0"/>
      <dgm:spPr/>
    </dgm:pt>
    <dgm:pt modelId="{FCF234EF-F76E-4C18-A1BD-D28090BF734F}" type="pres">
      <dgm:prSet presAssocID="{109259C0-B7C9-4766-9063-3CA075CD4790}" presName="bentUpArrow1" presStyleLbl="alignImgPlace1" presStyleIdx="0" presStyleCnt="2"/>
      <dgm:spPr/>
    </dgm:pt>
    <dgm:pt modelId="{C04502A8-6E4B-40C5-B286-A347EB8CD157}" type="pres">
      <dgm:prSet presAssocID="{109259C0-B7C9-4766-9063-3CA075CD4790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F0B72D-A5B4-40C0-9F47-C0AD8ABA2E94}" type="pres">
      <dgm:prSet presAssocID="{109259C0-B7C9-4766-9063-3CA075CD4790}" presName="ChildText" presStyleLbl="revTx" presStyleIdx="0" presStyleCnt="3" custScaleX="379872" custScaleY="155023" custLinFactX="55380" custLinFactNeighborX="100000" custLinFactNeighborY="-972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4F5463F-B131-4259-B4E3-57CDDBEF5AB9}" type="pres">
      <dgm:prSet presAssocID="{D7A44EBD-04EE-49B0-A20D-D47F97316B2B}" presName="sibTrans" presStyleCnt="0"/>
      <dgm:spPr/>
    </dgm:pt>
    <dgm:pt modelId="{86F0BFA4-3C7B-4D48-B098-ECECDD091801}" type="pres">
      <dgm:prSet presAssocID="{7EEF7E78-12D3-44B8-8EDF-AFD95804C23B}" presName="composite" presStyleCnt="0"/>
      <dgm:spPr/>
    </dgm:pt>
    <dgm:pt modelId="{0795EB55-5363-47FE-8640-087B4C1480F7}" type="pres">
      <dgm:prSet presAssocID="{7EEF7E78-12D3-44B8-8EDF-AFD95804C23B}" presName="bentUpArrow1" presStyleLbl="alignImgPlace1" presStyleIdx="1" presStyleCnt="2" custLinFactNeighborX="-24083"/>
      <dgm:spPr/>
    </dgm:pt>
    <dgm:pt modelId="{9FE8E467-2490-45B3-85F8-64527D0C9624}" type="pres">
      <dgm:prSet presAssocID="{7EEF7E78-12D3-44B8-8EDF-AFD95804C23B}" presName="ParentText" presStyleLbl="node1" presStyleIdx="1" presStyleCnt="3" custLinFactNeighborX="-23735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A28A23E-2EA0-4EA7-902D-0339B68801EA}" type="pres">
      <dgm:prSet presAssocID="{7EEF7E78-12D3-44B8-8EDF-AFD95804C23B}" presName="ChildText" presStyleLbl="revTx" presStyleIdx="1" presStyleCnt="3" custScaleX="354089" custLinFactX="1366" custLinFactNeighborX="100000" custLinFactNeighborY="196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340E76-D67D-4CDE-8816-0EF6D61D7A52}" type="pres">
      <dgm:prSet presAssocID="{9A217617-4CB2-4EB4-815A-8EF46D67410C}" presName="sibTrans" presStyleCnt="0"/>
      <dgm:spPr/>
    </dgm:pt>
    <dgm:pt modelId="{BA978CD9-07B2-47DA-91F8-00CC4190381A}" type="pres">
      <dgm:prSet presAssocID="{CD1B2210-F230-4E28-9876-EEEFB0492A7A}" presName="composite" presStyleCnt="0"/>
      <dgm:spPr/>
    </dgm:pt>
    <dgm:pt modelId="{4C23A7A4-8A8B-4394-95C6-834B061847EC}" type="pres">
      <dgm:prSet presAssocID="{CD1B2210-F230-4E28-9876-EEEFB0492A7A}" presName="ParentText" presStyleLbl="node1" presStyleIdx="2" presStyleCnt="3" custLinFactNeighborX="-59272" custLinFactNeighborY="1264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7E79EAF-2EB4-480C-B24D-A53C658D06D8}" type="pres">
      <dgm:prSet presAssocID="{CD1B2210-F230-4E28-9876-EEEFB0492A7A}" presName="FinalChildText" presStyleLbl="revTx" presStyleIdx="2" presStyleCnt="3" custScaleX="244861" custScaleY="129493" custLinFactNeighborX="466" custLinFactNeighborY="490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111D48B-3376-4363-8EB3-A10286C56402}" type="presOf" srcId="{CD1B2210-F230-4E28-9876-EEEFB0492A7A}" destId="{4C23A7A4-8A8B-4394-95C6-834B061847EC}" srcOrd="0" destOrd="0" presId="urn:microsoft.com/office/officeart/2005/8/layout/StepDownProcess"/>
    <dgm:cxn modelId="{30187BC7-68EF-47DE-A34B-3CD20E9ABAB3}" srcId="{CD1B2210-F230-4E28-9876-EEEFB0492A7A}" destId="{B7CF1406-A4F2-418D-B877-94C2DB53D0FA}" srcOrd="2" destOrd="0" parTransId="{7F17C0B0-81D6-422B-8C7B-F864219D2899}" sibTransId="{72EDCBB7-FC28-4C27-82C3-F9978FF9B324}"/>
    <dgm:cxn modelId="{CDAF93FE-14EC-4263-B295-BE5CA6C40B48}" type="presOf" srcId="{6CFBB100-8EAD-4E4C-9682-AB3F64EA0BFF}" destId="{DA28A23E-2EA0-4EA7-902D-0339B68801EA}" srcOrd="0" destOrd="0" presId="urn:microsoft.com/office/officeart/2005/8/layout/StepDownProcess"/>
    <dgm:cxn modelId="{A4AA738C-2AD1-44B9-9428-4DEA85EDD377}" type="presOf" srcId="{DA17F44E-2441-4B6B-A677-F70CC72AA438}" destId="{987FF6B6-1636-47D0-B535-D496F0EC22A2}" srcOrd="0" destOrd="0" presId="urn:microsoft.com/office/officeart/2005/8/layout/StepDownProcess"/>
    <dgm:cxn modelId="{E1682DC2-779A-4974-96CF-AFF53C0908F8}" srcId="{7EEF7E78-12D3-44B8-8EDF-AFD95804C23B}" destId="{76445E87-6B8A-4A4B-B085-8ACD343B8D7D}" srcOrd="1" destOrd="0" parTransId="{83C25F86-29D1-43EE-B51A-E80A3D8C7D4D}" sibTransId="{408292AE-8874-46FF-B146-C97650B4AF53}"/>
    <dgm:cxn modelId="{958916E1-82FF-4DCC-8580-A18BC0B59E2B}" srcId="{DA17F44E-2441-4B6B-A677-F70CC72AA438}" destId="{7EEF7E78-12D3-44B8-8EDF-AFD95804C23B}" srcOrd="1" destOrd="0" parTransId="{7FEB47E9-BDD0-4458-B73D-A7B6D168C272}" sibTransId="{9A217617-4CB2-4EB4-815A-8EF46D67410C}"/>
    <dgm:cxn modelId="{C36D153C-77F1-4D78-B586-5B711420A0AE}" type="presOf" srcId="{B7CF1406-A4F2-418D-B877-94C2DB53D0FA}" destId="{A7E79EAF-2EB4-480C-B24D-A53C658D06D8}" srcOrd="0" destOrd="2" presId="urn:microsoft.com/office/officeart/2005/8/layout/StepDownProcess"/>
    <dgm:cxn modelId="{85A0695F-557D-4BDB-B7F8-BE58B28C91D4}" srcId="{DA17F44E-2441-4B6B-A677-F70CC72AA438}" destId="{109259C0-B7C9-4766-9063-3CA075CD4790}" srcOrd="0" destOrd="0" parTransId="{A7529D9A-0ADC-4D6C-B896-46ABA0E75AFE}" sibTransId="{D7A44EBD-04EE-49B0-A20D-D47F97316B2B}"/>
    <dgm:cxn modelId="{BA2550BD-59A2-4A63-AEE6-3A697AEFFD70}" srcId="{7EEF7E78-12D3-44B8-8EDF-AFD95804C23B}" destId="{6CFBB100-8EAD-4E4C-9682-AB3F64EA0BFF}" srcOrd="0" destOrd="0" parTransId="{849868D4-E7A7-4E60-B7A5-5C1C7D359217}" sibTransId="{51609E29-86E1-45C4-8454-8D5E81DEE7D0}"/>
    <dgm:cxn modelId="{0307CB7D-7D4D-4B10-9DF1-1C4ADD8972DD}" srcId="{CD1B2210-F230-4E28-9876-EEEFB0492A7A}" destId="{A8C6FEDA-6216-4628-B707-0BB5253CE68B}" srcOrd="1" destOrd="0" parTransId="{C58B3313-DF08-4596-B5A7-DE4DF2E40FDB}" sibTransId="{AF548C1F-8200-4458-9774-8F1930997D22}"/>
    <dgm:cxn modelId="{670C37B3-6194-4AF1-AC3F-6D85FE8D78F8}" srcId="{DA17F44E-2441-4B6B-A677-F70CC72AA438}" destId="{CD1B2210-F230-4E28-9876-EEEFB0492A7A}" srcOrd="2" destOrd="0" parTransId="{0B6940EE-A5DC-45EA-BE8F-D6D7345ED3D9}" sibTransId="{1E7C44F3-BE2F-438C-8D39-F2608A3E64A5}"/>
    <dgm:cxn modelId="{90D67528-5DC9-43D5-9B47-22FB1A78E580}" type="presOf" srcId="{7EEF7E78-12D3-44B8-8EDF-AFD95804C23B}" destId="{9FE8E467-2490-45B3-85F8-64527D0C9624}" srcOrd="0" destOrd="0" presId="urn:microsoft.com/office/officeart/2005/8/layout/StepDownProcess"/>
    <dgm:cxn modelId="{B8A8E1CC-8368-42D0-8CFC-7DEF7F35E904}" type="presOf" srcId="{CDD111F2-1115-4F06-8D4D-EFFE729B2089}" destId="{A7E79EAF-2EB4-480C-B24D-A53C658D06D8}" srcOrd="0" destOrd="0" presId="urn:microsoft.com/office/officeart/2005/8/layout/StepDownProcess"/>
    <dgm:cxn modelId="{1592C4B5-00E5-41AA-9BEF-BF46320CBAD5}" srcId="{CD1B2210-F230-4E28-9876-EEEFB0492A7A}" destId="{CDD111F2-1115-4F06-8D4D-EFFE729B2089}" srcOrd="0" destOrd="0" parTransId="{6F0C0E88-E8E5-4FD4-9C19-184DD343BDF3}" sibTransId="{4719A353-D00C-4A63-B9CD-84F3E3F4BCBE}"/>
    <dgm:cxn modelId="{4DAF67F2-B767-48B8-BEA2-7841C79A164D}" type="presOf" srcId="{A8C6FEDA-6216-4628-B707-0BB5253CE68B}" destId="{A7E79EAF-2EB4-480C-B24D-A53C658D06D8}" srcOrd="0" destOrd="1" presId="urn:microsoft.com/office/officeart/2005/8/layout/StepDownProcess"/>
    <dgm:cxn modelId="{843A38C7-8993-4A9B-997C-16D2FEA83210}" type="presOf" srcId="{109259C0-B7C9-4766-9063-3CA075CD4790}" destId="{C04502A8-6E4B-40C5-B286-A347EB8CD157}" srcOrd="0" destOrd="0" presId="urn:microsoft.com/office/officeart/2005/8/layout/StepDownProcess"/>
    <dgm:cxn modelId="{410E4E0D-7EED-4F71-8161-85A8E3D88240}" type="presOf" srcId="{76445E87-6B8A-4A4B-B085-8ACD343B8D7D}" destId="{DA28A23E-2EA0-4EA7-902D-0339B68801EA}" srcOrd="0" destOrd="1" presId="urn:microsoft.com/office/officeart/2005/8/layout/StepDownProcess"/>
    <dgm:cxn modelId="{571136E2-870D-44F3-8236-734D5FDDCFAA}" type="presParOf" srcId="{987FF6B6-1636-47D0-B535-D496F0EC22A2}" destId="{78E019F2-C953-488D-9420-F8CB228D86F5}" srcOrd="0" destOrd="0" presId="urn:microsoft.com/office/officeart/2005/8/layout/StepDownProcess"/>
    <dgm:cxn modelId="{0F59EC3E-9AF0-4350-89D2-BD8AC253EAEF}" type="presParOf" srcId="{78E019F2-C953-488D-9420-F8CB228D86F5}" destId="{FCF234EF-F76E-4C18-A1BD-D28090BF734F}" srcOrd="0" destOrd="0" presId="urn:microsoft.com/office/officeart/2005/8/layout/StepDownProcess"/>
    <dgm:cxn modelId="{ECCE08CA-C9A1-4FAE-9930-E4F87E60A164}" type="presParOf" srcId="{78E019F2-C953-488D-9420-F8CB228D86F5}" destId="{C04502A8-6E4B-40C5-B286-A347EB8CD157}" srcOrd="1" destOrd="0" presId="urn:microsoft.com/office/officeart/2005/8/layout/StepDownProcess"/>
    <dgm:cxn modelId="{2B47381E-C243-41A2-8CAF-32E9C053DB19}" type="presParOf" srcId="{78E019F2-C953-488D-9420-F8CB228D86F5}" destId="{A2F0B72D-A5B4-40C0-9F47-C0AD8ABA2E94}" srcOrd="2" destOrd="0" presId="urn:microsoft.com/office/officeart/2005/8/layout/StepDownProcess"/>
    <dgm:cxn modelId="{20134C7A-EA87-4C6C-8A07-A32971CB82C9}" type="presParOf" srcId="{987FF6B6-1636-47D0-B535-D496F0EC22A2}" destId="{14F5463F-B131-4259-B4E3-57CDDBEF5AB9}" srcOrd="1" destOrd="0" presId="urn:microsoft.com/office/officeart/2005/8/layout/StepDownProcess"/>
    <dgm:cxn modelId="{B70554E4-504D-41D1-9EC8-D3AD398F1064}" type="presParOf" srcId="{987FF6B6-1636-47D0-B535-D496F0EC22A2}" destId="{86F0BFA4-3C7B-4D48-B098-ECECDD091801}" srcOrd="2" destOrd="0" presId="urn:microsoft.com/office/officeart/2005/8/layout/StepDownProcess"/>
    <dgm:cxn modelId="{EA585BDE-084F-4745-9966-18A28BF7F846}" type="presParOf" srcId="{86F0BFA4-3C7B-4D48-B098-ECECDD091801}" destId="{0795EB55-5363-47FE-8640-087B4C1480F7}" srcOrd="0" destOrd="0" presId="urn:microsoft.com/office/officeart/2005/8/layout/StepDownProcess"/>
    <dgm:cxn modelId="{DE3D71E3-B002-448E-8FFB-90D83189A365}" type="presParOf" srcId="{86F0BFA4-3C7B-4D48-B098-ECECDD091801}" destId="{9FE8E467-2490-45B3-85F8-64527D0C9624}" srcOrd="1" destOrd="0" presId="urn:microsoft.com/office/officeart/2005/8/layout/StepDownProcess"/>
    <dgm:cxn modelId="{FD0D89C6-9A4D-4389-987E-152EEB0B6B8B}" type="presParOf" srcId="{86F0BFA4-3C7B-4D48-B098-ECECDD091801}" destId="{DA28A23E-2EA0-4EA7-902D-0339B68801EA}" srcOrd="2" destOrd="0" presId="urn:microsoft.com/office/officeart/2005/8/layout/StepDownProcess"/>
    <dgm:cxn modelId="{BA38903C-236C-4996-8BE4-8BCE8C6184E5}" type="presParOf" srcId="{987FF6B6-1636-47D0-B535-D496F0EC22A2}" destId="{D7340E76-D67D-4CDE-8816-0EF6D61D7A52}" srcOrd="3" destOrd="0" presId="urn:microsoft.com/office/officeart/2005/8/layout/StepDownProcess"/>
    <dgm:cxn modelId="{75073021-F233-4070-8803-C01812B9D07C}" type="presParOf" srcId="{987FF6B6-1636-47D0-B535-D496F0EC22A2}" destId="{BA978CD9-07B2-47DA-91F8-00CC4190381A}" srcOrd="4" destOrd="0" presId="urn:microsoft.com/office/officeart/2005/8/layout/StepDownProcess"/>
    <dgm:cxn modelId="{497AD1C0-B2FA-498F-B569-1409233A5DB1}" type="presParOf" srcId="{BA978CD9-07B2-47DA-91F8-00CC4190381A}" destId="{4C23A7A4-8A8B-4394-95C6-834B061847EC}" srcOrd="0" destOrd="0" presId="urn:microsoft.com/office/officeart/2005/8/layout/StepDownProcess"/>
    <dgm:cxn modelId="{8BE22A6B-F3F8-4507-81B6-4A0BF17299A7}" type="presParOf" srcId="{BA978CD9-07B2-47DA-91F8-00CC4190381A}" destId="{A7E79EAF-2EB4-480C-B24D-A53C658D06D8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CF234EF-F76E-4C18-A1BD-D28090BF734F}">
      <dsp:nvSpPr>
        <dsp:cNvPr id="0" name=""/>
        <dsp:cNvSpPr/>
      </dsp:nvSpPr>
      <dsp:spPr>
        <a:xfrm rot="5400000">
          <a:off x="299042" y="1509808"/>
          <a:ext cx="995004" cy="113277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4502A8-6E4B-40C5-B286-A347EB8CD157}">
      <dsp:nvSpPr>
        <dsp:cNvPr id="0" name=""/>
        <dsp:cNvSpPr/>
      </dsp:nvSpPr>
      <dsp:spPr>
        <a:xfrm>
          <a:off x="35427" y="406826"/>
          <a:ext cx="1675002" cy="1172447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Program Entry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$400</a:t>
          </a:r>
          <a:endParaRPr lang="en-US" sz="2000" kern="1200" dirty="0"/>
        </a:p>
      </dsp:txBody>
      <dsp:txXfrm>
        <a:off x="92671" y="464070"/>
        <a:ext cx="1560514" cy="1057959"/>
      </dsp:txXfrm>
    </dsp:sp>
    <dsp:sp modelId="{A2F0B72D-A5B4-40C0-9F47-C0AD8ABA2E94}">
      <dsp:nvSpPr>
        <dsp:cNvPr id="0" name=""/>
        <dsp:cNvSpPr/>
      </dsp:nvSpPr>
      <dsp:spPr>
        <a:xfrm>
          <a:off x="1898573" y="165755"/>
          <a:ext cx="4627741" cy="146903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5EB55-5363-47FE-8640-087B4C1480F7}">
      <dsp:nvSpPr>
        <dsp:cNvPr id="0" name=""/>
        <dsp:cNvSpPr/>
      </dsp:nvSpPr>
      <dsp:spPr>
        <a:xfrm rot="5400000">
          <a:off x="2217801" y="2826854"/>
          <a:ext cx="995004" cy="113277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FE8E467-2490-45B3-85F8-64527D0C9624}">
      <dsp:nvSpPr>
        <dsp:cNvPr id="0" name=""/>
        <dsp:cNvSpPr/>
      </dsp:nvSpPr>
      <dsp:spPr>
        <a:xfrm>
          <a:off x="1829431" y="1723871"/>
          <a:ext cx="1675002" cy="1172447"/>
        </a:xfrm>
        <a:prstGeom prst="roundRect">
          <a:avLst>
            <a:gd name="adj" fmla="val 16670"/>
          </a:avLst>
        </a:prstGeom>
        <a:solidFill>
          <a:schemeClr val="accent3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+</a:t>
          </a:r>
          <a:br>
            <a:rPr lang="en-US" sz="2000" kern="1200" dirty="0" smtClean="0"/>
          </a:br>
          <a:r>
            <a:rPr lang="en-US" sz="2000" kern="1200" dirty="0" smtClean="0"/>
            <a:t>Performance Points</a:t>
          </a:r>
          <a:endParaRPr lang="en-US" sz="2000" kern="1200" dirty="0"/>
        </a:p>
      </dsp:txBody>
      <dsp:txXfrm>
        <a:off x="1886675" y="1781115"/>
        <a:ext cx="1560514" cy="1057959"/>
      </dsp:txXfrm>
    </dsp:sp>
    <dsp:sp modelId="{DA28A23E-2EA0-4EA7-902D-0339B68801EA}">
      <dsp:nvSpPr>
        <dsp:cNvPr id="0" name=""/>
        <dsp:cNvSpPr/>
      </dsp:nvSpPr>
      <dsp:spPr>
        <a:xfrm>
          <a:off x="3589170" y="1854321"/>
          <a:ext cx="4313643" cy="9476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$25 per point – HERS between 84 - 75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$50 per point – HERS below 75</a:t>
          </a:r>
          <a:endParaRPr lang="en-US" sz="1800" kern="1200" dirty="0"/>
        </a:p>
      </dsp:txBody>
      <dsp:txXfrm>
        <a:off x="3589170" y="1854321"/>
        <a:ext cx="4313643" cy="947623"/>
      </dsp:txXfrm>
    </dsp:sp>
    <dsp:sp modelId="{4C23A7A4-8A8B-4394-95C6-834B061847EC}">
      <dsp:nvSpPr>
        <dsp:cNvPr id="0" name=""/>
        <dsp:cNvSpPr/>
      </dsp:nvSpPr>
      <dsp:spPr>
        <a:xfrm>
          <a:off x="3455501" y="3083657"/>
          <a:ext cx="1675002" cy="1172447"/>
        </a:xfrm>
        <a:prstGeom prst="roundRect">
          <a:avLst>
            <a:gd name="adj" fmla="val 16670"/>
          </a:avLst>
        </a:prstGeom>
        <a:solidFill>
          <a:schemeClr val="accent6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+</a:t>
          </a:r>
          <a:br>
            <a:rPr lang="en-US" sz="2000" kern="1200" dirty="0" smtClean="0"/>
          </a:br>
          <a:r>
            <a:rPr lang="en-US" sz="2000" kern="1200" dirty="0" smtClean="0"/>
            <a:t>Bonuses</a:t>
          </a:r>
          <a:endParaRPr lang="en-US" sz="2000" kern="1200" dirty="0"/>
        </a:p>
      </dsp:txBody>
      <dsp:txXfrm>
        <a:off x="3512745" y="3140901"/>
        <a:ext cx="1560514" cy="1057959"/>
      </dsp:txXfrm>
    </dsp:sp>
    <dsp:sp modelId="{A7E79EAF-2EB4-480C-B24D-A53C658D06D8}">
      <dsp:nvSpPr>
        <dsp:cNvPr id="0" name=""/>
        <dsp:cNvSpPr/>
      </dsp:nvSpPr>
      <dsp:spPr>
        <a:xfrm>
          <a:off x="5246612" y="3087349"/>
          <a:ext cx="2982987" cy="122710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$250 - peak reduction*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$250 – W/SW- facing PV</a:t>
          </a:r>
          <a:endParaRPr lang="en-US" sz="1800" kern="1200" dirty="0"/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800" kern="1200" dirty="0" smtClean="0"/>
            <a:t>$150 - 100% LED</a:t>
          </a:r>
          <a:endParaRPr lang="en-US" sz="1800" kern="1200" dirty="0"/>
        </a:p>
      </dsp:txBody>
      <dsp:txXfrm>
        <a:off x="5246612" y="3087349"/>
        <a:ext cx="2982987" cy="12271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6FA7D1A-81D2-4954-BF68-B0D0F2D0D8D4}" type="datetimeFigureOut">
              <a:rPr lang="en-US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1182406-AB1C-400C-8470-14225E44ADB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853244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DAA0399-BF86-4C03-945E-4174F11DED09}" type="datetimeFigureOut">
              <a:rPr lang="en-US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16425"/>
            <a:ext cx="5607050" cy="41830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682A3FC-6B75-4287-A898-A6A0DECF44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870946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82A3FC-6B75-4287-A898-A6A0DECF44D1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16410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Zero </a:t>
            </a:r>
            <a:r>
              <a:rPr lang="en-US" b="1" dirty="0" smtClean="0"/>
              <a:t>Carbon </a:t>
            </a:r>
            <a:r>
              <a:rPr lang="en-US" b="0" dirty="0" smtClean="0"/>
              <a:t>(not just ZN</a:t>
            </a:r>
            <a:r>
              <a:rPr lang="en-US" b="1" dirty="0" smtClean="0"/>
              <a:t>E</a:t>
            </a:r>
            <a:r>
              <a:rPr lang="en-US" b="0" dirty="0" smtClean="0"/>
              <a:t>)</a:t>
            </a:r>
            <a:r>
              <a:rPr lang="en-US" dirty="0" smtClean="0"/>
              <a:t>:</a:t>
            </a:r>
          </a:p>
          <a:p>
            <a:endParaRPr lang="en-US" dirty="0" smtClean="0"/>
          </a:p>
          <a:p>
            <a:r>
              <a:rPr lang="en-US" dirty="0" smtClean="0"/>
              <a:t>-super-efficient construction</a:t>
            </a:r>
          </a:p>
          <a:p>
            <a:r>
              <a:rPr lang="en-US" dirty="0" smtClean="0"/>
              <a:t>-electric vehicles</a:t>
            </a:r>
          </a:p>
          <a:p>
            <a:r>
              <a:rPr lang="en-US" dirty="0" smtClean="0"/>
              <a:t>-100% renewable energy (either onsite or contracted)</a:t>
            </a:r>
          </a:p>
          <a:p>
            <a:r>
              <a:rPr lang="en-US" dirty="0" smtClean="0"/>
              <a:t>-no</a:t>
            </a:r>
            <a:r>
              <a:rPr lang="en-US" baseline="0" dirty="0" smtClean="0"/>
              <a:t> fossil fuels (all-electric)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82A3FC-6B75-4287-A898-A6A0DECF44D1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66353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r>
              <a:rPr lang="en-US" sz="1200" b="1" dirty="0" smtClean="0"/>
              <a:t>Program Entry: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HERS Score of 84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75% LED lighting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Demand response capable thermostat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Electric vehicle readiness</a:t>
            </a:r>
          </a:p>
          <a:p>
            <a:pPr marL="171450" lvl="0" indent="-171450">
              <a:buFont typeface="Arial" panose="020B0604020202020204" pitchFamily="34" charset="0"/>
              <a:buChar char="•"/>
            </a:pPr>
            <a:r>
              <a:rPr lang="en-US" sz="1200" dirty="0" smtClean="0"/>
              <a:t>Energy Star appliances </a:t>
            </a:r>
          </a:p>
          <a:p>
            <a:pPr lvl="0"/>
            <a:endParaRPr lang="en-US" sz="12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3250A7-7CB1-44B5-8C26-935D839BC8BE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8807788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End goal:</a:t>
            </a:r>
            <a:r>
              <a:rPr lang="en-US" baseline="0" dirty="0" smtClean="0"/>
              <a:t> an zero-carbon home that benefits the utility &amp; the homeowner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82A3FC-6B75-4287-A898-A6A0DECF44D1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252333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82A3FC-6B75-4287-A898-A6A0DECF44D1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871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82A3FC-6B75-4287-A898-A6A0DECF44D1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871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>
              <a:buFont typeface="Arial" panose="020B0604020202020204" pitchFamily="34" charset="0"/>
              <a:buChar char="•"/>
            </a:pPr>
            <a:r>
              <a:rPr lang="en-US" sz="2000" smtClean="0">
                <a:solidFill>
                  <a:schemeClr val="accent1"/>
                </a:solidFill>
              </a:rPr>
              <a:t>Objective #1:  To demonstrate the resource potential of 1MW-5MW PV projects when accompanied by DSM that improves the match between load shape and solar generation curve and mitigates reliability issues.</a:t>
            </a:r>
          </a:p>
          <a:p>
            <a:pPr lvl="1">
              <a:buFont typeface="Arial" panose="020B0604020202020204" pitchFamily="34" charset="0"/>
              <a:buChar char="•"/>
            </a:pPr>
            <a:r>
              <a:rPr lang="en-US" sz="2000" smtClean="0">
                <a:solidFill>
                  <a:schemeClr val="accent1"/>
                </a:solidFill>
              </a:rPr>
              <a:t>Objective #2:  Streamline the siting process for small, in-fill solar projects by adding value to otherwise underutilized property and by modeling new financial partnerships with SMUD customers.</a:t>
            </a:r>
          </a:p>
          <a:p>
            <a:pPr lvl="1"/>
            <a:r>
              <a:rPr lang="en-US" sz="2000" smtClean="0">
                <a:solidFill>
                  <a:schemeClr val="accent1"/>
                </a:solidFill>
              </a:rPr>
              <a:t>Objective #3:  To demonstrate that a significant segment of SMUD customers will be willing to make investments and take actions that accelerate solar deployment and increase the energy efficiency and load responsiveness of existing buildings.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F682A3FC-6B75-4287-A898-A6A0DECF44D1}" type="slidenum">
              <a:rPr lang="en-US" smtClean="0"/>
              <a:pPr>
                <a:defRPr/>
              </a:pPr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1928716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F26BE71-1707-4847-855C-1CDB32D93887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Option 1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7175" y="476251"/>
            <a:ext cx="8629650" cy="1358897"/>
          </a:xfrm>
        </p:spPr>
        <p:txBody>
          <a:bodyPr anchor="t">
            <a:normAutofit/>
          </a:bodyPr>
          <a:lstStyle>
            <a:lvl1pPr>
              <a:defRPr sz="4000" baseline="0">
                <a:solidFill>
                  <a:schemeClr val="bg1"/>
                </a:solidFill>
              </a:defRPr>
            </a:lvl1pPr>
          </a:lstStyle>
          <a:p>
            <a:r>
              <a:rPr lang="en-US" sz="4400" b="0" i="0" kern="1200" dirty="0" smtClean="0">
                <a:solidFill>
                  <a:schemeClr val="bg1"/>
                </a:solidFill>
                <a:latin typeface="Arial"/>
                <a:ea typeface="+mj-ea"/>
                <a:cs typeface="Arial"/>
              </a:rPr>
              <a:t>Presentation option 1</a:t>
            </a:r>
            <a:r>
              <a:rPr lang="en-US" sz="4000" dirty="0" smtClean="0">
                <a:solidFill>
                  <a:srgbClr val="FFFFFF"/>
                </a:solidFill>
                <a:latin typeface="Arial"/>
                <a:cs typeface="Arial"/>
              </a:rPr>
              <a:t/>
            </a:r>
            <a:br>
              <a:rPr lang="en-US" sz="4000" dirty="0" smtClean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US" sz="4000" dirty="0" smtClean="0">
                <a:solidFill>
                  <a:srgbClr val="FFFFFF"/>
                </a:solidFill>
                <a:latin typeface="Arial"/>
                <a:cs typeface="Arial"/>
              </a:rPr>
              <a:t>cover title Arial 40 pt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7175" y="1990725"/>
            <a:ext cx="8629650" cy="548995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/>
            <a:r>
              <a:rPr lang="en-US" sz="2000" dirty="0" smtClean="0">
                <a:solidFill>
                  <a:srgbClr val="FFFFFF"/>
                </a:solidFill>
                <a:latin typeface="Arial"/>
                <a:cs typeface="Arial"/>
              </a:rPr>
              <a:t>Name Surname of Presenter Arial 20 pt</a:t>
            </a:r>
          </a:p>
          <a:p>
            <a:pPr algn="l"/>
            <a:endParaRPr lang="en-US" sz="2000" dirty="0" smtClean="0">
              <a:solidFill>
                <a:srgbClr val="FFFFFF"/>
              </a:solidFill>
              <a:latin typeface="Arial"/>
              <a:cs typeface="Arial"/>
            </a:endParaRPr>
          </a:p>
        </p:txBody>
      </p:sp>
      <p:pic>
        <p:nvPicPr>
          <p:cNvPr id="13" name="Picture 12" descr="0734-11 exports dot lines 3 colors.png"/>
          <p:cNvPicPr>
            <a:picLocks noChangeAspect="1"/>
          </p:cNvPicPr>
          <p:nvPr/>
        </p:nvPicPr>
        <p:blipFill>
          <a:blip r:embed="rId2"/>
          <a:srcRect r="37776" b="95427"/>
          <a:stretch>
            <a:fillRect/>
          </a:stretch>
        </p:blipFill>
        <p:spPr>
          <a:xfrm>
            <a:off x="309204" y="1835148"/>
            <a:ext cx="5139415" cy="45719"/>
          </a:xfrm>
          <a:prstGeom prst="rect">
            <a:avLst/>
          </a:prstGeom>
        </p:spPr>
      </p:pic>
      <p:pic>
        <p:nvPicPr>
          <p:cNvPr id="14" name="Picture 13" descr="0734-11 exports dot lines 3 colors.png"/>
          <p:cNvPicPr>
            <a:picLocks noChangeAspect="1"/>
          </p:cNvPicPr>
          <p:nvPr/>
        </p:nvPicPr>
        <p:blipFill>
          <a:blip r:embed="rId2"/>
          <a:srcRect r="37776" b="95427"/>
          <a:stretch>
            <a:fillRect/>
          </a:stretch>
        </p:blipFill>
        <p:spPr>
          <a:xfrm>
            <a:off x="309204" y="2996920"/>
            <a:ext cx="5139415" cy="45719"/>
          </a:xfrm>
          <a:prstGeom prst="rect">
            <a:avLst/>
          </a:prstGeom>
        </p:spPr>
      </p:pic>
      <p:pic>
        <p:nvPicPr>
          <p:cNvPr id="7" name="Picture 6" descr="0734-11 orange wave bottom mask.png"/>
          <p:cNvPicPr preferRelativeResize="0">
            <a:picLocks/>
          </p:cNvPicPr>
          <p:nvPr/>
        </p:nvPicPr>
        <p:blipFill>
          <a:blip r:embed="rId3"/>
          <a:srcRect l="9444" t="3424" r="9668" b="6421"/>
          <a:stretch>
            <a:fillRect/>
          </a:stretch>
        </p:blipFill>
        <p:spPr>
          <a:xfrm>
            <a:off x="-7408" y="3541776"/>
            <a:ext cx="9160933" cy="331622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309204" y="6278314"/>
            <a:ext cx="3386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4A4A30"/>
                </a:solidFill>
                <a:latin typeface="Arial"/>
                <a:cs typeface="Arial"/>
              </a:rPr>
              <a:t>Powering forward. Together.</a:t>
            </a:r>
            <a:endParaRPr lang="en-US" sz="1200" baseline="30000" dirty="0">
              <a:solidFill>
                <a:srgbClr val="4A4A30"/>
              </a:solidFill>
              <a:latin typeface="Arial"/>
              <a:cs typeface="Arial"/>
            </a:endParaRPr>
          </a:p>
        </p:txBody>
      </p:sp>
      <p:pic>
        <p:nvPicPr>
          <p:cNvPr id="10" name="Picture 9" descr="2011 SMUD_Logo-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  <p:sp>
        <p:nvSpPr>
          <p:cNvPr id="15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257175" y="2752725"/>
            <a:ext cx="8629650" cy="788988"/>
          </a:xfrm>
        </p:spPr>
        <p:txBody>
          <a:bodyPr>
            <a:normAutofit/>
          </a:bodyPr>
          <a:lstStyle>
            <a:lvl1pPr>
              <a:buNone/>
              <a:defRPr sz="1800">
                <a:solidFill>
                  <a:schemeClr val="bg1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 smtClean="0"/>
              <a:t>Date Arial 18pt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 Option 2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0734-11 orange wave bottom mask.png"/>
          <p:cNvPicPr preferRelativeResize="0">
            <a:picLocks/>
          </p:cNvPicPr>
          <p:nvPr/>
        </p:nvPicPr>
        <p:blipFill>
          <a:blip r:embed="rId2"/>
          <a:srcRect l="9444" t="3424" r="9668" b="22073"/>
          <a:stretch>
            <a:fillRect/>
          </a:stretch>
        </p:blipFill>
        <p:spPr>
          <a:xfrm>
            <a:off x="-7408" y="4117498"/>
            <a:ext cx="9160933" cy="2740502"/>
          </a:xfrm>
          <a:prstGeom prst="rect">
            <a:avLst/>
          </a:prstGeom>
        </p:spPr>
      </p:pic>
      <p:sp>
        <p:nvSpPr>
          <p:cNvPr id="17" name="Text Placeholder 16"/>
          <p:cNvSpPr>
            <a:spLocks noGrp="1"/>
          </p:cNvSpPr>
          <p:nvPr>
            <p:ph type="body" sz="quarter" idx="12" hasCustomPrompt="1"/>
          </p:nvPr>
        </p:nvSpPr>
        <p:spPr>
          <a:xfrm>
            <a:off x="257175" y="2752725"/>
            <a:ext cx="8629650" cy="788988"/>
          </a:xfrm>
        </p:spPr>
        <p:txBody>
          <a:bodyPr>
            <a:normAutofit/>
          </a:bodyPr>
          <a:lstStyle>
            <a:lvl1pPr>
              <a:buNone/>
              <a:defRPr sz="1800">
                <a:solidFill>
                  <a:srgbClr val="4A4A30"/>
                </a:solidFill>
              </a:defRPr>
            </a:lvl1pPr>
            <a:lvl5pPr>
              <a:defRPr/>
            </a:lvl5pPr>
          </a:lstStyle>
          <a:p>
            <a:pPr lvl="0"/>
            <a:r>
              <a:rPr lang="en-US" dirty="0" smtClean="0"/>
              <a:t>Date Arial 18pt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57175" y="476251"/>
            <a:ext cx="8629650" cy="1358897"/>
          </a:xfrm>
        </p:spPr>
        <p:txBody>
          <a:bodyPr anchor="t">
            <a:normAutofit/>
          </a:bodyPr>
          <a:lstStyle>
            <a:lvl1pPr>
              <a:defRPr sz="4000" baseline="0">
                <a:solidFill>
                  <a:srgbClr val="4A4A30"/>
                </a:solidFill>
              </a:defRPr>
            </a:lvl1pPr>
          </a:lstStyle>
          <a:p>
            <a:r>
              <a:rPr lang="en-US" sz="4400" b="0" i="0" kern="1200" dirty="0" smtClean="0">
                <a:solidFill>
                  <a:schemeClr val="bg1"/>
                </a:solidFill>
                <a:latin typeface="Arial"/>
                <a:ea typeface="+mj-ea"/>
                <a:cs typeface="Arial"/>
              </a:rPr>
              <a:t>Presentation option 1</a:t>
            </a:r>
            <a:r>
              <a:rPr lang="en-US" sz="4000" dirty="0" smtClean="0">
                <a:solidFill>
                  <a:srgbClr val="FFFFFF"/>
                </a:solidFill>
                <a:latin typeface="Arial"/>
                <a:cs typeface="Arial"/>
              </a:rPr>
              <a:t/>
            </a:r>
            <a:br>
              <a:rPr lang="en-US" sz="4000" dirty="0" smtClean="0">
                <a:solidFill>
                  <a:srgbClr val="FFFFFF"/>
                </a:solidFill>
                <a:latin typeface="Arial"/>
                <a:cs typeface="Arial"/>
              </a:rPr>
            </a:br>
            <a:r>
              <a:rPr lang="en-US" sz="4000" dirty="0" smtClean="0">
                <a:solidFill>
                  <a:srgbClr val="FFFFFF"/>
                </a:solidFill>
                <a:latin typeface="Arial"/>
                <a:cs typeface="Arial"/>
              </a:rPr>
              <a:t>cover title Arial 40 pt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257175" y="1990725"/>
            <a:ext cx="8629650" cy="548995"/>
          </a:xfr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None/>
              <a:tabLst/>
              <a:defRPr sz="2000">
                <a:solidFill>
                  <a:srgbClr val="4A4A30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algn="l"/>
            <a:r>
              <a:rPr lang="en-US" sz="2000" dirty="0" smtClean="0">
                <a:solidFill>
                  <a:srgbClr val="FFFFFF"/>
                </a:solidFill>
                <a:latin typeface="Arial"/>
                <a:cs typeface="Arial"/>
              </a:rPr>
              <a:t>Name Surname of Presenter Arial 20 pt</a:t>
            </a:r>
          </a:p>
          <a:p>
            <a:pPr algn="l"/>
            <a:endParaRPr lang="en-US" sz="2000" dirty="0" smtClean="0">
              <a:solidFill>
                <a:srgbClr val="FFFFFF"/>
              </a:solidFill>
              <a:latin typeface="Arial"/>
              <a:cs typeface="Arial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204" y="6278314"/>
            <a:ext cx="33864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4A4A30"/>
                </a:solidFill>
                <a:latin typeface="Arial"/>
                <a:cs typeface="Arial"/>
              </a:rPr>
              <a:t>Powering forward. Together.</a:t>
            </a:r>
            <a:endParaRPr lang="en-US" sz="1200" baseline="30000" dirty="0">
              <a:solidFill>
                <a:srgbClr val="4A4A30"/>
              </a:solidFill>
              <a:latin typeface="Arial"/>
              <a:cs typeface="Arial"/>
            </a:endParaRPr>
          </a:p>
        </p:txBody>
      </p:sp>
      <p:pic>
        <p:nvPicPr>
          <p:cNvPr id="10" name="Picture 9" descr="2011 SMUD_Logo-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  <p:pic>
        <p:nvPicPr>
          <p:cNvPr id="16" name="Picture 15" descr="0734-11 exports dot lines 3 colors.png"/>
          <p:cNvPicPr>
            <a:picLocks noChangeAspect="1"/>
          </p:cNvPicPr>
          <p:nvPr/>
        </p:nvPicPr>
        <p:blipFill>
          <a:blip r:embed="rId4"/>
          <a:srcRect t="92622" r="37776" b="-4055"/>
          <a:stretch>
            <a:fillRect/>
          </a:stretch>
        </p:blipFill>
        <p:spPr>
          <a:xfrm>
            <a:off x="309204" y="2482939"/>
            <a:ext cx="5139415" cy="114300"/>
          </a:xfrm>
          <a:prstGeom prst="rect">
            <a:avLst/>
          </a:prstGeom>
        </p:spPr>
      </p:pic>
      <p:pic>
        <p:nvPicPr>
          <p:cNvPr id="18" name="Picture 17" descr="0734-11 exports dot lines 3 colors.png"/>
          <p:cNvPicPr>
            <a:picLocks noChangeAspect="1"/>
          </p:cNvPicPr>
          <p:nvPr/>
        </p:nvPicPr>
        <p:blipFill>
          <a:blip r:embed="rId4"/>
          <a:srcRect t="92622" r="37776" b="-4055"/>
          <a:stretch>
            <a:fillRect/>
          </a:stretch>
        </p:blipFill>
        <p:spPr>
          <a:xfrm>
            <a:off x="309204" y="1780160"/>
            <a:ext cx="5139415" cy="1143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Divider">
    <p:bg>
      <p:bgPr>
        <a:solidFill>
          <a:schemeClr val="accent5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734-11 exports white wave bott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" y="3627335"/>
            <a:ext cx="9143391" cy="3230665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309204" y="4886325"/>
            <a:ext cx="7772400" cy="1470025"/>
          </a:xfrm>
        </p:spPr>
        <p:txBody>
          <a:bodyPr anchor="t">
            <a:normAutofit/>
          </a:bodyPr>
          <a:lstStyle>
            <a:lvl1pPr>
              <a:defRPr sz="3400">
                <a:solidFill>
                  <a:srgbClr val="DD4814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Title for section divider</a:t>
            </a:r>
            <a:b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</a:br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Arial 34pt</a:t>
            </a:r>
            <a:endParaRPr lang="en-US" sz="3400" dirty="0">
              <a:solidFill>
                <a:srgbClr val="E84814"/>
              </a:solidFill>
              <a:latin typeface="Arial"/>
              <a:cs typeface="Arial"/>
            </a:endParaRPr>
          </a:p>
        </p:txBody>
      </p:sp>
      <p:pic>
        <p:nvPicPr>
          <p:cNvPr id="10" name="Picture 9" descr="2011 SMUD_Logo-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ection Divider Option 2">
    <p:bg>
      <p:bgPr>
        <a:solidFill>
          <a:srgbClr val="DD481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0734-11 exports white wave bottom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" y="3627335"/>
            <a:ext cx="9143391" cy="3230665"/>
          </a:xfrm>
          <a:prstGeom prst="rect">
            <a:avLst/>
          </a:prstGeom>
        </p:spPr>
      </p:pic>
      <p:sp>
        <p:nvSpPr>
          <p:cNvPr id="7" name="Title 1"/>
          <p:cNvSpPr>
            <a:spLocks noGrp="1"/>
          </p:cNvSpPr>
          <p:nvPr>
            <p:ph type="ctrTitle" hasCustomPrompt="1"/>
          </p:nvPr>
        </p:nvSpPr>
        <p:spPr>
          <a:xfrm>
            <a:off x="309204" y="371475"/>
            <a:ext cx="7772400" cy="1470025"/>
          </a:xfrm>
        </p:spPr>
        <p:txBody>
          <a:bodyPr anchor="t">
            <a:normAutofit/>
          </a:bodyPr>
          <a:lstStyle>
            <a:lvl1pPr>
              <a:defRPr sz="3400">
                <a:solidFill>
                  <a:srgbClr val="FFFFFF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Title for section divider</a:t>
            </a:r>
            <a:b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</a:br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Arial 34pt</a:t>
            </a:r>
            <a:endParaRPr lang="en-US" sz="3400" dirty="0">
              <a:solidFill>
                <a:srgbClr val="E84814"/>
              </a:solidFill>
              <a:latin typeface="Arial"/>
              <a:cs typeface="Arial"/>
            </a:endParaRPr>
          </a:p>
        </p:txBody>
      </p:sp>
      <p:pic>
        <p:nvPicPr>
          <p:cNvPr id="10" name="Picture 9" descr="2011 SMUD_Logo-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734-11 dot ps PMS 7528 100lpi x 10in.jpg"/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0734-11 exports white wave mask top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" y="-16933"/>
            <a:ext cx="9143391" cy="5382409"/>
          </a:xfrm>
          <a:prstGeom prst="rect">
            <a:avLst/>
          </a:prstGeom>
        </p:spPr>
      </p:pic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 descr="2011 SMUD_Logo-0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  <p:sp>
        <p:nvSpPr>
          <p:cNvPr id="9" name="Subtitle 9"/>
          <p:cNvSpPr>
            <a:spLocks noGrp="1"/>
          </p:cNvSpPr>
          <p:nvPr>
            <p:ph type="subTitle" idx="1" hasCustomPrompt="1"/>
          </p:nvPr>
        </p:nvSpPr>
        <p:spPr>
          <a:xfrm>
            <a:off x="309204" y="1702904"/>
            <a:ext cx="8291599" cy="4632325"/>
          </a:xfrm>
        </p:spPr>
        <p:txBody>
          <a:bodyPr anchor="t">
            <a:normAutofit/>
          </a:bodyPr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sz="2800" dirty="0" smtClean="0">
                <a:solidFill>
                  <a:srgbClr val="4A4A30"/>
                </a:solidFill>
                <a:latin typeface="Arial"/>
                <a:cs typeface="Arial"/>
              </a:rPr>
              <a:t>Topics (Arial 28pt)</a:t>
            </a:r>
            <a:endParaRPr lang="en-US" sz="2800" dirty="0">
              <a:solidFill>
                <a:srgbClr val="4A4A30"/>
              </a:solidFill>
              <a:latin typeface="Arial"/>
              <a:cs typeface="Arial"/>
            </a:endParaRPr>
          </a:p>
        </p:txBody>
      </p:sp>
      <p:pic>
        <p:nvPicPr>
          <p:cNvPr id="10" name="Picture 9" descr="0734-11 exports dot lines 3 colors.png"/>
          <p:cNvPicPr>
            <a:picLocks noChangeAspect="1"/>
          </p:cNvPicPr>
          <p:nvPr/>
        </p:nvPicPr>
        <p:blipFill>
          <a:blip r:embed="rId5"/>
          <a:srcRect t="92622" r="37776" b="-4055"/>
          <a:stretch>
            <a:fillRect/>
          </a:stretch>
        </p:blipFill>
        <p:spPr>
          <a:xfrm>
            <a:off x="309204" y="1405510"/>
            <a:ext cx="5139415" cy="114300"/>
          </a:xfrm>
          <a:prstGeom prst="rect">
            <a:avLst/>
          </a:prstGeom>
        </p:spPr>
      </p:pic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309204" y="142875"/>
            <a:ext cx="8229600" cy="1143000"/>
          </a:xfrm>
        </p:spPr>
        <p:txBody>
          <a:bodyPr>
            <a:normAutofit/>
          </a:bodyPr>
          <a:lstStyle>
            <a:lvl1pPr marL="0" marR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400">
                <a:solidFill>
                  <a:srgbClr val="EC602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A4A3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Contents/Agenda</a:t>
            </a:r>
            <a:b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A4A3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A4A3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Arial 34pt</a:t>
            </a:r>
            <a:endParaRPr kumimoji="0" lang="en-US" sz="3400" b="0" i="0" u="none" strike="noStrike" kern="1200" cap="none" spc="0" normalizeH="0" baseline="0" noProof="0" dirty="0">
              <a:ln>
                <a:noFill/>
              </a:ln>
              <a:solidFill>
                <a:srgbClr val="4A4A3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0734-11 dot ps PMS 7528 100lpi x 10in.jpg"/>
          <p:cNvPicPr>
            <a:picLocks noChangeAspect="1"/>
          </p:cNvPicPr>
          <p:nvPr/>
        </p:nvPicPr>
        <p:blipFill>
          <a:blip r:embed="rId2">
            <a:alphaModFix amt="5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Picture 5" descr="2011 SMUD_Logo-0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  <p:pic>
        <p:nvPicPr>
          <p:cNvPr id="7" name="Picture 6" descr="0734-11 exports dot lines 3 colors.png"/>
          <p:cNvPicPr>
            <a:picLocks/>
          </p:cNvPicPr>
          <p:nvPr/>
        </p:nvPicPr>
        <p:blipFill>
          <a:blip r:embed="rId4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  <p:sp>
        <p:nvSpPr>
          <p:cNvPr id="10" name="Subtitle 9"/>
          <p:cNvSpPr>
            <a:spLocks noGrp="1"/>
          </p:cNvSpPr>
          <p:nvPr>
            <p:ph type="subTitle" idx="1" hasCustomPrompt="1"/>
          </p:nvPr>
        </p:nvSpPr>
        <p:spPr>
          <a:xfrm>
            <a:off x="309204" y="1702904"/>
            <a:ext cx="8291599" cy="4632325"/>
          </a:xfrm>
        </p:spPr>
        <p:txBody>
          <a:bodyPr anchor="t">
            <a:normAutofit/>
          </a:bodyPr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sz="2800" dirty="0" smtClean="0">
                <a:solidFill>
                  <a:srgbClr val="4A4A30"/>
                </a:solidFill>
                <a:latin typeface="Arial"/>
                <a:cs typeface="Arial"/>
              </a:rPr>
              <a:t>Topics (Arial 28pt)</a:t>
            </a:r>
            <a:endParaRPr lang="en-US" sz="2800" dirty="0">
              <a:solidFill>
                <a:srgbClr val="4A4A30"/>
              </a:solidFill>
              <a:latin typeface="Arial"/>
              <a:cs typeface="Arial"/>
            </a:endParaRPr>
          </a:p>
        </p:txBody>
      </p:sp>
      <p:sp>
        <p:nvSpPr>
          <p:cNvPr id="11" name="Title 1"/>
          <p:cNvSpPr>
            <a:spLocks noGrp="1"/>
          </p:cNvSpPr>
          <p:nvPr>
            <p:ph type="title" hasCustomPrompt="1"/>
          </p:nvPr>
        </p:nvSpPr>
        <p:spPr>
          <a:xfrm>
            <a:off x="309204" y="142875"/>
            <a:ext cx="8229600" cy="1143000"/>
          </a:xfrm>
        </p:spPr>
        <p:txBody>
          <a:bodyPr>
            <a:normAutofit/>
          </a:bodyPr>
          <a:lstStyle>
            <a:lvl1pPr marL="0" marR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 sz="3400">
                <a:solidFill>
                  <a:srgbClr val="EC6029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marL="0" marR="0" lvl="0" indent="0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tabLst/>
              <a:defRPr/>
            </a:pP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A4A3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Contents/Agenda</a:t>
            </a:r>
            <a:b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A4A3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</a:br>
            <a:r>
              <a:rPr kumimoji="0" lang="en-US" sz="3400" b="0" i="0" u="none" strike="noStrike" kern="1200" cap="none" spc="0" normalizeH="0" baseline="0" noProof="0" dirty="0" smtClean="0">
                <a:ln>
                  <a:noFill/>
                </a:ln>
                <a:solidFill>
                  <a:srgbClr val="4A4A30"/>
                </a:solidFill>
                <a:effectLst/>
                <a:uLnTx/>
                <a:uFillTx/>
                <a:latin typeface="Arial"/>
                <a:ea typeface="+mj-ea"/>
                <a:cs typeface="Arial"/>
              </a:rPr>
              <a:t>Arial 34pt</a:t>
            </a:r>
            <a:endParaRPr kumimoji="0" lang="en-US" sz="3400" b="0" i="0" u="none" strike="noStrike" kern="1200" cap="none" spc="0" normalizeH="0" baseline="0" noProof="0" dirty="0">
              <a:ln>
                <a:noFill/>
              </a:ln>
              <a:solidFill>
                <a:srgbClr val="4A4A30"/>
              </a:solidFill>
              <a:effectLst/>
              <a:uLnTx/>
              <a:uFillTx/>
              <a:latin typeface="Arial"/>
              <a:ea typeface="+mj-ea"/>
              <a:cs typeface="Arial"/>
            </a:endParaRP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314324" y="6356350"/>
            <a:ext cx="885825" cy="289079"/>
          </a:xfrm>
        </p:spPr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00150" y="6356350"/>
            <a:ext cx="521566" cy="289079"/>
          </a:xfrm>
        </p:spPr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09204" y="274638"/>
            <a:ext cx="8377596" cy="1143000"/>
          </a:xfrm>
        </p:spPr>
        <p:txBody>
          <a:bodyPr/>
          <a:lstStyle>
            <a:lvl1pPr>
              <a:defRPr sz="4400">
                <a:solidFill>
                  <a:srgbClr val="DD4814"/>
                </a:solidFill>
              </a:defRPr>
            </a:lvl1pPr>
          </a:lstStyle>
          <a:p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Insert slide title (on two lines if needed) Arial 34pt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309204" y="1600200"/>
            <a:ext cx="8377596" cy="4525963"/>
          </a:xfrm>
        </p:spPr>
        <p:txBody>
          <a:bodyPr/>
          <a:lstStyle>
            <a:lvl1pPr>
              <a:defRPr sz="3000">
                <a:solidFill>
                  <a:srgbClr val="514843"/>
                </a:solidFill>
              </a:defRPr>
            </a:lvl1pPr>
            <a:lvl2pPr>
              <a:defRPr sz="2600">
                <a:solidFill>
                  <a:srgbClr val="514843"/>
                </a:solidFill>
              </a:defRPr>
            </a:lvl2pPr>
            <a:lvl3pPr>
              <a:defRPr sz="2200">
                <a:solidFill>
                  <a:srgbClr val="514843"/>
                </a:solidFill>
              </a:defRPr>
            </a:lvl3pPr>
            <a:lvl4pPr>
              <a:defRPr sz="1800">
                <a:solidFill>
                  <a:srgbClr val="514843"/>
                </a:solidFill>
              </a:defRPr>
            </a:lvl4pPr>
            <a:lvl5pPr>
              <a:defRPr sz="1800">
                <a:solidFill>
                  <a:srgbClr val="514843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 (Arial 30pt)</a:t>
            </a:r>
          </a:p>
          <a:p>
            <a:pPr lvl="1"/>
            <a:r>
              <a:rPr lang="en-US" dirty="0" smtClean="0"/>
              <a:t>Second level (Arial 26pt)</a:t>
            </a:r>
          </a:p>
          <a:p>
            <a:pPr lvl="2"/>
            <a:r>
              <a:rPr lang="en-US" dirty="0" smtClean="0"/>
              <a:t>Third level (Arial 22pt)</a:t>
            </a:r>
          </a:p>
          <a:p>
            <a:pPr lvl="3"/>
            <a:r>
              <a:rPr lang="en-US" dirty="0" smtClean="0"/>
              <a:t>Fourth level (Arial 18pt)</a:t>
            </a:r>
          </a:p>
          <a:p>
            <a:pPr lvl="4"/>
            <a:r>
              <a:rPr lang="en-US" dirty="0" smtClean="0"/>
              <a:t>Fifth level (Arial 18pt)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D7BFC47-4240-4E58-98E2-0771FF93EB0F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87ED-0213-A843-B214-D212A8CFC8F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0734-11 exports dot lines 3 colors.png"/>
          <p:cNvPicPr>
            <a:picLocks/>
          </p:cNvPicPr>
          <p:nvPr/>
        </p:nvPicPr>
        <p:blipFill>
          <a:blip r:embed="rId2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  <p:pic>
        <p:nvPicPr>
          <p:cNvPr id="8" name="Picture 7" descr="2011 SMUD_Logo-01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5985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xt and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5181601" y="1724025"/>
            <a:ext cx="3962399" cy="4201629"/>
          </a:xfrm>
        </p:spPr>
        <p:txBody>
          <a:bodyPr anchor="ctr"/>
          <a:lstStyle>
            <a:lvl1pPr algn="ctr">
              <a:buNone/>
              <a:defRPr sz="2800" i="1" baseline="0">
                <a:solidFill>
                  <a:srgbClr val="E84814"/>
                </a:solidFill>
              </a:defRPr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Insert photo here</a:t>
            </a:r>
            <a:endParaRPr lang="en-US" dirty="0"/>
          </a:p>
        </p:txBody>
      </p:sp>
      <p:sp>
        <p:nvSpPr>
          <p:cNvPr id="6" name="Title 1"/>
          <p:cNvSpPr>
            <a:spLocks noGrp="1"/>
          </p:cNvSpPr>
          <p:nvPr>
            <p:ph type="ctrTitle" hasCustomPrompt="1"/>
          </p:nvPr>
        </p:nvSpPr>
        <p:spPr>
          <a:xfrm>
            <a:off x="309204" y="254001"/>
            <a:ext cx="7772400" cy="1151510"/>
          </a:xfrm>
        </p:spPr>
        <p:txBody>
          <a:bodyPr anchor="t">
            <a:normAutofit/>
          </a:bodyPr>
          <a:lstStyle>
            <a:lvl1pPr>
              <a:defRPr sz="3400">
                <a:solidFill>
                  <a:srgbClr val="DD4814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Insert slide title (on two lines if needed) Arial 34pt</a:t>
            </a:r>
            <a:endParaRPr lang="en-US" sz="3400" dirty="0">
              <a:solidFill>
                <a:srgbClr val="E84814"/>
              </a:solidFill>
              <a:latin typeface="Arial"/>
              <a:cs typeface="Arial"/>
            </a:endParaRPr>
          </a:p>
        </p:txBody>
      </p:sp>
      <p:sp>
        <p:nvSpPr>
          <p:cNvPr id="7" name="Subtitle 9"/>
          <p:cNvSpPr>
            <a:spLocks noGrp="1"/>
          </p:cNvSpPr>
          <p:nvPr>
            <p:ph type="subTitle" idx="1" hasCustomPrompt="1"/>
          </p:nvPr>
        </p:nvSpPr>
        <p:spPr>
          <a:xfrm>
            <a:off x="309205" y="1721954"/>
            <a:ext cx="4872396" cy="4203700"/>
          </a:xfrm>
        </p:spPr>
        <p:txBody>
          <a:bodyPr anchor="t">
            <a:normAutofit/>
          </a:bodyPr>
          <a:lstStyle>
            <a:lvl1pPr>
              <a:defRPr sz="2800">
                <a:latin typeface="Arial" pitchFamily="34" charset="0"/>
                <a:cs typeface="Arial" pitchFamily="34" charset="0"/>
              </a:defRPr>
            </a:lvl1pPr>
          </a:lstStyle>
          <a:p>
            <a:pPr algn="l"/>
            <a:r>
              <a:rPr lang="en-US" sz="2800" dirty="0" smtClean="0">
                <a:solidFill>
                  <a:srgbClr val="4A4A30"/>
                </a:solidFill>
                <a:latin typeface="Arial"/>
                <a:cs typeface="Arial"/>
              </a:rPr>
              <a:t>Insert body text here (Arial 28pt)</a:t>
            </a:r>
            <a:endParaRPr lang="en-US" sz="2800" dirty="0">
              <a:solidFill>
                <a:srgbClr val="4A4A30"/>
              </a:solidFill>
              <a:latin typeface="Arial"/>
              <a:cs typeface="Arial"/>
            </a:endParaRPr>
          </a:p>
        </p:txBody>
      </p:sp>
      <p:pic>
        <p:nvPicPr>
          <p:cNvPr id="10" name="Picture 9" descr="0734-11 exports dot lines 3 colors.png"/>
          <p:cNvPicPr>
            <a:picLocks/>
          </p:cNvPicPr>
          <p:nvPr/>
        </p:nvPicPr>
        <p:blipFill>
          <a:blip r:embed="rId2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  <p:sp>
        <p:nvSpPr>
          <p:cNvPr id="9" name="Date Placeholder 3"/>
          <p:cNvSpPr>
            <a:spLocks noGrp="1"/>
          </p:cNvSpPr>
          <p:nvPr>
            <p:ph type="dt" sz="half" idx="10"/>
          </p:nvPr>
        </p:nvSpPr>
        <p:spPr>
          <a:xfrm>
            <a:off x="314324" y="6356350"/>
            <a:ext cx="885825" cy="289079"/>
          </a:xfrm>
        </p:spPr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200150" y="6356350"/>
            <a:ext cx="521566" cy="289079"/>
          </a:xfrm>
        </p:spPr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9"/>
          <p:cNvSpPr>
            <a:spLocks noGrp="1"/>
          </p:cNvSpPr>
          <p:nvPr>
            <p:ph type="body" sz="quarter" idx="12" hasCustomPrompt="1"/>
          </p:nvPr>
        </p:nvSpPr>
        <p:spPr>
          <a:xfrm>
            <a:off x="309563" y="1705987"/>
            <a:ext cx="3932237" cy="4247138"/>
          </a:xfrm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0" indent="0">
              <a:buNone/>
              <a:defRPr/>
            </a:lvl2pPr>
            <a:lvl3pPr marL="0" indent="0">
              <a:buNone/>
              <a:defRPr/>
            </a:lvl3pPr>
            <a:lvl4pPr marL="0" indent="0">
              <a:buNone/>
              <a:defRPr/>
            </a:lvl4pPr>
            <a:lvl5pPr marL="0" indent="0">
              <a:buNone/>
              <a:defRPr/>
            </a:lvl5pPr>
          </a:lstStyle>
          <a:p>
            <a:pPr lvl="0"/>
            <a:r>
              <a:rPr lang="en-US" dirty="0" smtClean="0"/>
              <a:t>Click to edit Master text styles (Arial 24 pt)</a:t>
            </a:r>
          </a:p>
        </p:txBody>
      </p:sp>
      <p:pic>
        <p:nvPicPr>
          <p:cNvPr id="5" name="Picture 4" descr="0734-11 dot ps PMS 7528 100lpi x 10in.jpg"/>
          <p:cNvPicPr>
            <a:picLocks noChangeAspect="1"/>
          </p:cNvPicPr>
          <p:nvPr/>
        </p:nvPicPr>
        <p:blipFill>
          <a:blip r:embed="rId2">
            <a:alphaModFix amt="50000"/>
          </a:blip>
          <a:srcRect l="50000" t="22546" r="4352" b="12407"/>
          <a:stretch>
            <a:fillRect/>
          </a:stretch>
        </p:blipFill>
        <p:spPr>
          <a:xfrm>
            <a:off x="4241800" y="1612892"/>
            <a:ext cx="4428067" cy="4460882"/>
          </a:xfrm>
          <a:prstGeom prst="rect">
            <a:avLst/>
          </a:prstGeom>
        </p:spPr>
      </p:pic>
      <p:sp>
        <p:nvSpPr>
          <p:cNvPr id="6" name="Title 1"/>
          <p:cNvSpPr>
            <a:spLocks noGrp="1"/>
          </p:cNvSpPr>
          <p:nvPr>
            <p:ph type="ctrTitle" idx="4294967295" hasCustomPrompt="1"/>
          </p:nvPr>
        </p:nvSpPr>
        <p:spPr>
          <a:xfrm>
            <a:off x="309204" y="254001"/>
            <a:ext cx="7772400" cy="1155700"/>
          </a:xfrm>
        </p:spPr>
        <p:txBody>
          <a:bodyPr anchor="t">
            <a:normAutofit/>
          </a:bodyPr>
          <a:lstStyle>
            <a:lvl1pPr>
              <a:defRPr>
                <a:solidFill>
                  <a:srgbClr val="DD4814"/>
                </a:solidFill>
              </a:defRPr>
            </a:lvl1pPr>
          </a:lstStyle>
          <a:p>
            <a:r>
              <a:rPr lang="en-US" sz="3400" dirty="0" smtClean="0">
                <a:solidFill>
                  <a:srgbClr val="E84814"/>
                </a:solidFill>
                <a:latin typeface="Arial"/>
                <a:cs typeface="Arial"/>
              </a:rPr>
              <a:t>Insert slide title (on two lines if needed) Arial 34pt</a:t>
            </a:r>
            <a:endParaRPr lang="en-US" sz="3400" dirty="0">
              <a:latin typeface="Arial"/>
              <a:cs typeface="Arial"/>
            </a:endParaRPr>
          </a:p>
        </p:txBody>
      </p:sp>
      <p:sp>
        <p:nvSpPr>
          <p:cNvPr id="7" name="Subtitle 14"/>
          <p:cNvSpPr>
            <a:spLocks noGrp="1"/>
          </p:cNvSpPr>
          <p:nvPr>
            <p:ph type="subTitle" idx="4294967295" hasCustomPrompt="1"/>
          </p:nvPr>
        </p:nvSpPr>
        <p:spPr>
          <a:xfrm>
            <a:off x="4318000" y="1705987"/>
            <a:ext cx="4351867" cy="4247138"/>
          </a:xfrm>
        </p:spPr>
        <p:txBody>
          <a:bodyPr>
            <a:normAutofit/>
          </a:bodyPr>
          <a:lstStyle>
            <a:lvl3pPr>
              <a:defRPr sz="1800"/>
            </a:lvl3pPr>
          </a:lstStyle>
          <a:p>
            <a:pPr marL="342900" lvl="0" indent="-342900" algn="l">
              <a:buFont typeface="Arial"/>
              <a:buChar char="•"/>
              <a:defRPr/>
            </a:pPr>
            <a:r>
              <a:rPr lang="en-US" sz="2200" dirty="0" smtClean="0">
                <a:solidFill>
                  <a:srgbClr val="4A4A30"/>
                </a:solidFill>
              </a:rPr>
              <a:t>Leadership Level 1   Arial 22pt</a:t>
            </a:r>
          </a:p>
          <a:p>
            <a:pPr marL="742950" lvl="1" indent="-285750" algn="l">
              <a:buFont typeface="Arial"/>
              <a:buChar char="–"/>
            </a:pPr>
            <a:r>
              <a:rPr lang="en-US" sz="2000" dirty="0" smtClean="0">
                <a:solidFill>
                  <a:srgbClr val="4A4A30"/>
                </a:solidFill>
              </a:rPr>
              <a:t>Second level           Arial 20pt </a:t>
            </a:r>
          </a:p>
          <a:p>
            <a:pPr marL="1143000" lvl="2" indent="-228600" algn="l">
              <a:buFont typeface="Arial"/>
              <a:buChar char="•"/>
              <a:defRPr/>
            </a:pPr>
            <a:r>
              <a:rPr lang="en-US" sz="1600" dirty="0" smtClean="0">
                <a:solidFill>
                  <a:srgbClr val="4A4A30"/>
                </a:solidFill>
                <a:latin typeface="Arial"/>
                <a:cs typeface="Arial"/>
              </a:rPr>
              <a:t>Third level                  Arial 16 pt</a:t>
            </a:r>
          </a:p>
          <a:p>
            <a:pPr marL="1600200" lvl="3" indent="-228600" algn="l">
              <a:buFont typeface="Arial"/>
              <a:buChar char="–"/>
            </a:pPr>
            <a:r>
              <a:rPr lang="en-US" sz="1600" dirty="0" smtClean="0">
                <a:solidFill>
                  <a:srgbClr val="4A4A30"/>
                </a:solidFill>
              </a:rPr>
              <a:t>Fourth level        Arial 16 pt</a:t>
            </a:r>
            <a:endParaRPr lang="en-US" sz="1600" dirty="0" smtClean="0">
              <a:solidFill>
                <a:srgbClr val="4A4A30"/>
              </a:solidFill>
              <a:latin typeface="Arial"/>
              <a:cs typeface="Arial"/>
            </a:endParaRPr>
          </a:p>
          <a:p>
            <a:pPr marL="2057400" lvl="4" indent="-228600" algn="l">
              <a:buFont typeface="Arial"/>
              <a:buChar char="•"/>
            </a:pPr>
            <a:r>
              <a:rPr lang="en-US" sz="1600" dirty="0" smtClean="0">
                <a:solidFill>
                  <a:srgbClr val="4A4A30"/>
                </a:solidFill>
                <a:latin typeface="Arial"/>
                <a:cs typeface="Arial"/>
              </a:rPr>
              <a:t>Fifth </a:t>
            </a:r>
            <a:r>
              <a:rPr lang="en-US" sz="1600" dirty="0" smtClean="0">
                <a:solidFill>
                  <a:srgbClr val="4A4A30"/>
                </a:solidFill>
              </a:rPr>
              <a:t>level    Arial 16 pt</a:t>
            </a:r>
          </a:p>
          <a:p>
            <a:pPr algn="l">
              <a:buFont typeface="Arial"/>
              <a:buChar char="•"/>
            </a:pP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>
          <a:xfrm>
            <a:off x="314324" y="6356350"/>
            <a:ext cx="885825" cy="289079"/>
          </a:xfrm>
        </p:spPr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3"/>
          </p:nvPr>
        </p:nvSpPr>
        <p:spPr>
          <a:xfrm>
            <a:off x="1200150" y="6356350"/>
            <a:ext cx="521566" cy="289079"/>
          </a:xfrm>
        </p:spPr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204" y="274638"/>
            <a:ext cx="8377596" cy="1143000"/>
          </a:xfrm>
        </p:spPr>
        <p:txBody>
          <a:bodyPr>
            <a:normAutofit/>
          </a:bodyPr>
          <a:lstStyle>
            <a:lvl1pPr>
              <a:defRPr sz="3400">
                <a:solidFill>
                  <a:srgbClr val="DD4814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9204" y="1600200"/>
            <a:ext cx="406277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14850" y="1600200"/>
            <a:ext cx="41719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919DEF2-D098-4281-9186-184CA8AAB129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6C87ED-0213-A843-B214-D212A8CFC8F3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0734-11 exports dot lines 3 colors.png"/>
          <p:cNvPicPr>
            <a:picLocks/>
          </p:cNvPicPr>
          <p:nvPr/>
        </p:nvPicPr>
        <p:blipFill>
          <a:blip r:embed="rId2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  <p:pic>
        <p:nvPicPr>
          <p:cNvPr id="9" name="Picture 8" descr="2011 SMUD_Logo-01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204" y="274638"/>
            <a:ext cx="8377596" cy="1143000"/>
          </a:xfrm>
        </p:spPr>
        <p:txBody>
          <a:bodyPr>
            <a:normAutofit/>
          </a:bodyPr>
          <a:lstStyle>
            <a:lvl1pPr>
              <a:defRPr sz="3400">
                <a:solidFill>
                  <a:srgbClr val="DD4814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9204" y="1535113"/>
            <a:ext cx="4053246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204" y="2174875"/>
            <a:ext cx="4053246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24375" y="1535113"/>
            <a:ext cx="416242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24375" y="2174875"/>
            <a:ext cx="416242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AC9302D-6276-449C-AF20-1D7213E92189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C4577B-E62A-4506-949E-01BD7513A9FE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0" name="Picture 9" descr="0734-11 exports dot lines 3 colors.png"/>
          <p:cNvPicPr>
            <a:picLocks/>
          </p:cNvPicPr>
          <p:nvPr/>
        </p:nvPicPr>
        <p:blipFill>
          <a:blip r:embed="rId2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  <p:pic>
        <p:nvPicPr>
          <p:cNvPr id="11" name="Picture 10" descr="2011 SMUD_Logo-01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204" y="274638"/>
            <a:ext cx="8377596" cy="1143000"/>
          </a:xfrm>
        </p:spPr>
        <p:txBody>
          <a:bodyPr>
            <a:normAutofit/>
          </a:bodyPr>
          <a:lstStyle>
            <a:lvl1pPr>
              <a:defRPr sz="3400">
                <a:solidFill>
                  <a:srgbClr val="DD4814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83206F5-4F41-43E2-9B64-926266378D49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1F3B72-1B4A-404C-9038-53799E839073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5" descr="0734-11 exports dot lines 3 colors.png"/>
          <p:cNvPicPr>
            <a:picLocks/>
          </p:cNvPicPr>
          <p:nvPr/>
        </p:nvPicPr>
        <p:blipFill>
          <a:blip r:embed="rId2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  <p:pic>
        <p:nvPicPr>
          <p:cNvPr id="7" name="Picture 6" descr="2011 SMUD_Logo-01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ontent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309204" y="476250"/>
            <a:ext cx="8377596" cy="5649913"/>
          </a:xfrm>
        </p:spPr>
        <p:txBody>
          <a:bodyPr/>
          <a:lstStyle>
            <a:lvl1pPr>
              <a:buNone/>
              <a:defRPr sz="3000">
                <a:solidFill>
                  <a:srgbClr val="514843"/>
                </a:solidFill>
              </a:defRPr>
            </a:lvl1pPr>
            <a:lvl2pPr>
              <a:buNone/>
              <a:defRPr sz="2600">
                <a:solidFill>
                  <a:srgbClr val="514843"/>
                </a:solidFill>
              </a:defRPr>
            </a:lvl2pPr>
            <a:lvl3pPr>
              <a:buNone/>
              <a:defRPr sz="2200">
                <a:solidFill>
                  <a:srgbClr val="514843"/>
                </a:solidFill>
              </a:defRPr>
            </a:lvl3pPr>
            <a:lvl4pPr>
              <a:buNone/>
              <a:defRPr sz="1800">
                <a:solidFill>
                  <a:srgbClr val="514843"/>
                </a:solidFill>
              </a:defRPr>
            </a:lvl4pPr>
            <a:lvl5pPr>
              <a:buNone/>
              <a:defRPr sz="1800">
                <a:solidFill>
                  <a:srgbClr val="514843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2011 SMUD_Logo-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5" name="Picture 4" descr="2011 SMUD_Logo-0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_and_Content_with_Under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457200" y="685800"/>
            <a:ext cx="7121525" cy="520700"/>
          </a:xfrm>
          <a:prstGeom prst="rect">
            <a:avLst/>
          </a:prstGeom>
        </p:spPr>
        <p:txBody>
          <a:bodyPr/>
          <a:lstStyle>
            <a:lvl1pPr>
              <a:defRPr sz="3200" baseline="0">
                <a:solidFill>
                  <a:srgbClr val="004165"/>
                </a:solidFill>
                <a:latin typeface="Gill Sans MT" panose="020B0502020104020203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solidFill>
                  <a:schemeClr val="accent1"/>
                </a:solidFill>
                <a:latin typeface="+mj-lt"/>
                <a:cs typeface="Arial" pitchFamily="34" charset="0"/>
              </a:defRPr>
            </a:lvl1pPr>
            <a:lvl2pPr>
              <a:defRPr sz="2400">
                <a:solidFill>
                  <a:srgbClr val="4F4F4F"/>
                </a:solidFill>
                <a:latin typeface="+mj-lt"/>
                <a:cs typeface="Arial" pitchFamily="34" charset="0"/>
              </a:defRPr>
            </a:lvl2pPr>
            <a:lvl3pPr>
              <a:defRPr sz="2200" baseline="0">
                <a:solidFill>
                  <a:srgbClr val="4F4F4F"/>
                </a:solidFill>
                <a:latin typeface="+mj-lt"/>
                <a:cs typeface="Arial" pitchFamily="34" charset="0"/>
              </a:defRPr>
            </a:lvl3pPr>
            <a:lvl4pPr>
              <a:defRPr sz="1800" baseline="0">
                <a:solidFill>
                  <a:srgbClr val="4F4F4F"/>
                </a:solidFill>
                <a:latin typeface="+mj-lt"/>
                <a:cs typeface="Arial" pitchFamily="34" charset="0"/>
              </a:defRPr>
            </a:lvl4pPr>
            <a:lvl5pPr>
              <a:defRPr sz="1600" baseline="0">
                <a:solidFill>
                  <a:srgbClr val="4F4F4F"/>
                </a:solidFill>
                <a:latin typeface="+mj-lt"/>
                <a:cs typeface="Arial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2011 SMUD_Logo-01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79106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14F52-9D6B-AC44-B29D-07A44599ECC8}" type="datetime1">
              <a:rPr lang="en-US" smtClean="0"/>
              <a:t>5/15/2015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94F682-27B6-9C4F-B417-78EF33E9E36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6891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2011 SMUD_Logo-01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7188490" y="6196745"/>
            <a:ext cx="1806072" cy="481619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14324" y="274638"/>
            <a:ext cx="835342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14324" y="1600200"/>
            <a:ext cx="835342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14324" y="6356350"/>
            <a:ext cx="885825" cy="289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6E734B6-87E7-4408-9D1E-80F9148197C7}" type="datetimeFigureOut">
              <a:rPr lang="en-US" smtClean="0"/>
              <a:pPr>
                <a:defRPr/>
              </a:pPr>
              <a:t>5/15/2015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00150" y="6356350"/>
            <a:ext cx="521566" cy="28907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FA2B964-B4C6-4A05-9AD4-D1F721E683BF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7" name="Picture 6" descr="0734-11 exports dot lines 3 colors.png"/>
          <p:cNvPicPr>
            <a:picLocks/>
          </p:cNvPicPr>
          <p:nvPr/>
        </p:nvPicPr>
        <p:blipFill>
          <a:blip r:embed="rId20"/>
          <a:srcRect t="92622" r="-2147" b="-4055"/>
          <a:stretch>
            <a:fillRect/>
          </a:stretch>
        </p:blipFill>
        <p:spPr>
          <a:xfrm>
            <a:off x="309204" y="1405510"/>
            <a:ext cx="8521231" cy="1143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9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8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400" b="0" i="0" kern="1200">
          <a:solidFill>
            <a:srgbClr val="DD4814"/>
          </a:solidFill>
          <a:latin typeface="Arial"/>
          <a:ea typeface="+mj-ea"/>
          <a:cs typeface="Arial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b="0" i="0" kern="1200">
          <a:solidFill>
            <a:srgbClr val="4A4A30"/>
          </a:solidFill>
          <a:latin typeface="Arial"/>
          <a:ea typeface="+mn-ea"/>
          <a:cs typeface="Arial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rgbClr val="4A4A30"/>
          </a:solidFill>
          <a:latin typeface="Arial"/>
          <a:ea typeface="+mn-ea"/>
          <a:cs typeface="Arial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rgbClr val="4A4A30"/>
          </a:solidFill>
          <a:latin typeface="Arial"/>
          <a:ea typeface="+mn-ea"/>
          <a:cs typeface="Arial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rgbClr val="4A4A30"/>
          </a:solidFill>
          <a:latin typeface="Arial"/>
          <a:ea typeface="+mn-ea"/>
          <a:cs typeface="Arial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rgbClr val="4A4A30"/>
          </a:solidFill>
          <a:latin typeface="Arial"/>
          <a:ea typeface="+mn-ea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11.gif"/><Relationship Id="rId4" Type="http://schemas.openxmlformats.org/officeDocument/2006/relationships/diagramLayout" Target="../diagrams/layout1.xml"/><Relationship Id="rId9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8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7175" y="476251"/>
            <a:ext cx="8261985" cy="1245869"/>
          </a:xfrm>
          <a:solidFill>
            <a:schemeClr val="bg1">
              <a:alpha val="60000"/>
            </a:schemeClr>
          </a:solidFill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chemeClr val="bg2">
                    <a:lumMod val="25000"/>
                  </a:schemeClr>
                </a:solidFill>
              </a:rPr>
              <a:t>Pathways to ZNE: SMUD Perspectives, Grid Impacts, Shared Solar</a:t>
            </a:r>
            <a:endParaRPr lang="en-US" sz="3600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7175" y="1853564"/>
            <a:ext cx="5092065" cy="1118235"/>
          </a:xfrm>
          <a:solidFill>
            <a:schemeClr val="bg1">
              <a:alpha val="60000"/>
            </a:schemeClr>
          </a:solidFill>
        </p:spPr>
        <p:txBody>
          <a:bodyPr>
            <a:noAutofit/>
          </a:bodyPr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Obadiah Bartholomy</a:t>
            </a:r>
          </a:p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Rebecca Rundle</a:t>
            </a:r>
          </a:p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Stephen Frantz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57175" y="3062783"/>
            <a:ext cx="5092065" cy="411937"/>
          </a:xfrm>
          <a:solidFill>
            <a:schemeClr val="bg1">
              <a:alpha val="60000"/>
            </a:schemeClr>
          </a:solidFill>
        </p:spPr>
        <p:txBody>
          <a:bodyPr>
            <a:normAutofit/>
          </a:bodyPr>
          <a:lstStyle/>
          <a:p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Presented at CEC IEPR Workshop 5/18/2015</a:t>
            </a:r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08680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600" smtClean="0"/>
              <a:t>If these are the questions...</a:t>
            </a:r>
            <a:endParaRPr lang="en-US" sz="360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How can we use new buildings to help attain the State’s 2030 and 2050 carbon reduction goals?</a:t>
            </a:r>
          </a:p>
          <a:p>
            <a:r>
              <a:rPr lang="en-US" dirty="0" smtClean="0"/>
              <a:t>How can we most rapidly decarbonize the State’s electricity generation mix?</a:t>
            </a:r>
          </a:p>
          <a:p>
            <a:r>
              <a:rPr lang="en-US" dirty="0" smtClean="0"/>
              <a:t>How can we drive down the energy intensity of new buildings?</a:t>
            </a:r>
          </a:p>
          <a:p>
            <a:r>
              <a:rPr lang="en-US" dirty="0" smtClean="0"/>
              <a:t>How can we ensure that occupants of new buildings will have the lowest possible utility bills?</a:t>
            </a:r>
          </a:p>
          <a:p>
            <a:r>
              <a:rPr lang="en-US" dirty="0" smtClean="0"/>
              <a:t>How can we minimize grid impacts of significant new additions to load?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616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 smtClean="0"/>
              <a:t>...ZNE buildings may </a:t>
            </a:r>
            <a:r>
              <a:rPr lang="en-US" sz="3200" i="1" dirty="0" smtClean="0"/>
              <a:t>not</a:t>
            </a:r>
            <a:r>
              <a:rPr lang="en-US" sz="3200" dirty="0" smtClean="0"/>
              <a:t> be </a:t>
            </a:r>
            <a:r>
              <a:rPr lang="en-US" sz="3200" dirty="0" smtClean="0"/>
              <a:t>the best </a:t>
            </a:r>
            <a:r>
              <a:rPr lang="en-US" sz="3200" dirty="0" smtClean="0"/>
              <a:t>answer.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9204" y="1884406"/>
            <a:ext cx="8377596" cy="4525963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600" smtClean="0"/>
              <a:t>Requiring on-site generation equivalent to annual consumption may allow overinvestment in supply and underinvestment in efficiency and increased electrification.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600" smtClean="0"/>
              <a:t>Utility investment in required back-up infrastructure and generation capacity will never be recovered by the ratepayers who must pay for it.</a:t>
            </a:r>
          </a:p>
          <a:p>
            <a:pPr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</a:pPr>
            <a:r>
              <a:rPr lang="en-US" sz="2600" smtClean="0"/>
              <a:t>Zeroing out at the building rather than at the network level will lower carbon reduction per dollar invested.</a:t>
            </a:r>
          </a:p>
          <a:p>
            <a:pPr marL="0" indent="0">
              <a:buNone/>
            </a:pPr>
            <a:r>
              <a:rPr lang="en-US" sz="2600" i="1" smtClean="0">
                <a:solidFill>
                  <a:srgbClr val="DD4814"/>
                </a:solidFill>
              </a:rPr>
              <a:t>How do we think beyond </a:t>
            </a:r>
            <a:r>
              <a:rPr lang="en-US" sz="2600" i="1">
                <a:solidFill>
                  <a:srgbClr val="DD4814"/>
                </a:solidFill>
              </a:rPr>
              <a:t>ZNE to a preferred endpoint that maximizes </a:t>
            </a:r>
            <a:r>
              <a:rPr lang="en-US" sz="2600" i="1" smtClean="0">
                <a:solidFill>
                  <a:srgbClr val="DD4814"/>
                </a:solidFill>
              </a:rPr>
              <a:t>value to both the buidling occupant and the distribution system?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0705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1276"/>
            <a:ext cx="8031892" cy="971722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DD4814"/>
                </a:solidFill>
                <a:latin typeface="+mj-lt"/>
              </a:rPr>
              <a:t>Alternative approaches are </a:t>
            </a:r>
            <a:r>
              <a:rPr lang="en-US" sz="3600" dirty="0" smtClean="0">
                <a:solidFill>
                  <a:srgbClr val="DD4814"/>
                </a:solidFill>
                <a:latin typeface="+mj-lt"/>
              </a:rPr>
              <a:t>possible</a:t>
            </a:r>
            <a:endParaRPr lang="en-US" sz="3600" dirty="0">
              <a:solidFill>
                <a:srgbClr val="DD4814"/>
              </a:solidFill>
              <a:latin typeface="+mj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1780"/>
            <a:ext cx="8229600" cy="4525963"/>
          </a:xfrm>
        </p:spPr>
        <p:txBody>
          <a:bodyPr>
            <a:noAutofit/>
          </a:bodyPr>
          <a:lstStyle/>
          <a:p>
            <a:r>
              <a:rPr lang="en-US" sz="3000" dirty="0" smtClean="0">
                <a:solidFill>
                  <a:schemeClr val="tx1"/>
                </a:solidFill>
              </a:rPr>
              <a:t>Redefine ZNE</a:t>
            </a:r>
          </a:p>
          <a:p>
            <a:pPr lvl="1"/>
            <a:r>
              <a:rPr lang="en-US" sz="2000" b="1" i="1" dirty="0" smtClean="0">
                <a:solidFill>
                  <a:schemeClr val="tx1"/>
                </a:solidFill>
              </a:rPr>
              <a:t>From</a:t>
            </a:r>
            <a:r>
              <a:rPr lang="en-US" sz="2000" dirty="0" smtClean="0">
                <a:solidFill>
                  <a:schemeClr val="tx1"/>
                </a:solidFill>
              </a:rPr>
              <a:t> zero energy on annual basis with TDV consideration</a:t>
            </a:r>
          </a:p>
          <a:p>
            <a:pPr lvl="1">
              <a:spcBef>
                <a:spcPts val="0"/>
              </a:spcBef>
            </a:pPr>
            <a:r>
              <a:rPr lang="en-US" sz="2000" b="1" i="1" dirty="0" smtClean="0">
                <a:solidFill>
                  <a:schemeClr val="tx1"/>
                </a:solidFill>
              </a:rPr>
              <a:t>To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Zero peak (or peak resource)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Zero carbon 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Demand responsive (including more controllable loads)</a:t>
            </a:r>
          </a:p>
          <a:p>
            <a:pPr lvl="2">
              <a:spcBef>
                <a:spcPts val="0"/>
              </a:spcBef>
            </a:pPr>
            <a:r>
              <a:rPr lang="en-US" sz="2000" dirty="0" smtClean="0">
                <a:solidFill>
                  <a:schemeClr val="tx1"/>
                </a:solidFill>
              </a:rPr>
              <a:t>ZEV ready</a:t>
            </a:r>
          </a:p>
          <a:p>
            <a:pPr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Consider using shared rather than on-site PV</a:t>
            </a:r>
          </a:p>
          <a:p>
            <a:pPr>
              <a:spcBef>
                <a:spcPts val="0"/>
              </a:spcBef>
            </a:pPr>
            <a:r>
              <a:rPr lang="en-US" dirty="0" smtClean="0">
                <a:solidFill>
                  <a:schemeClr val="tx1"/>
                </a:solidFill>
              </a:rPr>
              <a:t>Have builders pay for net costs of serving new construction loads with zero-carbon resources</a:t>
            </a:r>
          </a:p>
          <a:p>
            <a:pPr>
              <a:spcBef>
                <a:spcPts val="0"/>
              </a:spcBef>
            </a:pPr>
            <a:endParaRPr lang="en-US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122594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SMUD New Construction Program: Major </a:t>
            </a:r>
            <a:r>
              <a:rPr lang="en-US" dirty="0" smtClean="0"/>
              <a:t>Program Drivers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457200" y="1508760"/>
            <a:ext cx="8229600" cy="50901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Integrated DSM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(market segment focus)</a:t>
            </a:r>
          </a:p>
          <a:p>
            <a:pPr marL="0" indent="0" algn="ctr">
              <a:buNone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Peak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reduction</a:t>
            </a:r>
          </a:p>
          <a:p>
            <a:pPr marL="0" indent="0" algn="ctr">
              <a:buNone/>
            </a:pP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Ease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of participation</a:t>
            </a:r>
          </a:p>
          <a:p>
            <a:pPr marL="0" indent="0" algn="ctr">
              <a:buNone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Moving toward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ZNE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readiness</a:t>
            </a:r>
          </a:p>
          <a:p>
            <a:pPr marL="0" indent="0" algn="ctr">
              <a:buNone/>
            </a:pPr>
            <a:endParaRPr lang="en-US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Ultimately Moving towards </a:t>
            </a:r>
            <a:r>
              <a:rPr lang="en-US" sz="2400" b="1" dirty="0" smtClean="0">
                <a:solidFill>
                  <a:schemeClr val="bg2">
                    <a:lumMod val="25000"/>
                  </a:schemeClr>
                </a:solidFill>
              </a:rPr>
              <a:t>Zero Carbon</a:t>
            </a:r>
            <a:endParaRPr lang="en-US" sz="2400" b="1" baseline="-25000" dirty="0">
              <a:solidFill>
                <a:schemeClr val="bg2">
                  <a:lumMod val="25000"/>
                </a:schemeClr>
              </a:solidFill>
            </a:endParaRPr>
          </a:p>
          <a:p>
            <a:pPr marL="0" indent="0" algn="ctr">
              <a:buNone/>
            </a:pPr>
            <a:endParaRPr lang="en-US" sz="2400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en-US" dirty="0" smtClean="0">
              <a:solidFill>
                <a:schemeClr val="bg2">
                  <a:lumMod val="25000"/>
                </a:schemeClr>
              </a:solidFill>
            </a:endParaRPr>
          </a:p>
          <a:p>
            <a:endParaRPr lang="en-US" dirty="0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" name="Down Arrow 3"/>
          <p:cNvSpPr/>
          <p:nvPr/>
        </p:nvSpPr>
        <p:spPr>
          <a:xfrm>
            <a:off x="4297679" y="3329940"/>
            <a:ext cx="502920" cy="624840"/>
          </a:xfrm>
          <a:prstGeom prst="downArrow">
            <a:avLst/>
          </a:prstGeom>
          <a:solidFill>
            <a:srgbClr val="FFC0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052" name="Picture 4" descr="http://hydrocarbons21.com/assets/article/image/_w282_h158/tesco-lotus-thailand-zero-carbon-store-bangpahr-hydorcarbons-refrigerant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0079" y="4107180"/>
            <a:ext cx="3158121" cy="17694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3829254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685800"/>
            <a:ext cx="7940040" cy="5207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Program Structure: SMUD Smart Homes 2015</a:t>
            </a:r>
            <a:endParaRPr lang="en-US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45201165"/>
              </p:ext>
            </p:extLst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53440" y="6363699"/>
            <a:ext cx="598263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i="1" dirty="0" smtClean="0"/>
              <a:t>*&lt;1kW average peak </a:t>
            </a:r>
            <a:r>
              <a:rPr lang="en-US" sz="1400" i="1" dirty="0" smtClean="0"/>
              <a:t>demand from 4-7PM not counting solar PV</a:t>
            </a:r>
            <a:endParaRPr lang="en-US" sz="1400" i="1" dirty="0"/>
          </a:p>
        </p:txBody>
      </p:sp>
      <p:pic>
        <p:nvPicPr>
          <p:cNvPr id="7" name="Picture 2" descr="http://aluratek.com/wp/wp-content/uploads/2011/09/led-bulb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7501" y="2300846"/>
            <a:ext cx="883920" cy="717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240" y="2116096"/>
            <a:ext cx="952324" cy="954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 descr="Fuel &gt; Alternative Fuel &gt; Sign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4885" y="2101152"/>
            <a:ext cx="835823" cy="8358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10496" y="2149286"/>
            <a:ext cx="9928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84</a:t>
            </a:r>
            <a:endParaRPr lang="en-US" sz="48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Plus 3"/>
          <p:cNvSpPr/>
          <p:nvPr/>
        </p:nvSpPr>
        <p:spPr>
          <a:xfrm>
            <a:off x="3689190" y="2509221"/>
            <a:ext cx="307021" cy="300633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Plus 9"/>
          <p:cNvSpPr/>
          <p:nvPr/>
        </p:nvSpPr>
        <p:spPr>
          <a:xfrm>
            <a:off x="6836074" y="2493617"/>
            <a:ext cx="307021" cy="300633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Plus 10"/>
          <p:cNvSpPr/>
          <p:nvPr/>
        </p:nvSpPr>
        <p:spPr>
          <a:xfrm>
            <a:off x="5184929" y="2509220"/>
            <a:ext cx="307021" cy="300633"/>
          </a:xfrm>
          <a:prstGeom prst="mathPlus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>
            <a:off x="7183458" y="2813508"/>
            <a:ext cx="1213782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400" b="1" cap="none" spc="0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accent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ready</a:t>
            </a:r>
            <a:endParaRPr lang="en-US" sz="2400" b="1" cap="none" spc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accent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77874472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dirty="0" smtClean="0">
                <a:solidFill>
                  <a:srgbClr val="004165"/>
                </a:solidFill>
                <a:latin typeface="Gill Sans MT" panose="020B0502020104020203" pitchFamily="34" charset="0"/>
              </a:rPr>
              <a:t>SMUD RNC: Three-Year </a:t>
            </a:r>
            <a:r>
              <a:rPr lang="en-US" sz="3200" dirty="0">
                <a:solidFill>
                  <a:srgbClr val="004165"/>
                </a:solidFill>
                <a:latin typeface="Gill Sans MT" panose="020B0502020104020203" pitchFamily="34" charset="0"/>
              </a:rPr>
              <a:t>Road Map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520" y="1173768"/>
            <a:ext cx="7025640" cy="49791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9851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might ZNE impact grid</a:t>
            </a:r>
            <a:endParaRPr lang="en-US" dirty="0">
              <a:solidFill>
                <a:srgbClr val="DD4814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1780"/>
            <a:ext cx="8229600" cy="4525963"/>
          </a:xfrm>
        </p:spPr>
        <p:txBody>
          <a:bodyPr/>
          <a:lstStyle/>
          <a:p>
            <a:r>
              <a:rPr lang="en-US" sz="2400" dirty="0">
                <a:solidFill>
                  <a:schemeClr val="bg2">
                    <a:lumMod val="25000"/>
                  </a:schemeClr>
                </a:solidFill>
              </a:rPr>
              <a:t>Significant geographic concentrations of solar can impact voltage faster than system currently regulates </a:t>
            </a:r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it</a:t>
            </a:r>
          </a:p>
          <a:p>
            <a:r>
              <a:rPr lang="en-US" sz="2400" dirty="0" smtClean="0">
                <a:solidFill>
                  <a:schemeClr val="bg2">
                    <a:lumMod val="25000"/>
                  </a:schemeClr>
                </a:solidFill>
              </a:rPr>
              <a:t>This may create: </a:t>
            </a:r>
          </a:p>
          <a:p>
            <a:pPr lvl="1"/>
            <a:r>
              <a:rPr lang="en-US" sz="1800" dirty="0" smtClean="0"/>
              <a:t>short-term excursions </a:t>
            </a:r>
            <a:r>
              <a:rPr lang="en-US" sz="1800" dirty="0"/>
              <a:t>outside of voltage </a:t>
            </a:r>
            <a:r>
              <a:rPr lang="en-US" sz="1800" dirty="0" smtClean="0"/>
              <a:t>standards</a:t>
            </a:r>
          </a:p>
          <a:p>
            <a:pPr lvl="1"/>
            <a:r>
              <a:rPr lang="en-US" sz="1800" dirty="0"/>
              <a:t>i</a:t>
            </a:r>
            <a:r>
              <a:rPr lang="en-US" sz="1800" dirty="0" smtClean="0"/>
              <a:t>ncreased losses if average voltage must be kept higher due to passing cloud impacts to voltage</a:t>
            </a:r>
          </a:p>
          <a:p>
            <a:pPr lvl="1"/>
            <a:r>
              <a:rPr lang="en-US" sz="1800" dirty="0" smtClean="0"/>
              <a:t>Increased wear and tear on substation </a:t>
            </a:r>
          </a:p>
          <a:p>
            <a:pPr marL="457200" lvl="1" indent="0">
              <a:buNone/>
            </a:pPr>
            <a:r>
              <a:rPr lang="en-US" sz="1800" dirty="0"/>
              <a:t>	</a:t>
            </a:r>
            <a:r>
              <a:rPr lang="en-US" sz="1800" dirty="0" smtClean="0"/>
              <a:t>voltage regulators</a:t>
            </a:r>
          </a:p>
          <a:p>
            <a:pPr lvl="1"/>
            <a:r>
              <a:rPr lang="en-US" sz="1800" dirty="0" smtClean="0"/>
              <a:t>Increased investment in distributed voltage </a:t>
            </a:r>
          </a:p>
          <a:p>
            <a:pPr marL="457200" lvl="1" indent="0">
              <a:buNone/>
            </a:pPr>
            <a:r>
              <a:rPr lang="en-US" sz="1800" dirty="0"/>
              <a:t>	</a:t>
            </a:r>
            <a:r>
              <a:rPr lang="en-US" sz="1800" dirty="0" smtClean="0"/>
              <a:t>controls</a:t>
            </a:r>
            <a:endParaRPr lang="en-US" sz="1800" dirty="0"/>
          </a:p>
          <a:p>
            <a:pPr marL="457200" lvl="1" indent="0">
              <a:buNone/>
            </a:pPr>
            <a:endParaRPr lang="en-US" sz="1600" dirty="0" smtClean="0"/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5897880" y="3837052"/>
            <a:ext cx="3230880" cy="235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Box 4"/>
          <p:cNvSpPr txBox="1"/>
          <p:nvPr/>
        </p:nvSpPr>
        <p:spPr>
          <a:xfrm>
            <a:off x="6069965" y="3966733"/>
            <a:ext cx="1676400" cy="9387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 smtClean="0"/>
              <a:t>PV output ramping between 0.5 and 3 MW within 30 seconds multiple times during the day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72094780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How might ZNE impact grid cont’d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7160" y="1600200"/>
            <a:ext cx="576072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dirty="0" err="1" smtClean="0">
                <a:solidFill>
                  <a:schemeClr val="bg2">
                    <a:lumMod val="25000"/>
                  </a:schemeClr>
                </a:solidFill>
              </a:rPr>
              <a:t>Overgeneration</a:t>
            </a:r>
            <a:r>
              <a:rPr lang="en-US" dirty="0" smtClean="0">
                <a:solidFill>
                  <a:schemeClr val="bg2">
                    <a:lumMod val="25000"/>
                  </a:schemeClr>
                </a:solidFill>
              </a:rPr>
              <a:t> and control of distributed PV Systems</a:t>
            </a:r>
          </a:p>
          <a:p>
            <a:pPr lvl="1"/>
            <a:r>
              <a:rPr lang="en-US" dirty="0" smtClean="0"/>
              <a:t>Sizing systems to meet annual load, in Sacramento, will likely mean ~3 - 4kW system for efficient home, 6kW including EV</a:t>
            </a:r>
          </a:p>
          <a:p>
            <a:pPr lvl="1"/>
            <a:r>
              <a:rPr lang="en-US" dirty="0" smtClean="0"/>
              <a:t>Daytime loads during spring for a typical New Construction home will be on the order of 300 Watts</a:t>
            </a:r>
          </a:p>
          <a:p>
            <a:pPr lvl="1"/>
            <a:r>
              <a:rPr lang="en-US" dirty="0" smtClean="0"/>
              <a:t>Exports of 90% of output during spring days may conflict with high hydro / high wind conditions</a:t>
            </a:r>
          </a:p>
          <a:p>
            <a:pPr lvl="1"/>
            <a:r>
              <a:rPr lang="en-US" dirty="0" smtClean="0"/>
              <a:t>Curtailment of many distributed systems may present challenges with communication and compensation</a:t>
            </a:r>
          </a:p>
          <a:p>
            <a:pPr lvl="1"/>
            <a:r>
              <a:rPr lang="en-US" dirty="0" smtClean="0"/>
              <a:t>Value of Solar PV may drop, and cost to non-participants may offset value of ZNE to participants 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/>
          </a:p>
        </p:txBody>
      </p:sp>
      <p:grpSp>
        <p:nvGrpSpPr>
          <p:cNvPr id="12" name="Group 11"/>
          <p:cNvGrpSpPr/>
          <p:nvPr/>
        </p:nvGrpSpPr>
        <p:grpSpPr>
          <a:xfrm>
            <a:off x="5866818" y="2212978"/>
            <a:ext cx="3108960" cy="3270568"/>
            <a:chOff x="152400" y="1085850"/>
            <a:chExt cx="6930050" cy="5049838"/>
          </a:xfrm>
        </p:grpSpPr>
        <p:grpSp>
          <p:nvGrpSpPr>
            <p:cNvPr id="4" name="Group 3"/>
            <p:cNvGrpSpPr/>
            <p:nvPr/>
          </p:nvGrpSpPr>
          <p:grpSpPr>
            <a:xfrm>
              <a:off x="152400" y="1085850"/>
              <a:ext cx="6930050" cy="5049838"/>
              <a:chOff x="204175" y="1095375"/>
              <a:chExt cx="6930050" cy="5049838"/>
            </a:xfrm>
          </p:grpSpPr>
          <p:pic>
            <p:nvPicPr>
              <p:cNvPr id="5" name="Picture 3"/>
              <p:cNvPicPr>
                <a:picLocks noChangeAspect="1" noChangeArrowheads="1"/>
              </p:cNvPicPr>
              <p:nvPr/>
            </p:nvPicPr>
            <p:blipFill>
              <a:blip r:embed="rId2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04175" y="1095375"/>
                <a:ext cx="6930050" cy="502920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6" name="Picture 2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71127" r="1160" b="64621"/>
              <a:stretch/>
            </p:blipFill>
            <p:spPr bwMode="auto">
              <a:xfrm>
                <a:off x="5213985" y="4365943"/>
                <a:ext cx="1920240" cy="177927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sp>
          <p:nvSpPr>
            <p:cNvPr id="7" name="Freeform 6"/>
            <p:cNvSpPr/>
            <p:nvPr/>
          </p:nvSpPr>
          <p:spPr bwMode="auto">
            <a:xfrm>
              <a:off x="2576513" y="4386263"/>
              <a:ext cx="3762375" cy="1376362"/>
            </a:xfrm>
            <a:custGeom>
              <a:avLst/>
              <a:gdLst>
                <a:gd name="connsiteX0" fmla="*/ 4762 w 3762375"/>
                <a:gd name="connsiteY0" fmla="*/ 4762 h 1376362"/>
                <a:gd name="connsiteX1" fmla="*/ 4762 w 3762375"/>
                <a:gd name="connsiteY1" fmla="*/ 4762 h 1376362"/>
                <a:gd name="connsiteX2" fmla="*/ 9525 w 3762375"/>
                <a:gd name="connsiteY2" fmla="*/ 80962 h 1376362"/>
                <a:gd name="connsiteX3" fmla="*/ 0 w 3762375"/>
                <a:gd name="connsiteY3" fmla="*/ 66675 h 1376362"/>
                <a:gd name="connsiteX4" fmla="*/ 257175 w 3762375"/>
                <a:gd name="connsiteY4" fmla="*/ 123825 h 1376362"/>
                <a:gd name="connsiteX5" fmla="*/ 514350 w 3762375"/>
                <a:gd name="connsiteY5" fmla="*/ 409575 h 1376362"/>
                <a:gd name="connsiteX6" fmla="*/ 762000 w 3762375"/>
                <a:gd name="connsiteY6" fmla="*/ 704850 h 1376362"/>
                <a:gd name="connsiteX7" fmla="*/ 1014412 w 3762375"/>
                <a:gd name="connsiteY7" fmla="*/ 1095375 h 1376362"/>
                <a:gd name="connsiteX8" fmla="*/ 1257300 w 3762375"/>
                <a:gd name="connsiteY8" fmla="*/ 1333500 h 1376362"/>
                <a:gd name="connsiteX9" fmla="*/ 1514475 w 3762375"/>
                <a:gd name="connsiteY9" fmla="*/ 1271587 h 1376362"/>
                <a:gd name="connsiteX10" fmla="*/ 1766887 w 3762375"/>
                <a:gd name="connsiteY10" fmla="*/ 1347787 h 1376362"/>
                <a:gd name="connsiteX11" fmla="*/ 2000250 w 3762375"/>
                <a:gd name="connsiteY11" fmla="*/ 1376362 h 1376362"/>
                <a:gd name="connsiteX12" fmla="*/ 2252662 w 3762375"/>
                <a:gd name="connsiteY12" fmla="*/ 1343025 h 1376362"/>
                <a:gd name="connsiteX13" fmla="*/ 2500312 w 3762375"/>
                <a:gd name="connsiteY13" fmla="*/ 1214437 h 1376362"/>
                <a:gd name="connsiteX14" fmla="*/ 2747962 w 3762375"/>
                <a:gd name="connsiteY14" fmla="*/ 942975 h 1376362"/>
                <a:gd name="connsiteX15" fmla="*/ 3005137 w 3762375"/>
                <a:gd name="connsiteY15" fmla="*/ 614362 h 1376362"/>
                <a:gd name="connsiteX16" fmla="*/ 3271837 w 3762375"/>
                <a:gd name="connsiteY16" fmla="*/ 323850 h 1376362"/>
                <a:gd name="connsiteX17" fmla="*/ 3505200 w 3762375"/>
                <a:gd name="connsiteY17" fmla="*/ 123825 h 1376362"/>
                <a:gd name="connsiteX18" fmla="*/ 3762375 w 3762375"/>
                <a:gd name="connsiteY18" fmla="*/ 19050 h 1376362"/>
                <a:gd name="connsiteX19" fmla="*/ 3752850 w 3762375"/>
                <a:gd name="connsiteY19" fmla="*/ 0 h 1376362"/>
                <a:gd name="connsiteX20" fmla="*/ 4762 w 3762375"/>
                <a:gd name="connsiteY20" fmla="*/ 4762 h 13763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3762375" h="1376362">
                  <a:moveTo>
                    <a:pt x="4762" y="4762"/>
                  </a:moveTo>
                  <a:lnTo>
                    <a:pt x="4762" y="4762"/>
                  </a:lnTo>
                  <a:cubicBezTo>
                    <a:pt x="6350" y="30162"/>
                    <a:pt x="11477" y="55587"/>
                    <a:pt x="9525" y="80962"/>
                  </a:cubicBezTo>
                  <a:cubicBezTo>
                    <a:pt x="9086" y="86669"/>
                    <a:pt x="0" y="66675"/>
                    <a:pt x="0" y="66675"/>
                  </a:cubicBezTo>
                  <a:lnTo>
                    <a:pt x="257175" y="123825"/>
                  </a:lnTo>
                  <a:lnTo>
                    <a:pt x="514350" y="409575"/>
                  </a:lnTo>
                  <a:lnTo>
                    <a:pt x="762000" y="704850"/>
                  </a:lnTo>
                  <a:lnTo>
                    <a:pt x="1014412" y="1095375"/>
                  </a:lnTo>
                  <a:lnTo>
                    <a:pt x="1257300" y="1333500"/>
                  </a:lnTo>
                  <a:lnTo>
                    <a:pt x="1514475" y="1271587"/>
                  </a:lnTo>
                  <a:lnTo>
                    <a:pt x="1766887" y="1347787"/>
                  </a:lnTo>
                  <a:lnTo>
                    <a:pt x="2000250" y="1376362"/>
                  </a:lnTo>
                  <a:lnTo>
                    <a:pt x="2252662" y="1343025"/>
                  </a:lnTo>
                  <a:lnTo>
                    <a:pt x="2500312" y="1214437"/>
                  </a:lnTo>
                  <a:lnTo>
                    <a:pt x="2747962" y="942975"/>
                  </a:lnTo>
                  <a:lnTo>
                    <a:pt x="3005137" y="614362"/>
                  </a:lnTo>
                  <a:lnTo>
                    <a:pt x="3271837" y="323850"/>
                  </a:lnTo>
                  <a:lnTo>
                    <a:pt x="3505200" y="123825"/>
                  </a:lnTo>
                  <a:lnTo>
                    <a:pt x="3762375" y="19050"/>
                  </a:lnTo>
                  <a:lnTo>
                    <a:pt x="3752850" y="0"/>
                  </a:lnTo>
                  <a:lnTo>
                    <a:pt x="4762" y="4762"/>
                  </a:lnTo>
                  <a:close/>
                </a:path>
              </a:pathLst>
            </a:custGeom>
            <a:solidFill>
              <a:srgbClr val="FFFF00">
                <a:alpha val="4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8" name="Freeform 7"/>
            <p:cNvSpPr/>
            <p:nvPr/>
          </p:nvSpPr>
          <p:spPr bwMode="auto">
            <a:xfrm>
              <a:off x="3314700" y="4391025"/>
              <a:ext cx="1762125" cy="614363"/>
            </a:xfrm>
            <a:custGeom>
              <a:avLst/>
              <a:gdLst>
                <a:gd name="connsiteX0" fmla="*/ 0 w 1762125"/>
                <a:gd name="connsiteY0" fmla="*/ 0 h 614363"/>
                <a:gd name="connsiteX1" fmla="*/ 261938 w 1762125"/>
                <a:gd name="connsiteY1" fmla="*/ 376238 h 614363"/>
                <a:gd name="connsiteX2" fmla="*/ 538163 w 1762125"/>
                <a:gd name="connsiteY2" fmla="*/ 547688 h 614363"/>
                <a:gd name="connsiteX3" fmla="*/ 762000 w 1762125"/>
                <a:gd name="connsiteY3" fmla="*/ 614363 h 614363"/>
                <a:gd name="connsiteX4" fmla="*/ 1023938 w 1762125"/>
                <a:gd name="connsiteY4" fmla="*/ 438150 h 614363"/>
                <a:gd name="connsiteX5" fmla="*/ 1252538 w 1762125"/>
                <a:gd name="connsiteY5" fmla="*/ 257175 h 614363"/>
                <a:gd name="connsiteX6" fmla="*/ 1509713 w 1762125"/>
                <a:gd name="connsiteY6" fmla="*/ 366713 h 614363"/>
                <a:gd name="connsiteX7" fmla="*/ 1762125 w 1762125"/>
                <a:gd name="connsiteY7" fmla="*/ 0 h 614363"/>
                <a:gd name="connsiteX8" fmla="*/ 0 w 1762125"/>
                <a:gd name="connsiteY8" fmla="*/ 0 h 614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762125" h="614363">
                  <a:moveTo>
                    <a:pt x="0" y="0"/>
                  </a:moveTo>
                  <a:lnTo>
                    <a:pt x="261938" y="376238"/>
                  </a:lnTo>
                  <a:lnTo>
                    <a:pt x="538163" y="547688"/>
                  </a:lnTo>
                  <a:lnTo>
                    <a:pt x="762000" y="614363"/>
                  </a:lnTo>
                  <a:lnTo>
                    <a:pt x="1023938" y="438150"/>
                  </a:lnTo>
                  <a:lnTo>
                    <a:pt x="1252538" y="257175"/>
                  </a:lnTo>
                  <a:lnTo>
                    <a:pt x="1509713" y="366713"/>
                  </a:lnTo>
                  <a:lnTo>
                    <a:pt x="1762125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FFF00">
                <a:alpha val="49000"/>
              </a:srgbClr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274735" y="5331753"/>
              <a:ext cx="2039966" cy="403932"/>
            </a:xfrm>
            <a:prstGeom prst="rect">
              <a:avLst/>
            </a:prstGeom>
            <a:solidFill>
              <a:schemeClr val="bg1">
                <a:alpha val="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en-GB" sz="1100" b="1" dirty="0" err="1" smtClean="0">
                  <a:solidFill>
                    <a:srgbClr val="7030A0"/>
                  </a:solidFill>
                </a:rPr>
                <a:t>backfeed</a:t>
              </a:r>
              <a:endParaRPr lang="en-GB" sz="1100" b="1" dirty="0">
                <a:solidFill>
                  <a:srgbClr val="7030A0"/>
                </a:solidFill>
              </a:endParaRPr>
            </a:p>
          </p:txBody>
        </p:sp>
        <p:cxnSp>
          <p:nvCxnSpPr>
            <p:cNvPr id="10" name="Straight Arrow Connector 9"/>
            <p:cNvCxnSpPr/>
            <p:nvPr/>
          </p:nvCxnSpPr>
          <p:spPr bwMode="auto">
            <a:xfrm flipV="1">
              <a:off x="3124200" y="5257800"/>
              <a:ext cx="838200" cy="227841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7030A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cxnSp>
          <p:nvCxnSpPr>
            <p:cNvPr id="11" name="Straight Arrow Connector 10"/>
            <p:cNvCxnSpPr/>
            <p:nvPr/>
          </p:nvCxnSpPr>
          <p:spPr bwMode="auto">
            <a:xfrm flipV="1">
              <a:off x="3124200" y="4800600"/>
              <a:ext cx="838200" cy="685041"/>
            </a:xfrm>
            <a:prstGeom prst="straightConnector1">
              <a:avLst/>
            </a:prstGeom>
            <a:solidFill>
              <a:schemeClr val="accent1"/>
            </a:solidFill>
            <a:ln w="25400" cap="flat" cmpd="sng" algn="ctr">
              <a:solidFill>
                <a:srgbClr val="7030A0"/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5588105"/>
      </p:ext>
    </p:extLst>
  </p:cSld>
  <p:clrMapOvr>
    <a:masterClrMapping/>
  </p:clrMapOvr>
  <p:transition spd="slow" advClick="0" advTm="10000">
    <p:cov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5924" y="168533"/>
            <a:ext cx="8872152" cy="996435"/>
          </a:xfrm>
        </p:spPr>
        <p:txBody>
          <a:bodyPr>
            <a:noAutofit/>
          </a:bodyPr>
          <a:lstStyle/>
          <a:p>
            <a:r>
              <a:rPr lang="en-US" sz="2900" dirty="0"/>
              <a:t>Here are some possible </a:t>
            </a:r>
            <a:r>
              <a:rPr lang="en-US" sz="2900" dirty="0"/>
              <a:t>a</a:t>
            </a:r>
            <a:r>
              <a:rPr lang="en-US" sz="2900" dirty="0"/>
              <a:t>dvantages </a:t>
            </a:r>
            <a:r>
              <a:rPr lang="en-US" sz="2900" dirty="0"/>
              <a:t>of a </a:t>
            </a:r>
            <a:r>
              <a:rPr lang="en-US" sz="2900" dirty="0"/>
              <a:t>shared approach, but </a:t>
            </a:r>
            <a:r>
              <a:rPr lang="en-US" sz="2900" dirty="0"/>
              <a:t>more</a:t>
            </a:r>
            <a:r>
              <a:rPr lang="en-US" sz="2900" dirty="0"/>
              <a:t> analysis is required: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1780"/>
            <a:ext cx="8366760" cy="4525963"/>
          </a:xfrm>
        </p:spPr>
        <p:txBody>
          <a:bodyPr>
            <a:noAutofit/>
          </a:bodyPr>
          <a:lstStyle/>
          <a:p>
            <a:r>
              <a:rPr lang="en-US" sz="2000" dirty="0" smtClean="0">
                <a:solidFill>
                  <a:schemeClr val="tx1"/>
                </a:solidFill>
              </a:rPr>
              <a:t>Lower cost per kWh of solar energy produced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More control over siting for optimal performance and economic benefit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Easier for utility to price, balance, and dispatch. 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Increasing system benefits by using DSM and DR measures to improve the match between load profiles and solar generation curve.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Increased latitude for building design and orientation.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No competition with trees.</a:t>
            </a:r>
          </a:p>
          <a:p>
            <a:r>
              <a:rPr lang="en-US" sz="2000" dirty="0" smtClean="0">
                <a:solidFill>
                  <a:schemeClr val="tx1"/>
                </a:solidFill>
              </a:rPr>
              <a:t>Increased assurance that the monetary value of generation will equal the value of energy consumed. </a:t>
            </a:r>
            <a:endParaRPr lang="en-US" sz="2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1299030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0639"/>
            <a:ext cx="8397240" cy="1161534"/>
          </a:xfrm>
        </p:spPr>
        <p:txBody>
          <a:bodyPr>
            <a:normAutofit/>
          </a:bodyPr>
          <a:lstStyle/>
          <a:p>
            <a:r>
              <a:rPr lang="en-US" sz="2900" dirty="0"/>
              <a:t>SMUD’s High-Value Integrated Community Solar </a:t>
            </a:r>
            <a:r>
              <a:rPr lang="en-US" sz="2900" dirty="0"/>
              <a:t>Project</a:t>
            </a:r>
            <a:endParaRPr lang="en-US" sz="29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41780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Goal:  To </a:t>
            </a:r>
            <a:r>
              <a:rPr lang="en-US" sz="2000" dirty="0" smtClean="0">
                <a:solidFill>
                  <a:schemeClr val="tx1"/>
                </a:solidFill>
              </a:rPr>
              <a:t>demonstrate the customer and system value of shared, distributed PV when combined with demand-side measures that improved the match between customer load shape and generation curve.</a:t>
            </a:r>
          </a:p>
          <a:p>
            <a:pPr marL="0" indent="0">
              <a:buNone/>
            </a:pPr>
            <a:endParaRPr lang="en-US" sz="2000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endParaRPr lang="en-US" sz="2000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559" y="2920918"/>
            <a:ext cx="4053841" cy="2702560"/>
          </a:xfrm>
          <a:prstGeom prst="rect">
            <a:avLst/>
          </a:prstGeom>
        </p:spPr>
      </p:pic>
      <p:pic>
        <p:nvPicPr>
          <p:cNvPr id="2050" name="Picture 2" descr="http://i.ytimg.com/vi/CfqWjQ2b8WI/maxresdefault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188"/>
          <a:stretch/>
        </p:blipFill>
        <p:spPr bwMode="auto">
          <a:xfrm>
            <a:off x="4746641" y="3944905"/>
            <a:ext cx="4260197" cy="2269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Bent-Up Arrow 6"/>
          <p:cNvSpPr/>
          <p:nvPr/>
        </p:nvSpPr>
        <p:spPr>
          <a:xfrm rot="5400000">
            <a:off x="4035759" y="5404803"/>
            <a:ext cx="888366" cy="868680"/>
          </a:xfrm>
          <a:prstGeom prst="bentUpArrow">
            <a:avLst>
              <a:gd name="adj1" fmla="val 25000"/>
              <a:gd name="adj2" fmla="val 25000"/>
              <a:gd name="adj3" fmla="val 50000"/>
            </a:avLst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231667"/>
      </p:ext>
    </p:extLst>
  </p:cSld>
  <p:clrMapOvr>
    <a:masterClrMapping/>
  </p:clrMapOvr>
  <p:transition spd="slow" advClick="0" advTm="10000">
    <p:cover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 descr="0734-11 dot ps PMS 7528 100lpi x 10in.jpg"/>
          <p:cNvPicPr>
            <a:picLocks noChangeAspect="1"/>
          </p:cNvPicPr>
          <p:nvPr/>
        </p:nvPicPr>
        <p:blipFill>
          <a:blip r:embed="rId3" cstate="screen">
            <a:alphaModFix amt="5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Picture 12" descr="0734-11 exports white wave mask top.pn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0" y="0"/>
            <a:ext cx="9143391" cy="6858000"/>
          </a:xfrm>
          <a:prstGeom prst="rect">
            <a:avLst/>
          </a:prstGeom>
        </p:spPr>
      </p:pic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09204" y="6356350"/>
            <a:ext cx="1038398" cy="365125"/>
          </a:xfrm>
          <a:prstGeom prst="rect">
            <a:avLst/>
          </a:prstGeom>
        </p:spPr>
        <p:txBody>
          <a:bodyPr/>
          <a:lstStyle>
            <a:lvl1pPr algn="ctr">
              <a:defRPr sz="1000" b="0" i="0">
                <a:latin typeface="Arial"/>
                <a:cs typeface="Arial"/>
              </a:defRPr>
            </a:lvl1pPr>
          </a:lstStyle>
          <a:p>
            <a:pPr algn="l"/>
            <a:fld id="{CA3EFEEF-6950-3448-96C6-0C107E5425F7}" type="slidenum">
              <a:rPr lang="en-US" sz="900" smtClean="0">
                <a:solidFill>
                  <a:srgbClr val="74675F"/>
                </a:solidFill>
              </a:rPr>
              <a:pPr algn="l"/>
              <a:t>12</a:t>
            </a:fld>
            <a:endParaRPr lang="en-US" sz="900" dirty="0">
              <a:solidFill>
                <a:srgbClr val="74675F"/>
              </a:solidFill>
            </a:endParaRPr>
          </a:p>
        </p:txBody>
      </p:sp>
      <p:pic>
        <p:nvPicPr>
          <p:cNvPr id="21" name="Picture 20" descr="0734-11 exports dot lines 3 colors.png"/>
          <p:cNvPicPr>
            <a:picLocks noChangeAspect="1"/>
          </p:cNvPicPr>
          <p:nvPr/>
        </p:nvPicPr>
        <p:blipFill>
          <a:blip r:embed="rId5" cstate="screen"/>
          <a:srcRect b="-55418"/>
          <a:stretch>
            <a:fillRect/>
          </a:stretch>
        </p:blipFill>
        <p:spPr>
          <a:xfrm>
            <a:off x="309204" y="969861"/>
            <a:ext cx="5139415" cy="114300"/>
          </a:xfrm>
          <a:prstGeom prst="rect">
            <a:avLst/>
          </a:prstGeom>
        </p:spPr>
      </p:pic>
      <p:pic>
        <p:nvPicPr>
          <p:cNvPr id="11" name="Picture 10" descr="PV5 at Rancho Seco - 3.JPG"/>
          <p:cNvPicPr>
            <a:picLocks noChangeAspect="1"/>
          </p:cNvPicPr>
          <p:nvPr/>
        </p:nvPicPr>
        <p:blipFill>
          <a:blip r:embed="rId6" cstate="screen"/>
          <a:stretch>
            <a:fillRect/>
          </a:stretch>
        </p:blipFill>
        <p:spPr>
          <a:xfrm>
            <a:off x="-1" y="0"/>
            <a:ext cx="9143391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5630" y="1091180"/>
            <a:ext cx="4004890" cy="705938"/>
          </a:xfrm>
          <a:noFill/>
        </p:spPr>
        <p:txBody>
          <a:bodyPr anchor="t">
            <a:normAutofit fontScale="90000"/>
          </a:bodyPr>
          <a:lstStyle/>
          <a:p>
            <a:r>
              <a:rPr lang="en-US" sz="3200" dirty="0">
                <a:solidFill>
                  <a:srgbClr val="004165"/>
                </a:solidFill>
                <a:latin typeface="Gill Sans MT" panose="020B0502020104020203" pitchFamily="34" charset="0"/>
              </a:rPr>
              <a:t>Thank Yo</a:t>
            </a:r>
            <a:r>
              <a:rPr lang="en-US" sz="3200" dirty="0">
                <a:solidFill>
                  <a:srgbClr val="004165"/>
                </a:solidFill>
                <a:latin typeface="Gill Sans MT" panose="020B0502020104020203" pitchFamily="34" charset="0"/>
              </a:rPr>
              <a:t>u</a:t>
            </a:r>
            <a:r>
              <a:rPr lang="en-US" sz="3200" dirty="0">
                <a:solidFill>
                  <a:srgbClr val="004165"/>
                </a:solidFill>
                <a:latin typeface="Gill Sans MT" panose="020B0502020104020203" pitchFamily="34" charset="0"/>
              </a:rPr>
              <a:t>!</a:t>
            </a:r>
            <a:r>
              <a:rPr lang="en-US" sz="4000" dirty="0" smtClean="0"/>
              <a:t/>
            </a:r>
            <a:br>
              <a:rPr lang="en-US" sz="4000" dirty="0" smtClean="0"/>
            </a:br>
            <a:endParaRPr lang="en-US" sz="22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27960" y="5523345"/>
            <a:ext cx="4191000" cy="646331"/>
          </a:xfrm>
          <a:prstGeom prst="rect">
            <a:avLst/>
          </a:prstGeom>
          <a:solidFill>
            <a:schemeClr val="bg1">
              <a:alpha val="79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Obadiah Bartholomy</a:t>
            </a:r>
          </a:p>
          <a:p>
            <a:pPr algn="ctr"/>
            <a:r>
              <a:rPr lang="en-US" dirty="0" smtClean="0"/>
              <a:t>Obadiah.Bartholomy@smud.org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18781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MUD PPT Template">
  <a:themeElements>
    <a:clrScheme name="Custom 3">
      <a:dk1>
        <a:srgbClr val="4A4A30"/>
      </a:dk1>
      <a:lt1>
        <a:srgbClr val="FFFFFF"/>
      </a:lt1>
      <a:dk2>
        <a:srgbClr val="1F497D"/>
      </a:dk2>
      <a:lt2>
        <a:srgbClr val="EEECE1"/>
      </a:lt2>
      <a:accent1>
        <a:srgbClr val="F9D51B"/>
      </a:accent1>
      <a:accent2>
        <a:srgbClr val="E7832B"/>
      </a:accent2>
      <a:accent3>
        <a:srgbClr val="A8BF2A"/>
      </a:accent3>
      <a:accent4>
        <a:srgbClr val="6099A0"/>
      </a:accent4>
      <a:accent5>
        <a:srgbClr val="C0B39F"/>
      </a:accent5>
      <a:accent6>
        <a:srgbClr val="ECA422"/>
      </a:accent6>
      <a:hlink>
        <a:srgbClr val="0000FF"/>
      </a:hlink>
      <a:folHlink>
        <a:srgbClr val="800080"/>
      </a:folHlink>
    </a:clrScheme>
    <a:fontScheme name="Office Classic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15-IEPR-05</Docket_x0020_Number>
    <TaxCatchAll xmlns="8eef3743-c7b3-4cbe-8837-b6e805be353c">
      <Value>8</Value>
      <Value>64</Value>
      <Value>6</Value>
      <Value>61</Value>
      <Value>3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_IEPR 2015-05-18 Workshop</TermName>
          <TermId xmlns="http://schemas.microsoft.com/office/infopath/2007/PartnerControls">ada7aec1-fde7-4fda-8dea-3be8b3fbb741</TermId>
        </TermInfo>
        <TermInfo xmlns="http://schemas.microsoft.com/office/infopath/2007/PartnerControls">
          <TermName xmlns="http://schemas.microsoft.com/office/infopath/2007/PartnerControls">_IEPR Presentation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f3c81208-9d0f-49cc-afc5-e227f36ec0e7</TermId>
        </TermInfo>
      </Terms>
    </k2a3b5fc29f742a38f72e68b777baa26>
    <_dlc_DocId xmlns="8eef3743-c7b3-4cbe-8837-b6e805be353c">Z5JXHV6S7NA6-3-72335</_dlc_DocId>
    <_dlc_DocIdUrl xmlns="8eef3743-c7b3-4cbe-8837-b6e805be353c">
      <Url>http://efilingspinternal/_layouts/DocIdRedir.aspx?ID=Z5JXHV6S7NA6-3-72335</Url>
      <Description>Z5JXHV6S7NA6-3-72335</Description>
    </_dlc_DocIdUrl>
  </documentManagement>
</p:properti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9B931BA-10A9-44A2-824C-0A7854D6E004}"/>
</file>

<file path=customXml/itemProps2.xml><?xml version="1.0" encoding="utf-8"?>
<ds:datastoreItem xmlns:ds="http://schemas.openxmlformats.org/officeDocument/2006/customXml" ds:itemID="{C3A7C95A-1F4A-4333-A8DB-3E209459DDBA}"/>
</file>

<file path=customXml/itemProps3.xml><?xml version="1.0" encoding="utf-8"?>
<ds:datastoreItem xmlns:ds="http://schemas.openxmlformats.org/officeDocument/2006/customXml" ds:itemID="{DD4A8F5A-8C48-41D2-9902-3B1C2FA5F29F}"/>
</file>

<file path=customXml/itemProps4.xml><?xml version="1.0" encoding="utf-8"?>
<ds:datastoreItem xmlns:ds="http://schemas.openxmlformats.org/officeDocument/2006/customXml" ds:itemID="{95C90ECD-C46E-4F7B-9FDD-FBE2B13883F7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33497</TotalTime>
  <Words>835</Words>
  <Application>Microsoft Office PowerPoint</Application>
  <PresentationFormat>On-screen Show (4:3)</PresentationFormat>
  <Paragraphs>110</Paragraphs>
  <Slides>12</Slides>
  <Notes>8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3" baseType="lpstr">
      <vt:lpstr>SMUD PPT Template</vt:lpstr>
      <vt:lpstr>Pathways to ZNE: SMUD Perspectives, Grid Impacts, Shared Solar</vt:lpstr>
      <vt:lpstr>If these are the questions...</vt:lpstr>
      <vt:lpstr>...ZNE buildings may not be the best answer.</vt:lpstr>
      <vt:lpstr>Alternative approaches are possible</vt:lpstr>
      <vt:lpstr>SMUD New Construction Program: Major Program Drivers</vt:lpstr>
      <vt:lpstr>Program Structure: SMUD Smart Homes 2015</vt:lpstr>
      <vt:lpstr>SMUD RNC: Three-Year Road Map</vt:lpstr>
      <vt:lpstr>How might ZNE impact grid</vt:lpstr>
      <vt:lpstr>How might ZNE impact grid cont’d</vt:lpstr>
      <vt:lpstr>Here are some possible advantages of a shared approach, but more analysis is required:</vt:lpstr>
      <vt:lpstr>SMUD’s High-Value Integrated Community Solar Project</vt:lpstr>
      <vt:lpstr>Thank You! </vt:lpstr>
    </vt:vector>
  </TitlesOfParts>
  <Company>SMUD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Pathways to ZNE: SMUD Perspectives, Grid Impacts, Shared Solar</dc:title>
  <dc:creator>Graphics 5</dc:creator>
  <cp:lastModifiedBy>obartho</cp:lastModifiedBy>
  <cp:revision>1211</cp:revision>
  <cp:lastPrinted>2011-06-16T15:06:26Z</cp:lastPrinted>
  <dcterms:created xsi:type="dcterms:W3CDTF">2011-06-21T22:20:01Z</dcterms:created>
  <dcterms:modified xsi:type="dcterms:W3CDTF">2015-05-15T19:03:05Z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ID">
    <vt:lpwstr>c121967079cd4cafa755d342a2e57556</vt:lpwstr>
  </property>
  <property fmtid="{D5CDD505-2E9C-101B-9397-08002B2CF9AE}" pid="3" name="SlidesCount">
    <vt:lpwstr>12</vt:lpwstr>
  </property>
  <property fmtid="{D5CDD505-2E9C-101B-9397-08002B2CF9AE}" pid="4" name="ContentTypeId">
    <vt:lpwstr>0x01010060CCC58EB6DDD042AF64737FFB4292D8</vt:lpwstr>
  </property>
  <property fmtid="{D5CDD505-2E9C-101B-9397-08002B2CF9AE}" pid="5" name="_dlc_DocIdItemGuid">
    <vt:lpwstr>1b16f98d-a749-421c-a752-346534f6ac0f</vt:lpwstr>
  </property>
  <property fmtid="{D5CDD505-2E9C-101B-9397-08002B2CF9AE}" pid="6" name="Subject_x0020_Areas">
    <vt:lpwstr>64;#_IEPR 2015-05-18 Workshop|ada7aec1-fde7-4fda-8dea-3be8b3fbb741;#61;#_IEPR Presentation|51277923-a549-4352-9cc5-bcce892adf24</vt:lpwstr>
  </property>
  <property fmtid="{D5CDD505-2E9C-101B-9397-08002B2CF9AE}" pid="7" name="_CopySource">
    <vt:lpwstr>http://efilingspinternal/PendingDocuments/15-IEPR-05/20150515T152838_Pathways_to_ZNE_SMUD_Perspectives_Grid_Impacts_Shared_Solar.pptx</vt:lpwstr>
  </property>
  <property fmtid="{D5CDD505-2E9C-101B-9397-08002B2CF9AE}" pid="8" name="Subject Areas">
    <vt:lpwstr>64;#_IEPR 2015-05-18 Workshop|ada7aec1-fde7-4fda-8dea-3be8b3fbb741;#61;#_IEPR Presentation|51277923-a549-4352-9cc5-bcce892adf24</vt:lpwstr>
  </property>
  <property fmtid="{D5CDD505-2E9C-101B-9397-08002B2CF9AE}" pid="9" name="Submission Type">
    <vt:lpwstr>6;#Document|6786e4f6-aafd-416d-a977-1b2d5f456edf</vt:lpwstr>
  </property>
  <property fmtid="{D5CDD505-2E9C-101B-9397-08002B2CF9AE}" pid="10" name="Submitter Role">
    <vt:lpwstr>8;#Commission Staff|33d9c16f-f938-4210-84d3-7f3ed959b9d5</vt:lpwstr>
  </property>
  <property fmtid="{D5CDD505-2E9C-101B-9397-08002B2CF9AE}" pid="11" name="Order">
    <vt:r8>528800</vt:r8>
  </property>
  <property fmtid="{D5CDD505-2E9C-101B-9397-08002B2CF9AE}" pid="12" name="Document Type">
    <vt:lpwstr>3;#Document|f3c81208-9d0f-49cc-afc5-e227f36ec0e7</vt:lpwstr>
  </property>
  <property fmtid="{D5CDD505-2E9C-101B-9397-08002B2CF9AE}" pid="13" name="xd_ProgID">
    <vt:lpwstr/>
  </property>
  <property fmtid="{D5CDD505-2E9C-101B-9397-08002B2CF9AE}" pid="14" name="_SourceUrl">
    <vt:lpwstr/>
  </property>
  <property fmtid="{D5CDD505-2E9C-101B-9397-08002B2CF9AE}" pid="15" name="_SharedFileIndex">
    <vt:lpwstr/>
  </property>
  <property fmtid="{D5CDD505-2E9C-101B-9397-08002B2CF9AE}" pid="16" name="TemplateUrl">
    <vt:lpwstr/>
  </property>
</Properties>
</file>