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  <p:sldMasterId id="2147483678" r:id="rId5"/>
    <p:sldMasterId id="2147483671" r:id="rId6"/>
    <p:sldMasterId id="2147483687" r:id="rId7"/>
  </p:sldMasterIdLst>
  <p:notesMasterIdLst>
    <p:notesMasterId r:id="rId33"/>
  </p:notesMasterIdLst>
  <p:handoutMasterIdLst>
    <p:handoutMasterId r:id="rId34"/>
  </p:handoutMasterIdLst>
  <p:sldIdLst>
    <p:sldId id="469" r:id="rId8"/>
    <p:sldId id="260" r:id="rId9"/>
    <p:sldId id="536" r:id="rId10"/>
    <p:sldId id="372" r:id="rId11"/>
    <p:sldId id="487" r:id="rId12"/>
    <p:sldId id="547" r:id="rId13"/>
    <p:sldId id="558" r:id="rId14"/>
    <p:sldId id="560" r:id="rId15"/>
    <p:sldId id="479" r:id="rId16"/>
    <p:sldId id="551" r:id="rId17"/>
    <p:sldId id="555" r:id="rId18"/>
    <p:sldId id="299" r:id="rId19"/>
    <p:sldId id="478" r:id="rId20"/>
    <p:sldId id="556" r:id="rId21"/>
    <p:sldId id="557" r:id="rId22"/>
    <p:sldId id="475" r:id="rId23"/>
    <p:sldId id="302" r:id="rId24"/>
    <p:sldId id="530" r:id="rId25"/>
    <p:sldId id="548" r:id="rId26"/>
    <p:sldId id="552" r:id="rId27"/>
    <p:sldId id="553" r:id="rId28"/>
    <p:sldId id="559" r:id="rId29"/>
    <p:sldId id="554" r:id="rId30"/>
    <p:sldId id="484" r:id="rId31"/>
    <p:sldId id="485" r:id="rId32"/>
  </p:sldIdLst>
  <p:sldSz cx="9144000" cy="5143500" type="screen16x9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2E6390C-5503-F89C-1F7B-FC56CD22A2CA}" name="Uy, Kevin@Energy" initials="UK" userId="S::kevin.uy@energy.ca.gov::548cabc9-e4cd-4340-af95-bcfaca99cd31" providerId="AD"/>
  <p188:author id="{FFA84C35-3B56-1E7B-9D0D-85D3412354A4}" name="Harnad, Julia@Energy" initials="HJ" userId="S::Julia.Harnad@energy.ca.gov::0bd1e780-a313-4645-a170-8fbcb8a55820" providerId="AD"/>
  <p188:author id="{E0A37348-7CF4-EC1E-7953-DF044C261AB9}" name="Harnad, Julia@Energy" initials="HJ" userId="S::julia.harnad@energy.ca.gov::0bd1e780-a313-4645-a170-8fbcb8a55820" providerId="AD"/>
  <p188:author id="{1171B0C7-9F9F-7F58-E2C3-9EC1931AE54D}" name="Schmidt-Poolman, Martine@Energy" initials="SPM" userId="S::Martine.Schmidt-Poolman@energy.ca.gov::3be5bbdf-b139-4f3b-b926-44ba16c2a536" providerId="AD"/>
  <p188:author id="{C82150CA-88D2-92E1-0E5B-FFE143AF912E}" name="Wilhelm, Susan@Energy" initials="WS" userId="S::susan.wilhelm@energy.ca.gov::5ed20752-d5d1-4cec-8bc6-2afe5167eb7c" providerId="AD"/>
  <p188:author id="{6E45DCE7-1176-F7F2-57A8-8D43B2F3582F}" name="Stoms, David@Energy" initials="SD" userId="S::david.stoms@energy.ca.gov::92a00741-68f4-4fc8-b661-8bf084644a61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Horangic, Alex@Energy" initials="HA [2]" lastIdx="1" clrIdx="5">
    <p:extLst>
      <p:ext uri="{19B8F6BF-5375-455C-9EA6-DF929625EA0E}">
        <p15:presenceInfo xmlns:p15="http://schemas.microsoft.com/office/powerpoint/2012/main" userId="S::Alex.Horangic@energy.ca.gov::3b075351-bb15-44f7-91fc-d89dccc35bbe" providerId="AD"/>
      </p:ext>
    </p:extLst>
  </p:cmAuthor>
  <p:cmAuthor id="8" name="Uy, Kevin@Energy" initials="UK" lastIdx="2" clrIdx="6">
    <p:extLst>
      <p:ext uri="{19B8F6BF-5375-455C-9EA6-DF929625EA0E}">
        <p15:presenceInfo xmlns:p15="http://schemas.microsoft.com/office/powerpoint/2012/main" userId="S::kevin.uy@energy.ca.gov::548cabc9-e4cd-4340-af95-bcfaca99cd31" providerId="AD"/>
      </p:ext>
    </p:extLst>
  </p:cmAuthor>
  <p:cmAuthor id="2" name="Stoms, David@Energy" initials="SD" lastIdx="25" clrIdx="0">
    <p:extLst>
      <p:ext uri="{19B8F6BF-5375-455C-9EA6-DF929625EA0E}">
        <p15:presenceInfo xmlns:p15="http://schemas.microsoft.com/office/powerpoint/2012/main" userId="S-1-5-21-606747145-1060284298-682003330-63765" providerId="AD"/>
      </p:ext>
    </p:extLst>
  </p:cmAuthor>
  <p:cmAuthor id="3" name="O'Hagan, Joe@Energy" initials="OJ" lastIdx="3" clrIdx="1">
    <p:extLst>
      <p:ext uri="{19B8F6BF-5375-455C-9EA6-DF929625EA0E}">
        <p15:presenceInfo xmlns:p15="http://schemas.microsoft.com/office/powerpoint/2012/main" userId="S-1-5-21-606747145-1060284298-682003330-3522" providerId="AD"/>
      </p:ext>
    </p:extLst>
  </p:cmAuthor>
  <p:cmAuthor id="4" name="Horangic, Alex@Energy" initials="HA" lastIdx="1" clrIdx="2">
    <p:extLst>
      <p:ext uri="{19B8F6BF-5375-455C-9EA6-DF929625EA0E}">
        <p15:presenceInfo xmlns:p15="http://schemas.microsoft.com/office/powerpoint/2012/main" userId="S-1-5-21-606747145-1060284298-682003330-95171" providerId="AD"/>
      </p:ext>
    </p:extLst>
  </p:cmAuthor>
  <p:cmAuthor id="5" name="Wilhelm, Susan@Energy" initials="WS" lastIdx="4" clrIdx="3">
    <p:extLst>
      <p:ext uri="{19B8F6BF-5375-455C-9EA6-DF929625EA0E}">
        <p15:presenceInfo xmlns:p15="http://schemas.microsoft.com/office/powerpoint/2012/main" userId="S-1-5-21-606747145-1060284298-682003330-65359" providerId="AD"/>
      </p:ext>
    </p:extLst>
  </p:cmAuthor>
  <p:cmAuthor id="6" name="Wilhelm, Susan@Energy" initials="WS [2]" lastIdx="11" clrIdx="4">
    <p:extLst>
      <p:ext uri="{19B8F6BF-5375-455C-9EA6-DF929625EA0E}">
        <p15:presenceInfo xmlns:p15="http://schemas.microsoft.com/office/powerpoint/2012/main" userId="S::susan.wilhelm@energy.ca.gov::5ed20752-d5d1-4cec-8bc6-2afe5167eb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375A"/>
    <a:srgbClr val="2B5B95"/>
    <a:srgbClr val="00588A"/>
    <a:srgbClr val="28558C"/>
    <a:srgbClr val="423ADE"/>
    <a:srgbClr val="113AAF"/>
    <a:srgbClr val="1438AC"/>
    <a:srgbClr val="3065A6"/>
    <a:srgbClr val="2164B5"/>
    <a:srgbClr val="3E36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719243-5614-4846-A08B-E73418A67A7D}" v="958" dt="2023-12-18T19:59:05.9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81" autoAdjust="0"/>
    <p:restoredTop sz="86449" autoAdjust="0"/>
  </p:normalViewPr>
  <p:slideViewPr>
    <p:cSldViewPr snapToGrid="0">
      <p:cViewPr varScale="1">
        <p:scale>
          <a:sx n="76" d="100"/>
          <a:sy n="76" d="100"/>
        </p:scale>
        <p:origin x="812" y="5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tableStyles" Target="tableStyles.xml"/><Relationship Id="rId21" Type="http://schemas.openxmlformats.org/officeDocument/2006/relationships/slide" Target="slides/slide14.xml"/><Relationship Id="rId34" Type="http://schemas.openxmlformats.org/officeDocument/2006/relationships/handoutMaster" Target="handoutMasters/handoutMaster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commentAuthors" Target="commentAuthors.xml"/><Relationship Id="rId8" Type="http://schemas.openxmlformats.org/officeDocument/2006/relationships/slide" Target="slides/slide1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315ADD9-6CDA-429A-9659-720B110C731D}" type="datetimeFigureOut">
              <a:rPr lang="en-US" smtClean="0"/>
              <a:t>12/18/2023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A1EAC1E-2E04-41FD-AF3C-F735CCD2F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298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A8E7FC1-C667-4356-9B84-F5E0C1D4B6BE}" type="datetimeFigureOut">
              <a:rPr lang="en-US" smtClean="0"/>
              <a:t>12/18/2023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96913"/>
            <a:ext cx="61960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5D4CD6F-1255-46E6-BF72-5A35B2A81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055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="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84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67625" y="2006600"/>
            <a:ext cx="17697450" cy="9955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870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72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002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652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778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110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4947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271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6976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8412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5900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0887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857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6678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1800" dirty="0">
              <a:effectLst/>
              <a:latin typeface="Tahoma" panose="020B0604030504040204" pitchFamily="34" charset="0"/>
              <a:ea typeface="Yu Mincho" panose="02020400000000000000" pitchFamily="18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1733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895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67625" y="1990725"/>
            <a:ext cx="17697450" cy="9955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4440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60271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1613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01731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89742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31386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0625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03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88591" y="462081"/>
            <a:ext cx="50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4800" y="203835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0437" y="2643143"/>
            <a:ext cx="434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184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4800" y="4019550"/>
            <a:ext cx="4343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688591" y="800635"/>
            <a:ext cx="5029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 Energy Commission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381000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Chair Robert B. Weisenmiller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0" y="1885950"/>
            <a:ext cx="6019800" cy="75723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1000" y="2633662"/>
            <a:ext cx="5638800" cy="319088"/>
          </a:xfrm>
        </p:spPr>
        <p:txBody>
          <a:bodyPr>
            <a:noAutofit/>
          </a:bodyPr>
          <a:lstStyle>
            <a:lvl1pPr>
              <a:defRPr sz="2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71475" y="4005262"/>
            <a:ext cx="4581525" cy="319088"/>
          </a:xfrm>
        </p:spPr>
        <p:txBody>
          <a:bodyPr>
            <a:no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6577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2600">
                <a:solidFill>
                  <a:schemeClr val="tx2"/>
                </a:solidFill>
              </a:defRPr>
            </a:lvl1pPr>
            <a:lvl2pPr marL="742950" indent="-285750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2pPr>
            <a:lvl3pPr marL="1143000" indent="-228600">
              <a:buFontTx/>
              <a:buBlip>
                <a:blip r:embed="rId2"/>
              </a:buBlip>
              <a:defRPr sz="2000">
                <a:solidFill>
                  <a:schemeClr val="tx2"/>
                </a:solidFill>
              </a:defRPr>
            </a:lvl3pPr>
            <a:lvl4pPr marL="1600200" indent="-228600">
              <a:buFontTx/>
              <a:buBlip>
                <a:blip r:embed="rId2"/>
              </a:buBlip>
              <a:defRPr sz="1800">
                <a:solidFill>
                  <a:schemeClr val="tx2"/>
                </a:solidFill>
              </a:defRPr>
            </a:lvl4pPr>
            <a:lvl5pPr marL="2057400" indent="-228600">
              <a:buFontTx/>
              <a:buBlip>
                <a:blip r:embed="rId2"/>
              </a:buBlip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066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382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400"/>
            </a:lvl2pPr>
            <a:lvl3pPr marL="1143000" indent="-228600">
              <a:buFontTx/>
              <a:buBlip>
                <a:blip r:embed="rId2"/>
              </a:buBlip>
              <a:defRPr sz="2000"/>
            </a:lvl3pPr>
            <a:lvl4pPr marL="1600200" indent="-228600">
              <a:buFontTx/>
              <a:buBlip>
                <a:blip r:embed="rId2"/>
              </a:buBlip>
              <a:defRPr sz="1800"/>
            </a:lvl4pPr>
            <a:lvl5pPr marL="2057400" indent="-228600">
              <a:buFontTx/>
              <a:buBlip>
                <a:blip r:embed="rId2"/>
              </a:buBlip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4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343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45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605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15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88591" y="462081"/>
            <a:ext cx="50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4800" y="203835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0437" y="2643143"/>
            <a:ext cx="434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184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4800" y="4019550"/>
            <a:ext cx="4343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752600" y="769263"/>
            <a:ext cx="43312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  <a:r>
              <a:rPr lang="en-US" sz="2200" baseline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0" y="1885950"/>
            <a:ext cx="6019800" cy="75723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1000" y="2633662"/>
            <a:ext cx="5638800" cy="319088"/>
          </a:xfrm>
        </p:spPr>
        <p:txBody>
          <a:bodyPr>
            <a:noAutofit/>
          </a:bodyPr>
          <a:lstStyle>
            <a:lvl1pPr>
              <a:defRPr sz="2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71475" y="4005262"/>
            <a:ext cx="4581525" cy="319088"/>
          </a:xfrm>
        </p:spPr>
        <p:txBody>
          <a:bodyPr>
            <a:no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6441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2600">
                <a:solidFill>
                  <a:schemeClr val="tx2"/>
                </a:solidFill>
              </a:defRPr>
            </a:lvl1pPr>
            <a:lvl2pPr marL="742950" indent="-285750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2pPr>
            <a:lvl3pPr marL="1143000" indent="-228600">
              <a:buFontTx/>
              <a:buBlip>
                <a:blip r:embed="rId2"/>
              </a:buBlip>
              <a:defRPr sz="2000">
                <a:solidFill>
                  <a:schemeClr val="tx2"/>
                </a:solidFill>
              </a:defRPr>
            </a:lvl3pPr>
            <a:lvl4pPr marL="1600200" indent="-228600">
              <a:buFontTx/>
              <a:buBlip>
                <a:blip r:embed="rId2"/>
              </a:buBlip>
              <a:defRPr sz="1800">
                <a:solidFill>
                  <a:schemeClr val="tx2"/>
                </a:solidFill>
              </a:defRPr>
            </a:lvl4pPr>
            <a:lvl5pPr marL="2057400" indent="-228600">
              <a:buFontTx/>
              <a:buBlip>
                <a:blip r:embed="rId2"/>
              </a:buBlip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467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67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400"/>
            </a:lvl2pPr>
            <a:lvl3pPr marL="1143000" indent="-228600">
              <a:buFontTx/>
              <a:buBlip>
                <a:blip r:embed="rId2"/>
              </a:buBlip>
              <a:defRPr sz="2000"/>
            </a:lvl3pPr>
            <a:lvl4pPr marL="1600200" indent="-228600">
              <a:buFontTx/>
              <a:buBlip>
                <a:blip r:embed="rId2"/>
              </a:buBlip>
              <a:defRPr sz="1800"/>
            </a:lvl4pPr>
            <a:lvl5pPr marL="2057400" indent="-228600">
              <a:buFontTx/>
              <a:buBlip>
                <a:blip r:embed="rId2"/>
              </a:buBlip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540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003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745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19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098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847426"/>
            <a:ext cx="1352550" cy="273844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12/18/2023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049866" y="177800"/>
            <a:ext cx="7465484" cy="77913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12/18/2023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847426"/>
            <a:ext cx="1352550" cy="273844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464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6538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12/18/2023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049866" y="177800"/>
            <a:ext cx="7465484" cy="77913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338467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12/18/2023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645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1" y="438150"/>
            <a:ext cx="1383791" cy="12192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88591" y="462081"/>
            <a:ext cx="50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4800" y="2038351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0437" y="2643143"/>
            <a:ext cx="434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184" y="2952751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4800" y="4019550"/>
            <a:ext cx="434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1" y="438150"/>
            <a:ext cx="1383791" cy="12192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752601" y="769264"/>
            <a:ext cx="43312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  <a:r>
              <a:rPr lang="en-US" sz="2200" baseline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0" y="1885951"/>
            <a:ext cx="6019800" cy="75723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1000" y="2633662"/>
            <a:ext cx="5638800" cy="319088"/>
          </a:xfrm>
        </p:spPr>
        <p:txBody>
          <a:bodyPr>
            <a:noAutofit/>
          </a:bodyPr>
          <a:lstStyle>
            <a:lvl1pPr>
              <a:defRPr sz="2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71476" y="4005262"/>
            <a:ext cx="4581525" cy="319088"/>
          </a:xfrm>
        </p:spPr>
        <p:txBody>
          <a:bodyPr>
            <a:no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2702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347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7" r:id="rId8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6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16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6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049866" y="177800"/>
            <a:ext cx="7465484" cy="7791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9866" y="1369219"/>
            <a:ext cx="7465484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847426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847426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4847426"/>
            <a:ext cx="13208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12" y="168372"/>
            <a:ext cx="620789" cy="545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049866" y="177800"/>
            <a:ext cx="7465484" cy="7791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9866" y="1369219"/>
            <a:ext cx="7465484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847426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847426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4847426"/>
            <a:ext cx="13208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12" y="168372"/>
            <a:ext cx="620789" cy="545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633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ca.gov/publications/2021/electric-program-investment-charge-proposed-2021-2025-investment-plan-epic-4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5" Type="http://schemas.openxmlformats.org/officeDocument/2006/relationships/hyperlink" Target="https://encorerenewableenergy.com/pollinator-friendly-solar-projects-move-forward-with-new-initiative-led-by-encore-renewable-energy-and-greenbacker-capital-2/" TargetMode="Externa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bsejournal.com/technical/the-night-time-blues-the-impact-of-white-leds-on-light-pollution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5" Type="http://schemas.openxmlformats.org/officeDocument/2006/relationships/hyperlink" Target="https://www.energy.gov/eere/wind/articles/carbon-rivers-makes-wind-turbine-blade-recycling-and-upcycling-reality-support" TargetMode="Externa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efiling.energy.ca.gov/Ecomment/Ecomment.aspx?docketnumber=19-ERDD-01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5" Type="http://schemas.openxmlformats.org/officeDocument/2006/relationships/hyperlink" Target="mailto:docket@energy.ca.gov" TargetMode="External"/><Relationship Id="rId4" Type="http://schemas.openxmlformats.org/officeDocument/2006/relationships/hyperlink" Target="https://efiling.energy.ca.gov/Lists/DocketLog.aspx?docketnumber=23-ERDD-0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280599" y="1892664"/>
            <a:ext cx="5648195" cy="1053371"/>
          </a:xfrm>
        </p:spPr>
        <p:txBody>
          <a:bodyPr>
            <a:normAutofit fontScale="90000"/>
          </a:bodyPr>
          <a:lstStyle/>
          <a:p>
            <a:pPr algn="l"/>
            <a:r>
              <a:rPr lang="en-US" sz="2700" dirty="0">
                <a:solidFill>
                  <a:schemeClr val="bg1"/>
                </a:solidFill>
                <a:latin typeface="Century Gothic" panose="020B0502020202020204" pitchFamily="34" charset="0"/>
                <a:ea typeface="+mj-lt"/>
                <a:cs typeface="+mj-lt"/>
              </a:rPr>
              <a:t>Research to Inform </a:t>
            </a:r>
            <a:r>
              <a:rPr lang="en-US" sz="2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Environmental Sustainability of a Clean Energy Transition (Enviro-SET)</a:t>
            </a:r>
            <a:br>
              <a:rPr lang="en-US" sz="2000" dirty="0">
                <a:solidFill>
                  <a:schemeClr val="bg1"/>
                </a:solidFill>
                <a:ea typeface="+mj-lt"/>
                <a:cs typeface="+mj-lt"/>
              </a:rPr>
            </a:br>
            <a:br>
              <a:rPr lang="en-US" sz="900" dirty="0">
                <a:solidFill>
                  <a:schemeClr val="bg1"/>
                </a:solidFill>
                <a:ea typeface="+mj-lt"/>
                <a:cs typeface="+mj-lt"/>
              </a:rPr>
            </a:br>
            <a:r>
              <a:rPr lang="en-US" sz="1600" b="1" kern="1200" dirty="0">
                <a:solidFill>
                  <a:schemeClr val="bg1"/>
                </a:solidFill>
                <a:effectLst/>
                <a:latin typeface="Century Gothic"/>
                <a:ea typeface="+mn-ea"/>
                <a:cs typeface="+mn-cs"/>
              </a:rPr>
              <a:t>Request for Comments on Forthcoming Solicitation</a:t>
            </a:r>
            <a:endParaRPr lang="en-US" dirty="0">
              <a:solidFill>
                <a:schemeClr val="bg1"/>
              </a:solidFill>
              <a:effectLst/>
              <a:latin typeface="Century Gothic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88094" y="3125878"/>
            <a:ext cx="5638800" cy="609600"/>
          </a:xfrm>
        </p:spPr>
        <p:txBody>
          <a:bodyPr/>
          <a:lstStyle/>
          <a:p>
            <a:r>
              <a:rPr lang="en-US" sz="1400" dirty="0"/>
              <a:t>Energy-Related Environmental Research</a:t>
            </a:r>
          </a:p>
          <a:p>
            <a:r>
              <a:rPr lang="en-US" sz="1400" dirty="0"/>
              <a:t>Energy Research &amp; Development Division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1600" b="1">
                <a:latin typeface="Century Gothic" panose="020B0502020202020204" pitchFamily="34" charset="0"/>
              </a:rPr>
              <a:t>Presenters: Julia Harnad and David Stoms</a:t>
            </a:r>
            <a:endParaRPr lang="en-US" sz="1600">
              <a:highlight>
                <a:srgbClr val="FFFF00"/>
              </a:highlight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US">
                <a:latin typeface="Century Gothic" panose="020B0502020202020204" pitchFamily="34" charset="0"/>
              </a:rPr>
              <a:t>December 13, 2023</a:t>
            </a:r>
          </a:p>
        </p:txBody>
      </p:sp>
    </p:spTree>
    <p:extLst>
      <p:ext uri="{BB962C8B-B14F-4D97-AF65-F5344CB8AC3E}">
        <p14:creationId xmlns:p14="http://schemas.microsoft.com/office/powerpoint/2010/main" val="1961795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2480" y="165639"/>
            <a:ext cx="5359040" cy="857250"/>
          </a:xfrm>
        </p:spPr>
        <p:txBody>
          <a:bodyPr>
            <a:normAutofit/>
          </a:bodyPr>
          <a:lstStyle/>
          <a:p>
            <a:r>
              <a:rPr lang="en-US" dirty="0">
                <a:cs typeface="Arial"/>
              </a:rPr>
              <a:t>Workshop information</a:t>
            </a:r>
            <a:endParaRPr lang="en-US" b="1" dirty="0">
              <a:cs typeface="Arial"/>
            </a:endParaRP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1455435"/>
            <a:ext cx="7696200" cy="3394472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All participants muted on Zoom (until Q&amp;A)</a:t>
            </a:r>
          </a:p>
          <a:p>
            <a:pPr marL="457200" indent="-457200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Zoom recording</a:t>
            </a:r>
          </a:p>
          <a:p>
            <a:pPr marL="457200" indent="-457200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Comments and questions</a:t>
            </a:r>
          </a:p>
          <a:p>
            <a:pPr marL="822960" lvl="1" indent="-34290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000" i="1" dirty="0">
                <a:solidFill>
                  <a:srgbClr val="00B050"/>
                </a:solidFill>
              </a:rPr>
              <a:t>Please use “Q&amp;A” feature for substantive comments and questions (not chat).</a:t>
            </a:r>
          </a:p>
          <a:p>
            <a:pPr marL="822960" lvl="1" indent="-34290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000" i="1" dirty="0">
                <a:solidFill>
                  <a:srgbClr val="00B050"/>
                </a:solidFill>
              </a:rPr>
              <a:t>Please reserve the “Chat” feature for technical issues, etc.</a:t>
            </a:r>
            <a:endParaRPr lang="en-US" dirty="0">
              <a:solidFill>
                <a:srgbClr val="00B050"/>
              </a:solidFill>
            </a:endParaRPr>
          </a:p>
          <a:p>
            <a:pPr marL="457200" indent="-457200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Event Page: </a:t>
            </a:r>
            <a:r>
              <a:rPr lang="en-US" sz="2000" i="1" dirty="0">
                <a:solidFill>
                  <a:srgbClr val="00B050"/>
                </a:solidFill>
              </a:rPr>
              <a:t>https://www.energy.ca.gov/event/workshop/2023-12/staff-workshop-funding-advance-environmental-sustainability-clean-energy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892">
              <a:defRPr/>
            </a:pPr>
            <a:fld id="{1BC924B7-EDFF-824B-BCE9-3FAD438598D0}" type="slidenum">
              <a:rPr lang="en-US">
                <a:solidFill>
                  <a:prstClr val="black">
                    <a:tint val="75000"/>
                  </a:prstClr>
                </a:solidFill>
                <a:latin typeface="+mj-lt"/>
              </a:rPr>
              <a:pPr defTabSz="342892">
                <a:defRPr/>
              </a:pPr>
              <a:t>2</a:t>
            </a:fld>
            <a:endParaRPr lang="en-US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98314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610600" cy="762000"/>
          </a:xfrm>
        </p:spPr>
        <p:txBody>
          <a:bodyPr>
            <a:normAutofit/>
          </a:bodyPr>
          <a:lstStyle/>
          <a:p>
            <a:r>
              <a:rPr lang="en-US" sz="2400" dirty="0"/>
              <a:t>Why We Are Seeking Your Input?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880" y="999748"/>
            <a:ext cx="8153400" cy="314400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lnSpc>
                <a:spcPct val="11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700" dirty="0"/>
              <a:t>Forthcoming Grant Funding Opportunity: </a:t>
            </a:r>
            <a:r>
              <a:rPr lang="en-US" sz="1700" u="sng" dirty="0"/>
              <a:t>up to $3M</a:t>
            </a:r>
            <a:r>
              <a:rPr lang="en-US" sz="1700" dirty="0"/>
              <a:t> </a:t>
            </a:r>
            <a:r>
              <a:rPr lang="en-US" sz="1700" dirty="0">
                <a:ea typeface="+mn-lt"/>
                <a:cs typeface="+mn-lt"/>
              </a:rPr>
              <a:t>to fund research that would provide </a:t>
            </a:r>
            <a:r>
              <a:rPr lang="en-US" sz="1700" dirty="0">
                <a:solidFill>
                  <a:srgbClr val="2B5B95"/>
                </a:solidFill>
                <a:ea typeface="+mn-lt"/>
                <a:cs typeface="+mn-lt"/>
              </a:rPr>
              <a:t>best available science to achieve environmental sustainability of the state’s clean energy transition in five areas:</a:t>
            </a:r>
          </a:p>
          <a:p>
            <a:pPr marL="1200150" lvl="1" indent="-457200">
              <a:lnSpc>
                <a:spcPct val="11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US" sz="1700" dirty="0">
                <a:solidFill>
                  <a:srgbClr val="2B5B95"/>
                </a:solidFill>
              </a:rPr>
              <a:t>Automated mapping of solar energy development footprints and modeling land suitability for dual-use purposes</a:t>
            </a:r>
            <a:endParaRPr lang="en-US" sz="1700" dirty="0">
              <a:solidFill>
                <a:srgbClr val="2B5B95"/>
              </a:solidFill>
              <a:highlight>
                <a:srgbClr val="FFFF00"/>
              </a:highlight>
              <a:cs typeface="Segoe UI"/>
            </a:endParaRPr>
          </a:p>
          <a:p>
            <a:pPr marL="1200150" lvl="1" indent="-457200">
              <a:lnSpc>
                <a:spcPct val="11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US" sz="1700" dirty="0">
                <a:solidFill>
                  <a:srgbClr val="2B5B95"/>
                </a:solidFill>
              </a:rPr>
              <a:t>Assessing and minimizing environmental and biological resource impacts of clean energy deployments  </a:t>
            </a:r>
          </a:p>
          <a:p>
            <a:pPr marL="1200150" lvl="1" indent="-457200">
              <a:lnSpc>
                <a:spcPct val="11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US" sz="1700" b="0" i="0" dirty="0">
                <a:solidFill>
                  <a:srgbClr val="2B5B95"/>
                </a:solidFill>
                <a:effectLst/>
              </a:rPr>
              <a:t>Testing bird-friendly windows for decarbonized buildings</a:t>
            </a:r>
          </a:p>
          <a:p>
            <a:pPr marL="1200150" lvl="1" indent="-457200">
              <a:lnSpc>
                <a:spcPct val="11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US" sz="1700" b="0" i="0" dirty="0">
                <a:solidFill>
                  <a:srgbClr val="2B5B95"/>
                </a:solidFill>
                <a:effectLst/>
              </a:rPr>
              <a:t>Identifying biologically appropriate exterior lighting </a:t>
            </a:r>
          </a:p>
          <a:p>
            <a:pPr marL="1200150" lvl="1" indent="-457200">
              <a:lnSpc>
                <a:spcPct val="11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US" sz="1700" dirty="0">
                <a:solidFill>
                  <a:srgbClr val="2B5B95"/>
                </a:solidFill>
              </a:rPr>
              <a:t>Planning R&amp;D to advance California’s c</a:t>
            </a:r>
            <a:r>
              <a:rPr lang="en-US" sz="1700" b="0" i="0" dirty="0">
                <a:solidFill>
                  <a:srgbClr val="2B5B95"/>
                </a:solidFill>
                <a:effectLst/>
              </a:rPr>
              <a:t>lean energy circular economy</a:t>
            </a:r>
            <a:endParaRPr lang="en-US" sz="1700" dirty="0">
              <a:solidFill>
                <a:srgbClr val="2B5B95"/>
              </a:solidFill>
              <a:ea typeface="+mn-lt"/>
              <a:cs typeface="+mn-lt"/>
            </a:endParaRPr>
          </a:p>
          <a:p>
            <a:pPr marL="457200" indent="-457200">
              <a:lnSpc>
                <a:spcPct val="11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700" dirty="0">
                <a:ea typeface="+mn-lt"/>
                <a:cs typeface="+mn-lt"/>
              </a:rPr>
              <a:t>To ensure high-impact research, we are seeking input to </a:t>
            </a:r>
            <a:r>
              <a:rPr lang="en-US" sz="1700" dirty="0"/>
              <a:t>inform solicitation development.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263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Workshop Agenda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9371" y="1221530"/>
            <a:ext cx="7839856" cy="400764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2000" dirty="0">
                <a:solidFill>
                  <a:srgbClr val="28558C"/>
                </a:solidFill>
              </a:rPr>
              <a:t>Background on </a:t>
            </a:r>
            <a:r>
              <a:rPr lang="en-US" sz="2000" b="1" dirty="0">
                <a:solidFill>
                  <a:srgbClr val="28558C"/>
                </a:solidFill>
              </a:rPr>
              <a:t>EPIC funding program</a:t>
            </a:r>
            <a:endParaRPr lang="en-US" sz="2000" dirty="0">
              <a:solidFill>
                <a:srgbClr val="28558C"/>
              </a:solidFill>
            </a:endParaRPr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2000" dirty="0"/>
              <a:t>Initial ideas regarding scope and focus of </a:t>
            </a:r>
            <a:r>
              <a:rPr lang="en-US" sz="2000" b="1" dirty="0"/>
              <a:t>anticipated solicitation</a:t>
            </a:r>
            <a:r>
              <a:rPr lang="en-US" sz="2000" dirty="0"/>
              <a:t> </a:t>
            </a:r>
            <a:endParaRPr lang="en-US" sz="2000" u="sng" dirty="0">
              <a:cs typeface="Segoe UI"/>
            </a:endParaRPr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2000" dirty="0"/>
              <a:t>Seek</a:t>
            </a:r>
            <a:r>
              <a:rPr lang="en-US" sz="2000" b="1" dirty="0"/>
              <a:t> input from stakeholders</a:t>
            </a:r>
            <a:r>
              <a:rPr lang="en-US" sz="2000" dirty="0"/>
              <a:t> on specific discussion questions regarding proposed research.</a:t>
            </a:r>
            <a:endParaRPr lang="en-US" sz="2000" dirty="0">
              <a:cs typeface="Segoe UI"/>
            </a:endParaRPr>
          </a:p>
          <a:p>
            <a:pPr>
              <a:spcBef>
                <a:spcPts val="400"/>
              </a:spcBef>
              <a:buClr>
                <a:schemeClr val="tx2">
                  <a:lumMod val="50000"/>
                </a:schemeClr>
              </a:buClr>
            </a:pPr>
            <a:endParaRPr lang="en-US" sz="2000" i="1" dirty="0"/>
          </a:p>
          <a:p>
            <a:pPr>
              <a:spcBef>
                <a:spcPts val="400"/>
              </a:spcBef>
              <a:buClr>
                <a:schemeClr val="tx2">
                  <a:lumMod val="50000"/>
                </a:schemeClr>
              </a:buClr>
            </a:pPr>
            <a:r>
              <a:rPr lang="en-US" sz="2000" i="1" dirty="0"/>
              <a:t>Input from today’s workshop plus public comments (oral and/or written comments) will help shape the Grant Funding Opportunity. </a:t>
            </a:r>
            <a:endParaRPr lang="en-US" sz="2000" i="1" dirty="0">
              <a:cs typeface="Segoe U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787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9C5DC-CF66-15F4-7C0D-91042AAA4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117" y="117922"/>
            <a:ext cx="8229600" cy="762000"/>
          </a:xfrm>
        </p:spPr>
        <p:txBody>
          <a:bodyPr>
            <a:normAutofit/>
          </a:bodyPr>
          <a:lstStyle/>
          <a:p>
            <a:r>
              <a:rPr lang="en-US" sz="2400" dirty="0"/>
              <a:t>EPIC</a:t>
            </a:r>
            <a:r>
              <a:rPr lang="en-US" sz="2400" baseline="0" dirty="0"/>
              <a:t> Research </a:t>
            </a:r>
            <a:r>
              <a:rPr lang="en-US" sz="2400" baseline="0" dirty="0">
                <a:solidFill>
                  <a:srgbClr val="00588A"/>
                </a:solidFill>
              </a:rPr>
              <a:t>and</a:t>
            </a:r>
            <a:r>
              <a:rPr lang="en-US" sz="2400" baseline="0" dirty="0"/>
              <a:t> Development Program</a:t>
            </a:r>
            <a:endParaRPr lang="en-US" sz="2400" dirty="0"/>
          </a:p>
        </p:txBody>
      </p:sp>
      <p:sp>
        <p:nvSpPr>
          <p:cNvPr id="10" name="TextBox 9" descr="Electric Program Investment Charge: Proposed 2018-2020 Triennial Investment Plan" title="CEC Staff Report "/>
          <p:cNvSpPr txBox="1"/>
          <p:nvPr/>
        </p:nvSpPr>
        <p:spPr>
          <a:xfrm>
            <a:off x="606117" y="1401768"/>
            <a:ext cx="4665719" cy="146706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Bef>
                <a:spcPts val="400"/>
              </a:spcBef>
            </a:pPr>
            <a:r>
              <a:rPr lang="en-US" sz="2000" dirty="0">
                <a:solidFill>
                  <a:schemeClr val="tx2"/>
                </a:solidFill>
                <a:ea typeface="Segoe UI" panose="020B0502040204020203" pitchFamily="34" charset="0"/>
                <a:cs typeface="Segoe UI"/>
              </a:rPr>
              <a:t>Proposed research supports the CEC’s </a:t>
            </a:r>
            <a:r>
              <a:rPr lang="en-US" sz="2000" i="1" dirty="0">
                <a:solidFill>
                  <a:schemeClr val="tx2"/>
                </a:solidFill>
              </a:rPr>
              <a:t>EPIC 4 Investment Plan:</a:t>
            </a:r>
            <a:endParaRPr lang="en-US" sz="2000" dirty="0">
              <a:solidFill>
                <a:schemeClr val="tx2"/>
              </a:solidFill>
            </a:endParaRPr>
          </a:p>
          <a:p>
            <a:pPr marL="285750" indent="-285750"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schemeClr val="tx2"/>
                </a:solidFill>
                <a:latin typeface="Segoe UI"/>
                <a:ea typeface="Segoe UI" panose="020B0502040204020203" pitchFamily="34" charset="0"/>
                <a:cs typeface="Segoe UI"/>
              </a:rPr>
              <a:t>Initiative 45. Advancing Environmental Sustainability of Energy Deployments </a:t>
            </a:r>
            <a:r>
              <a:rPr lang="en-US" sz="1400" i="1" dirty="0">
                <a:solidFill>
                  <a:schemeClr val="tx2"/>
                </a:solidFill>
                <a:latin typeface="Segoe UI"/>
                <a:ea typeface="Segoe UI" panose="020B0502040204020203" pitchFamily="34" charset="0"/>
                <a:cs typeface="Segoe UI"/>
              </a:rPr>
              <a:t>(pp. 221-225)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6117" y="3965198"/>
            <a:ext cx="4751614" cy="89255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eaLnBrk="0" hangingPunct="0">
              <a:tabLst>
                <a:tab pos="0" algn="l"/>
              </a:tabLst>
              <a:defRPr/>
            </a:pPr>
            <a:r>
              <a:rPr lang="en-US" sz="1300" dirty="0">
                <a:solidFill>
                  <a:schemeClr val="tx2"/>
                </a:solidFill>
              </a:rPr>
              <a:t>To access report: </a:t>
            </a:r>
            <a:r>
              <a:rPr lang="en-US" sz="1300" dirty="0">
                <a:solidFill>
                  <a:srgbClr val="00588A"/>
                </a:solidFill>
                <a:ea typeface="+mn-lt"/>
                <a:cs typeface="+mn-lt"/>
                <a:hlinkClick r:id="rId3"/>
              </a:rPr>
              <a:t>https://www.energy.ca.gov/publications/2021/electric-program-investment-charge-proposed-2021-2025-investment-plan-epic-4</a:t>
            </a:r>
            <a:endParaRPr lang="en-US" sz="1300" dirty="0">
              <a:solidFill>
                <a:srgbClr val="00588A"/>
              </a:solidFill>
              <a:ea typeface="+mn-lt"/>
              <a:cs typeface="+mn-lt"/>
            </a:endParaRPr>
          </a:p>
        </p:txBody>
      </p:sp>
      <p:sp>
        <p:nvSpPr>
          <p:cNvPr id="4" name="Slide Number Placeholder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5</a:t>
            </a:fld>
            <a:endParaRPr lang="en-US"/>
          </a:p>
        </p:txBody>
      </p:sp>
      <p:sp>
        <p:nvSpPr>
          <p:cNvPr id="7" name="Slide Number Placeholder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3B945C4-4213-415B-86F2-DB8FD23835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 descr="A white cover with black text">
            <a:extLst>
              <a:ext uri="{FF2B5EF4-FFF2-40B4-BE49-F238E27FC236}">
                <a16:creationId xmlns:a16="http://schemas.microsoft.com/office/drawing/2014/main" id="{E17711EA-C01E-815F-40C3-5D524B87DE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776" y="869874"/>
            <a:ext cx="3235903" cy="4186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50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77D0F-8785-143D-F383-1F7FC4D8A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Tentative Grant Funding Amounts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E27413E-24CB-A944-0A40-A91CD59F5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6</a:t>
            </a:fld>
            <a:endParaRPr lang="en-US" dirty="0"/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91E95716-2EE4-DBE8-FF06-4E726673C5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443835"/>
              </p:ext>
            </p:extLst>
          </p:nvPr>
        </p:nvGraphicFramePr>
        <p:xfrm>
          <a:off x="1081924" y="895350"/>
          <a:ext cx="7343119" cy="3834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9157">
                  <a:extLst>
                    <a:ext uri="{9D8B030D-6E8A-4147-A177-3AD203B41FA5}">
                      <a16:colId xmlns:a16="http://schemas.microsoft.com/office/drawing/2014/main" val="617106026"/>
                    </a:ext>
                  </a:extLst>
                </a:gridCol>
                <a:gridCol w="3910456">
                  <a:extLst>
                    <a:ext uri="{9D8B030D-6E8A-4147-A177-3AD203B41FA5}">
                      <a16:colId xmlns:a16="http://schemas.microsoft.com/office/drawing/2014/main" val="1092173264"/>
                    </a:ext>
                  </a:extLst>
                </a:gridCol>
                <a:gridCol w="2053506">
                  <a:extLst>
                    <a:ext uri="{9D8B030D-6E8A-4147-A177-3AD203B41FA5}">
                      <a16:colId xmlns:a16="http://schemas.microsoft.com/office/drawing/2014/main" val="1954462166"/>
                    </a:ext>
                  </a:extLst>
                </a:gridCol>
              </a:tblGrid>
              <a:tr h="280285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+mn-lt"/>
                        </a:rPr>
                        <a:t>Group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n-lt"/>
                        </a:rPr>
                        <a:t>Tentative Topics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n-lt"/>
                        </a:rPr>
                        <a:t>Suggested Funding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7058324"/>
                  </a:ext>
                </a:extLst>
              </a:tr>
              <a:tr h="672684"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latin typeface="+mn-lt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Automated mapping of solar energy development footprints and modeling land suitability for dual-use purposes</a:t>
                      </a:r>
                      <a:endParaRPr lang="en-US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Up to $ 1,000,000</a:t>
                      </a:r>
                      <a:r>
                        <a:rPr lang="en-US" sz="1400" dirty="0">
                          <a:latin typeface="+mn-lt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n-lt"/>
                        </a:rPr>
                        <a:t>For 1 project</a:t>
                      </a:r>
                    </a:p>
                    <a:p>
                      <a:endParaRPr lang="en-US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610465"/>
                  </a:ext>
                </a:extLst>
              </a:tr>
              <a:tr h="672684">
                <a:tc>
                  <a:txBody>
                    <a:bodyPr/>
                    <a:lstStyle/>
                    <a:p>
                      <a:pPr algn="ctr"/>
                      <a:endParaRPr lang="en-US" sz="1400" b="1" dirty="0">
                        <a:latin typeface="+mn-lt"/>
                      </a:endParaRPr>
                    </a:p>
                    <a:p>
                      <a:pPr algn="ctr"/>
                      <a:r>
                        <a:rPr lang="en-US" sz="1400" b="1" dirty="0">
                          <a:latin typeface="+mn-lt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Assessing and minimizing environmental and biological resource impacts of clean energy deployments </a:t>
                      </a: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Up to $ 1,000,000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For 2 projects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5265746"/>
                  </a:ext>
                </a:extLst>
              </a:tr>
              <a:tr h="672684"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latin typeface="+mn-lt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Testing bird-friendly windows for decarbonized buildings</a:t>
                      </a:r>
                      <a:endParaRPr lang="en-US" sz="1400" dirty="0">
                        <a:latin typeface="+mn-lt"/>
                      </a:endParaRPr>
                    </a:p>
                    <a:p>
                      <a:endParaRPr lang="en-US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n-lt"/>
                        </a:rPr>
                        <a:t>Up to $ 500,000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n-lt"/>
                        </a:rPr>
                        <a:t>For 1 project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7649004"/>
                  </a:ext>
                </a:extLst>
              </a:tr>
              <a:tr h="476485"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latin typeface="+mn-lt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biologically appropriate exterior lighting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n-lt"/>
                        </a:rPr>
                        <a:t>$ 500,000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n-lt"/>
                        </a:rPr>
                        <a:t>For 1 project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027938"/>
                  </a:ext>
                </a:extLst>
              </a:tr>
              <a:tr h="816831"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latin typeface="+mn-lt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 R&amp;D to advance the clean energy circular economy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n-lt"/>
                        </a:rPr>
                        <a:t>$ 500,000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n-lt"/>
                        </a:rPr>
                        <a:t>For 1 project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1682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005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26171" y="4811855"/>
            <a:ext cx="1352550" cy="273844"/>
          </a:xfrm>
        </p:spPr>
        <p:txBody>
          <a:bodyPr/>
          <a:lstStyle/>
          <a:p>
            <a:pPr>
              <a:defRPr/>
            </a:pPr>
            <a:fld id="{67556601-949B-4DCA-A2CD-C392C8402A46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>
                <a:defRPr/>
              </a:pPr>
              <a:t>7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 descr="CEC Staff Report &#10;&#10;Electric Program Investment Charge: Proposed 2018-2020 Triennial Investment Plan">
            <a:extLst>
              <a:ext uri="{FF2B5EF4-FFF2-40B4-BE49-F238E27FC236}">
                <a16:creationId xmlns:a16="http://schemas.microsoft.com/office/drawing/2014/main" id="{4F99DF29-2A2F-38EF-9C22-CF61F90F5F9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897908" y="1513906"/>
            <a:ext cx="4788882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8558C"/>
                </a:solidFill>
                <a:latin typeface="Segoe UI"/>
                <a:ea typeface="Yu Gothic Light"/>
                <a:cs typeface="Segoe UI"/>
              </a:rPr>
              <a:t>SB 100 planning needs up-to-date maps of solar footprints to track PV expansion. Current mapping is: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8558C"/>
                </a:solidFill>
                <a:latin typeface="Segoe UI"/>
                <a:ea typeface="Yu Gothic Light"/>
                <a:cs typeface="Segoe UI"/>
              </a:rPr>
              <a:t>Labor intensive to produce and maintain.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8558C"/>
                </a:solidFill>
                <a:latin typeface="Segoe UI"/>
                <a:ea typeface="Yu Gothic Light"/>
                <a:cs typeface="Segoe UI"/>
              </a:rPr>
              <a:t>Challenging to represent total site area compared to the array.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8558C"/>
                </a:solidFill>
                <a:latin typeface="Segoe UI"/>
                <a:ea typeface="Yu Gothic Light"/>
                <a:cs typeface="Segoe UI"/>
              </a:rPr>
              <a:t>Not comprehensive for distributed scale systems.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8558C"/>
                </a:solidFill>
                <a:latin typeface="Segoe UI"/>
                <a:ea typeface="Yu Gothic Light"/>
                <a:cs typeface="Segoe UI"/>
              </a:rPr>
              <a:t>Unable to detect vegetation in facilities.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28558C"/>
                </a:solidFill>
                <a:effectLst/>
                <a:uLnTx/>
                <a:uFillTx/>
                <a:latin typeface="Segoe UI"/>
                <a:ea typeface="Yu Gothic Light"/>
                <a:cs typeface="Segoe UI"/>
              </a:rPr>
              <a:t>Global Renewables Watch uses artificial intelligence to map all utility-scale solar installations.</a:t>
            </a:r>
            <a:endParaRPr lang="en-US" sz="1600" dirty="0">
              <a:solidFill>
                <a:srgbClr val="28558C"/>
              </a:solidFill>
              <a:highlight>
                <a:srgbClr val="FFFF00"/>
              </a:highlight>
              <a:latin typeface="Segoe UI"/>
              <a:ea typeface="Yu Gothic Light"/>
              <a:cs typeface="Segoe UI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28558C"/>
              </a:solidFill>
              <a:latin typeface="Segoe UI"/>
              <a:ea typeface="Yu Gothic Light"/>
              <a:cs typeface="Segoe U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0DA374-EB0A-636F-3740-DB79230ADD5E}"/>
              </a:ext>
            </a:extLst>
          </p:cNvPr>
          <p:cNvSpPr txBox="1"/>
          <p:nvPr/>
        </p:nvSpPr>
        <p:spPr>
          <a:xfrm>
            <a:off x="5215405" y="4357598"/>
            <a:ext cx="2515512" cy="20005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/>
            <a:r>
              <a:rPr lang="en-US" sz="700" i="1" dirty="0"/>
              <a:t>Source:</a:t>
            </a:r>
            <a:r>
              <a:rPr lang="en-US" sz="700" i="1" dirty="0">
                <a:solidFill>
                  <a:srgbClr val="000000"/>
                </a:solidFill>
                <a:latin typeface="Arial"/>
                <a:ea typeface="Roboto"/>
                <a:cs typeface="Arial"/>
              </a:rPr>
              <a:t> </a:t>
            </a:r>
            <a:r>
              <a:rPr lang="en-US" sz="700" i="1" dirty="0" err="1">
                <a:solidFill>
                  <a:srgbClr val="111111"/>
                </a:solidFill>
                <a:latin typeface="Roboto"/>
                <a:ea typeface="Roboto"/>
                <a:cs typeface="Roboto"/>
              </a:rPr>
              <a:t>Bolinger</a:t>
            </a:r>
            <a:r>
              <a:rPr lang="en-US" sz="700" i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 and </a:t>
            </a:r>
            <a:r>
              <a:rPr lang="en-US" sz="700" i="1" dirty="0" err="1">
                <a:solidFill>
                  <a:srgbClr val="111111"/>
                </a:solidFill>
                <a:latin typeface="Roboto"/>
                <a:ea typeface="Roboto"/>
                <a:cs typeface="Roboto"/>
              </a:rPr>
              <a:t>Bolinger</a:t>
            </a:r>
            <a:r>
              <a:rPr lang="en-US" sz="700" i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, 2022.</a:t>
            </a:r>
            <a:endParaRPr lang="en-US" sz="700" b="0" i="1" dirty="0">
              <a:solidFill>
                <a:srgbClr val="111111"/>
              </a:solidFill>
              <a:effectLst/>
              <a:latin typeface="Roboto"/>
              <a:ea typeface="Roboto"/>
              <a:cs typeface="Roboto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D9A2CAE-B4E8-3717-9A1B-5D47B419FBFF}"/>
              </a:ext>
            </a:extLst>
          </p:cNvPr>
          <p:cNvSpPr txBox="1"/>
          <p:nvPr/>
        </p:nvSpPr>
        <p:spPr>
          <a:xfrm>
            <a:off x="5945370" y="1374632"/>
            <a:ext cx="1957486" cy="6001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100" b="1" dirty="0"/>
              <a:t>Solar footprints, array </a:t>
            </a:r>
          </a:p>
          <a:p>
            <a:pPr algn="ctr"/>
            <a:r>
              <a:rPr lang="en-US" sz="1100" b="1" dirty="0"/>
              <a:t>vs total site area</a:t>
            </a:r>
          </a:p>
          <a:p>
            <a:pPr algn="r"/>
            <a:endParaRPr lang="en-US" sz="1100" b="1" dirty="0"/>
          </a:p>
        </p:txBody>
      </p:sp>
      <p:pic>
        <p:nvPicPr>
          <p:cNvPr id="2" name="Picture 1" descr="Diagram">
            <a:extLst>
              <a:ext uri="{FF2B5EF4-FFF2-40B4-BE49-F238E27FC236}">
                <a16:creationId xmlns:a16="http://schemas.microsoft.com/office/drawing/2014/main" id="{D856BFD1-FC91-56FF-1697-49D6186506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652" y="1768107"/>
            <a:ext cx="2307799" cy="25457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23B19495-FFFA-3FF1-1A74-AD94DE098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4549" y="716437"/>
            <a:ext cx="7465484" cy="807905"/>
          </a:xfrm>
        </p:spPr>
        <p:txBody>
          <a:bodyPr>
            <a:noAutofit/>
          </a:bodyPr>
          <a:lstStyle/>
          <a:p>
            <a:pPr defTabSz="914400"/>
            <a:r>
              <a:rPr lang="en-US" sz="20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Research Background Group 1: </a:t>
            </a:r>
            <a:br>
              <a:rPr lang="en-US" sz="20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r>
              <a:rPr lang="en-US" sz="20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Automated mapping of solar energy development footprints and modeling land suitability for dual-use purposes</a:t>
            </a:r>
            <a:br>
              <a:rPr lang="en-US" sz="20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br>
              <a:rPr lang="en-US" sz="20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17799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26171" y="4811855"/>
            <a:ext cx="1352550" cy="273844"/>
          </a:xfrm>
        </p:spPr>
        <p:txBody>
          <a:bodyPr/>
          <a:lstStyle/>
          <a:p>
            <a:pPr>
              <a:defRPr/>
            </a:pPr>
            <a:fld id="{67556601-949B-4DCA-A2CD-C392C8402A46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>
                <a:defRPr/>
              </a:pPr>
              <a:t>8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itle 1" descr="Title">
            <a:extLst>
              <a:ext uri="{FF2B5EF4-FFF2-40B4-BE49-F238E27FC236}">
                <a16:creationId xmlns:a16="http://schemas.microsoft.com/office/drawing/2014/main" id="{D8767CD4-C631-6B5B-71F6-8A10E46052B9}"/>
              </a:ext>
            </a:extLst>
          </p:cNvPr>
          <p:cNvSpPr txBox="1">
            <a:spLocks/>
          </p:cNvSpPr>
          <p:nvPr/>
        </p:nvSpPr>
        <p:spPr>
          <a:xfrm>
            <a:off x="984549" y="194723"/>
            <a:ext cx="7722394" cy="10754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endParaRPr lang="en-US" sz="2200" b="1" dirty="0">
              <a:solidFill>
                <a:srgbClr val="00588A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 descr="A picture containing grass, outdoor, solar panels, outdoor object, green">
            <a:extLst>
              <a:ext uri="{FF2B5EF4-FFF2-40B4-BE49-F238E27FC236}">
                <a16:creationId xmlns:a16="http://schemas.microsoft.com/office/drawing/2014/main" id="{8459E48E-29DE-585B-1626-7E9F74B31A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32" y="1643544"/>
            <a:ext cx="2782922" cy="1856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BC6616C-A211-D44E-CEF4-FBC94A87D99F}"/>
              </a:ext>
            </a:extLst>
          </p:cNvPr>
          <p:cNvSpPr txBox="1"/>
          <p:nvPr/>
        </p:nvSpPr>
        <p:spPr>
          <a:xfrm>
            <a:off x="639132" y="3625338"/>
            <a:ext cx="25827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00" b="0" i="1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Source: https://www.energy.gov/eere/solar/articles/potential-agrivoltaics-us-solar-industry-farmers-and-communities</a:t>
            </a:r>
          </a:p>
        </p:txBody>
      </p:sp>
      <p:sp>
        <p:nvSpPr>
          <p:cNvPr id="15" name="TextBox 14" descr="Electric Program Investment Charge: Proposed 2018-2020 Triennial Investment Plan" title="CEC Staff Report ">
            <a:extLst>
              <a:ext uri="{FF2B5EF4-FFF2-40B4-BE49-F238E27FC236}">
                <a16:creationId xmlns:a16="http://schemas.microsoft.com/office/drawing/2014/main" id="{E2252439-FAAF-5360-1BA1-CB66EF067F55}"/>
              </a:ext>
            </a:extLst>
          </p:cNvPr>
          <p:cNvSpPr txBox="1"/>
          <p:nvPr/>
        </p:nvSpPr>
        <p:spPr>
          <a:xfrm>
            <a:off x="3532437" y="1420348"/>
            <a:ext cx="5174506" cy="30162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kern="100" dirty="0">
                <a:solidFill>
                  <a:srgbClr val="1A375A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1900" kern="100" dirty="0">
                <a:solidFill>
                  <a:srgbClr val="1A375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ual use strategies, where the panels are co-located with other land uses like </a:t>
            </a:r>
            <a:r>
              <a:rPr lang="en-US" sz="1900" kern="100" dirty="0" err="1">
                <a:solidFill>
                  <a:srgbClr val="1A375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agrivoltaics</a:t>
            </a:r>
            <a:r>
              <a:rPr lang="en-US" sz="1900" kern="100" dirty="0">
                <a:solidFill>
                  <a:srgbClr val="1A375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could reduce impacts.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rgbClr val="1A375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Identifying which lands in California are suitable for this dual use would help planning for landowners, solar developers and SB100 planners </a:t>
            </a:r>
            <a:endParaRPr lang="en-US" sz="1900" i="1" dirty="0">
              <a:solidFill>
                <a:srgbClr val="1A375A"/>
              </a:solidFill>
              <a:latin typeface="Segoe UI" panose="020B0502040204020203" pitchFamily="34" charset="0"/>
              <a:ea typeface="Yu Gothic Light" panose="020B0300000000000000" pitchFamily="34" charset="-128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i="1" dirty="0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SB 688</a:t>
            </a:r>
            <a:r>
              <a:rPr lang="en-US" sz="1900" dirty="0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 would have required CEC to award grants to support </a:t>
            </a:r>
            <a:r>
              <a:rPr lang="en-US" sz="1900" dirty="0" err="1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agrivoltaic</a:t>
            </a:r>
            <a:r>
              <a:rPr lang="en-US" sz="1900" dirty="0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 systems and to map land suitability for </a:t>
            </a:r>
            <a:r>
              <a:rPr lang="en-US" sz="1900" dirty="0" err="1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agrivoltaics</a:t>
            </a:r>
            <a:r>
              <a:rPr lang="en-US" sz="1900" dirty="0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.</a:t>
            </a:r>
          </a:p>
        </p:txBody>
      </p:sp>
      <p:sp>
        <p:nvSpPr>
          <p:cNvPr id="2" name="Title 1" descr="Title: Research Background Group 1: &#10;Automated mapping of solar energy development footprints and modeling land suitability for dual-use purposes (continued)&#10;">
            <a:extLst>
              <a:ext uri="{FF2B5EF4-FFF2-40B4-BE49-F238E27FC236}">
                <a16:creationId xmlns:a16="http://schemas.microsoft.com/office/drawing/2014/main" id="{54545805-16D9-B4E4-B441-C2DB379E2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4549" y="553701"/>
            <a:ext cx="7465484" cy="779130"/>
          </a:xfrm>
        </p:spPr>
        <p:txBody>
          <a:bodyPr>
            <a:noAutofit/>
          </a:bodyPr>
          <a:lstStyle/>
          <a:p>
            <a:pPr defTabSz="914400"/>
            <a:r>
              <a:rPr lang="en-US" sz="18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Research Background Group 1: </a:t>
            </a:r>
            <a:br>
              <a:rPr lang="en-US" sz="18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r>
              <a:rPr lang="en-US" sz="18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Automated mapping of solar energy development footprints and modeling land suitability for dual-use purposes </a:t>
            </a:r>
            <a:r>
              <a:rPr lang="en-US" sz="14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(continued)</a:t>
            </a:r>
            <a:br>
              <a:rPr lang="en-US" sz="14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br>
              <a:rPr lang="en-US" sz="18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448715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392" y="275150"/>
            <a:ext cx="7465484" cy="913586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Group 1: Automated mapping of solar energy development footprints and modeling land suitability for dual-use purposes</a:t>
            </a:r>
            <a:endParaRPr lang="en-US" sz="2400" dirty="0">
              <a:solidFill>
                <a:srgbClr val="00588A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37526" y="4828778"/>
            <a:ext cx="1352550" cy="273844"/>
          </a:xfrm>
        </p:spPr>
        <p:txBody>
          <a:bodyPr/>
          <a:lstStyle/>
          <a:p>
            <a:fld id="{005C4985-ACD0-2B4C-8981-36243250F268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9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6" name="Picture 15" descr="A herd of sheep in a field underneath solar panels">
            <a:extLst>
              <a:ext uri="{FF2B5EF4-FFF2-40B4-BE49-F238E27FC236}">
                <a16:creationId xmlns:a16="http://schemas.microsoft.com/office/drawing/2014/main" id="{B818E6A6-E990-03AF-039E-F3C7FE1B7A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72" b="1766"/>
          <a:stretch/>
        </p:blipFill>
        <p:spPr>
          <a:xfrm>
            <a:off x="5009985" y="1922966"/>
            <a:ext cx="3639175" cy="19262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40A34AE-08CF-7426-E510-91ED6CDCD951}"/>
              </a:ext>
            </a:extLst>
          </p:cNvPr>
          <p:cNvSpPr txBox="1"/>
          <p:nvPr/>
        </p:nvSpPr>
        <p:spPr>
          <a:xfrm>
            <a:off x="5454204" y="3954763"/>
            <a:ext cx="275073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00" b="0" i="1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Source: https://pv-magazine-usa.com/2021/05/12/new-york-funds-a-study-to-learn-how-grazing-can-benefit-solar-installations/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EB36E3-6958-19CE-3BDD-F4D2EC57E691}"/>
              </a:ext>
            </a:extLst>
          </p:cNvPr>
          <p:cNvSpPr txBox="1"/>
          <p:nvPr/>
        </p:nvSpPr>
        <p:spPr>
          <a:xfrm>
            <a:off x="638010" y="1593969"/>
            <a:ext cx="4286415" cy="35086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1450" lvl="1" indent="-12827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B5B9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Develop automated method for mapping of</a:t>
            </a:r>
            <a:r>
              <a:rPr lang="en-US" sz="1800" b="0" i="0" dirty="0">
                <a:solidFill>
                  <a:srgbClr val="2B5B95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 solar footprints </a:t>
            </a:r>
          </a:p>
          <a:p>
            <a:pPr marL="628650" lvl="2" indent="-128270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2B5B95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utility and distributed scales</a:t>
            </a:r>
          </a:p>
          <a:p>
            <a:pPr marL="628650" lvl="2" indent="-128270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2B5B95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direct array and total project area</a:t>
            </a:r>
            <a:endParaRPr lang="en-US" dirty="0"/>
          </a:p>
          <a:p>
            <a:pPr marL="628650" lvl="2" indent="-128270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2B5B95"/>
                </a:solidFill>
                <a:effectLst/>
                <a:latin typeface="Segoe UI"/>
                <a:cs typeface="Segoe UI"/>
              </a:rPr>
              <a:t>vegetation management </a:t>
            </a:r>
            <a:r>
              <a:rPr lang="en-US" dirty="0">
                <a:solidFill>
                  <a:srgbClr val="2B5B95"/>
                </a:solidFill>
                <a:latin typeface="Segoe UI"/>
                <a:cs typeface="Segoe UI"/>
              </a:rPr>
              <a:t>types in footprints</a:t>
            </a:r>
            <a:endParaRPr lang="en-US" dirty="0">
              <a:solidFill>
                <a:srgbClr val="2B5B9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971550" lvl="3" indent="-128270"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rgbClr val="2B5B95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complete removal of plant cover (blading)</a:t>
            </a:r>
          </a:p>
          <a:p>
            <a:pPr marL="971550" lvl="3" indent="-128270"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rgbClr val="2B5B95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crops or pasture</a:t>
            </a:r>
          </a:p>
          <a:p>
            <a:pPr marL="971550" lvl="3" indent="-128270">
              <a:buFont typeface="Arial" panose="020B0604020202020204" pitchFamily="34" charset="0"/>
              <a:buChar char="•"/>
            </a:pPr>
            <a:r>
              <a:rPr lang="en-US" sz="1500" b="0" i="0" dirty="0">
                <a:solidFill>
                  <a:srgbClr val="2B5B95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pollinator-friendly habitat</a:t>
            </a:r>
          </a:p>
          <a:p>
            <a:pPr marL="171450" lvl="1" indent="-12827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B5B95"/>
                </a:solidFill>
                <a:latin typeface="Segoe UI"/>
                <a:ea typeface="Yu Gothic Light"/>
                <a:cs typeface="Segoe UI"/>
              </a:rPr>
              <a:t>Identify </a:t>
            </a:r>
            <a:r>
              <a:rPr lang="en-US" dirty="0">
                <a:solidFill>
                  <a:srgbClr val="2B5B95"/>
                </a:solidFill>
                <a:latin typeface="Segoe UI"/>
                <a:ea typeface="Yu Gothic Light"/>
                <a:cs typeface="Segoe UI"/>
              </a:rPr>
              <a:t>lands most</a:t>
            </a:r>
            <a:r>
              <a:rPr lang="en-US" sz="1800" dirty="0">
                <a:solidFill>
                  <a:srgbClr val="2B5B95"/>
                </a:solidFill>
                <a:latin typeface="Segoe UI"/>
                <a:ea typeface="Yu Gothic Light"/>
                <a:cs typeface="Segoe UI"/>
              </a:rPr>
              <a:t> suited for dual use purposes such as </a:t>
            </a:r>
            <a:r>
              <a:rPr lang="en-US" sz="1800" dirty="0" err="1">
                <a:solidFill>
                  <a:srgbClr val="2B5B95"/>
                </a:solidFill>
                <a:latin typeface="Segoe UI"/>
                <a:ea typeface="Yu Gothic Light"/>
                <a:cs typeface="Segoe UI"/>
              </a:rPr>
              <a:t>agrivoltaics</a:t>
            </a:r>
            <a:endParaRPr lang="en-US" sz="1800" dirty="0">
              <a:solidFill>
                <a:srgbClr val="2B5B95"/>
              </a:solidFill>
              <a:latin typeface="Segoe UI"/>
              <a:ea typeface="Yu Gothic Light"/>
              <a:cs typeface="Segoe U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40559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53726" y="4815439"/>
            <a:ext cx="1352550" cy="273844"/>
          </a:xfrm>
        </p:spPr>
        <p:txBody>
          <a:bodyPr/>
          <a:lstStyle/>
          <a:p>
            <a:pPr>
              <a:defRPr/>
            </a:pPr>
            <a:fld id="{67556601-949B-4DCA-A2CD-C392C8402A46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>
                <a:defRPr/>
              </a:pPr>
              <a:t>10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itle 1" descr="Title: Research Background Group 2: &#10;Assessing and minimizing environmental and biological resource impacts of clean energy deployments  &#10;&#10;">
            <a:extLst>
              <a:ext uri="{FF2B5EF4-FFF2-40B4-BE49-F238E27FC236}">
                <a16:creationId xmlns:a16="http://schemas.microsoft.com/office/drawing/2014/main" id="{D8767CD4-C631-6B5B-71F6-8A10E46052B9}"/>
              </a:ext>
            </a:extLst>
          </p:cNvPr>
          <p:cNvSpPr txBox="1">
            <a:spLocks/>
          </p:cNvSpPr>
          <p:nvPr/>
        </p:nvSpPr>
        <p:spPr>
          <a:xfrm>
            <a:off x="901449" y="311668"/>
            <a:ext cx="7866033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endParaRPr lang="en-US" sz="2400" b="1" dirty="0">
              <a:solidFill>
                <a:srgbClr val="00588A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 descr="Electric Program Investment Charge: Proposed 2018-2020 Triennial Investment Plan" title="CEC Staff Report ">
            <a:extLst>
              <a:ext uri="{FF2B5EF4-FFF2-40B4-BE49-F238E27FC236}">
                <a16:creationId xmlns:a16="http://schemas.microsoft.com/office/drawing/2014/main" id="{4F99DF29-2A2F-38EF-9C22-CF61F90F5F9D}"/>
              </a:ext>
            </a:extLst>
          </p:cNvPr>
          <p:cNvSpPr txBox="1"/>
          <p:nvPr/>
        </p:nvSpPr>
        <p:spPr>
          <a:xfrm>
            <a:off x="813151" y="1474490"/>
            <a:ext cx="4602698" cy="31598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8558C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Regulators, energy planners, permitting agencies, energy developers and other stakeholders need to be informed about potential risks to wildlife and plant communities and how those can be mitigated.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8558C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Possible delays and denial of new clean energy projects can be avoided through robust, best-available science.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28558C"/>
              </a:solidFill>
              <a:latin typeface="Segoe UI" panose="020B0502040204020203" pitchFamily="34" charset="0"/>
              <a:ea typeface="Yu Gothic Light" panose="020B0300000000000000" pitchFamily="34" charset="-128"/>
              <a:cs typeface="Segoe UI" panose="020B0502040204020203" pitchFamily="34" charset="0"/>
            </a:endParaRPr>
          </a:p>
          <a:p>
            <a:pPr>
              <a:spcBef>
                <a:spcPts val="400"/>
              </a:spcBef>
            </a:pPr>
            <a:endParaRPr lang="en-US" sz="1600" i="1" dirty="0">
              <a:solidFill>
                <a:srgbClr val="28558C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Picture 1" descr="A group of butterflies on a flower in front of solar panels">
            <a:extLst>
              <a:ext uri="{FF2B5EF4-FFF2-40B4-BE49-F238E27FC236}">
                <a16:creationId xmlns:a16="http://schemas.microsoft.com/office/drawing/2014/main" id="{484D36DD-6F0C-551A-2B52-FEC4854351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115" t="-1158" r="-180" b="1116"/>
          <a:stretch/>
        </p:blipFill>
        <p:spPr>
          <a:xfrm>
            <a:off x="5823020" y="1226070"/>
            <a:ext cx="2622408" cy="24050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904788-D4F3-4E4E-087F-736F9353F7B3}"/>
              </a:ext>
            </a:extLst>
          </p:cNvPr>
          <p:cNvSpPr txBox="1"/>
          <p:nvPr/>
        </p:nvSpPr>
        <p:spPr>
          <a:xfrm>
            <a:off x="5938448" y="3783565"/>
            <a:ext cx="23915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i="1"/>
              <a:t>Source: </a:t>
            </a:r>
            <a:r>
              <a:rPr lang="en-US" sz="900" b="0" i="1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https://www.ernstseed.com/solar-energy-farms/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1650E4C-D1EB-BBC4-DF9B-FF7ED2F8D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449" y="601038"/>
            <a:ext cx="7465484" cy="779130"/>
          </a:xfrm>
        </p:spPr>
        <p:txBody>
          <a:bodyPr>
            <a:noAutofit/>
          </a:bodyPr>
          <a:lstStyle/>
          <a:p>
            <a:pPr defTabSz="914400"/>
            <a:r>
              <a:rPr lang="en-US" sz="21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Research Background Group 2: </a:t>
            </a:r>
            <a:br>
              <a:rPr lang="en-US" sz="21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r>
              <a:rPr lang="en-US" sz="21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Assessing and minimizing environmental and biological resource impacts of clean energy deployments </a:t>
            </a:r>
            <a:r>
              <a:rPr lang="en-US" sz="2100" dirty="0">
                <a:solidFill>
                  <a:srgbClr val="00588A"/>
                </a:solidFill>
                <a:latin typeface="Century Gothic" panose="020B0502020202020204" pitchFamily="34" charset="0"/>
              </a:rPr>
              <a:t> </a:t>
            </a:r>
            <a:br>
              <a:rPr lang="en-US" sz="2100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br>
              <a:rPr lang="en-US" sz="21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endParaRPr lang="en-US" sz="21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549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CDCC247-9DB4-C5DD-7012-1B439D9B9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23143" y="974361"/>
            <a:ext cx="2262808" cy="3993862"/>
          </a:xfrm>
          <a:prstGeom prst="roundRect">
            <a:avLst>
              <a:gd name="adj" fmla="val 10000"/>
            </a:avLst>
          </a:prstGeom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3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/>
              <a:t>                         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76440" y="4826479"/>
            <a:ext cx="1352550" cy="273844"/>
          </a:xfrm>
        </p:spPr>
        <p:txBody>
          <a:bodyPr/>
          <a:lstStyle/>
          <a:p>
            <a:fld id="{005C4985-ACD0-2B4C-8981-36243250F268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11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Picture 5" descr="A turtle on the ground">
            <a:extLst>
              <a:ext uri="{FF2B5EF4-FFF2-40B4-BE49-F238E27FC236}">
                <a16:creationId xmlns:a16="http://schemas.microsoft.com/office/drawing/2014/main" id="{CCD12ED2-F661-D0B4-70D0-CF565AAAA7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6353" y="1413635"/>
            <a:ext cx="1758373" cy="13370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7A7FB5A-0AD4-0178-4670-B3A82CA396C8}"/>
              </a:ext>
            </a:extLst>
          </p:cNvPr>
          <p:cNvSpPr txBox="1"/>
          <p:nvPr/>
        </p:nvSpPr>
        <p:spPr>
          <a:xfrm>
            <a:off x="6258350" y="1058445"/>
            <a:ext cx="2344128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25" b="1"/>
              <a:t>Tools for mitigation and monitoring:</a:t>
            </a:r>
          </a:p>
          <a:p>
            <a:pPr algn="ctr"/>
            <a:r>
              <a:rPr lang="en-US" sz="825" b="1"/>
              <a:t> head starting Desert Tortoise </a:t>
            </a:r>
          </a:p>
          <a:p>
            <a:endParaRPr lang="en-US" sz="825" b="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12EA0B-09EE-CEFB-4C57-101049B13DC2}"/>
              </a:ext>
            </a:extLst>
          </p:cNvPr>
          <p:cNvSpPr txBox="1"/>
          <p:nvPr/>
        </p:nvSpPr>
        <p:spPr>
          <a:xfrm>
            <a:off x="6767414" y="2628956"/>
            <a:ext cx="1446230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825" b="1"/>
          </a:p>
          <a:p>
            <a:r>
              <a:rPr lang="en-US" sz="825"/>
              <a:t>Source: CEC EPC -16-038</a:t>
            </a:r>
          </a:p>
        </p:txBody>
      </p:sp>
      <p:sp>
        <p:nvSpPr>
          <p:cNvPr id="11" name="Title 1" descr="Title: Group 2: Assessing and minimizing environmental and biological resource impacts of clean energy deployments  ">
            <a:extLst>
              <a:ext uri="{FF2B5EF4-FFF2-40B4-BE49-F238E27FC236}">
                <a16:creationId xmlns:a16="http://schemas.microsoft.com/office/drawing/2014/main" id="{1857C740-2B6F-77BE-323F-7D2F42610E1A}"/>
              </a:ext>
            </a:extLst>
          </p:cNvPr>
          <p:cNvSpPr txBox="1">
            <a:spLocks/>
          </p:cNvSpPr>
          <p:nvPr/>
        </p:nvSpPr>
        <p:spPr>
          <a:xfrm>
            <a:off x="887231" y="122812"/>
            <a:ext cx="8141759" cy="779130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300" dirty="0">
              <a:solidFill>
                <a:srgbClr val="00588A"/>
              </a:solidFill>
              <a:latin typeface="Century Gothic" panose="020B0502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94599BB4-36A4-2D5B-6E14-D15F9D19B7D4}"/>
              </a:ext>
            </a:extLst>
          </p:cNvPr>
          <p:cNvSpPr txBox="1">
            <a:spLocks/>
          </p:cNvSpPr>
          <p:nvPr/>
        </p:nvSpPr>
        <p:spPr>
          <a:xfrm>
            <a:off x="389744" y="1228649"/>
            <a:ext cx="5886554" cy="3658775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sz="1800" dirty="0">
                <a:solidFill>
                  <a:srgbClr val="2B5B95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Examples of possible projects include </a:t>
            </a:r>
            <a:r>
              <a:rPr lang="en-US" sz="1800" u="sng" dirty="0">
                <a:solidFill>
                  <a:srgbClr val="2B5B95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but not limited </a:t>
            </a:r>
            <a:r>
              <a:rPr lang="en-US" sz="1800" dirty="0">
                <a:solidFill>
                  <a:srgbClr val="2B5B95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to: 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solidFill>
                  <a:srgbClr val="2B5B95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B</a:t>
            </a:r>
            <a:r>
              <a:rPr lang="en-US" sz="1800" dirty="0">
                <a:solidFill>
                  <a:srgbClr val="2B5B9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iological and ecological vulnerability assessments (field work, modeling, or monitoring)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solidFill>
                  <a:srgbClr val="2B5B9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Biological Impact minimization or compensation (curtailments or deterrents, offsets)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solidFill>
                  <a:srgbClr val="2B5B95"/>
                </a:solidFill>
                <a:latin typeface="Segoe UI"/>
                <a:cs typeface="Segoe UI"/>
              </a:rPr>
              <a:t>Costs and benefits of dual use solar energy production (e.g., </a:t>
            </a:r>
            <a:r>
              <a:rPr lang="en-US" sz="1800" dirty="0" err="1">
                <a:solidFill>
                  <a:srgbClr val="2B5B95"/>
                </a:solidFill>
                <a:latin typeface="Segoe UI"/>
                <a:cs typeface="Segoe UI"/>
              </a:rPr>
              <a:t>agrivoltaics</a:t>
            </a:r>
            <a:r>
              <a:rPr lang="en-US" sz="1800" dirty="0">
                <a:solidFill>
                  <a:srgbClr val="2B5B95"/>
                </a:solidFill>
                <a:latin typeface="Segoe UI"/>
                <a:cs typeface="Segoe UI"/>
              </a:rPr>
              <a:t>)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solidFill>
                  <a:srgbClr val="2B5B9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Innovative environmental monitoring technologies (e.g., environmental DNA)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solidFill>
                  <a:srgbClr val="2B5B9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Lithium extraction’s environmental effects or mitigation strategies</a:t>
            </a:r>
          </a:p>
          <a:p>
            <a:pPr>
              <a:lnSpc>
                <a:spcPct val="100000"/>
              </a:lnSpc>
            </a:pPr>
            <a:endParaRPr lang="en-US" sz="1800" dirty="0">
              <a:solidFill>
                <a:srgbClr val="2B5B9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Picture 2" descr="A field of flowers">
            <a:extLst>
              <a:ext uri="{FF2B5EF4-FFF2-40B4-BE49-F238E27FC236}">
                <a16:creationId xmlns:a16="http://schemas.microsoft.com/office/drawing/2014/main" id="{EE358952-44AF-E105-C3D3-65105AABC4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7937" y="3322001"/>
            <a:ext cx="1709314" cy="13825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EEB3540-DC6D-7D4F-8DAA-FE3C2BA5BBDF}"/>
              </a:ext>
            </a:extLst>
          </p:cNvPr>
          <p:cNvSpPr txBox="1"/>
          <p:nvPr/>
        </p:nvSpPr>
        <p:spPr>
          <a:xfrm>
            <a:off x="6367659" y="3074398"/>
            <a:ext cx="2148206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25" b="1"/>
              <a:t>Pollinator-friendly solar project</a:t>
            </a:r>
          </a:p>
          <a:p>
            <a:endParaRPr lang="en-US" sz="825" b="1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6BB1E5-F9B5-762A-35DF-9A8E9CDFFD46}"/>
              </a:ext>
            </a:extLst>
          </p:cNvPr>
          <p:cNvSpPr txBox="1"/>
          <p:nvPr/>
        </p:nvSpPr>
        <p:spPr>
          <a:xfrm>
            <a:off x="6563366" y="4598105"/>
            <a:ext cx="20891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b="1"/>
          </a:p>
          <a:p>
            <a:r>
              <a:rPr lang="en-US" sz="800"/>
              <a:t>Source: </a:t>
            </a:r>
            <a:r>
              <a:rPr lang="en-US" sz="800">
                <a:hlinkClick r:id="rId5"/>
              </a:rPr>
              <a:t>Encore Renewable Energy</a:t>
            </a:r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4EB3F4-203A-9D2C-9477-93EC04CFE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231" y="478002"/>
            <a:ext cx="7465484" cy="779130"/>
          </a:xfrm>
        </p:spPr>
        <p:txBody>
          <a:bodyPr>
            <a:noAutofit/>
          </a:bodyPr>
          <a:lstStyle/>
          <a:p>
            <a:r>
              <a:rPr lang="en-US" sz="2200" b="1" dirty="0">
                <a:solidFill>
                  <a:srgbClr val="00588A"/>
                </a:solidFill>
                <a:latin typeface="Century Gothic" panose="020B0502020202020204" pitchFamily="34" charset="0"/>
                <a:cs typeface="Segoe UI" panose="020B0502040204020203" pitchFamily="34" charset="0"/>
              </a:rPr>
              <a:t>Group 2: Assessing and minimizing environmental and biological resource impacts of clean energy deployments </a:t>
            </a:r>
            <a:r>
              <a:rPr lang="en-US" sz="2200" dirty="0">
                <a:solidFill>
                  <a:srgbClr val="00588A"/>
                </a:solidFill>
                <a:latin typeface="Century Gothic" panose="020B0502020202020204" pitchFamily="34" charset="0"/>
                <a:cs typeface="Segoe UI" panose="020B0502040204020203" pitchFamily="34" charset="0"/>
              </a:rPr>
              <a:t> </a:t>
            </a:r>
            <a:br>
              <a:rPr lang="en-US" sz="2200" dirty="0">
                <a:solidFill>
                  <a:srgbClr val="00588A"/>
                </a:solidFill>
                <a:latin typeface="Century Gothic" panose="020B0502020202020204" pitchFamily="34" charset="0"/>
                <a:cs typeface="Segoe UI" panose="020B0502040204020203" pitchFamily="34" charset="0"/>
              </a:rPr>
            </a:b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2744534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649" y="261696"/>
            <a:ext cx="7802484" cy="779130"/>
          </a:xfrm>
        </p:spPr>
        <p:txBody>
          <a:bodyPr>
            <a:normAutofit fontScale="90000"/>
          </a:bodyPr>
          <a:lstStyle/>
          <a:p>
            <a:pPr defTabSz="914400"/>
            <a:r>
              <a:rPr lang="en-US" sz="24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Research Background Group 3: </a:t>
            </a:r>
            <a:br>
              <a:rPr lang="en-US" sz="24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r>
              <a:rPr lang="en-US" sz="2400" b="1" i="0" kern="1200" dirty="0">
                <a:solidFill>
                  <a:srgbClr val="00588A"/>
                </a:solidFill>
                <a:effectLst/>
                <a:latin typeface="Century Gothic" panose="020B0502020202020204" pitchFamily="34" charset="0"/>
                <a:ea typeface="+mn-ea"/>
                <a:cs typeface="+mn-cs"/>
              </a:rPr>
              <a:t>Testing bird-friendly windows for decarbonized buildings</a:t>
            </a:r>
            <a:br>
              <a:rPr lang="en-US" sz="2400" dirty="0">
                <a:latin typeface="+mn-lt"/>
              </a:rPr>
            </a:br>
            <a:endParaRPr lang="en-US" sz="2400" b="1" dirty="0">
              <a:solidFill>
                <a:srgbClr val="00588A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BE87D-2604-4DB2-A1CC-5714BF17813A}"/>
              </a:ext>
            </a:extLst>
          </p:cNvPr>
          <p:cNvSpPr>
            <a:spLocks noGrp="1" noChangeAspect="1"/>
          </p:cNvSpPr>
          <p:nvPr>
            <p:ph idx="1"/>
          </p:nvPr>
        </p:nvSpPr>
        <p:spPr>
          <a:xfrm>
            <a:off x="396484" y="1195297"/>
            <a:ext cx="5813122" cy="3537082"/>
          </a:xfrm>
        </p:spPr>
        <p:txBody>
          <a:bodyPr vert="horz" lIns="68580" tIns="34290" rIns="68580" bIns="3429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700" dirty="0">
                <a:solidFill>
                  <a:srgbClr val="00588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Hundreds of millions of birds are killed annually in North America from collisions with windows due to their reflectivity or transparency</a:t>
            </a:r>
          </a:p>
          <a:p>
            <a:pPr>
              <a:lnSpc>
                <a:spcPct val="100000"/>
              </a:lnSpc>
            </a:pPr>
            <a:r>
              <a:rPr lang="en-US" sz="1700" dirty="0">
                <a:solidFill>
                  <a:srgbClr val="00588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California Building Standard’s Commission recently adopted new voluntary regulations on bird-friendly building designs in the California Green Building Standards Code (part 11, Title 24 section A5.107) </a:t>
            </a:r>
            <a:endParaRPr lang="en-US" sz="1700" dirty="0">
              <a:solidFill>
                <a:srgbClr val="00588A"/>
              </a:solidFill>
              <a:latin typeface="Segoe UI" panose="020B0502040204020203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>
              <a:lnSpc>
                <a:spcPct val="100000"/>
              </a:lnSpc>
            </a:pPr>
            <a:endParaRPr lang="en-US" sz="1600" dirty="0">
              <a:solidFill>
                <a:srgbClr val="00588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73292" y="4768457"/>
            <a:ext cx="1352550" cy="273844"/>
          </a:xfrm>
        </p:spPr>
        <p:txBody>
          <a:bodyPr/>
          <a:lstStyle/>
          <a:p>
            <a:fld id="{005C4985-ACD0-2B4C-8981-36243250F268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12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53DDEF-8DFC-B1DA-78E0-51AD8C66850D}"/>
              </a:ext>
            </a:extLst>
          </p:cNvPr>
          <p:cNvSpPr txBox="1"/>
          <p:nvPr/>
        </p:nvSpPr>
        <p:spPr>
          <a:xfrm>
            <a:off x="6457278" y="2523241"/>
            <a:ext cx="214627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75" i="1">
                <a:solidFill>
                  <a:srgbClr val="00588A"/>
                </a:solidFill>
                <a:latin typeface="Century Gothic" panose="020B0502020202020204" pitchFamily="34" charset="0"/>
              </a:rPr>
              <a:t>Source: https://www.dreamstime.com/stock-photos-tree-reflection-image8250583</a:t>
            </a:r>
          </a:p>
        </p:txBody>
      </p:sp>
      <p:pic>
        <p:nvPicPr>
          <p:cNvPr id="8" name="Picture 7" descr="A picture containing tree reflected off building">
            <a:extLst>
              <a:ext uri="{FF2B5EF4-FFF2-40B4-BE49-F238E27FC236}">
                <a16:creationId xmlns:a16="http://schemas.microsoft.com/office/drawing/2014/main" id="{94A2B678-8D47-3424-7894-A411278C8B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4174" y="935929"/>
            <a:ext cx="2299959" cy="15380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ECC147E-74EA-A171-2E44-A5A412F6C0B6}"/>
              </a:ext>
            </a:extLst>
          </p:cNvPr>
          <p:cNvSpPr txBox="1">
            <a:spLocks noChangeAspect="1"/>
          </p:cNvSpPr>
          <p:nvPr/>
        </p:nvSpPr>
        <p:spPr>
          <a:xfrm>
            <a:off x="408515" y="3239732"/>
            <a:ext cx="8183013" cy="1345725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700" dirty="0">
                <a:solidFill>
                  <a:srgbClr val="00588A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U.S. Green Building Council’s LEED program adopted a pilot credit (55) for reducing bird collisions with windows</a:t>
            </a:r>
          </a:p>
          <a:p>
            <a:pPr>
              <a:lnSpc>
                <a:spcPct val="100000"/>
              </a:lnSpc>
            </a:pPr>
            <a:r>
              <a:rPr lang="en-US" sz="1700" dirty="0">
                <a:solidFill>
                  <a:srgbClr val="00588A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Achieving decarbonization objectives is an active area of technology research within EPIC such as photovoltaic films and smart windows</a:t>
            </a:r>
          </a:p>
        </p:txBody>
      </p:sp>
    </p:spTree>
    <p:extLst>
      <p:ext uri="{BB962C8B-B14F-4D97-AF65-F5344CB8AC3E}">
        <p14:creationId xmlns:p14="http://schemas.microsoft.com/office/powerpoint/2010/main" val="3377849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7593" y="168334"/>
            <a:ext cx="7465484" cy="779130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Group 3: Testing bird-friendly windows</a:t>
            </a:r>
            <a:br>
              <a:rPr lang="en-US" sz="24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r>
              <a:rPr lang="en-US" sz="24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for decarbonized buildings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28164" y="4818443"/>
            <a:ext cx="1352550" cy="273844"/>
          </a:xfrm>
        </p:spPr>
        <p:txBody>
          <a:bodyPr/>
          <a:lstStyle/>
          <a:p>
            <a:fld id="{005C4985-ACD0-2B4C-8981-36243250F268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13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3" name="Picture 12" descr="A picture containing sky and birds reflecting off high rise building">
            <a:extLst>
              <a:ext uri="{FF2B5EF4-FFF2-40B4-BE49-F238E27FC236}">
                <a16:creationId xmlns:a16="http://schemas.microsoft.com/office/drawing/2014/main" id="{5ED9BEDC-3D05-DBEB-23C7-E552A03D4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6863" y="672027"/>
            <a:ext cx="3041151" cy="1663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132095E-AFD2-F134-FF9F-002FB6A8DD72}"/>
              </a:ext>
            </a:extLst>
          </p:cNvPr>
          <p:cNvSpPr txBox="1"/>
          <p:nvPr/>
        </p:nvSpPr>
        <p:spPr>
          <a:xfrm>
            <a:off x="6605769" y="2335157"/>
            <a:ext cx="125547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i="1" dirty="0"/>
              <a:t>Source: Giroux glass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5268E79-0850-C45B-D705-A9EBCBA232BD}"/>
              </a:ext>
            </a:extLst>
          </p:cNvPr>
          <p:cNvSpPr txBox="1">
            <a:spLocks/>
          </p:cNvSpPr>
          <p:nvPr/>
        </p:nvSpPr>
        <p:spPr>
          <a:xfrm>
            <a:off x="417332" y="1118788"/>
            <a:ext cx="5614492" cy="3856377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Suggested research areas would: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Test window treatments intended to reduce bird fatalities from collisions.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Assess tradeoffs between potential reduction in wildlife fatal collisions and energy services at market share:</a:t>
            </a:r>
          </a:p>
          <a:p>
            <a:pPr lvl="1">
              <a:lnSpc>
                <a:spcPct val="100000"/>
              </a:lnSpc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Energy generation or savings (kWh)</a:t>
            </a:r>
          </a:p>
          <a:p>
            <a:pPr lvl="1">
              <a:lnSpc>
                <a:spcPct val="100000"/>
              </a:lnSpc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Efficiency (through associated metrics such as U-factor, Solar Heat Gain Coefficient, and visual transmittance)</a:t>
            </a:r>
          </a:p>
        </p:txBody>
      </p:sp>
      <p:pic>
        <p:nvPicPr>
          <p:cNvPr id="5" name="Picture 4" descr="An image of Vacuum-insulated glass windows">
            <a:extLst>
              <a:ext uri="{FF2B5EF4-FFF2-40B4-BE49-F238E27FC236}">
                <a16:creationId xmlns:a16="http://schemas.microsoft.com/office/drawing/2014/main" id="{DA346A6F-8A3B-9341-E8D3-567557940A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408" y="3003791"/>
            <a:ext cx="3024872" cy="17774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7812BD-6B3A-E68F-6B4F-CDDB4DB1A24D}"/>
              </a:ext>
            </a:extLst>
          </p:cNvPr>
          <p:cNvSpPr txBox="1"/>
          <p:nvPr/>
        </p:nvSpPr>
        <p:spPr>
          <a:xfrm>
            <a:off x="6517558" y="4801458"/>
            <a:ext cx="16979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i="1" dirty="0"/>
              <a:t>Source: </a:t>
            </a:r>
            <a:r>
              <a:rPr lang="en-US" sz="900" i="1" dirty="0" err="1"/>
              <a:t>AudioScienceReview</a:t>
            </a:r>
            <a:endParaRPr lang="en-US" sz="900" i="1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8BAA584-41F6-A16D-6142-9A2075AC5F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83076" y="3969073"/>
            <a:ext cx="427035" cy="28529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38DDA7-8074-6855-22F1-F00E03F00866}"/>
              </a:ext>
            </a:extLst>
          </p:cNvPr>
          <p:cNvSpPr txBox="1"/>
          <p:nvPr/>
        </p:nvSpPr>
        <p:spPr>
          <a:xfrm>
            <a:off x="6082080" y="2700350"/>
            <a:ext cx="24663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/>
                <a:latin typeface="Segoe UI" panose="020B0502040204020203" pitchFamily="34" charset="0"/>
              </a:rPr>
              <a:t>Vacuum-Insulated Glass Windows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7690274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4218" y="252471"/>
            <a:ext cx="7465484" cy="779130"/>
          </a:xfrm>
        </p:spPr>
        <p:txBody>
          <a:bodyPr>
            <a:normAutofit/>
          </a:bodyPr>
          <a:lstStyle/>
          <a:p>
            <a:pPr defTabSz="914400"/>
            <a:r>
              <a:rPr lang="en-US" sz="24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Research Background Group 4: </a:t>
            </a:r>
            <a:br>
              <a:rPr lang="en-US" sz="24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r>
              <a:rPr lang="en-US" sz="1800" b="1" i="0" dirty="0">
                <a:solidFill>
                  <a:srgbClr val="00588A"/>
                </a:solidFill>
                <a:effectLst/>
                <a:latin typeface="Century Gothic" panose="020B0502020202020204" pitchFamily="34" charset="0"/>
              </a:rPr>
              <a:t>Identifying biologically appropriate exterior lighting</a:t>
            </a:r>
            <a:r>
              <a:rPr lang="en-US" sz="1800" b="0" i="0" dirty="0">
                <a:solidFill>
                  <a:srgbClr val="00588A"/>
                </a:solidFill>
                <a:effectLst/>
                <a:latin typeface="Century Gothic" panose="020B0502020202020204" pitchFamily="34" charset="0"/>
              </a:rPr>
              <a:t> </a:t>
            </a:r>
            <a:endParaRPr lang="en-US" sz="2400" b="1" dirty="0">
              <a:solidFill>
                <a:srgbClr val="00588A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BE87D-2604-4DB2-A1CC-5714BF17813A}"/>
              </a:ext>
            </a:extLst>
          </p:cNvPr>
          <p:cNvSpPr>
            <a:spLocks noGrp="1" noChangeAspect="1"/>
          </p:cNvSpPr>
          <p:nvPr>
            <p:ph idx="1"/>
          </p:nvPr>
        </p:nvSpPr>
        <p:spPr>
          <a:xfrm>
            <a:off x="479579" y="1206080"/>
            <a:ext cx="8183014" cy="1268823"/>
          </a:xfrm>
        </p:spPr>
        <p:txBody>
          <a:bodyPr vert="horz" lIns="68580" tIns="34290" rIns="68580" bIns="3429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600" dirty="0">
                <a:solidFill>
                  <a:srgbClr val="00588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Title 24 required light emitting diode (LED) exterior lighting as a cost-effective way to increase energy efficiency.</a:t>
            </a:r>
          </a:p>
          <a:p>
            <a:pPr>
              <a:lnSpc>
                <a:spcPct val="100000"/>
              </a:lnSpc>
            </a:pPr>
            <a:r>
              <a:rPr lang="en-US" sz="1600" dirty="0">
                <a:solidFill>
                  <a:srgbClr val="00588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There is concern that LED lighting is kept on beyond when necessary.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91425" y="4754107"/>
            <a:ext cx="1352550" cy="273844"/>
          </a:xfrm>
        </p:spPr>
        <p:txBody>
          <a:bodyPr/>
          <a:lstStyle/>
          <a:p>
            <a:fld id="{005C4985-ACD0-2B4C-8981-36243250F268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14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53DDEF-8DFC-B1DA-78E0-51AD8C66850D}"/>
              </a:ext>
            </a:extLst>
          </p:cNvPr>
          <p:cNvSpPr txBox="1"/>
          <p:nvPr/>
        </p:nvSpPr>
        <p:spPr>
          <a:xfrm>
            <a:off x="4766960" y="4438402"/>
            <a:ext cx="5841751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75" i="1" dirty="0">
                <a:solidFill>
                  <a:srgbClr val="00588A"/>
                </a:solidFill>
                <a:latin typeface="Century Gothic" panose="020B0502020202020204" pitchFamily="34" charset="0"/>
              </a:rPr>
              <a:t>Source: https://fmcservicesllc.com/2020/06/22/parking-lot-lights-for-summertime/ </a:t>
            </a:r>
          </a:p>
        </p:txBody>
      </p:sp>
      <p:pic>
        <p:nvPicPr>
          <p:cNvPr id="9" name="Picture 8" descr="LED lighting in an empty parking lot">
            <a:extLst>
              <a:ext uri="{FF2B5EF4-FFF2-40B4-BE49-F238E27FC236}">
                <a16:creationId xmlns:a16="http://schemas.microsoft.com/office/drawing/2014/main" id="{68D923E8-CAF5-6AE2-EF10-1830C006ED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910" y="2474903"/>
            <a:ext cx="4276610" cy="1871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5318EE0-FEAC-8D4B-4E2F-1FEC8A307227}"/>
              </a:ext>
            </a:extLst>
          </p:cNvPr>
          <p:cNvSpPr txBox="1">
            <a:spLocks noChangeAspect="1"/>
          </p:cNvSpPr>
          <p:nvPr/>
        </p:nvSpPr>
        <p:spPr>
          <a:xfrm>
            <a:off x="479579" y="2195438"/>
            <a:ext cx="3989497" cy="2429946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600" dirty="0">
                <a:solidFill>
                  <a:srgbClr val="00588A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Scientific evidence shows that “ecological light pollution” may have significant impact on night pollinating insects, bats, migratory birds, and other species.</a:t>
            </a:r>
          </a:p>
          <a:p>
            <a:pPr>
              <a:lnSpc>
                <a:spcPct val="100000"/>
              </a:lnSpc>
            </a:pPr>
            <a:r>
              <a:rPr lang="en-US" sz="1600" dirty="0">
                <a:solidFill>
                  <a:srgbClr val="00588A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AB 38 (Lee) was introduced in last legislative session to curb the harmful impacts of artificial light at night.</a:t>
            </a:r>
          </a:p>
          <a:p>
            <a:pPr>
              <a:lnSpc>
                <a:spcPct val="100000"/>
              </a:lnSpc>
            </a:pPr>
            <a:endParaRPr lang="en-US" sz="1600" dirty="0">
              <a:solidFill>
                <a:srgbClr val="00588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061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7593" y="168334"/>
            <a:ext cx="7465484" cy="779130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Group 4: </a:t>
            </a:r>
            <a:r>
              <a:rPr lang="en-US" sz="2400" b="1" i="0" dirty="0">
                <a:solidFill>
                  <a:srgbClr val="00588A"/>
                </a:solidFill>
                <a:effectLst/>
                <a:latin typeface="Century Gothic" panose="020B0502020202020204" pitchFamily="34" charset="0"/>
              </a:rPr>
              <a:t>Identifying biologically appropriate exterior lighting</a:t>
            </a:r>
            <a:r>
              <a:rPr lang="en-US" sz="2400" b="0" i="0" dirty="0">
                <a:solidFill>
                  <a:srgbClr val="00588A"/>
                </a:solidFill>
                <a:effectLst/>
                <a:latin typeface="Century Gothic" panose="020B0502020202020204" pitchFamily="34" charset="0"/>
              </a:rPr>
              <a:t> </a:t>
            </a:r>
            <a:endParaRPr lang="en-US" sz="2400" b="1" dirty="0">
              <a:solidFill>
                <a:srgbClr val="00588A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70868" y="4822591"/>
            <a:ext cx="1352550" cy="273844"/>
          </a:xfrm>
        </p:spPr>
        <p:txBody>
          <a:bodyPr/>
          <a:lstStyle/>
          <a:p>
            <a:fld id="{005C4985-ACD0-2B4C-8981-36243250F268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15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5268E79-0850-C45B-D705-A9EBCBA232BD}"/>
              </a:ext>
            </a:extLst>
          </p:cNvPr>
          <p:cNvSpPr txBox="1">
            <a:spLocks/>
          </p:cNvSpPr>
          <p:nvPr/>
        </p:nvSpPr>
        <p:spPr>
          <a:xfrm>
            <a:off x="488313" y="982572"/>
            <a:ext cx="5607313" cy="2264005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Research could include: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Field and laboratory experimentation to identify the risks to California species.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Examine trade-offs between artificial lighting properties (e.g., emitted spectrum, intensity, shielding, and duration of lighting) appropriate for wildlife and for lighting requirements.</a:t>
            </a:r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1FC47084-E5B4-CB38-081D-6681440B383B}"/>
              </a:ext>
            </a:extLst>
          </p:cNvPr>
          <p:cNvSpPr txBox="1"/>
          <p:nvPr/>
        </p:nvSpPr>
        <p:spPr>
          <a:xfrm>
            <a:off x="5941837" y="820815"/>
            <a:ext cx="2981581" cy="588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>
                <a:latin typeface="Segoe UI" panose="020B0502040204020203" pitchFamily="34" charset="0"/>
                <a:cs typeface="Segoe UI" panose="020B0502040204020203" pitchFamily="34" charset="0"/>
              </a:rPr>
              <a:t>Minimizing the impacts of  light pollution on wildlife</a:t>
            </a:r>
          </a:p>
          <a:p>
            <a:endParaRPr lang="en-US" sz="825" b="1" dirty="0"/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99F8E54-A247-6E2B-7926-BBDE88B1F217}"/>
              </a:ext>
            </a:extLst>
          </p:cNvPr>
          <p:cNvSpPr txBox="1"/>
          <p:nvPr/>
        </p:nvSpPr>
        <p:spPr>
          <a:xfrm>
            <a:off x="6799872" y="3233632"/>
            <a:ext cx="2344128" cy="342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825" b="1" dirty="0"/>
          </a:p>
          <a:p>
            <a:r>
              <a:rPr lang="en-US" sz="800" dirty="0"/>
              <a:t>Source</a:t>
            </a:r>
            <a:r>
              <a:rPr lang="en-US" sz="800" dirty="0">
                <a:hlinkClick r:id="rId3"/>
              </a:rPr>
              <a:t>: CIBSE Journal</a:t>
            </a:r>
            <a:endParaRPr lang="en-US" sz="800" dirty="0"/>
          </a:p>
        </p:txBody>
      </p:sp>
      <p:pic>
        <p:nvPicPr>
          <p:cNvPr id="7" name="Picture 6" descr="A group of waterbirds on a body of water with artificial urban lighting illuminating from behind ">
            <a:extLst>
              <a:ext uri="{FF2B5EF4-FFF2-40B4-BE49-F238E27FC236}">
                <a16:creationId xmlns:a16="http://schemas.microsoft.com/office/drawing/2014/main" id="{B93A7D77-0E16-BBE8-88EF-54655CEF88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537" y="1292258"/>
            <a:ext cx="2900183" cy="20078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F926A28-40A3-B49D-5388-E07A061CF9BE}"/>
              </a:ext>
            </a:extLst>
          </p:cNvPr>
          <p:cNvSpPr txBox="1">
            <a:spLocks/>
          </p:cNvSpPr>
          <p:nvPr/>
        </p:nvSpPr>
        <p:spPr>
          <a:xfrm>
            <a:off x="488313" y="3737790"/>
            <a:ext cx="8167373" cy="1221723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Recommend “biologically appropriate lighting” for key California species as a first step toward adapting Title 24 standards on exterior lighting.</a:t>
            </a:r>
          </a:p>
        </p:txBody>
      </p:sp>
    </p:spTree>
    <p:extLst>
      <p:ext uri="{BB962C8B-B14F-4D97-AF65-F5344CB8AC3E}">
        <p14:creationId xmlns:p14="http://schemas.microsoft.com/office/powerpoint/2010/main" val="13180308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42879" y="4675140"/>
            <a:ext cx="1352550" cy="273844"/>
          </a:xfrm>
        </p:spPr>
        <p:txBody>
          <a:bodyPr/>
          <a:lstStyle/>
          <a:p>
            <a:fld id="{005C4985-ACD0-2B4C-8981-36243250F268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16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076657-1125-A397-B7AA-420CE3DEBF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3785" y="902360"/>
            <a:ext cx="5431311" cy="3293809"/>
          </a:xfrm>
        </p:spPr>
        <p:txBody>
          <a:bodyPr vert="horz" lIns="68580" tIns="34290" rIns="68580" bIns="34290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US" sz="1500" b="1" dirty="0">
              <a:solidFill>
                <a:srgbClr val="1A375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128588" indent="-128588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SB100 clean energy goals require an increase in clean energy technology equipment with an associated growing volume of retired equipment.</a:t>
            </a:r>
          </a:p>
          <a:p>
            <a:pPr marL="128588" indent="-128588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Large</a:t>
            </a:r>
            <a:r>
              <a:rPr lang="en-US" sz="1500" dirty="0">
                <a:solidFill>
                  <a:srgbClr val="1A375A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quantities of mined and processed virgin materials could lead to limited resource availability and supply chain concerns.</a:t>
            </a:r>
            <a:endParaRPr lang="en-US" sz="1500" dirty="0">
              <a:solidFill>
                <a:srgbClr val="1A375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128588" indent="-128588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EPIC fosters a systems approach to research with designing innovative and environmentally responsible energy technologies.    </a:t>
            </a:r>
          </a:p>
          <a:p>
            <a:pPr marL="128588" indent="-128588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CEC has a history of promoting circularity through building a circular battery economy.</a:t>
            </a:r>
            <a:br>
              <a:rPr lang="en-US" sz="1500" dirty="0">
                <a:solidFill>
                  <a:srgbClr val="00588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US" sz="1500" dirty="0">
              <a:solidFill>
                <a:srgbClr val="00588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128588" indent="-128588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500" dirty="0">
              <a:solidFill>
                <a:srgbClr val="00588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128588" indent="-128588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500" dirty="0">
              <a:solidFill>
                <a:srgbClr val="00588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E6034C91-EAA8-FB68-F7BD-A26A56C3580C}"/>
              </a:ext>
            </a:extLst>
          </p:cNvPr>
          <p:cNvSpPr txBox="1">
            <a:spLocks/>
          </p:cNvSpPr>
          <p:nvPr/>
        </p:nvSpPr>
        <p:spPr>
          <a:xfrm>
            <a:off x="378904" y="4226052"/>
            <a:ext cx="8445191" cy="1498241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8588" indent="-128588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latin typeface="Segoe UI" panose="020B0502040204020203" pitchFamily="34" charset="0"/>
                <a:cs typeface="Segoe UI" panose="020B0502040204020203" pitchFamily="34" charset="0"/>
              </a:rPr>
              <a:t>Lithium Valley Commission’s final </a:t>
            </a:r>
            <a:r>
              <a:rPr lang="en-US" sz="1500" i="1" dirty="0">
                <a:latin typeface="Segoe UI" panose="020B0502040204020203" pitchFamily="34" charset="0"/>
                <a:cs typeface="Segoe UI" panose="020B0502040204020203" pitchFamily="34" charset="0"/>
              </a:rPr>
              <a:t>Report of the Blue Ribbon Commission on Lithium Extraction in California </a:t>
            </a:r>
            <a:r>
              <a:rPr lang="en-US" sz="1500" dirty="0">
                <a:latin typeface="Segoe UI" panose="020B0502040204020203" pitchFamily="34" charset="0"/>
                <a:cs typeface="Segoe UI" panose="020B0502040204020203" pitchFamily="34" charset="0"/>
              </a:rPr>
              <a:t>recommends developing a circular economy with environmentally sound practices.</a:t>
            </a:r>
            <a:endParaRPr lang="en-US" sz="1500" i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128588" indent="-128588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9" name="Picture 8" descr="Circular economy for energy materials">
            <a:extLst>
              <a:ext uri="{FF2B5EF4-FFF2-40B4-BE49-F238E27FC236}">
                <a16:creationId xmlns:a16="http://schemas.microsoft.com/office/drawing/2014/main" id="{6BA86DCC-B09A-2672-03F4-8A953C1E7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48" y="1379525"/>
            <a:ext cx="2906717" cy="25015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1E6DEE1-FE69-3A36-AF1E-CB2B4825A041}"/>
              </a:ext>
            </a:extLst>
          </p:cNvPr>
          <p:cNvSpPr txBox="1"/>
          <p:nvPr/>
        </p:nvSpPr>
        <p:spPr>
          <a:xfrm>
            <a:off x="362948" y="3819186"/>
            <a:ext cx="2927404" cy="2192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i="1" dirty="0">
                <a:latin typeface="Segoe UI" panose="020B0502040204020203" pitchFamily="34" charset="0"/>
                <a:cs typeface="Segoe UI" panose="020B0502040204020203" pitchFamily="34" charset="0"/>
              </a:rPr>
              <a:t>Source: https://www.nrel.gov/about/circular-economy.html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00597D-AD2C-B374-3911-24FE00EA989D}"/>
              </a:ext>
            </a:extLst>
          </p:cNvPr>
          <p:cNvSpPr txBox="1"/>
          <p:nvPr/>
        </p:nvSpPr>
        <p:spPr>
          <a:xfrm>
            <a:off x="586776" y="1111774"/>
            <a:ext cx="28232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Segoe UI" panose="020B0502040204020203" pitchFamily="34" charset="0"/>
                <a:cs typeface="Segoe UI" panose="020B0502040204020203" pitchFamily="34" charset="0"/>
              </a:rPr>
              <a:t>Circular economy for energy materials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EC717B-0E27-A27D-9DF5-BEDF87F0C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740" y="604216"/>
            <a:ext cx="7465484" cy="779130"/>
          </a:xfrm>
        </p:spPr>
        <p:txBody>
          <a:bodyPr>
            <a:noAutofit/>
          </a:bodyPr>
          <a:lstStyle/>
          <a:p>
            <a:r>
              <a:rPr lang="en-US" sz="23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Research Background Group 5: Planning R&amp;D </a:t>
            </a:r>
            <a:br>
              <a:rPr lang="en-US" sz="23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r>
              <a:rPr lang="en-US" sz="2300" b="1" dirty="0">
                <a:solidFill>
                  <a:srgbClr val="00588A"/>
                </a:solidFill>
                <a:latin typeface="Century Gothic" panose="020B0502020202020204" pitchFamily="34" charset="0"/>
              </a:rPr>
              <a:t>to advance California’s clean energy circular economy</a:t>
            </a:r>
            <a:br>
              <a:rPr lang="en-US" sz="23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br>
              <a:rPr lang="en-US" sz="2300" dirty="0">
                <a:latin typeface="Century Gothic" panose="020B0502020202020204" pitchFamily="34" charset="0"/>
              </a:rPr>
            </a:b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3538919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7B494F9-9AED-0250-F9F1-B08505AB4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241972" y="773267"/>
            <a:ext cx="2473704" cy="4024652"/>
          </a:xfrm>
          <a:prstGeom prst="roundRect">
            <a:avLst>
              <a:gd name="adj" fmla="val 10000"/>
            </a:avLst>
          </a:prstGeom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3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/>
              <a:t>                         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47832" y="4815962"/>
            <a:ext cx="1352550" cy="273844"/>
          </a:xfrm>
        </p:spPr>
        <p:txBody>
          <a:bodyPr/>
          <a:lstStyle/>
          <a:p>
            <a:fld id="{005C4985-ACD0-2B4C-8981-36243250F268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17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A069626-9E21-B400-D4F8-93B0EEF2A3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767" y="1122990"/>
            <a:ext cx="5677962" cy="42915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b="1" dirty="0">
                <a:solidFill>
                  <a:srgbClr val="1A375A"/>
                </a:solidFill>
                <a:latin typeface="Segoe UI"/>
                <a:cs typeface="Segoe UI"/>
              </a:rPr>
              <a:t>Contributing to solutions on topics like: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kern="100" dirty="0">
                <a:solidFill>
                  <a:srgbClr val="1A375A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Renewable energy materials and product design for extended life.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kern="100" dirty="0">
                <a:solidFill>
                  <a:srgbClr val="1A375A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Existing renewable energy components’ disassembly design towards recycling and reuse.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kern="100" dirty="0">
                <a:solidFill>
                  <a:srgbClr val="1A375A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Developing new technologies to process complex composite materials stemming from current retired renewable energy components towards high demand fields.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kern="100" dirty="0">
                <a:solidFill>
                  <a:srgbClr val="1A375A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Developing renewable energy remanufacturing guidelines.</a:t>
            </a:r>
          </a:p>
          <a:p>
            <a:pPr lvl="1">
              <a:lnSpc>
                <a:spcPct val="100000"/>
              </a:lnSpc>
            </a:pPr>
            <a:endParaRPr lang="en-US" dirty="0">
              <a:solidFill>
                <a:srgbClr val="1A375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Picture 1" descr="A picture containing a bridge repurposed from a windmill blade">
            <a:extLst>
              <a:ext uri="{FF2B5EF4-FFF2-40B4-BE49-F238E27FC236}">
                <a16:creationId xmlns:a16="http://schemas.microsoft.com/office/drawing/2014/main" id="{2506AAA9-3E2F-F6BD-155C-F94B5ED83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4579" y="1202299"/>
            <a:ext cx="2111733" cy="1402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5A6FA3-2146-EE46-0F28-8B3CAC5B1EF2}"/>
              </a:ext>
            </a:extLst>
          </p:cNvPr>
          <p:cNvSpPr txBox="1"/>
          <p:nvPr/>
        </p:nvSpPr>
        <p:spPr>
          <a:xfrm>
            <a:off x="6404217" y="2588596"/>
            <a:ext cx="20086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err="1">
                <a:latin typeface="Segoe UI" panose="020B0502040204020203" pitchFamily="34" charset="0"/>
                <a:cs typeface="Segoe UI" panose="020B0502040204020203" pitchFamily="34" charset="0"/>
              </a:rPr>
              <a:t>Source:https</a:t>
            </a:r>
            <a:r>
              <a:rPr lang="en-US" sz="800" i="1" dirty="0">
                <a:latin typeface="Segoe UI" panose="020B0502040204020203" pitchFamily="34" charset="0"/>
                <a:cs typeface="Segoe UI" panose="020B0502040204020203" pitchFamily="34" charset="0"/>
              </a:rPr>
              <a:t>://windexchange.energy.gov/end-of-service-guide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5AAD15-6D9B-376F-C8F3-95C2A0551ACB}"/>
              </a:ext>
            </a:extLst>
          </p:cNvPr>
          <p:cNvSpPr txBox="1"/>
          <p:nvPr/>
        </p:nvSpPr>
        <p:spPr>
          <a:xfrm>
            <a:off x="6120368" y="856050"/>
            <a:ext cx="2780014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25" b="1" dirty="0">
                <a:solidFill>
                  <a:srgbClr val="33333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Repurposed Wind Turbine blade </a:t>
            </a:r>
          </a:p>
          <a:p>
            <a:pPr algn="ctr"/>
            <a:r>
              <a:rPr lang="en-US" sz="825" b="1" dirty="0">
                <a:solidFill>
                  <a:srgbClr val="33333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foot bridge design</a:t>
            </a:r>
            <a:endParaRPr lang="en-US" sz="825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9" name="Picture 8" descr="Carbon Rivers’ recycled glass fiber &#10;from wind turbines">
            <a:extLst>
              <a:ext uri="{FF2B5EF4-FFF2-40B4-BE49-F238E27FC236}">
                <a16:creationId xmlns:a16="http://schemas.microsoft.com/office/drawing/2014/main" id="{FA45890D-6906-CE68-F4F4-EE2AA22152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4" t="-1649" r="7536" b="3103"/>
          <a:stretch/>
        </p:blipFill>
        <p:spPr>
          <a:xfrm>
            <a:off x="6443363" y="3236400"/>
            <a:ext cx="2082949" cy="13239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extBox 9" descr="Carbon Rivers’ recycled glass fiber &#10;from wind turbines&#10;">
            <a:extLst>
              <a:ext uri="{FF2B5EF4-FFF2-40B4-BE49-F238E27FC236}">
                <a16:creationId xmlns:a16="http://schemas.microsoft.com/office/drawing/2014/main" id="{FFD3AAB6-A95B-2B27-18E0-B76814BDCD04}"/>
              </a:ext>
            </a:extLst>
          </p:cNvPr>
          <p:cNvSpPr txBox="1"/>
          <p:nvPr/>
        </p:nvSpPr>
        <p:spPr>
          <a:xfrm>
            <a:off x="6322547" y="2912177"/>
            <a:ext cx="2288973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25" b="1" dirty="0">
                <a:solidFill>
                  <a:srgbClr val="33333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Carbon Rivers’ recycled glass fiber </a:t>
            </a:r>
          </a:p>
          <a:p>
            <a:pPr algn="ctr"/>
            <a:r>
              <a:rPr lang="en-US" sz="825" b="1" dirty="0">
                <a:solidFill>
                  <a:srgbClr val="33333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 wind turbines</a:t>
            </a:r>
            <a:endParaRPr lang="en-US" sz="825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47805C-CBCE-173D-2A3A-A6BF457B10A2}"/>
              </a:ext>
            </a:extLst>
          </p:cNvPr>
          <p:cNvSpPr txBox="1"/>
          <p:nvPr/>
        </p:nvSpPr>
        <p:spPr>
          <a:xfrm>
            <a:off x="6481084" y="4573170"/>
            <a:ext cx="278001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>
                <a:latin typeface="Segoe UI" panose="020B0502040204020203" pitchFamily="34" charset="0"/>
                <a:cs typeface="Segoe UI" panose="020B0502040204020203" pitchFamily="34" charset="0"/>
              </a:rPr>
              <a:t>Source: </a:t>
            </a:r>
            <a:r>
              <a:rPr lang="en-US" sz="800" i="1" dirty="0">
                <a:latin typeface="Segoe UI" panose="020B0502040204020203" pitchFamily="34" charset="0"/>
                <a:cs typeface="Segoe UI" panose="020B0502040204020203" pitchFamily="34" charset="0"/>
                <a:hlinkClick r:id="rId5"/>
              </a:rPr>
              <a:t>DOE</a:t>
            </a:r>
            <a:endParaRPr lang="en-US" sz="800" i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993F434-4DF1-17B2-B3A2-13D7FDBFE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6036" y="354886"/>
            <a:ext cx="7465484" cy="779130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Group 5: Planning R&amp;D to advance California’s Clean Energy Circular Economy</a:t>
            </a:r>
            <a:r>
              <a:rPr lang="en-US" sz="2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 </a:t>
            </a:r>
            <a:br>
              <a:rPr lang="en-US" sz="2400" b="1" dirty="0">
                <a:latin typeface="Century Gothic" panose="020B0502020202020204" pitchFamily="34" charset="0"/>
              </a:rPr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539026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1259" y="79499"/>
            <a:ext cx="5359040" cy="857250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Century Gothic"/>
                <a:ea typeface="+mj-lt"/>
                <a:cs typeface="+mj-lt"/>
              </a:rPr>
              <a:t>Comments and Questions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744" y="847881"/>
            <a:ext cx="8229600" cy="4295619"/>
          </a:xfrm>
        </p:spPr>
        <p:txBody>
          <a:bodyPr vert="horz" lIns="68580" tIns="34290" rIns="68580" bIns="3429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900"/>
              </a:spcBef>
              <a:buNone/>
            </a:pPr>
            <a:r>
              <a:rPr lang="en-US" sz="1400" b="1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Three ways to provide feedback or ask questions:</a:t>
            </a:r>
          </a:p>
          <a:p>
            <a:pPr marL="385445" indent="-385445">
              <a:lnSpc>
                <a:spcPct val="100000"/>
              </a:lnSpc>
              <a:spcBef>
                <a:spcPts val="900"/>
              </a:spcBef>
              <a:buFont typeface="+mj-lt"/>
              <a:buAutoNum type="arabicPeriod"/>
            </a:pPr>
            <a:r>
              <a:rPr lang="en-US" sz="1400" b="1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 the Zoom live application: </a:t>
            </a:r>
            <a:r>
              <a:rPr lang="en-US" sz="14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Please use the raise hand function, unmute yourself and introduce yourself by stating your name and affiliation.</a:t>
            </a:r>
            <a:endParaRPr lang="en-US" sz="1400" b="1" dirty="0">
              <a:solidFill>
                <a:srgbClr val="1A375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685165" lvl="1" indent="-385445">
              <a:lnSpc>
                <a:spcPct val="100000"/>
              </a:lnSpc>
              <a:spcBef>
                <a:spcPts val="900"/>
              </a:spcBef>
            </a:pPr>
            <a:r>
              <a:rPr lang="en-US" sz="14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Zoom Phone controls: *9 to Raise hand; *6 to Toggle mute/unmute. Please introduce yourself by stating your name and affiliation.</a:t>
            </a:r>
          </a:p>
          <a:p>
            <a:pPr marL="385445" indent="-385445">
              <a:lnSpc>
                <a:spcPct val="100000"/>
              </a:lnSpc>
              <a:spcBef>
                <a:spcPts val="900"/>
              </a:spcBef>
              <a:buFont typeface="+mj-lt"/>
              <a:buAutoNum type="arabicPeriod"/>
            </a:pPr>
            <a:r>
              <a:rPr lang="en-US" sz="1400" b="1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Type comments and questions in the question function on Zoom: </a:t>
            </a:r>
          </a:p>
          <a:p>
            <a:pPr marL="685165" lvl="1" indent="-385445">
              <a:lnSpc>
                <a:spcPct val="100000"/>
              </a:lnSpc>
              <a:spcBef>
                <a:spcPts val="900"/>
              </a:spcBef>
            </a:pPr>
            <a:r>
              <a:rPr lang="en-US" sz="14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Please provide name and affiliation.</a:t>
            </a:r>
          </a:p>
          <a:p>
            <a:pPr marL="685165" lvl="1" indent="-385445">
              <a:lnSpc>
                <a:spcPct val="100000"/>
              </a:lnSpc>
              <a:spcBef>
                <a:spcPts val="900"/>
              </a:spcBef>
            </a:pPr>
            <a:r>
              <a:rPr lang="en-US" sz="14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Please indicate which discussion questions you are commenting on (E.g., 1a, 1b, 2, etc.). </a:t>
            </a:r>
          </a:p>
          <a:p>
            <a:pPr marL="385445" indent="-385445">
              <a:lnSpc>
                <a:spcPct val="100000"/>
              </a:lnSpc>
              <a:spcBef>
                <a:spcPts val="900"/>
              </a:spcBef>
              <a:buFont typeface="+mj-lt"/>
              <a:buAutoNum type="arabicPeriod"/>
            </a:pPr>
            <a:r>
              <a:rPr lang="en-US" sz="1400" b="1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Submit written comments &amp; questions:</a:t>
            </a:r>
          </a:p>
          <a:p>
            <a:pPr marL="685165" lvl="1" indent="-385445">
              <a:lnSpc>
                <a:spcPct val="100000"/>
              </a:lnSpc>
              <a:spcBef>
                <a:spcPts val="900"/>
              </a:spcBef>
            </a:pPr>
            <a:r>
              <a:rPr lang="en-US" sz="14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Send written comments &amp; questions to </a:t>
            </a:r>
            <a:r>
              <a:rPr lang="en-US" sz="1400" dirty="0">
                <a:solidFill>
                  <a:srgbClr val="1A375A"/>
                </a:solidFill>
                <a:latin typeface="Segoe UI" panose="020B0502040204020203" pitchFamily="34" charset="0"/>
                <a:ea typeface="+mn-lt"/>
                <a:cs typeface="Segoe UI" panose="020B0502040204020203" pitchFamily="34" charset="0"/>
              </a:rPr>
              <a:t>docket@energy.ca.gov </a:t>
            </a:r>
            <a:r>
              <a:rPr lang="en-US" sz="14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by no later than Friday </a:t>
            </a:r>
            <a:r>
              <a:rPr lang="en-US" sz="1400" b="1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December 29, 2021, 5 p.m. PST.</a:t>
            </a:r>
          </a:p>
          <a:p>
            <a:pPr marL="1085215" lvl="2">
              <a:lnSpc>
                <a:spcPct val="100000"/>
              </a:lnSpc>
              <a:spcBef>
                <a:spcPts val="900"/>
              </a:spcBef>
              <a:buFontTx/>
              <a:buChar char="•"/>
            </a:pPr>
            <a:r>
              <a:rPr lang="en-US" sz="1400" dirty="0">
                <a:solidFill>
                  <a:srgbClr val="1A375A"/>
                </a:solidFill>
                <a:latin typeface="Segoe UI" panose="020B0502040204020203" pitchFamily="34" charset="0"/>
                <a:ea typeface="+mn-lt"/>
                <a:cs typeface="Segoe UI" panose="020B0502040204020203" pitchFamily="34" charset="0"/>
              </a:rPr>
              <a:t>Include docket number 23-ERDD-01 and “</a:t>
            </a:r>
            <a:r>
              <a:rPr lang="en-US" sz="1400" b="0" i="0" dirty="0">
                <a:solidFill>
                  <a:srgbClr val="1A375A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Advancing the Environmental Sustainability of the Clean Energy Transition</a:t>
            </a:r>
            <a:r>
              <a:rPr lang="en-US" sz="1400" dirty="0">
                <a:solidFill>
                  <a:srgbClr val="1A375A"/>
                </a:solidFill>
                <a:latin typeface="Segoe UI" panose="020B0502040204020203" pitchFamily="34" charset="0"/>
                <a:ea typeface="+mn-lt"/>
                <a:cs typeface="Segoe UI" panose="020B0502040204020203" pitchFamily="34" charset="0"/>
              </a:rPr>
              <a:t>” in the subject line</a:t>
            </a:r>
            <a:endParaRPr lang="en-US" sz="1400" b="1" dirty="0">
              <a:solidFill>
                <a:srgbClr val="1A375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00000"/>
              </a:lnSpc>
            </a:pPr>
            <a:endParaRPr lang="en-US" sz="1400" dirty="0">
              <a:solidFill>
                <a:schemeClr val="accent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543800" y="4791170"/>
            <a:ext cx="1352550" cy="273844"/>
          </a:xfrm>
        </p:spPr>
        <p:txBody>
          <a:bodyPr/>
          <a:lstStyle/>
          <a:p>
            <a:pPr defTabSz="342892">
              <a:defRPr/>
            </a:pPr>
            <a:fld id="{1BC924B7-EDFF-824B-BCE9-3FAD438598D0}" type="slidenum">
              <a:rPr lang="en-US" sz="1200">
                <a:solidFill>
                  <a:prstClr val="black">
                    <a:tint val="7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defTabSz="342892">
                <a:defRPr/>
              </a:pPr>
              <a:t>18</a:t>
            </a:fld>
            <a:endParaRPr lang="en-US" sz="1200" dirty="0">
              <a:solidFill>
                <a:prstClr val="black">
                  <a:tint val="7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0735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392" y="498301"/>
            <a:ext cx="7465484" cy="779130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1A375A"/>
                </a:solidFill>
                <a:latin typeface="Century Gothic" panose="020B0502020202020204" pitchFamily="34" charset="0"/>
              </a:rPr>
              <a:t>Group 1 Discussion Questions: Automated mapping of solar energy development footprints and modeling land suitability for dual-use purposes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37526" y="4828778"/>
            <a:ext cx="1352550" cy="273844"/>
          </a:xfrm>
        </p:spPr>
        <p:txBody>
          <a:bodyPr/>
          <a:lstStyle/>
          <a:p>
            <a:pPr defTabSz="685800"/>
            <a:fld id="{005C4985-ACD0-2B4C-8981-36243250F268}" type="slidenum">
              <a:rPr lang="en-US" sz="120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defTabSz="685800"/>
              <a:t>19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8C6D2-EC1D-D4C8-6FF9-080380F368AD}"/>
              </a:ext>
            </a:extLst>
          </p:cNvPr>
          <p:cNvSpPr txBox="1">
            <a:spLocks/>
          </p:cNvSpPr>
          <p:nvPr/>
        </p:nvSpPr>
        <p:spPr>
          <a:xfrm>
            <a:off x="680142" y="1687464"/>
            <a:ext cx="7356394" cy="2620457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-3429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r>
              <a:rPr lang="en-US" sz="2000" dirty="0">
                <a:latin typeface="Segoe UI" panose="020B0502040204020203" pitchFamily="34" charset="0"/>
                <a:ea typeface="+mn-lt"/>
                <a:cs typeface="Segoe UI" panose="020B0502040204020203" pitchFamily="34" charset="0"/>
              </a:rPr>
              <a:t>Should AI mapping of solar footprints and suitability for dual use solar be combined in one research project?</a:t>
            </a:r>
          </a:p>
          <a:p>
            <a:pPr lvl="1" indent="-3429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r>
              <a:rPr lang="en-US" sz="2000" dirty="0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Should the project be limited to developing the automated mapping methods or should it also generate a map of solar footprints? If a map, should it be statewide or WECC-wide? </a:t>
            </a:r>
          </a:p>
          <a:p>
            <a:pPr marL="0" indent="0" defTabSz="685800">
              <a:lnSpc>
                <a:spcPct val="100000"/>
              </a:lnSpc>
              <a:spcBef>
                <a:spcPts val="750"/>
              </a:spcBef>
              <a:buNone/>
            </a:pPr>
            <a:endParaRPr lang="en-US" sz="1350" dirty="0">
              <a:solidFill>
                <a:srgbClr val="0F6FC6">
                  <a:lumMod val="50000"/>
                </a:srgb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defTabSz="685800">
              <a:lnSpc>
                <a:spcPct val="100000"/>
              </a:lnSpc>
              <a:spcBef>
                <a:spcPts val="750"/>
              </a:spcBef>
              <a:buNone/>
            </a:pPr>
            <a:br>
              <a:rPr lang="en-US" sz="1500" dirty="0">
                <a:solidFill>
                  <a:srgbClr val="0F6FC6">
                    <a:lumMod val="50000"/>
                  </a:srgb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US" sz="1500" dirty="0">
              <a:solidFill>
                <a:srgbClr val="0F6FC6">
                  <a:lumMod val="50000"/>
                </a:srgb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2687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266" y="498300"/>
            <a:ext cx="7465484" cy="779130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1A375A"/>
                </a:solidFill>
                <a:latin typeface="Century Gothic" panose="020B0502020202020204" pitchFamily="34" charset="0"/>
              </a:rPr>
              <a:t>Group 2 Discussion Questions: Assessing and minimizing environmental and biological resource impacts of clean energy deployments </a:t>
            </a:r>
            <a:r>
              <a:rPr lang="en-US" sz="2000" b="1" dirty="0">
                <a:solidFill>
                  <a:srgbClr val="1A375A"/>
                </a:solidFill>
                <a:latin typeface="Century Gothic" panose="020B0502020202020204" pitchFamily="34" charset="0"/>
              </a:rPr>
              <a:t> </a:t>
            </a:r>
            <a:br>
              <a:rPr lang="en-US" sz="2000" b="1" dirty="0">
                <a:solidFill>
                  <a:schemeClr val="tx2">
                    <a:lumMod val="75000"/>
                  </a:schemeClr>
                </a:solidFill>
              </a:rPr>
            </a:br>
            <a:endParaRPr 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42276" y="4645200"/>
            <a:ext cx="1352550" cy="273844"/>
          </a:xfrm>
        </p:spPr>
        <p:txBody>
          <a:bodyPr/>
          <a:lstStyle/>
          <a:p>
            <a:pPr defTabSz="685800"/>
            <a:fld id="{005C4985-ACD0-2B4C-8981-36243250F268}" type="slidenum">
              <a:rPr lang="en-US" sz="120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defTabSz="685800"/>
              <a:t>20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8C6D2-EC1D-D4C8-6FF9-080380F368AD}"/>
              </a:ext>
            </a:extLst>
          </p:cNvPr>
          <p:cNvSpPr txBox="1">
            <a:spLocks/>
          </p:cNvSpPr>
          <p:nvPr/>
        </p:nvSpPr>
        <p:spPr>
          <a:xfrm>
            <a:off x="763837" y="1646064"/>
            <a:ext cx="7356394" cy="3272980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0100" lvl="1" indent="-4572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r>
              <a:rPr lang="en-US" sz="2000" dirty="0">
                <a:solidFill>
                  <a:srgbClr val="1A375A"/>
                </a:solidFill>
                <a:latin typeface="Arial" panose="020B0604020202020204"/>
                <a:ea typeface="Yu Gothic Light" panose="020B0300000000000000" pitchFamily="34" charset="-128"/>
              </a:rPr>
              <a:t>What additional types of research topics would be valuable to fill key knowledge gaps? </a:t>
            </a:r>
          </a:p>
          <a:p>
            <a:pPr marL="800100" lvl="1" indent="-4572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r>
              <a:rPr lang="en-US" sz="2000" dirty="0">
                <a:solidFill>
                  <a:srgbClr val="1A375A"/>
                </a:solidFill>
                <a:latin typeface="Arial" panose="020B0604020202020204"/>
                <a:ea typeface="Yu Gothic Light" panose="020B0300000000000000" pitchFamily="34" charset="-128"/>
              </a:rPr>
              <a:t>Should this topic be focused on a particular group of species/ecosystems or electricity generation technologies?</a:t>
            </a:r>
          </a:p>
          <a:p>
            <a:pPr marL="0" indent="0" defTabSz="685800">
              <a:spcBef>
                <a:spcPts val="750"/>
              </a:spcBef>
              <a:buNone/>
            </a:pPr>
            <a:endParaRPr lang="en-US" sz="2000" dirty="0">
              <a:solidFill>
                <a:srgbClr val="1A375A"/>
              </a:solidFill>
              <a:latin typeface="Arial" panose="020B0604020202020204"/>
            </a:endParaRPr>
          </a:p>
          <a:p>
            <a:pPr marL="0" indent="0" defTabSz="685800">
              <a:spcBef>
                <a:spcPts val="750"/>
              </a:spcBef>
              <a:buNone/>
            </a:pPr>
            <a:br>
              <a:rPr lang="en-US" sz="2000" dirty="0">
                <a:solidFill>
                  <a:srgbClr val="1A375A"/>
                </a:solidFill>
                <a:latin typeface="Arial" panose="020B0604020202020204"/>
              </a:rPr>
            </a:br>
            <a:endParaRPr lang="en-US" sz="2000" dirty="0">
              <a:solidFill>
                <a:srgbClr val="1A375A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8657939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9678" y="501301"/>
            <a:ext cx="7465484" cy="779130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1A375A"/>
                </a:solidFill>
                <a:latin typeface="Century Gothic" panose="020B0502020202020204" pitchFamily="34" charset="0"/>
              </a:rPr>
              <a:t>Group 3 Discussion Questions: Testing bird-friendly windows for decarbonized buildings</a:t>
            </a:r>
            <a:br>
              <a:rPr lang="en-US" sz="2400" b="1" dirty="0">
                <a:solidFill>
                  <a:srgbClr val="2B5B95"/>
                </a:solidFill>
              </a:rPr>
            </a:br>
            <a:endParaRPr lang="en-US" sz="2400" dirty="0">
              <a:solidFill>
                <a:srgbClr val="2B5B95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37526" y="4828778"/>
            <a:ext cx="1352550" cy="273844"/>
          </a:xfrm>
        </p:spPr>
        <p:txBody>
          <a:bodyPr/>
          <a:lstStyle/>
          <a:p>
            <a:pPr defTabSz="685800"/>
            <a:fld id="{005C4985-ACD0-2B4C-8981-36243250F268}" type="slidenum">
              <a:rPr lang="en-US" sz="120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defTabSz="685800"/>
              <a:t>21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8C6D2-EC1D-D4C8-6FF9-080380F368AD}"/>
              </a:ext>
            </a:extLst>
          </p:cNvPr>
          <p:cNvSpPr txBox="1">
            <a:spLocks/>
          </p:cNvSpPr>
          <p:nvPr/>
        </p:nvSpPr>
        <p:spPr>
          <a:xfrm>
            <a:off x="687637" y="1372220"/>
            <a:ext cx="7356394" cy="3272980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0100" lvl="1" indent="-4572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r>
              <a:rPr lang="en-US" sz="2000" dirty="0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Should the project focus on either electricity generation technologies or energy efficiency technologies or both?</a:t>
            </a:r>
          </a:p>
          <a:p>
            <a:pPr marL="800100" lvl="1" indent="-4572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r>
              <a:rPr lang="en-US" sz="2000" dirty="0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Should the project focus on testing existing energy windows or new technologies to be developed to meet both bird and energy objectives or both?</a:t>
            </a:r>
          </a:p>
          <a:p>
            <a:pPr marL="0" indent="0" defTabSz="685800">
              <a:lnSpc>
                <a:spcPct val="100000"/>
              </a:lnSpc>
              <a:spcBef>
                <a:spcPts val="750"/>
              </a:spcBef>
              <a:buNone/>
            </a:pPr>
            <a:endParaRPr lang="en-US" sz="1600" dirty="0">
              <a:solidFill>
                <a:srgbClr val="1A375A"/>
              </a:solidFill>
              <a:latin typeface="Arial" panose="020B0604020202020204"/>
            </a:endParaRPr>
          </a:p>
          <a:p>
            <a:pPr marL="0" indent="0" defTabSz="685800">
              <a:lnSpc>
                <a:spcPct val="100000"/>
              </a:lnSpc>
              <a:spcBef>
                <a:spcPts val="750"/>
              </a:spcBef>
              <a:buNone/>
            </a:pPr>
            <a:br>
              <a:rPr lang="en-US" sz="1800" dirty="0">
                <a:solidFill>
                  <a:srgbClr val="1A375A"/>
                </a:solidFill>
                <a:latin typeface="Arial" panose="020B0604020202020204"/>
              </a:rPr>
            </a:br>
            <a:endParaRPr lang="en-US" sz="1800" dirty="0">
              <a:solidFill>
                <a:srgbClr val="1A375A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7941505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392" y="275150"/>
            <a:ext cx="7465484" cy="779130"/>
          </a:xfrm>
        </p:spPr>
        <p:txBody>
          <a:bodyPr>
            <a:noAutofit/>
          </a:bodyPr>
          <a:lstStyle/>
          <a:p>
            <a:r>
              <a:rPr lang="en-US" sz="2400" b="1" dirty="0">
                <a:latin typeface="Century Gothic" panose="020B0502020202020204" pitchFamily="34" charset="0"/>
              </a:rPr>
              <a:t>Group 4 Discussion Questions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: Identifying biologically appropriate exterior lighting 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37526" y="4828778"/>
            <a:ext cx="1352550" cy="273844"/>
          </a:xfrm>
        </p:spPr>
        <p:txBody>
          <a:bodyPr/>
          <a:lstStyle/>
          <a:p>
            <a:pPr defTabSz="685800"/>
            <a:fld id="{005C4985-ACD0-2B4C-8981-36243250F268}" type="slidenum">
              <a:rPr lang="en-US" sz="120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defTabSz="685800"/>
              <a:t>22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8C6D2-EC1D-D4C8-6FF9-080380F368AD}"/>
              </a:ext>
            </a:extLst>
          </p:cNvPr>
          <p:cNvSpPr txBox="1">
            <a:spLocks/>
          </p:cNvSpPr>
          <p:nvPr/>
        </p:nvSpPr>
        <p:spPr>
          <a:xfrm>
            <a:off x="553763" y="1471656"/>
            <a:ext cx="7356394" cy="3272980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0100" lvl="1" indent="-4572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r>
              <a:rPr lang="en-US" sz="2000" dirty="0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Should the project focus on particular species or groups of species? If so, which ones?</a:t>
            </a:r>
          </a:p>
          <a:p>
            <a:pPr marL="800100" lvl="1" indent="-4572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r>
              <a:rPr lang="en-US" sz="2000" dirty="0">
                <a:solidFill>
                  <a:srgbClr val="1A375A"/>
                </a:solidFill>
                <a:latin typeface="Segoe UI" panose="020B0502040204020203" pitchFamily="34" charset="0"/>
                <a:ea typeface="Yu Gothic Light" panose="020B0300000000000000" pitchFamily="34" charset="-128"/>
                <a:cs typeface="Segoe UI" panose="020B0502040204020203" pitchFamily="34" charset="0"/>
              </a:rPr>
              <a:t>Should the project be limited to studying LED lighting or include any outdoor lighting technologies in use?</a:t>
            </a:r>
          </a:p>
          <a:p>
            <a:pPr marL="0" indent="0" defTabSz="685800">
              <a:lnSpc>
                <a:spcPct val="100000"/>
              </a:lnSpc>
              <a:spcBef>
                <a:spcPts val="750"/>
              </a:spcBef>
              <a:buNone/>
            </a:pPr>
            <a:endParaRPr lang="en-US" sz="2000" dirty="0">
              <a:solidFill>
                <a:srgbClr val="1A375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defTabSz="685800">
              <a:lnSpc>
                <a:spcPct val="100000"/>
              </a:lnSpc>
              <a:spcBef>
                <a:spcPts val="750"/>
              </a:spcBef>
              <a:buNone/>
            </a:pPr>
            <a:br>
              <a:rPr lang="en-US" sz="20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US" sz="2000" dirty="0">
              <a:solidFill>
                <a:srgbClr val="1A375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7623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385" y="536957"/>
            <a:ext cx="7465484" cy="779130"/>
          </a:xfrm>
        </p:spPr>
        <p:txBody>
          <a:bodyPr>
            <a:noAutofit/>
          </a:bodyPr>
          <a:lstStyle/>
          <a:p>
            <a:r>
              <a:rPr lang="en-US" sz="2400" b="1" dirty="0">
                <a:latin typeface="Century Gothic" panose="020B0502020202020204" pitchFamily="34" charset="0"/>
              </a:rPr>
              <a:t>Group 5 Discussion Questions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: Planning R&amp;D to advance California’s clean energy circular economy</a:t>
            </a:r>
            <a:br>
              <a:rPr lang="en-US" sz="2400" b="1" dirty="0">
                <a:solidFill>
                  <a:schemeClr val="tx2">
                    <a:lumMod val="75000"/>
                  </a:schemeClr>
                </a:solidFill>
              </a:rPr>
            </a:b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80376" y="4707365"/>
            <a:ext cx="1352550" cy="273844"/>
          </a:xfrm>
        </p:spPr>
        <p:txBody>
          <a:bodyPr/>
          <a:lstStyle/>
          <a:p>
            <a:pPr defTabSz="685800"/>
            <a:fld id="{005C4985-ACD0-2B4C-8981-36243250F268}" type="slidenum">
              <a:rPr lang="en-US" sz="120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defTabSz="685800"/>
              <a:t>23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8C6D2-EC1D-D4C8-6FF9-080380F368AD}"/>
              </a:ext>
            </a:extLst>
          </p:cNvPr>
          <p:cNvSpPr txBox="1">
            <a:spLocks/>
          </p:cNvSpPr>
          <p:nvPr/>
        </p:nvSpPr>
        <p:spPr>
          <a:xfrm>
            <a:off x="223982" y="1097282"/>
            <a:ext cx="7356394" cy="2948935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71170" lvl="1" indent="-128270" defTabSz="685800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endParaRPr lang="en-US" sz="1500" dirty="0">
              <a:solidFill>
                <a:srgbClr val="1A375A"/>
              </a:solidFill>
              <a:highlight>
                <a:srgbClr val="FFFF00"/>
              </a:highlight>
              <a:latin typeface="Segoe UI" panose="020B0502040204020203" pitchFamily="34" charset="0"/>
              <a:ea typeface="Yu Gothic Light" panose="020B0300000000000000" pitchFamily="34" charset="-128"/>
              <a:cs typeface="Segoe UI" panose="020B0502040204020203" pitchFamily="34" charset="0"/>
            </a:endParaRPr>
          </a:p>
          <a:p>
            <a:pPr marL="1257300" lvl="2" indent="-4572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r>
              <a:rPr lang="en-US" sz="2000" dirty="0">
                <a:solidFill>
                  <a:srgbClr val="1A375A"/>
                </a:solidFill>
                <a:latin typeface="Segoe UI" panose="020B0502040204020203" pitchFamily="34" charset="0"/>
                <a:ea typeface="Yu Gothic Light"/>
                <a:cs typeface="Segoe UI" panose="020B0502040204020203" pitchFamily="34" charset="0"/>
              </a:rPr>
              <a:t>Which clean energy circular economy topic proposed has the highest priority and why? (design for extended life; design for recycling and reuse; new technologies to manage retired materials’; remanufacturing guidelines)</a:t>
            </a:r>
          </a:p>
          <a:p>
            <a:pPr marL="1257300" lvl="2" indent="-4572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r>
              <a:rPr lang="en-US" sz="2000" dirty="0">
                <a:solidFill>
                  <a:srgbClr val="1A375A"/>
                </a:solidFill>
                <a:latin typeface="Segoe UI" panose="020B0502040204020203" pitchFamily="34" charset="0"/>
                <a:ea typeface="Yu Gothic Light"/>
                <a:cs typeface="Segoe UI" panose="020B0502040204020203" pitchFamily="34" charset="0"/>
              </a:rPr>
              <a:t>Are there any other topics we should consider including?</a:t>
            </a:r>
          </a:p>
          <a:p>
            <a:pPr marL="1257300" lvl="2" indent="-457200" defTabSz="685800">
              <a:lnSpc>
                <a:spcPct val="100000"/>
              </a:lnSpc>
              <a:spcBef>
                <a:spcPts val="375"/>
              </a:spcBef>
              <a:buFont typeface="+mj-lt"/>
              <a:buAutoNum type="arabicPeriod"/>
            </a:pPr>
            <a:endParaRPr lang="en-US" sz="2000" dirty="0">
              <a:solidFill>
                <a:srgbClr val="1A375A"/>
              </a:solidFill>
              <a:latin typeface="Segoe UI" panose="020B0502040204020203" pitchFamily="34" charset="0"/>
              <a:ea typeface="Yu Gothic Light"/>
              <a:cs typeface="Segoe UI" panose="020B0502040204020203" pitchFamily="34" charset="0"/>
            </a:endParaRPr>
          </a:p>
          <a:p>
            <a:pPr marL="928370" lvl="2" indent="-128270" defTabSz="685800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1A375A"/>
              </a:solidFill>
              <a:latin typeface="Segoe UI" panose="020B0502040204020203" pitchFamily="34" charset="0"/>
              <a:ea typeface="Yu Gothic Light"/>
              <a:cs typeface="Segoe UI" panose="020B0502040204020203" pitchFamily="34" charset="0"/>
            </a:endParaRPr>
          </a:p>
          <a:p>
            <a:pPr marL="0" indent="0" defTabSz="685800">
              <a:lnSpc>
                <a:spcPct val="100000"/>
              </a:lnSpc>
              <a:spcBef>
                <a:spcPts val="750"/>
              </a:spcBef>
              <a:buNone/>
            </a:pPr>
            <a:endParaRPr lang="en-US" sz="1350" dirty="0">
              <a:solidFill>
                <a:srgbClr val="1A375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defTabSz="685800">
              <a:lnSpc>
                <a:spcPct val="100000"/>
              </a:lnSpc>
              <a:spcBef>
                <a:spcPts val="750"/>
              </a:spcBef>
              <a:buNone/>
            </a:pPr>
            <a:br>
              <a:rPr lang="en-US" sz="1500" dirty="0">
                <a:solidFill>
                  <a:srgbClr val="1A375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US" sz="1500" dirty="0">
              <a:solidFill>
                <a:srgbClr val="1A375A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982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361" y="639297"/>
            <a:ext cx="8086639" cy="77913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1A375A"/>
                </a:solidFill>
                <a:latin typeface="Century Gothic" panose="020B0502020202020204" pitchFamily="34" charset="0"/>
              </a:rPr>
              <a:t>Discussion Questions for all groups:</a:t>
            </a:r>
            <a:br>
              <a:rPr lang="en-US" sz="2800" b="1" dirty="0">
                <a:solidFill>
                  <a:srgbClr val="1A375A"/>
                </a:solidFill>
                <a:latin typeface="Century Gothic" panose="020B0502020202020204" pitchFamily="34" charset="0"/>
              </a:rPr>
            </a:br>
            <a:br>
              <a:rPr lang="en-US" sz="2800" b="1" dirty="0">
                <a:solidFill>
                  <a:srgbClr val="00588A"/>
                </a:solidFill>
                <a:latin typeface="Century Gothic" panose="020B0502020202020204" pitchFamily="34" charset="0"/>
              </a:rPr>
            </a:b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56" y="1099546"/>
            <a:ext cx="8229600" cy="342899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14350" indent="-514350">
              <a:lnSpc>
                <a:spcPct val="100000"/>
              </a:lnSpc>
              <a:buAutoNum type="arabicPeriod"/>
            </a:pPr>
            <a:r>
              <a:rPr lang="en-US" sz="2000" dirty="0">
                <a:latin typeface="Segoe UI" panose="020B0502040204020203" pitchFamily="34" charset="0"/>
                <a:ea typeface="+mn-lt"/>
                <a:cs typeface="Segoe UI" panose="020B0502040204020203" pitchFamily="34" charset="0"/>
              </a:rPr>
              <a:t>What suggestions would you make to improve the scope and/or focus of these efforts, given the total of $3 million budget available?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US" sz="2000" dirty="0">
                <a:latin typeface="Segoe UI" panose="020B0502040204020203" pitchFamily="34" charset="0"/>
                <a:ea typeface="+mn-lt"/>
                <a:cs typeface="Segoe UI" panose="020B0502040204020203" pitchFamily="34" charset="0"/>
              </a:rPr>
              <a:t>How can the efforts outlined above best complement and build on other research and analysis efforts?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US" sz="2000" dirty="0">
                <a:latin typeface="Segoe UI" panose="020B0502040204020203" pitchFamily="34" charset="0"/>
                <a:ea typeface="+mn-lt"/>
                <a:cs typeface="Segoe UI" panose="020B0502040204020203" pitchFamily="34" charset="0"/>
              </a:rPr>
              <a:t>How can the efforts outlined above best deliver high-impact, policy-relevant results?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US" sz="2000" dirty="0">
                <a:latin typeface="Segoe UI" panose="020B0502040204020203" pitchFamily="34" charset="0"/>
                <a:ea typeface="+mn-lt"/>
                <a:cs typeface="Segoe UI" panose="020B0502040204020203" pitchFamily="34" charset="0"/>
              </a:rPr>
              <a:t>What are key gaps in knowledge and methods to inform a reliable, resilient transition to a zero-carbon electricity system, as directed by the goals of SB 100?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1900" y="4714950"/>
            <a:ext cx="1352550" cy="273844"/>
          </a:xfrm>
        </p:spPr>
        <p:txBody>
          <a:bodyPr/>
          <a:lstStyle/>
          <a:p>
            <a:fld id="{8569167A-9D82-438A-BF70-1028D6A4A763}" type="slidenum">
              <a:rPr lang="en-US" sz="1200" smtClean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24</a:t>
            </a:fld>
            <a:endParaRPr lang="en-US" sz="12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0591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63139"/>
            <a:ext cx="8229600" cy="762000"/>
          </a:xfrm>
        </p:spPr>
        <p:txBody>
          <a:bodyPr>
            <a:normAutofit/>
          </a:bodyPr>
          <a:lstStyle/>
          <a:p>
            <a:r>
              <a:rPr lang="en-US" dirty="0"/>
              <a:t>Thank You! </a:t>
            </a:r>
            <a:endParaRPr lang="en-US" b="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772275" y="4689340"/>
            <a:ext cx="2133600" cy="273844"/>
          </a:xfrm>
        </p:spPr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48184" y="1810052"/>
            <a:ext cx="784860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600" b="1" dirty="0">
                <a:solidFill>
                  <a:srgbClr val="2B5B95"/>
                </a:solidFill>
              </a:rPr>
              <a:t>Submit electronically </a:t>
            </a:r>
            <a:r>
              <a:rPr lang="en-US" altLang="en-US" sz="1600" dirty="0">
                <a:solidFill>
                  <a:srgbClr val="2B5B95"/>
                </a:solidFill>
              </a:rPr>
              <a:t>through the Energy Commission’s “Research Idea Exchange” docket </a:t>
            </a:r>
            <a:r>
              <a:rPr lang="en-US" altLang="en-US" sz="1600" dirty="0">
                <a:solidFill>
                  <a:srgbClr val="2B5B95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  <a:r>
              <a:rPr lang="en-US" altLang="en-US" sz="1600" dirty="0">
                <a:solidFill>
                  <a:srgbClr val="2B5B95"/>
                </a:solidFill>
              </a:rPr>
              <a:t>: </a:t>
            </a:r>
            <a:r>
              <a:rPr lang="en-US" sz="1600" b="0" i="0" u="sng" strike="noStrike" dirty="0">
                <a:solidFill>
                  <a:srgbClr val="2B5B95"/>
                </a:solidFill>
                <a:effectLst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https://efiling.energy.ca.gov/Lists/DocketLog.aspx?docketnumber=23-ERDD-01</a:t>
            </a:r>
            <a:endParaRPr lang="en-US" altLang="en-US" sz="1600" dirty="0">
              <a:solidFill>
                <a:srgbClr val="2B5B95"/>
              </a:solidFill>
            </a:endParaRPr>
          </a:p>
          <a:p>
            <a:pPr algn="ctr">
              <a:buClr>
                <a:schemeClr val="accent5"/>
              </a:buClr>
              <a:defRPr/>
            </a:pPr>
            <a:endParaRPr lang="en-US" altLang="en-US" sz="1600" dirty="0">
              <a:solidFill>
                <a:srgbClr val="2B5B95"/>
              </a:solidFill>
            </a:endParaRP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600" b="1" dirty="0">
                <a:solidFill>
                  <a:srgbClr val="2B5B95"/>
                </a:solidFill>
              </a:rPr>
              <a:t>Or by email </a:t>
            </a:r>
            <a:r>
              <a:rPr lang="en-US" altLang="en-US" sz="1600" dirty="0">
                <a:solidFill>
                  <a:srgbClr val="2B5B95"/>
                </a:solidFill>
              </a:rPr>
              <a:t>to the Docket Unit at: </a:t>
            </a:r>
            <a:r>
              <a:rPr lang="en-US" altLang="en-US" sz="1600" dirty="0">
                <a:solidFill>
                  <a:srgbClr val="2B5B95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docket@energy.ca.gov</a:t>
            </a:r>
            <a:r>
              <a:rPr lang="en-US" altLang="en-US" sz="1600" dirty="0">
                <a:solidFill>
                  <a:srgbClr val="2B5B95"/>
                </a:solidFill>
              </a:rPr>
              <a:t> </a:t>
            </a:r>
          </a:p>
          <a:p>
            <a:pPr marL="742950" lvl="1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600" dirty="0">
                <a:solidFill>
                  <a:srgbClr val="2B5B95"/>
                </a:solidFill>
              </a:rPr>
              <a:t>Please include docket number 23-ERDD-01 and “</a:t>
            </a:r>
            <a:r>
              <a:rPr lang="en-US" sz="1600" b="0" i="0" dirty="0">
                <a:solidFill>
                  <a:srgbClr val="2B5B95"/>
                </a:solidFill>
                <a:effectLst/>
              </a:rPr>
              <a:t>Advancing the Environmental Sustainability of the Clean Energy Transition</a:t>
            </a:r>
            <a:r>
              <a:rPr lang="en-US" altLang="en-US" sz="1600" dirty="0">
                <a:solidFill>
                  <a:srgbClr val="2B5B95"/>
                </a:solidFill>
              </a:rPr>
              <a:t>” in the subject line</a:t>
            </a: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endParaRPr lang="en-US" altLang="en-US" sz="1600" dirty="0">
              <a:solidFill>
                <a:srgbClr val="2B5B95"/>
              </a:solidFill>
            </a:endParaRP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600" dirty="0">
                <a:solidFill>
                  <a:srgbClr val="2B5B95"/>
                </a:solidFill>
              </a:rPr>
              <a:t>Or by paper copy to the Docket Unit: California Energy Commission || Docket Unit, MS-4 || Re: Docket No. 23-ERDD-01 || 715 P Street || Sacramento, CA  95814</a:t>
            </a: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  <a:defRPr/>
            </a:pPr>
            <a:endParaRPr lang="en-US" altLang="en-US" sz="1400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500" y="736983"/>
            <a:ext cx="7734300" cy="12311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tx2"/>
                </a:solidFill>
              </a:rPr>
              <a:t>Please submit your written comments by </a:t>
            </a:r>
          </a:p>
          <a:p>
            <a:pPr algn="ctr">
              <a:defRPr/>
            </a:pPr>
            <a:r>
              <a:rPr lang="en-US" sz="2800" b="1" dirty="0">
                <a:solidFill>
                  <a:schemeClr val="tx2"/>
                </a:solidFill>
                <a:cs typeface="Calibri"/>
              </a:rPr>
              <a:t>5 p.m. December 29, 2023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808838"/>
      </p:ext>
    </p:extLst>
  </p:cSld>
  <p:clrMapOvr>
    <a:masterClrMapping/>
  </p:clrMapOvr>
</p:sld>
</file>

<file path=ppt/theme/theme1.xml><?xml version="1.0" encoding="utf-8"?>
<a:theme xmlns:a="http://schemas.openxmlformats.org/drawingml/2006/main" name="ERDD-Template">
  <a:themeElements>
    <a:clrScheme name="EPIC IP3">
      <a:dk1>
        <a:sysClr val="windowText" lastClr="000000"/>
      </a:dk1>
      <a:lt1>
        <a:sysClr val="window" lastClr="FFFFFF"/>
      </a:lt1>
      <a:dk2>
        <a:srgbClr val="00588A"/>
      </a:dk2>
      <a:lt2>
        <a:srgbClr val="40C2CC"/>
      </a:lt2>
      <a:accent1>
        <a:srgbClr val="007FB7"/>
      </a:accent1>
      <a:accent2>
        <a:srgbClr val="8EBF3F"/>
      </a:accent2>
      <a:accent3>
        <a:srgbClr val="88A631"/>
      </a:accent3>
      <a:accent4>
        <a:srgbClr val="F7941E"/>
      </a:accent4>
      <a:accent5>
        <a:srgbClr val="E8AF22"/>
      </a:accent5>
      <a:accent6>
        <a:srgbClr val="F3BF66"/>
      </a:accent6>
      <a:hlink>
        <a:srgbClr val="007FB7"/>
      </a:hlink>
      <a:folHlink>
        <a:srgbClr val="800080"/>
      </a:folHlink>
    </a:clrScheme>
    <a:fontScheme name="ERDD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ERDD-Template">
  <a:themeElements>
    <a:clrScheme name="EPIC IP3">
      <a:dk1>
        <a:sysClr val="windowText" lastClr="000000"/>
      </a:dk1>
      <a:lt1>
        <a:sysClr val="window" lastClr="FFFFFF"/>
      </a:lt1>
      <a:dk2>
        <a:srgbClr val="00588A"/>
      </a:dk2>
      <a:lt2>
        <a:srgbClr val="40C2CC"/>
      </a:lt2>
      <a:accent1>
        <a:srgbClr val="007FB7"/>
      </a:accent1>
      <a:accent2>
        <a:srgbClr val="8EBF3F"/>
      </a:accent2>
      <a:accent3>
        <a:srgbClr val="88A631"/>
      </a:accent3>
      <a:accent4>
        <a:srgbClr val="F7941E"/>
      </a:accent4>
      <a:accent5>
        <a:srgbClr val="E8AF22"/>
      </a:accent5>
      <a:accent6>
        <a:srgbClr val="F3BF66"/>
      </a:accent6>
      <a:hlink>
        <a:srgbClr val="007FB7"/>
      </a:hlink>
      <a:folHlink>
        <a:srgbClr val="800080"/>
      </a:folHlink>
    </a:clrScheme>
    <a:fontScheme name="ERDD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0B1CDDF-4950-4AFB-9EEE-047628B35F1D}" vid="{FF7FF651-6523-4B79-A2E4-AFEF33FDA87F}"/>
    </a:ext>
  </a:extLst>
</a:theme>
</file>

<file path=ppt/theme/theme3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4.xml><?xml version="1.0" encoding="utf-8"?>
<a:theme xmlns:a="http://schemas.openxmlformats.org/drawingml/2006/main" name="1_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/>
        <AccountId xsi:nil="true"/>
        <AccountType/>
      </UserInfo>
    </SharedWithUsers>
    <TaxCatchAll xmlns="5067c814-4b34-462c-a21d-c185ff6548d2" xsi:nil="true"/>
    <lcf76f155ced4ddcb4097134ff3c332f xmlns="92ecc987-d12b-42b1-abee-10b37485ad0a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E0E14B354F4845B9218E49F7E0D878" ma:contentTypeVersion="14" ma:contentTypeDescription="Create a new document." ma:contentTypeScope="" ma:versionID="16f164efc345062098e71a85c39b50d6">
  <xsd:schema xmlns:xsd="http://www.w3.org/2001/XMLSchema" xmlns:xs="http://www.w3.org/2001/XMLSchema" xmlns:p="http://schemas.microsoft.com/office/2006/metadata/properties" xmlns:ns2="92ecc987-d12b-42b1-abee-10b37485ad0a" xmlns:ns3="5067c814-4b34-462c-a21d-c185ff6548d2" targetNamespace="http://schemas.microsoft.com/office/2006/metadata/properties" ma:root="true" ma:fieldsID="fcec3687ac7965fe5b997d0041001a0b" ns2:_="" ns3:_="">
    <xsd:import namespace="92ecc987-d12b-42b1-abee-10b37485ad0a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cc987-d12b-42b1-abee-10b37485ad0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2752bcb9-f337-4c4d-ab40-c128a420f593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29021BB-973E-4634-B335-9438B3939E96}">
  <ds:schemaRefs>
    <ds:schemaRef ds:uri="5067c814-4b34-462c-a21d-c185ff6548d2"/>
    <ds:schemaRef ds:uri="92ecc987-d12b-42b1-abee-10b37485ad0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5CCE8A4-5CB0-4EA5-8F6A-D8DD8D1CFEC9}">
  <ds:schemaRefs>
    <ds:schemaRef ds:uri="5067c814-4b34-462c-a21d-c185ff6548d2"/>
    <ds:schemaRef ds:uri="92ecc987-d12b-42b1-abee-10b37485ad0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FB70EC6-7540-46B8-AC0D-3F46DB26842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ERDD-Template</Template>
  <TotalTime>8189</TotalTime>
  <Words>2215</Words>
  <Application>Microsoft Office PowerPoint</Application>
  <PresentationFormat>On-screen Show (16:9)</PresentationFormat>
  <Paragraphs>252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38" baseType="lpstr">
      <vt:lpstr>Arial</vt:lpstr>
      <vt:lpstr>Arial Black</vt:lpstr>
      <vt:lpstr>Calibri</vt:lpstr>
      <vt:lpstr>Century Gothic</vt:lpstr>
      <vt:lpstr>Roboto</vt:lpstr>
      <vt:lpstr>Segoe UI</vt:lpstr>
      <vt:lpstr>Segoe UI Semibold</vt:lpstr>
      <vt:lpstr>Tahoma</vt:lpstr>
      <vt:lpstr>Wingdings</vt:lpstr>
      <vt:lpstr>ERDD-Template</vt:lpstr>
      <vt:lpstr>2_ERDD-Template</vt:lpstr>
      <vt:lpstr>Content</vt:lpstr>
      <vt:lpstr>1_Content</vt:lpstr>
      <vt:lpstr>Research to Inform Environmental Sustainability of a Clean Energy Transition (Enviro-SET)  Request for Comments on Forthcoming Solicitation</vt:lpstr>
      <vt:lpstr>Workshop information</vt:lpstr>
      <vt:lpstr>Why We Are Seeking Your Input?</vt:lpstr>
      <vt:lpstr>Workshop Agenda </vt:lpstr>
      <vt:lpstr>EPIC Research and Development Program</vt:lpstr>
      <vt:lpstr>Tentative Grant Funding Amounts</vt:lpstr>
      <vt:lpstr>Research Background Group 1:  Automated mapping of solar energy development footprints and modeling land suitability for dual-use purposes  </vt:lpstr>
      <vt:lpstr>Research Background Group 1:  Automated mapping of solar energy development footprints and modeling land suitability for dual-use purposes (continued)  </vt:lpstr>
      <vt:lpstr>Group 1: Automated mapping of solar energy development footprints and modeling land suitability for dual-use purposes</vt:lpstr>
      <vt:lpstr>Research Background Group 2:  Assessing and minimizing environmental and biological resource impacts of clean energy deployments    </vt:lpstr>
      <vt:lpstr>Group 2: Assessing and minimizing environmental and biological resource impacts of clean energy deployments   </vt:lpstr>
      <vt:lpstr>Research Background Group 3:  Testing bird-friendly windows for decarbonized buildings </vt:lpstr>
      <vt:lpstr>Group 3: Testing bird-friendly windows for decarbonized buildings </vt:lpstr>
      <vt:lpstr>Research Background Group 4:  Identifying biologically appropriate exterior lighting </vt:lpstr>
      <vt:lpstr>Group 4: Identifying biologically appropriate exterior lighting </vt:lpstr>
      <vt:lpstr>Research Background Group 5: Planning R&amp;D  to advance California’s clean energy circular economy  </vt:lpstr>
      <vt:lpstr>Group 5: Planning R&amp;D to advance California’s Clean Energy Circular Economy  </vt:lpstr>
      <vt:lpstr>Comments and Questions</vt:lpstr>
      <vt:lpstr>Group 1 Discussion Questions: Automated mapping of solar energy development footprints and modeling land suitability for dual-use purposes</vt:lpstr>
      <vt:lpstr>Group 2 Discussion Questions: Assessing and minimizing environmental and biological resource impacts of clean energy deployments   </vt:lpstr>
      <vt:lpstr>Group 3 Discussion Questions: Testing bird-friendly windows for decarbonized buildings </vt:lpstr>
      <vt:lpstr>Group 4 Discussion Questions: Identifying biologically appropriate exterior lighting </vt:lpstr>
      <vt:lpstr>Group 5 Discussion Questions: Planning R&amp;D to advance California’s clean energy circular economy </vt:lpstr>
      <vt:lpstr>Discussion Questions for all groups:  </vt:lpstr>
      <vt:lpstr>Thank You! 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Energy- to Support Electricity Sector Vulnerability Assessment and Resilient Planning  Request for Comments on Forthcoming Solicitation</dc:title>
  <dc:creator>Lew, Virginia@Energy</dc:creator>
  <cp:lastModifiedBy>Naidu, Archal@Energy</cp:lastModifiedBy>
  <cp:revision>3</cp:revision>
  <cp:lastPrinted>2019-05-06T19:31:40Z</cp:lastPrinted>
  <dcterms:created xsi:type="dcterms:W3CDTF">2017-08-20T00:41:06Z</dcterms:created>
  <dcterms:modified xsi:type="dcterms:W3CDTF">2023-12-18T23:22:09Z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0x01010061E0E14B354F4845B9218E49F7E0D878</vt:lpwstr>
  </property>
  <property fmtid="{D5CDD505-2E9C-101B-9397-08002B2CF9AE}" pid="3" name="Order">
    <vt:r8>312100</vt:r8>
  </property>
  <property fmtid="{D5CDD505-2E9C-101B-9397-08002B2CF9AE}" pid="4" name="ComplianceAssetId">
    <vt:lpwstr/>
  </property>
  <property fmtid="{D5CDD505-2E9C-101B-9397-08002B2CF9AE}" pid="5" name="SharedWithUsers">
    <vt:lpwstr/>
  </property>
  <property fmtid="{D5CDD505-2E9C-101B-9397-08002B2CF9AE}" pid="6" name="MediaServiceImageTags">
    <vt:lpwstr/>
  </property>
</Properties>
</file>