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0"/>
  </p:notesMasterIdLst>
  <p:sldIdLst>
    <p:sldId id="259" r:id="rId3"/>
    <p:sldId id="504" r:id="rId4"/>
    <p:sldId id="1406" r:id="rId5"/>
    <p:sldId id="1410" r:id="rId6"/>
    <p:sldId id="1399" r:id="rId7"/>
    <p:sldId id="1412" r:id="rId8"/>
    <p:sldId id="1411" r:id="rId9"/>
  </p:sldIdLst>
  <p:sldSz cx="12192000" cy="6858000"/>
  <p:notesSz cx="6858000" cy="22669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8BE20"/>
    <a:srgbClr val="F68D2E"/>
    <a:srgbClr val="FFFFFF"/>
    <a:srgbClr val="279989"/>
    <a:srgbClr val="9BE048"/>
    <a:srgbClr val="33C3AE"/>
    <a:srgbClr val="42CEBA"/>
    <a:srgbClr val="A7F7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F7CD798-50FA-4DC9-8B44-EDA937B737A8}" v="1" dt="2020-05-15T20:28:03.680"/>
    <p1510:client id="{7A3D8FBA-C9F1-477A-9290-0332F1548640}" v="1" dt="2020-05-15T23:16:26.456"/>
    <p1510:client id="{D95BF8DC-8D22-4244-960C-528B5806C579}" v="771" dt="2020-05-16T01:39:34.898"/>
    <p1510:client id="{E324AF47-011D-4263-86BC-228E039A37D5}" v="1384" dt="2020-05-15T21:10:24.854"/>
    <p1510:client id="{ED494757-41E9-419F-B816-BC52C002EFED}" v="58" dt="2020-05-15T20:33:36.464"/>
  </p1510:revLst>
</p1510:revInfo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01" autoAdjust="0"/>
    <p:restoredTop sz="71572" autoAdjust="0"/>
  </p:normalViewPr>
  <p:slideViewPr>
    <p:cSldViewPr snapToGrid="0">
      <p:cViewPr varScale="1">
        <p:scale>
          <a:sx n="51" d="100"/>
          <a:sy n="51" d="100"/>
        </p:scale>
        <p:origin x="148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microsoft.com/office/2015/10/relationships/revisionInfo" Target="revisionInfo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1A3BAE-4C0B-40CA-B5FE-3ED0C2331CA4}" type="datetimeFigureOut">
              <a:rPr lang="en-US" smtClean="0"/>
              <a:t>5/19/2020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31AE29-5052-43AC-AFEF-00AF3094CF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29760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31AE29-5052-43AC-AFEF-00AF3094CFE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57048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914400" lvl="1" indent="-457200">
              <a:spcAft>
                <a:spcPts val="1200"/>
              </a:spcAft>
              <a:buFontTx/>
              <a:buChar char="-"/>
            </a:pPr>
            <a:endParaRPr lang="en-US" sz="2600" dirty="0">
              <a:solidFill>
                <a:schemeClr val="bg1"/>
              </a:solidFill>
              <a:highlight>
                <a:srgbClr val="FFFF00"/>
              </a:highlight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31AE29-5052-43AC-AFEF-00AF3094CFE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25550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31AE29-5052-43AC-AFEF-00AF3094CFEC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87728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024717D-1B12-674E-A168-429DF753131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13792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24717D-1B12-674E-A168-429DF753131C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51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24717D-1B12-674E-A168-429DF753131C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98081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endParaRPr lang="en-US" dirty="0">
              <a:cs typeface="Calibri" panose="020F05020202040302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24717D-1B12-674E-A168-429DF753131C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54467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0F29B-DC0C-4AA0-8893-C087436655BE}" type="datetime1">
              <a:rPr lang="en-US" smtClean="0"/>
              <a:t>5/19/2020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7F418-5930-4BAC-910D-3D6B6B42D0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42619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B06F4-9481-4A3F-9B4F-4DF98D614271}" type="datetime1">
              <a:rPr lang="en-US" smtClean="0"/>
              <a:t>5/19/2020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7F418-5930-4BAC-910D-3D6B6B42D0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09081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9E52F-FF21-4029-B868-F8CAEBB2FE1B}" type="datetime1">
              <a:rPr lang="en-US" smtClean="0"/>
              <a:t>5/19/2020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7F418-5930-4BAC-910D-3D6B6B42D0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91456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BFF20-1DFC-421B-AEDD-43CC6E76B83A}" type="datetime1">
              <a:rPr lang="en-US" smtClean="0"/>
              <a:t>5/19/2020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7F418-5930-4BAC-910D-3D6B6B42D0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9510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05271-AAEC-4B53-AE46-17AB0AFF7A11}" type="datetime1">
              <a:rPr lang="en-US" smtClean="0"/>
              <a:t>5/19/2020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7F418-5930-4BAC-910D-3D6B6B42D0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86597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92894-A36D-45B2-9B5F-0F3C2A060AEB}" type="datetime1">
              <a:rPr lang="en-US" smtClean="0"/>
              <a:t>5/19/2020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7F418-5930-4BAC-910D-3D6B6B42D0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0978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21064-DB9D-4462-BF19-3DE2ECE96C31}" type="datetime1">
              <a:rPr lang="en-US" smtClean="0"/>
              <a:t>5/19/2020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7F418-5930-4BAC-910D-3D6B6B42D0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36168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9B127-4F98-44FF-846C-4C4DDCE7CD52}" type="datetime1">
              <a:rPr lang="en-US" smtClean="0"/>
              <a:t>5/19/2020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7F418-5930-4BAC-910D-3D6B6B42D0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78329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54FA5-6061-42EC-86FB-C44EE4E347D9}" type="datetime1">
              <a:rPr lang="en-US" smtClean="0"/>
              <a:t>5/19/2020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7F418-5930-4BAC-910D-3D6B6B42D0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49628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1F19D-754B-4177-ABE0-A25B81263BAC}" type="datetime1">
              <a:rPr lang="en-US" smtClean="0"/>
              <a:t>5/19/2020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7F418-5930-4BAC-910D-3D6B6B42D0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82748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F08BF-B639-43F1-B952-CD56699E7C80}" type="datetime1">
              <a:rPr lang="en-US" smtClean="0"/>
              <a:t>5/19/2020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7F418-5930-4BAC-910D-3D6B6B42D0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32304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E4D2E-C73C-42CA-913B-E84D1B94A37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352800" y="6557315"/>
            <a:ext cx="2743200" cy="365125"/>
          </a:xfrm>
        </p:spPr>
        <p:txBody>
          <a:bodyPr/>
          <a:lstStyle/>
          <a:p>
            <a:fld id="{2C47F418-5930-4BAC-910D-3D6B6B42D0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FD7CA-8FBA-4BD1-8EDE-7B9A2F17B2B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3489A0A-C702-48BD-B8D2-8445D3FDF12C}"/>
              </a:ext>
            </a:extLst>
          </p:cNvPr>
          <p:cNvSpPr txBox="1">
            <a:spLocks/>
          </p:cNvSpPr>
          <p:nvPr userDrawn="1"/>
        </p:nvSpPr>
        <p:spPr>
          <a:xfrm>
            <a:off x="3352800" y="644678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2C47F418-5930-4BAC-910D-3D6B6B42D0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8C197-4325-408E-920E-6AF93213AD6A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AD5A538-E31D-4A5C-B183-DA419F6E043D}"/>
              </a:ext>
            </a:extLst>
          </p:cNvPr>
          <p:cNvSpPr txBox="1">
            <a:spLocks/>
          </p:cNvSpPr>
          <p:nvPr userDrawn="1"/>
        </p:nvSpPr>
        <p:spPr>
          <a:xfrm>
            <a:off x="3352800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2C47F418-5930-4BAC-910D-3D6B6B42D0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ADABB-62FC-485E-82CD-403B67779AC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21B8A4EA-452C-4D3B-B9F8-8F9EC444EB9C}"/>
              </a:ext>
            </a:extLst>
          </p:cNvPr>
          <p:cNvSpPr txBox="1">
            <a:spLocks/>
          </p:cNvSpPr>
          <p:nvPr userDrawn="1"/>
        </p:nvSpPr>
        <p:spPr>
          <a:xfrm>
            <a:off x="3352800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2C47F418-5930-4BAC-910D-3D6B6B42D0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EDE06-1AC4-4959-982E-CEE8D3C8716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66964704-6774-4615-AB2B-A4D8BF13BDD6}"/>
              </a:ext>
            </a:extLst>
          </p:cNvPr>
          <p:cNvSpPr txBox="1">
            <a:spLocks/>
          </p:cNvSpPr>
          <p:nvPr userDrawn="1"/>
        </p:nvSpPr>
        <p:spPr>
          <a:xfrm>
            <a:off x="3352800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2C47F418-5930-4BAC-910D-3D6B6B42D0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57DE9-4AFE-4102-A96B-4B1C9734DF2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963C24-24E8-4509-A81A-6720FAD72270}"/>
              </a:ext>
            </a:extLst>
          </p:cNvPr>
          <p:cNvSpPr txBox="1">
            <a:spLocks/>
          </p:cNvSpPr>
          <p:nvPr userDrawn="1"/>
        </p:nvSpPr>
        <p:spPr>
          <a:xfrm>
            <a:off x="3352800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2C47F418-5930-4BAC-910D-3D6B6B42D0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E81ED-2CF1-4C34-9773-84587D3E2B5A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B684C93-EE1F-4F61-97EA-0776D5B2DFD1}"/>
              </a:ext>
            </a:extLst>
          </p:cNvPr>
          <p:cNvSpPr txBox="1">
            <a:spLocks/>
          </p:cNvSpPr>
          <p:nvPr userDrawn="1"/>
        </p:nvSpPr>
        <p:spPr>
          <a:xfrm>
            <a:off x="3352800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2C47F418-5930-4BAC-910D-3D6B6B42D0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A4CE3-CB54-40AF-9C6B-54235EF72E9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C5427A8C-4122-4166-8F3E-58BD62A1964B}"/>
              </a:ext>
            </a:extLst>
          </p:cNvPr>
          <p:cNvSpPr txBox="1">
            <a:spLocks/>
          </p:cNvSpPr>
          <p:nvPr userDrawn="1"/>
        </p:nvSpPr>
        <p:spPr>
          <a:xfrm>
            <a:off x="3352800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2C47F418-5930-4BAC-910D-3D6B6B42D0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1B72B-44A5-440D-9DA2-4E143E0264D6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C2EF02C3-6415-43D0-9FA4-FCC7BBE58439}"/>
              </a:ext>
            </a:extLst>
          </p:cNvPr>
          <p:cNvSpPr txBox="1">
            <a:spLocks/>
          </p:cNvSpPr>
          <p:nvPr userDrawn="1"/>
        </p:nvSpPr>
        <p:spPr>
          <a:xfrm>
            <a:off x="3352800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2C47F418-5930-4BAC-910D-3D6B6B42D0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0D5DE-DA24-402C-9424-FB0E3040129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87411FB-C3DD-41CC-ADE3-E338186183A1}"/>
              </a:ext>
            </a:extLst>
          </p:cNvPr>
          <p:cNvSpPr txBox="1">
            <a:spLocks/>
          </p:cNvSpPr>
          <p:nvPr userDrawn="1"/>
        </p:nvSpPr>
        <p:spPr>
          <a:xfrm>
            <a:off x="3352800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2C47F418-5930-4BAC-910D-3D6B6B42D0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0B3AF-BBB7-4757-971F-AF664A49C88F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03642AB-2017-4DF4-90F3-AEF76CE96D5F}"/>
              </a:ext>
            </a:extLst>
          </p:cNvPr>
          <p:cNvSpPr txBox="1">
            <a:spLocks/>
          </p:cNvSpPr>
          <p:nvPr userDrawn="1"/>
        </p:nvSpPr>
        <p:spPr>
          <a:xfrm>
            <a:off x="3352800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2C47F418-5930-4BAC-910D-3D6B6B42D0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17175E-1FB0-44D9-9E92-161F4D166932}" type="datetime1">
              <a:rPr lang="en-US" smtClean="0"/>
              <a:t>5/19/2020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7F418-5930-4BAC-910D-3D6B6B42D0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92558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ED6DFD-EF83-4A55-ADD5-B622D1B09F4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7F418-5930-4BAC-910D-3D6B6B42D0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84329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jpeg"/><Relationship Id="rId3" Type="http://schemas.openxmlformats.org/officeDocument/2006/relationships/image" Target="../media/image1.jpg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11" Type="http://schemas.openxmlformats.org/officeDocument/2006/relationships/image" Target="../media/image9.jpe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jpeg"/><Relationship Id="rId14" Type="http://schemas.openxmlformats.org/officeDocument/2006/relationships/image" Target="../media/image1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4" Type="http://schemas.openxmlformats.org/officeDocument/2006/relationships/hyperlink" Target="https://www.svcleanenergy.org/program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446403" y="1491193"/>
            <a:ext cx="40362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400" dirty="0">
                <a:latin typeface="Verdana" panose="020B0604030504040204" pitchFamily="34" charset="0"/>
                <a:ea typeface="Verdana" panose="020B0604030504040204" pitchFamily="34" charset="0"/>
              </a:rPr>
              <a:t>A Community Choice Energy agency formed in 2016 &amp; governed by 13 local communities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62418" y="422660"/>
            <a:ext cx="118295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rgbClr val="78BE2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About Silicon Valley Clean Energy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F9CF4FF-36DF-4FDD-AD39-68A6BAB207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2C47F418-5930-4BAC-910D-3D6B6B42D01B}" type="slidenum">
              <a:rPr lang="en-US" smtClean="0">
                <a:latin typeface="Verdana" panose="020B0604030504040204" pitchFamily="34" charset="0"/>
                <a:ea typeface="Verdana" panose="020B0604030504040204" pitchFamily="34" charset="0"/>
              </a:rPr>
              <a:t>1</a:t>
            </a:fld>
            <a:endParaRPr lang="en-US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1803DCD5-24A0-4F6E-B9F6-A32E1B315F27}"/>
              </a:ext>
            </a:extLst>
          </p:cNvPr>
          <p:cNvGrpSpPr/>
          <p:nvPr/>
        </p:nvGrpSpPr>
        <p:grpSpPr>
          <a:xfrm>
            <a:off x="5140587" y="1586529"/>
            <a:ext cx="6688995" cy="4095581"/>
            <a:chOff x="3649717" y="1601016"/>
            <a:chExt cx="6688995" cy="4095581"/>
          </a:xfrm>
        </p:grpSpPr>
        <p:sp>
          <p:nvSpPr>
            <p:cNvPr id="24" name="Content Placeholder 2">
              <a:extLst>
                <a:ext uri="{FF2B5EF4-FFF2-40B4-BE49-F238E27FC236}">
                  <a16:creationId xmlns:a16="http://schemas.microsoft.com/office/drawing/2014/main" id="{4E02F6B7-EB04-486E-90C9-AE93AD146FAD}"/>
                </a:ext>
              </a:extLst>
            </p:cNvPr>
            <p:cNvSpPr txBox="1">
              <a:spLocks/>
            </p:cNvSpPr>
            <p:nvPr/>
          </p:nvSpPr>
          <p:spPr>
            <a:xfrm>
              <a:off x="3649717" y="2015218"/>
              <a:ext cx="6688995" cy="3681379"/>
            </a:xfrm>
            <a:prstGeom prst="rect">
              <a:avLst/>
            </a:prstGeom>
          </p:spPr>
          <p:txBody>
            <a:bodyPr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100" dirty="0">
                <a:latin typeface="Verdana" panose="020B0604030504040204" pitchFamily="34" charset="0"/>
                <a:ea typeface="Verdana" panose="020B0604030504040204" pitchFamily="34" charset="0"/>
              </a:endParaRPr>
            </a:p>
            <a:p>
              <a:pPr marL="0" indent="0" algn="ctr">
                <a:buNone/>
              </a:pPr>
              <a:r>
                <a:rPr lang="en-US" sz="1350" b="1" dirty="0">
                  <a:solidFill>
                    <a:srgbClr val="36AC3B"/>
                  </a:solidFill>
                  <a:latin typeface="Verdana" panose="020B0604030504040204" pitchFamily="34" charset="0"/>
                  <a:ea typeface="Verdana" panose="020B0604030504040204" pitchFamily="34" charset="0"/>
                </a:rPr>
                <a:t>Campbell  | Cupertino |  Gilroy  |  Los Altos  | Los Altos Hills</a:t>
              </a:r>
            </a:p>
            <a:p>
              <a:pPr marL="0" indent="0" algn="ctr">
                <a:buNone/>
              </a:pPr>
              <a:endParaRPr lang="en-US" sz="1400" b="1" dirty="0">
                <a:solidFill>
                  <a:srgbClr val="36AC3B"/>
                </a:solidFill>
                <a:latin typeface="Verdana" panose="020B0604030504040204" pitchFamily="34" charset="0"/>
                <a:ea typeface="Verdana" panose="020B0604030504040204" pitchFamily="34" charset="0"/>
              </a:endParaRPr>
            </a:p>
            <a:p>
              <a:pPr marL="0" indent="0" algn="ctr">
                <a:buNone/>
              </a:pPr>
              <a:r>
                <a:rPr lang="en-US" sz="1350" b="1" dirty="0">
                  <a:solidFill>
                    <a:srgbClr val="36AC3B"/>
                  </a:solidFill>
                  <a:latin typeface="Verdana" panose="020B0604030504040204" pitchFamily="34" charset="0"/>
                  <a:ea typeface="Verdana" panose="020B0604030504040204" pitchFamily="34" charset="0"/>
                </a:rPr>
                <a:t>								</a:t>
              </a:r>
              <a:br>
                <a:rPr lang="en-US" sz="1350" b="1" dirty="0">
                  <a:solidFill>
                    <a:srgbClr val="36AC3B"/>
                  </a:solidFill>
                  <a:latin typeface="Verdana" panose="020B0604030504040204" pitchFamily="34" charset="0"/>
                  <a:ea typeface="Verdana" panose="020B0604030504040204" pitchFamily="34" charset="0"/>
                </a:rPr>
              </a:br>
              <a:endParaRPr lang="en-US" sz="1350" b="1" dirty="0">
                <a:solidFill>
                  <a:srgbClr val="36AC3B"/>
                </a:solidFill>
                <a:latin typeface="Verdana" panose="020B0604030504040204" pitchFamily="34" charset="0"/>
                <a:ea typeface="Verdana" panose="020B0604030504040204" pitchFamily="34" charset="0"/>
              </a:endParaRPr>
            </a:p>
            <a:p>
              <a:pPr marL="0" indent="0" algn="ctr">
                <a:buNone/>
              </a:pPr>
              <a:r>
                <a:rPr lang="en-US" sz="1350" b="1" dirty="0">
                  <a:solidFill>
                    <a:srgbClr val="36AC3B"/>
                  </a:solidFill>
                  <a:latin typeface="Verdana" panose="020B0604030504040204" pitchFamily="34" charset="0"/>
                  <a:ea typeface="Verdana" panose="020B0604030504040204" pitchFamily="34" charset="0"/>
                </a:rPr>
                <a:t>Los Gatos   |</a:t>
              </a:r>
              <a:r>
                <a:rPr lang="en-US" sz="1350" b="1" dirty="0">
                  <a:latin typeface="Verdana" panose="020B0604030504040204" pitchFamily="34" charset="0"/>
                  <a:ea typeface="Verdana" panose="020B0604030504040204" pitchFamily="34" charset="0"/>
                </a:rPr>
                <a:t>   </a:t>
              </a:r>
              <a:r>
                <a:rPr lang="en-US" sz="1350" b="1" dirty="0">
                  <a:solidFill>
                    <a:srgbClr val="36AC3B"/>
                  </a:solidFill>
                  <a:latin typeface="Verdana" panose="020B0604030504040204" pitchFamily="34" charset="0"/>
                  <a:ea typeface="Verdana" panose="020B0604030504040204" pitchFamily="34" charset="0"/>
                </a:rPr>
                <a:t>Monte </a:t>
              </a:r>
              <a:r>
                <a:rPr lang="en-US" sz="1350" b="1" dirty="0" err="1">
                  <a:solidFill>
                    <a:srgbClr val="36AC3B"/>
                  </a:solidFill>
                  <a:latin typeface="Verdana" panose="020B0604030504040204" pitchFamily="34" charset="0"/>
                  <a:ea typeface="Verdana" panose="020B0604030504040204" pitchFamily="34" charset="0"/>
                </a:rPr>
                <a:t>Sereno</a:t>
              </a:r>
              <a:r>
                <a:rPr lang="en-US" sz="1350" b="1" dirty="0">
                  <a:solidFill>
                    <a:srgbClr val="36AC3B"/>
                  </a:solidFill>
                  <a:latin typeface="Verdana" panose="020B0604030504040204" pitchFamily="34" charset="0"/>
                  <a:ea typeface="Verdana" panose="020B0604030504040204" pitchFamily="34" charset="0"/>
                </a:rPr>
                <a:t>    |    Morgan Hill    |   Milpitas</a:t>
              </a:r>
            </a:p>
            <a:p>
              <a:pPr marL="0" indent="0" algn="ctr">
                <a:buNone/>
              </a:pPr>
              <a:endParaRPr lang="en-US" sz="1100" b="1" dirty="0">
                <a:solidFill>
                  <a:srgbClr val="36AC3B"/>
                </a:solidFill>
                <a:latin typeface="Verdana" panose="020B0604030504040204" pitchFamily="34" charset="0"/>
                <a:ea typeface="Verdana" panose="020B0604030504040204" pitchFamily="34" charset="0"/>
              </a:endParaRPr>
            </a:p>
            <a:p>
              <a:pPr marL="0" indent="0" algn="ctr">
                <a:buNone/>
              </a:pPr>
              <a:endParaRPr lang="en-US" sz="1350" b="1" dirty="0">
                <a:solidFill>
                  <a:srgbClr val="36AC3B"/>
                </a:solidFill>
                <a:latin typeface="Verdana" panose="020B0604030504040204" pitchFamily="34" charset="0"/>
                <a:ea typeface="Verdana" panose="020B0604030504040204" pitchFamily="34" charset="0"/>
              </a:endParaRPr>
            </a:p>
            <a:p>
              <a:pPr marL="0" indent="0" algn="ctr">
                <a:buNone/>
              </a:pPr>
              <a:endParaRPr lang="en-US" sz="1350" b="1" dirty="0">
                <a:solidFill>
                  <a:srgbClr val="36AC3B"/>
                </a:solidFill>
                <a:latin typeface="Verdana" panose="020B0604030504040204" pitchFamily="34" charset="0"/>
                <a:ea typeface="Verdana" panose="020B0604030504040204" pitchFamily="34" charset="0"/>
              </a:endParaRPr>
            </a:p>
            <a:p>
              <a:pPr marL="0" indent="0" algn="ctr">
                <a:buNone/>
              </a:pPr>
              <a:r>
                <a:rPr lang="en-US" sz="1350" b="1" dirty="0">
                  <a:solidFill>
                    <a:srgbClr val="36AC3B"/>
                  </a:solidFill>
                  <a:latin typeface="Verdana" panose="020B0604030504040204" pitchFamily="34" charset="0"/>
                  <a:ea typeface="Verdana" panose="020B0604030504040204" pitchFamily="34" charset="0"/>
                </a:rPr>
                <a:t>Mountain View | Santa Clara County  |</a:t>
              </a:r>
              <a:r>
                <a:rPr lang="en-US" sz="1200" b="1" dirty="0">
                  <a:solidFill>
                    <a:srgbClr val="36AC3B"/>
                  </a:solidFill>
                  <a:latin typeface="Verdana" panose="020B0604030504040204" pitchFamily="34" charset="0"/>
                  <a:ea typeface="Verdana" panose="020B0604030504040204" pitchFamily="34" charset="0"/>
                </a:rPr>
                <a:t>  </a:t>
              </a:r>
              <a:r>
                <a:rPr lang="en-US" sz="1350" b="1" dirty="0">
                  <a:solidFill>
                    <a:srgbClr val="36AC3B"/>
                  </a:solidFill>
                  <a:latin typeface="Verdana" panose="020B0604030504040204" pitchFamily="34" charset="0"/>
                  <a:ea typeface="Verdana" panose="020B0604030504040204" pitchFamily="34" charset="0"/>
                </a:rPr>
                <a:t>Saratoga   |  Sunnyvale </a:t>
              </a:r>
              <a:endParaRPr lang="en-US" sz="1350" b="1" dirty="0">
                <a:latin typeface="Verdana" panose="020B0604030504040204" pitchFamily="34" charset="0"/>
                <a:ea typeface="Verdana" panose="020B0604030504040204" pitchFamily="34" charset="0"/>
              </a:endParaRPr>
            </a:p>
          </p:txBody>
        </p:sp>
        <p:pic>
          <p:nvPicPr>
            <p:cNvPr id="25" name="Picture 2" descr="http://www.ci.campbell.ca.us/00000000-0000-0000-0000-000000000000/seal_201309060757525735.png">
              <a:extLst>
                <a:ext uri="{FF2B5EF4-FFF2-40B4-BE49-F238E27FC236}">
                  <a16:creationId xmlns:a16="http://schemas.microsoft.com/office/drawing/2014/main" id="{BB31382F-A7B7-41DA-BC8D-47268F1DC68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58228" y="1667257"/>
              <a:ext cx="690385" cy="6903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6CAD7DE8-49D5-4228-99AB-B4EA07A1AD5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320082" y="1601016"/>
              <a:ext cx="924348" cy="847238"/>
            </a:xfrm>
            <a:prstGeom prst="rect">
              <a:avLst/>
            </a:prstGeom>
          </p:spPr>
        </p:pic>
        <p:pic>
          <p:nvPicPr>
            <p:cNvPr id="27" name="Picture 12" descr="http://www.crwflags.com/fotw/images/u/us-ca-gr.gif">
              <a:extLst>
                <a:ext uri="{FF2B5EF4-FFF2-40B4-BE49-F238E27FC236}">
                  <a16:creationId xmlns:a16="http://schemas.microsoft.com/office/drawing/2014/main" id="{BBBFC696-D922-44FA-9865-D2691CD136D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931" t="10982" r="21718" b="11624"/>
            <a:stretch/>
          </p:blipFill>
          <p:spPr bwMode="auto">
            <a:xfrm>
              <a:off x="6397673" y="1670025"/>
              <a:ext cx="761197" cy="6903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8" name="Picture 8" descr="https://encrypted-tbn1.gstatic.com/images?q=tbn:ANd9GcSzUbNxttuFUEnQ3Y11Ad0_r4aYWdeLmm-FaZH1ylNZFjaXSIvwEvdArQ">
              <a:extLst>
                <a:ext uri="{FF2B5EF4-FFF2-40B4-BE49-F238E27FC236}">
                  <a16:creationId xmlns:a16="http://schemas.microsoft.com/office/drawing/2014/main" id="{C2A5CD35-96F7-42DA-88B0-98CA5BD7480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20660" y="1687645"/>
              <a:ext cx="715777" cy="7157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9" name="Picture 6" descr="https://upload.wikimedia.org/wikipedia/commons/thumb/c/c4/Los_Altos_Hills_Logo.jpg/100px-Los_Altos_Hills_Logo.jpg">
              <a:extLst>
                <a:ext uri="{FF2B5EF4-FFF2-40B4-BE49-F238E27FC236}">
                  <a16:creationId xmlns:a16="http://schemas.microsoft.com/office/drawing/2014/main" id="{10C59F33-E2B5-4A99-B69E-C5C002E6AD3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99345" y="1667257"/>
              <a:ext cx="613322" cy="7359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" name="Picture 10" descr="https://encrypted-tbn1.gstatic.com/images?q=tbn:ANd9GcTtigSFOK4MblzWKHqu8adgOaA7-qIaTUByCkZsqMMEWUErfEbtiPNKwAc">
              <a:extLst>
                <a:ext uri="{FF2B5EF4-FFF2-40B4-BE49-F238E27FC236}">
                  <a16:creationId xmlns:a16="http://schemas.microsoft.com/office/drawing/2014/main" id="{F1998A2A-E952-4AAB-A461-34F899216CA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85305" y="2980454"/>
              <a:ext cx="734930" cy="7349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1" name="Picture 16" descr="http://www.jointventure.org/images/stories/city-of-monte-sereno-logo.gif">
              <a:extLst>
                <a:ext uri="{FF2B5EF4-FFF2-40B4-BE49-F238E27FC236}">
                  <a16:creationId xmlns:a16="http://schemas.microsoft.com/office/drawing/2014/main" id="{D6275159-D462-4DF5-8689-BDB0D733B1B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86401" y="3003499"/>
              <a:ext cx="716058" cy="71605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2" name="Picture 18" descr="http://www.morgan-hill.ca.gov/images/CivicAlerts/1/Basic%20City%20Logo.jpg">
              <a:extLst>
                <a:ext uri="{FF2B5EF4-FFF2-40B4-BE49-F238E27FC236}">
                  <a16:creationId xmlns:a16="http://schemas.microsoft.com/office/drawing/2014/main" id="{FF35F712-3A5A-4AF3-A822-CAF24F86572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37386" y="3003499"/>
              <a:ext cx="1391469" cy="7034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3" name="Picture 2" descr="C:\Users\mtovar\Downloads\MV logo - short color with text - large.jpg">
              <a:extLst>
                <a:ext uri="{FF2B5EF4-FFF2-40B4-BE49-F238E27FC236}">
                  <a16:creationId xmlns:a16="http://schemas.microsoft.com/office/drawing/2014/main" id="{26C33B4C-5C5A-433A-B18A-8A277DC5E6D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75688" y="4377701"/>
              <a:ext cx="1354163" cy="52944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4" name="Picture 4" descr="http://ts1.mm.bing.net/th?id=HN.608033641351940005&amp;w=160&amp;h=164&amp;c=7&amp;rs=1&amp;url=http%3a%2f%2fwww.pajarowatershed.org%2fContent%2f10063%2fv1.html&amp;pid=1.7">
              <a:extLst>
                <a:ext uri="{FF2B5EF4-FFF2-40B4-BE49-F238E27FC236}">
                  <a16:creationId xmlns:a16="http://schemas.microsoft.com/office/drawing/2014/main" id="{17F1AD89-B701-4E6A-8602-843A2F9E3388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5850" r="-8489"/>
            <a:stretch/>
          </p:blipFill>
          <p:spPr bwMode="auto">
            <a:xfrm>
              <a:off x="6103754" y="4203252"/>
              <a:ext cx="808799" cy="7250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5" name="Picture 14" descr="https://pbs.twimg.com/profile_images/512395788232568832/XRPAbaAh_400x400.jpeg">
              <a:extLst>
                <a:ext uri="{FF2B5EF4-FFF2-40B4-BE49-F238E27FC236}">
                  <a16:creationId xmlns:a16="http://schemas.microsoft.com/office/drawing/2014/main" id="{B3A1E071-E0FC-4AD8-85A8-B093E9137CD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82444" y="4216814"/>
              <a:ext cx="746774" cy="74677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6" name="Picture 1">
              <a:extLst>
                <a:ext uri="{FF2B5EF4-FFF2-40B4-BE49-F238E27FC236}">
                  <a16:creationId xmlns:a16="http://schemas.microsoft.com/office/drawing/2014/main" id="{9BF14D91-A1B6-44DA-986C-D047CADFCD7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5"/>
            <a:stretch>
              <a:fillRect/>
            </a:stretch>
          </p:blipFill>
          <p:spPr bwMode="auto">
            <a:xfrm>
              <a:off x="9075299" y="4226100"/>
              <a:ext cx="764040" cy="7282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7" name="Picture 2" descr="Image result for city of milpitas seal">
              <a:extLst>
                <a:ext uri="{FF2B5EF4-FFF2-40B4-BE49-F238E27FC236}">
                  <a16:creationId xmlns:a16="http://schemas.microsoft.com/office/drawing/2014/main" id="{FBDD720C-98C7-4609-814C-A61C6C495DF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075299" y="3020119"/>
              <a:ext cx="716058" cy="71605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790079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6">
            <a:extLst>
              <a:ext uri="{FF2B5EF4-FFF2-40B4-BE49-F238E27FC236}">
                <a16:creationId xmlns:a16="http://schemas.microsoft.com/office/drawing/2014/main" id="{42D00806-F9E1-4EF3-BC9D-449FB87CD8F4}"/>
              </a:ext>
            </a:extLst>
          </p:cNvPr>
          <p:cNvPicPr>
            <a:picLocks noGrp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422030" y="1644183"/>
            <a:ext cx="11387523" cy="485350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22031" y="417893"/>
            <a:ext cx="10937948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dirty="0">
                <a:solidFill>
                  <a:srgbClr val="279989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SVCE Community Building Stock Emissions</a:t>
            </a:r>
            <a:endParaRPr lang="en-US" sz="3800" b="1" dirty="0">
              <a:solidFill>
                <a:srgbClr val="F68D2E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BDA3CC5-52CB-4736-B086-1BCF82CCE8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800" y="6482636"/>
            <a:ext cx="2743200" cy="365125"/>
          </a:xfrm>
        </p:spPr>
        <p:txBody>
          <a:bodyPr/>
          <a:lstStyle/>
          <a:p>
            <a:fld id="{2C47F418-5930-4BAC-910D-3D6B6B42D01B}" type="slidenum">
              <a:rPr lang="en-US" smtClean="0">
                <a:latin typeface="Verdana" panose="020B0604030504040204" pitchFamily="34" charset="0"/>
                <a:ea typeface="Verdana" panose="020B0604030504040204" pitchFamily="34" charset="0"/>
              </a:rPr>
              <a:t>2</a:t>
            </a:fld>
            <a:endParaRPr lang="en-US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602881C-477F-4F52-95E9-085DA2F008DF}"/>
              </a:ext>
            </a:extLst>
          </p:cNvPr>
          <p:cNvSpPr/>
          <p:nvPr/>
        </p:nvSpPr>
        <p:spPr>
          <a:xfrm>
            <a:off x="601649" y="6226252"/>
            <a:ext cx="222849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i="1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Units: Metric Tons CO</a:t>
            </a:r>
            <a:r>
              <a:rPr lang="en-US" sz="1400" i="1" baseline="-25000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</a:t>
            </a:r>
            <a:endParaRPr lang="en-US" sz="1400" i="1" baseline="-25000" dirty="0"/>
          </a:p>
        </p:txBody>
      </p:sp>
    </p:spTree>
    <p:extLst>
      <p:ext uri="{BB962C8B-B14F-4D97-AF65-F5344CB8AC3E}">
        <p14:creationId xmlns:p14="http://schemas.microsoft.com/office/powerpoint/2010/main" val="34424658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8685A6CB-CFE8-48BD-8AD6-104A9018F42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2643" y="1546593"/>
            <a:ext cx="8646713" cy="531140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19100" y="417893"/>
            <a:ext cx="116433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rgbClr val="F68D2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The All-Electric “</a:t>
            </a:r>
            <a:r>
              <a:rPr lang="en-US" sz="4800" b="1" dirty="0" err="1">
                <a:solidFill>
                  <a:srgbClr val="F68D2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FutureFit</a:t>
            </a:r>
            <a:r>
              <a:rPr lang="en-US" sz="4800" b="1" dirty="0">
                <a:solidFill>
                  <a:srgbClr val="F68D2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” Home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BDA3CC5-52CB-4736-B086-1BCF82CCE8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800" y="6482636"/>
            <a:ext cx="2743200" cy="365125"/>
          </a:xfrm>
        </p:spPr>
        <p:txBody>
          <a:bodyPr/>
          <a:lstStyle/>
          <a:p>
            <a:fld id="{2C47F418-5930-4BAC-910D-3D6B6B42D01B}" type="slidenum">
              <a:rPr lang="en-US" smtClean="0">
                <a:latin typeface="Verdana" panose="020B0604030504040204" pitchFamily="34" charset="0"/>
                <a:ea typeface="Verdana" panose="020B0604030504040204" pitchFamily="34" charset="0"/>
              </a:rPr>
              <a:t>3</a:t>
            </a:fld>
            <a:endParaRPr lang="en-US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10692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3D02485-A75C-4290-9CC6-37E878F2077B}"/>
              </a:ext>
            </a:extLst>
          </p:cNvPr>
          <p:cNvSpPr/>
          <p:nvPr/>
        </p:nvSpPr>
        <p:spPr>
          <a:xfrm>
            <a:off x="8530225" y="5586608"/>
            <a:ext cx="3457459" cy="108976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A2A510F-61C8-4E73-AF0D-C18C44A1B58E}"/>
              </a:ext>
            </a:extLst>
          </p:cNvPr>
          <p:cNvSpPr txBox="1"/>
          <p:nvPr/>
        </p:nvSpPr>
        <p:spPr>
          <a:xfrm>
            <a:off x="543134" y="395902"/>
            <a:ext cx="114445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78BE20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Reach Codes</a:t>
            </a:r>
          </a:p>
        </p:txBody>
      </p:sp>
      <p:pic>
        <p:nvPicPr>
          <p:cNvPr id="3" name="Picture 2" descr="A close up of a map&#10;&#10;Description automatically generated">
            <a:extLst>
              <a:ext uri="{FF2B5EF4-FFF2-40B4-BE49-F238E27FC236}">
                <a16:creationId xmlns:a16="http://schemas.microsoft.com/office/drawing/2014/main" id="{E8C63CC2-FE37-4B62-B045-BBF3FC0CBDA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8783" y="1597735"/>
            <a:ext cx="7030676" cy="478564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FBE5E69-3432-4E18-92EF-DEC624212541}"/>
              </a:ext>
            </a:extLst>
          </p:cNvPr>
          <p:cNvSpPr txBox="1"/>
          <p:nvPr/>
        </p:nvSpPr>
        <p:spPr>
          <a:xfrm>
            <a:off x="493475" y="1486893"/>
            <a:ext cx="3690552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en-US" sz="2600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9 of 13 member agencies adopted reach codes </a:t>
            </a:r>
          </a:p>
          <a:p>
            <a:pPr marL="457200" indent="-457200"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en-US" sz="2600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3 agencies still in progress of adoption</a:t>
            </a:r>
          </a:p>
          <a:p>
            <a:pPr marL="457200" indent="-457200"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endParaRPr lang="en-US" sz="2600" dirty="0">
              <a:solidFill>
                <a:prstClr val="black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457200" indent="-457200"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endParaRPr lang="en-US" sz="2600" dirty="0">
              <a:solidFill>
                <a:prstClr val="black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97302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D6B884D-3C37-4063-A171-9CC66BCA7C6B}"/>
              </a:ext>
            </a:extLst>
          </p:cNvPr>
          <p:cNvSpPr txBox="1"/>
          <p:nvPr/>
        </p:nvSpPr>
        <p:spPr>
          <a:xfrm>
            <a:off x="543134" y="1394575"/>
            <a:ext cx="7562041" cy="424731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en-US" sz="2000" b="1" dirty="0">
                <a:latin typeface="Verdana" panose="020B0604030504040204" pitchFamily="34" charset="0"/>
                <a:ea typeface="Verdana" panose="020B0604030504040204" pitchFamily="34" charset="0"/>
                <a:cs typeface="Calibri"/>
              </a:rPr>
              <a:t>Situation</a:t>
            </a:r>
          </a:p>
          <a:p>
            <a:pPr>
              <a:spcAft>
                <a:spcPts val="600"/>
              </a:spcAft>
            </a:pPr>
            <a:r>
              <a:rPr lang="en-US" sz="2000" dirty="0">
                <a:latin typeface="Verdana" panose="020B0604030504040204" pitchFamily="34" charset="0"/>
                <a:ea typeface="Verdana" panose="020B0604030504040204" pitchFamily="34" charset="0"/>
                <a:cs typeface="Calibri"/>
              </a:rPr>
              <a:t>Nascent retrofit heat pump water heater market </a:t>
            </a:r>
          </a:p>
          <a:p>
            <a:pPr>
              <a:spcAft>
                <a:spcPts val="600"/>
              </a:spcAft>
            </a:pPr>
            <a:endParaRPr lang="en-US" sz="10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>
              <a:spcAft>
                <a:spcPts val="600"/>
              </a:spcAft>
            </a:pPr>
            <a:r>
              <a:rPr lang="en-US" b="1" dirty="0">
                <a:latin typeface="Verdana" panose="020B0604030504040204" pitchFamily="34" charset="0"/>
                <a:ea typeface="Verdana" panose="020B0604030504040204" pitchFamily="34" charset="0"/>
              </a:rPr>
              <a:t>Solution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</a:rPr>
              <a:t>Incentive to switch from gas to electric heat pump water heater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</a:rPr>
              <a:t>A</a:t>
            </a:r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  <a:cs typeface="Calibri"/>
              </a:rPr>
              <a:t>dditional incentive for electric service panel upgrade</a:t>
            </a:r>
            <a:endParaRPr lang="en-US" sz="16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  <a:cs typeface="Calibri"/>
              </a:rPr>
              <a:t>Target of 100 installations in </a:t>
            </a:r>
            <a:r>
              <a:rPr lang="en-US" sz="1600">
                <a:latin typeface="Verdana" panose="020B0604030504040204" pitchFamily="34" charset="0"/>
                <a:ea typeface="Verdana" panose="020B0604030504040204" pitchFamily="34" charset="0"/>
                <a:cs typeface="Calibri"/>
              </a:rPr>
              <a:t>two years  </a:t>
            </a:r>
            <a:endParaRPr lang="en-US" sz="16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>
              <a:spcAft>
                <a:spcPts val="600"/>
              </a:spcAft>
            </a:pPr>
            <a:endParaRPr lang="en-US" sz="1000" dirty="0">
              <a:latin typeface="Verdana" panose="020B0604030504040204" pitchFamily="34" charset="0"/>
              <a:ea typeface="Verdana" panose="020B0604030504040204" pitchFamily="34" charset="0"/>
              <a:cs typeface="Calibri"/>
            </a:endParaRPr>
          </a:p>
          <a:p>
            <a:pPr>
              <a:spcAft>
                <a:spcPts val="600"/>
              </a:spcAft>
            </a:pPr>
            <a:r>
              <a:rPr lang="en-US" b="1" dirty="0">
                <a:latin typeface="Verdana" panose="020B0604030504040204" pitchFamily="34" charset="0"/>
                <a:ea typeface="Verdana" panose="020B0604030504040204" pitchFamily="34" charset="0"/>
                <a:cs typeface="Calibri"/>
              </a:rPr>
              <a:t>Results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  <a:cs typeface="Calibri"/>
              </a:rPr>
              <a:t>82 systems installed in six months; final 18 delayed due to COVID</a:t>
            </a:r>
            <a:endParaRPr lang="en-US" sz="16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  <a:cs typeface="+mn-lt"/>
              </a:rPr>
              <a:t>35% of installations also upgraded to 200A service panel </a:t>
            </a:r>
            <a:endParaRPr lang="en-US" sz="16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  <a:cs typeface="Calibri"/>
              </a:rPr>
              <a:t>EM&amp;V phase beginning June 2020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dirty="0">
              <a:latin typeface="Verdana" panose="020B0604030504040204" pitchFamily="34" charset="0"/>
              <a:ea typeface="Verdana" panose="020B0604030504040204" pitchFamily="34" charset="0"/>
              <a:cs typeface="Calibri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D9F5002-80BD-4383-8B43-29CE686FA9ED}"/>
              </a:ext>
            </a:extLst>
          </p:cNvPr>
          <p:cNvSpPr/>
          <p:nvPr/>
        </p:nvSpPr>
        <p:spPr>
          <a:xfrm>
            <a:off x="8530225" y="5586608"/>
            <a:ext cx="3457459" cy="108976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A2A510F-61C8-4E73-AF0D-C18C44A1B58E}"/>
              </a:ext>
            </a:extLst>
          </p:cNvPr>
          <p:cNvSpPr txBox="1"/>
          <p:nvPr/>
        </p:nvSpPr>
        <p:spPr>
          <a:xfrm>
            <a:off x="543134" y="395902"/>
            <a:ext cx="114445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279989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Heat Pump Water Heater Program</a:t>
            </a:r>
          </a:p>
        </p:txBody>
      </p:sp>
      <p:pic>
        <p:nvPicPr>
          <p:cNvPr id="7" name="Picture 7" descr="A person standing in front of a refrigerator&#10;&#10;Description generated with high confidence">
            <a:extLst>
              <a:ext uri="{FF2B5EF4-FFF2-40B4-BE49-F238E27FC236}">
                <a16:creationId xmlns:a16="http://schemas.microsoft.com/office/drawing/2014/main" id="{ABD4B375-647C-42DD-A477-F124B0E30E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13642" y="1394575"/>
            <a:ext cx="3223964" cy="485305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D30D45C-9D8E-4E71-BDFF-74B46B130B2F}"/>
              </a:ext>
            </a:extLst>
          </p:cNvPr>
          <p:cNvSpPr/>
          <p:nvPr/>
        </p:nvSpPr>
        <p:spPr>
          <a:xfrm>
            <a:off x="543134" y="5717235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i="1" dirty="0">
                <a:latin typeface="Verdana" panose="020B0604030504040204" pitchFamily="34" charset="0"/>
                <a:ea typeface="Verdana" panose="020B0604030504040204" pitchFamily="34" charset="0"/>
                <a:cs typeface="Calibri"/>
              </a:rPr>
              <a:t>Co-funded by the Bay Area Air Quality Management District </a:t>
            </a:r>
          </a:p>
        </p:txBody>
      </p:sp>
    </p:spTree>
    <p:extLst>
      <p:ext uri="{BB962C8B-B14F-4D97-AF65-F5344CB8AC3E}">
        <p14:creationId xmlns:p14="http://schemas.microsoft.com/office/powerpoint/2010/main" val="33663610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2A2A510F-61C8-4E73-AF0D-C18C44A1B58E}"/>
              </a:ext>
            </a:extLst>
          </p:cNvPr>
          <p:cNvSpPr txBox="1"/>
          <p:nvPr/>
        </p:nvSpPr>
        <p:spPr>
          <a:xfrm>
            <a:off x="543134" y="395902"/>
            <a:ext cx="1144455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F68D2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Virtual Workforce Development for COVID Relief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C82FFF3-D63C-4768-887C-802CB9C64BCC}"/>
              </a:ext>
            </a:extLst>
          </p:cNvPr>
          <p:cNvSpPr txBox="1"/>
          <p:nvPr/>
        </p:nvSpPr>
        <p:spPr>
          <a:xfrm>
            <a:off x="1491049" y="4887505"/>
            <a:ext cx="6841525" cy="1323439"/>
          </a:xfrm>
          <a:prstGeom prst="rect">
            <a:avLst/>
          </a:prstGeom>
          <a:noFill/>
          <a:ln w="28575">
            <a:solidFill>
              <a:srgbClr val="78BE20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b="1" dirty="0">
                <a:latin typeface="Verdana" panose="020B0604030504040204" pitchFamily="34" charset="0"/>
                <a:ea typeface="Verdana" panose="020B0604030504040204" pitchFamily="34" charset="0"/>
                <a:cs typeface="Calibri"/>
              </a:rPr>
              <a:t>Outcomes</a:t>
            </a:r>
            <a:endParaRPr lang="en-US" sz="1600" b="1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</a:rPr>
              <a:t>Understand why market is shifting to electric</a:t>
            </a:r>
            <a:endParaRPr lang="en-US" sz="1600" dirty="0">
              <a:latin typeface="Verdana" panose="020B0604030504040204" pitchFamily="34" charset="0"/>
              <a:ea typeface="Verdana" panose="020B0604030504040204" pitchFamily="34" charset="0"/>
              <a:cs typeface="Calibri"/>
            </a:endParaRPr>
          </a:p>
          <a:p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  <a:cs typeface="Calibri"/>
              </a:rPr>
              <a:t>Familiar and Conversant with health, safety, economic benefits</a:t>
            </a:r>
          </a:p>
          <a:p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  <a:cs typeface="Calibri"/>
              </a:rPr>
              <a:t>Utilize technology </a:t>
            </a:r>
          </a:p>
          <a:p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  <a:cs typeface="Calibri"/>
              </a:rPr>
              <a:t>Pursue vast array of existing in-depth trainings and certifications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6C4E3AC-D629-426C-821D-0B231F8D4D47}"/>
              </a:ext>
            </a:extLst>
          </p:cNvPr>
          <p:cNvSpPr txBox="1"/>
          <p:nvPr/>
        </p:nvSpPr>
        <p:spPr>
          <a:xfrm>
            <a:off x="3189513" y="1948543"/>
            <a:ext cx="241662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</a:rPr>
              <a:t>5 Online Webinars</a:t>
            </a:r>
          </a:p>
          <a:p>
            <a:pPr algn="ctr"/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  <a:cs typeface="Calibri"/>
              </a:rPr>
              <a:t>(core curriculum)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AF98441-FBFD-47E0-A83F-C0FAE889FEA2}"/>
              </a:ext>
            </a:extLst>
          </p:cNvPr>
          <p:cNvSpPr txBox="1"/>
          <p:nvPr/>
        </p:nvSpPr>
        <p:spPr>
          <a:xfrm>
            <a:off x="3189513" y="2895600"/>
            <a:ext cx="2416628" cy="8309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</a:rPr>
              <a:t>5 Online Tech Talks</a:t>
            </a:r>
          </a:p>
          <a:p>
            <a:pPr algn="ctr"/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  <a:cs typeface="Calibri"/>
              </a:rPr>
              <a:t>(specific technologies)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27C373C-714B-444D-9205-3EAEA09FFF28}"/>
              </a:ext>
            </a:extLst>
          </p:cNvPr>
          <p:cNvSpPr txBox="1"/>
          <p:nvPr/>
        </p:nvSpPr>
        <p:spPr>
          <a:xfrm>
            <a:off x="3211285" y="3831771"/>
            <a:ext cx="2416628" cy="8309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</a:rPr>
              <a:t>Customer</a:t>
            </a:r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  <a:cs typeface="Calibri"/>
              </a:rPr>
              <a:t> &amp; Contractor Testimonials</a:t>
            </a:r>
          </a:p>
        </p:txBody>
      </p:sp>
      <p:sp>
        <p:nvSpPr>
          <p:cNvPr id="4" name="Right Brace 3">
            <a:extLst>
              <a:ext uri="{FF2B5EF4-FFF2-40B4-BE49-F238E27FC236}">
                <a16:creationId xmlns:a16="http://schemas.microsoft.com/office/drawing/2014/main" id="{04EE7619-CCE2-4A09-80E2-C83A6B004992}"/>
              </a:ext>
            </a:extLst>
          </p:cNvPr>
          <p:cNvSpPr/>
          <p:nvPr/>
        </p:nvSpPr>
        <p:spPr>
          <a:xfrm>
            <a:off x="5780151" y="2287359"/>
            <a:ext cx="380999" cy="1937657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04DA44B-5C78-4303-A1DE-FB127B29721E}"/>
              </a:ext>
            </a:extLst>
          </p:cNvPr>
          <p:cNvSpPr txBox="1"/>
          <p:nvPr/>
        </p:nvSpPr>
        <p:spPr>
          <a:xfrm>
            <a:off x="6204856" y="2895600"/>
            <a:ext cx="241662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</a:rPr>
              <a:t>6</a:t>
            </a:r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  <a:cs typeface="Calibri"/>
              </a:rPr>
              <a:t> Hour Self-paced Online curriculum</a:t>
            </a:r>
            <a:endParaRPr lang="en-US" sz="16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7" name="Arrow: Down 6">
            <a:extLst>
              <a:ext uri="{FF2B5EF4-FFF2-40B4-BE49-F238E27FC236}">
                <a16:creationId xmlns:a16="http://schemas.microsoft.com/office/drawing/2014/main" id="{4B7FB67E-EE91-4A44-BC06-AF4387B4BD29}"/>
              </a:ext>
            </a:extLst>
          </p:cNvPr>
          <p:cNvSpPr/>
          <p:nvPr/>
        </p:nvSpPr>
        <p:spPr>
          <a:xfrm rot="-5520000">
            <a:off x="8762890" y="3051374"/>
            <a:ext cx="228600" cy="3265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1571E40-BEF8-40B3-8FCC-A145244CA7EF}"/>
              </a:ext>
            </a:extLst>
          </p:cNvPr>
          <p:cNvSpPr txBox="1"/>
          <p:nvPr/>
        </p:nvSpPr>
        <p:spPr>
          <a:xfrm>
            <a:off x="9122228" y="3679371"/>
            <a:ext cx="2416628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</a:rPr>
              <a:t>$</a:t>
            </a:r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  <a:cs typeface="Calibri"/>
              </a:rPr>
              <a:t>500 Compensation</a:t>
            </a:r>
          </a:p>
        </p:txBody>
      </p:sp>
      <p:sp>
        <p:nvSpPr>
          <p:cNvPr id="11" name="Plus Sign 10">
            <a:extLst>
              <a:ext uri="{FF2B5EF4-FFF2-40B4-BE49-F238E27FC236}">
                <a16:creationId xmlns:a16="http://schemas.microsoft.com/office/drawing/2014/main" id="{2EE4E9FD-FB2D-4376-98E3-2F22F94759C3}"/>
              </a:ext>
            </a:extLst>
          </p:cNvPr>
          <p:cNvSpPr/>
          <p:nvPr/>
        </p:nvSpPr>
        <p:spPr>
          <a:xfrm>
            <a:off x="10149568" y="4053567"/>
            <a:ext cx="468086" cy="457201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BCA5B00-D391-4962-BD45-89395C4CA8F0}"/>
              </a:ext>
            </a:extLst>
          </p:cNvPr>
          <p:cNvSpPr txBox="1"/>
          <p:nvPr/>
        </p:nvSpPr>
        <p:spPr>
          <a:xfrm>
            <a:off x="9165772" y="4506685"/>
            <a:ext cx="2416628" cy="8309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</a:rPr>
              <a:t>Up to $</a:t>
            </a:r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  <a:cs typeface="Calibri"/>
              </a:rPr>
              <a:t>3000 Rebate for installing at home or workplace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D3B4DB4-6C0F-417B-828F-54D46796CE2E}"/>
              </a:ext>
            </a:extLst>
          </p:cNvPr>
          <p:cNvSpPr txBox="1"/>
          <p:nvPr/>
        </p:nvSpPr>
        <p:spPr>
          <a:xfrm>
            <a:off x="609599" y="2405743"/>
            <a:ext cx="2079171" cy="181588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 u="sng" dirty="0">
                <a:latin typeface="Verdana" panose="020B0604030504040204" pitchFamily="34" charset="0"/>
                <a:ea typeface="Verdana" panose="020B0604030504040204" pitchFamily="34" charset="0"/>
              </a:rPr>
              <a:t>Core Curriculum</a:t>
            </a:r>
            <a:endParaRPr lang="en-US" sz="1600" u="sng" dirty="0">
              <a:latin typeface="Verdana" panose="020B0604030504040204" pitchFamily="34" charset="0"/>
              <a:ea typeface="Verdana" panose="020B0604030504040204" pitchFamily="34" charset="0"/>
              <a:cs typeface="Calibri"/>
            </a:endParaRPr>
          </a:p>
          <a:p>
            <a:pPr algn="ctr"/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</a:rPr>
              <a:t>Electrification 101</a:t>
            </a:r>
          </a:p>
          <a:p>
            <a:pPr algn="ctr"/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  <a:cs typeface="Calibri"/>
              </a:rPr>
              <a:t>Hot water Systems</a:t>
            </a:r>
          </a:p>
          <a:p>
            <a:pPr algn="ctr"/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  <a:cs typeface="Calibri"/>
              </a:rPr>
              <a:t>Solar + Batteries</a:t>
            </a:r>
          </a:p>
          <a:p>
            <a:pPr algn="ctr"/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  <a:cs typeface="Calibri"/>
              </a:rPr>
              <a:t>Appliances</a:t>
            </a:r>
          </a:p>
          <a:p>
            <a:pPr algn="ctr"/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  <a:cs typeface="Calibri"/>
              </a:rPr>
              <a:t>HVAC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C401421-715C-4755-B2A3-65C4653FB6BA}"/>
              </a:ext>
            </a:extLst>
          </p:cNvPr>
          <p:cNvSpPr txBox="1"/>
          <p:nvPr/>
        </p:nvSpPr>
        <p:spPr>
          <a:xfrm>
            <a:off x="9122227" y="2764970"/>
            <a:ext cx="2416628" cy="8309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 u="sng" dirty="0">
                <a:latin typeface="Verdana" panose="020B0604030504040204" pitchFamily="34" charset="0"/>
                <a:ea typeface="Verdana" panose="020B0604030504040204" pitchFamily="34" charset="0"/>
              </a:rPr>
              <a:t>Eligibility</a:t>
            </a:r>
            <a:endParaRPr lang="en-US" sz="16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algn="ctr"/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</a:rPr>
              <a:t>Licensed Contractor</a:t>
            </a:r>
            <a:endParaRPr lang="en-US" sz="1600" dirty="0">
              <a:latin typeface="Verdana" panose="020B0604030504040204" pitchFamily="34" charset="0"/>
              <a:ea typeface="Verdana" panose="020B0604030504040204" pitchFamily="34" charset="0"/>
              <a:cs typeface="Calibri"/>
            </a:endParaRPr>
          </a:p>
          <a:p>
            <a:pPr algn="ctr"/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  <a:cs typeface="Calibri"/>
              </a:rPr>
              <a:t>Union Member</a:t>
            </a:r>
          </a:p>
        </p:txBody>
      </p:sp>
      <p:sp>
        <p:nvSpPr>
          <p:cNvPr id="15" name="Arrow: Down 14">
            <a:extLst>
              <a:ext uri="{FF2B5EF4-FFF2-40B4-BE49-F238E27FC236}">
                <a16:creationId xmlns:a16="http://schemas.microsoft.com/office/drawing/2014/main" id="{6102B43C-5D84-4568-A698-9319D9E3E117}"/>
              </a:ext>
            </a:extLst>
          </p:cNvPr>
          <p:cNvSpPr/>
          <p:nvPr/>
        </p:nvSpPr>
        <p:spPr>
          <a:xfrm rot="5340000">
            <a:off x="8839090" y="4803974"/>
            <a:ext cx="228600" cy="3265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94957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2A2A510F-61C8-4E73-AF0D-C18C44A1B58E}"/>
              </a:ext>
            </a:extLst>
          </p:cNvPr>
          <p:cNvSpPr txBox="1"/>
          <p:nvPr/>
        </p:nvSpPr>
        <p:spPr>
          <a:xfrm>
            <a:off x="543134" y="395902"/>
            <a:ext cx="114445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78BE2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Lessons Learned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AEE4A73-1C32-4554-B440-A2BA5DF99298}"/>
              </a:ext>
            </a:extLst>
          </p:cNvPr>
          <p:cNvSpPr txBox="1"/>
          <p:nvPr/>
        </p:nvSpPr>
        <p:spPr>
          <a:xfrm>
            <a:off x="543134" y="1490007"/>
            <a:ext cx="10635612" cy="424731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1">
              <a:spcAft>
                <a:spcPts val="1200"/>
              </a:spcAft>
            </a:pPr>
            <a:r>
              <a:rPr lang="en-US" sz="2800" i="1" dirty="0">
                <a:latin typeface="Verdana" panose="020B0604030504040204" pitchFamily="34" charset="0"/>
                <a:ea typeface="Verdana" panose="020B0604030504040204" pitchFamily="34" charset="0"/>
              </a:rPr>
              <a:t>Key barriers: </a:t>
            </a:r>
          </a:p>
          <a:p>
            <a:pPr marL="1371600" lvl="2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Verdana" panose="020B0604030504040204" pitchFamily="34" charset="0"/>
                <a:ea typeface="Verdana" panose="020B0604030504040204" pitchFamily="34" charset="0"/>
              </a:rPr>
              <a:t>Electrical panel and distribution system upgrades</a:t>
            </a:r>
          </a:p>
          <a:p>
            <a:pPr marL="1371600" lvl="2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Verdana" panose="020B0604030504040204" pitchFamily="34" charset="0"/>
                <a:ea typeface="Verdana" panose="020B0604030504040204" pitchFamily="34" charset="0"/>
              </a:rPr>
              <a:t>Contractor education, awareness, readiness</a:t>
            </a:r>
          </a:p>
          <a:p>
            <a:pPr marL="1371600" lvl="2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Verdana" panose="020B0604030504040204" pitchFamily="34" charset="0"/>
                <a:ea typeface="Verdana" panose="020B0604030504040204" pitchFamily="34" charset="0"/>
              </a:rPr>
              <a:t>Resilience concerns </a:t>
            </a:r>
          </a:p>
          <a:p>
            <a:pPr marL="1371600" lvl="2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Verdana" panose="020B0604030504040204" pitchFamily="34" charset="0"/>
                <a:ea typeface="Verdana" panose="020B0604030504040204" pitchFamily="34" charset="0"/>
              </a:rPr>
              <a:t>Consumer education &amp; awareness </a:t>
            </a:r>
          </a:p>
          <a:p>
            <a:pPr lvl="1">
              <a:spcAft>
                <a:spcPts val="1200"/>
              </a:spcAft>
            </a:pPr>
            <a:r>
              <a:rPr lang="en-US" sz="2800" i="1" dirty="0">
                <a:latin typeface="Verdana" panose="020B0604030504040204" pitchFamily="34" charset="0"/>
                <a:ea typeface="Verdana" panose="020B0604030504040204" pitchFamily="34" charset="0"/>
              </a:rPr>
              <a:t>Key opportunities: </a:t>
            </a:r>
          </a:p>
          <a:p>
            <a:pPr marL="1371600" lvl="2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Verdana" panose="020B0604030504040204" pitchFamily="34" charset="0"/>
                <a:ea typeface="Verdana" panose="020B0604030504040204" pitchFamily="34" charset="0"/>
              </a:rPr>
              <a:t>Health &amp; safety benefits resonate </a:t>
            </a:r>
          </a:p>
          <a:p>
            <a:pPr marL="1371600" lvl="2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Verdana"/>
                <a:ea typeface="Verdana"/>
              </a:rPr>
              <a:t>Demand signal via local and/or state policy</a:t>
            </a:r>
            <a:endParaRPr lang="en-US" sz="24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693ED8E-4CFA-4DDA-B8C0-39FD2CED3CE0}"/>
              </a:ext>
            </a:extLst>
          </p:cNvPr>
          <p:cNvSpPr/>
          <p:nvPr/>
        </p:nvSpPr>
        <p:spPr>
          <a:xfrm>
            <a:off x="651638" y="5894422"/>
            <a:ext cx="738746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For more information on SVCE’s complete programs portfolio, please see </a:t>
            </a:r>
            <a:r>
              <a:rPr lang="en-US" i="1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hlinkClick r:id="rId4"/>
              </a:rPr>
              <a:t>https://www.svcleanenergy.org/programs/</a:t>
            </a:r>
            <a:r>
              <a:rPr lang="en-US" i="1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1844475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4075</TotalTime>
  <Words>231</Words>
  <Application>Microsoft Office PowerPoint</Application>
  <PresentationFormat>Widescreen</PresentationFormat>
  <Paragraphs>74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Verdana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David</dc:creator>
  <cp:lastModifiedBy>isaac rosales</cp:lastModifiedBy>
  <cp:revision>527</cp:revision>
  <dcterms:created xsi:type="dcterms:W3CDTF">2018-01-09T01:04:48Z</dcterms:created>
  <dcterms:modified xsi:type="dcterms:W3CDTF">2020-05-19T18:55:35Z</dcterms:modified>
</cp:coreProperties>
</file>