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910" r:id="rId4"/>
  </p:sldMasterIdLst>
  <p:notesMasterIdLst>
    <p:notesMasterId r:id="rId73"/>
  </p:notesMasterIdLst>
  <p:handoutMasterIdLst>
    <p:handoutMasterId r:id="rId74"/>
  </p:handoutMasterIdLst>
  <p:sldIdLst>
    <p:sldId id="261" r:id="rId5"/>
    <p:sldId id="4004" r:id="rId6"/>
    <p:sldId id="4003" r:id="rId7"/>
    <p:sldId id="321" r:id="rId8"/>
    <p:sldId id="322" r:id="rId9"/>
    <p:sldId id="323" r:id="rId10"/>
    <p:sldId id="324" r:id="rId11"/>
    <p:sldId id="4470" r:id="rId12"/>
    <p:sldId id="4005" r:id="rId13"/>
    <p:sldId id="263" r:id="rId14"/>
    <p:sldId id="2228" r:id="rId15"/>
    <p:sldId id="4007" r:id="rId16"/>
    <p:sldId id="4006" r:id="rId17"/>
    <p:sldId id="4440" r:id="rId18"/>
    <p:sldId id="4450" r:id="rId19"/>
    <p:sldId id="4460" r:id="rId20"/>
    <p:sldId id="4472" r:id="rId21"/>
    <p:sldId id="4471" r:id="rId22"/>
    <p:sldId id="4463" r:id="rId23"/>
    <p:sldId id="4447" r:id="rId24"/>
    <p:sldId id="4446" r:id="rId25"/>
    <p:sldId id="4008" r:id="rId26"/>
    <p:sldId id="4411" r:id="rId27"/>
    <p:sldId id="4437" r:id="rId28"/>
    <p:sldId id="4478" r:id="rId29"/>
    <p:sldId id="4469" r:id="rId30"/>
    <p:sldId id="4413" r:id="rId31"/>
    <p:sldId id="4412" r:id="rId32"/>
    <p:sldId id="4484" r:id="rId33"/>
    <p:sldId id="4485" r:id="rId34"/>
    <p:sldId id="4424" r:id="rId35"/>
    <p:sldId id="4416" r:id="rId36"/>
    <p:sldId id="4409" r:id="rId37"/>
    <p:sldId id="371" r:id="rId38"/>
    <p:sldId id="4419" r:id="rId39"/>
    <p:sldId id="4476" r:id="rId40"/>
    <p:sldId id="4464" r:id="rId41"/>
    <p:sldId id="4435" r:id="rId42"/>
    <p:sldId id="4417" r:id="rId43"/>
    <p:sldId id="4479" r:id="rId44"/>
    <p:sldId id="4441" r:id="rId45"/>
    <p:sldId id="4442" r:id="rId46"/>
    <p:sldId id="4443" r:id="rId47"/>
    <p:sldId id="4444" r:id="rId48"/>
    <p:sldId id="4473" r:id="rId49"/>
    <p:sldId id="3981" r:id="rId50"/>
    <p:sldId id="4454" r:id="rId51"/>
    <p:sldId id="4009" r:id="rId52"/>
    <p:sldId id="268" r:id="rId53"/>
    <p:sldId id="269" r:id="rId54"/>
    <p:sldId id="4477" r:id="rId55"/>
    <p:sldId id="270" r:id="rId56"/>
    <p:sldId id="271" r:id="rId57"/>
    <p:sldId id="4461" r:id="rId58"/>
    <p:sldId id="4486" r:id="rId59"/>
    <p:sldId id="267" r:id="rId60"/>
    <p:sldId id="273" r:id="rId61"/>
    <p:sldId id="4418" r:id="rId62"/>
    <p:sldId id="4468" r:id="rId63"/>
    <p:sldId id="4448" r:id="rId64"/>
    <p:sldId id="4457" r:id="rId65"/>
    <p:sldId id="4459" r:id="rId66"/>
    <p:sldId id="4423" r:id="rId67"/>
    <p:sldId id="4415" r:id="rId68"/>
    <p:sldId id="4458" r:id="rId69"/>
    <p:sldId id="359" r:id="rId70"/>
    <p:sldId id="4466" r:id="rId71"/>
    <p:sldId id="4465" r:id="rId7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ian Conlon" initials="BC" lastIdx="21" clrIdx="0">
    <p:extLst>
      <p:ext uri="{19B8F6BF-5375-455C-9EA6-DF929625EA0E}">
        <p15:presenceInfo xmlns:p15="http://schemas.microsoft.com/office/powerpoint/2012/main" userId="S::brian.conlon@ethree.com::754bc347-5665-497b-b8fd-e48e57979d2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5F5F5F"/>
    <a:srgbClr val="6E6E6E"/>
    <a:srgbClr val="777777"/>
    <a:srgbClr val="034E6E"/>
    <a:srgbClr val="B4B4B4"/>
    <a:srgbClr val="E85F31"/>
    <a:srgbClr val="DAB76F"/>
    <a:srgbClr val="0066FF"/>
    <a:srgbClr val="E2BB6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8594B6-9939-4F48-9107-D4569923EEEB}" v="427" dt="2019-10-18T22:22:03.092"/>
  </p1510:revLst>
</p1510:revInfo>
</file>

<file path=ppt/tableStyles.xml><?xml version="1.0" encoding="utf-8"?>
<a:tblStyleLst xmlns:a="http://schemas.openxmlformats.org/drawingml/2006/main" def="{6E25E649-3F16-4E02-A733-19D2CDBF48F0}">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635" autoAdjust="0"/>
  </p:normalViewPr>
  <p:slideViewPr>
    <p:cSldViewPr snapToGrid="0">
      <p:cViewPr>
        <p:scale>
          <a:sx n="100" d="100"/>
          <a:sy n="100" d="100"/>
        </p:scale>
        <p:origin x="210" y="72"/>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handoutMaster" Target="handoutMasters/handoutMaster1.xml"/><Relationship Id="rId79"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notesMaster" Target="notesMasters/notesMaster1.xml"/><Relationship Id="rId78"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37B1AA3-3E43-4A52-BC49-1085128A00D8}" type="datetimeFigureOut">
              <a:rPr lang="en-US" smtClean="0"/>
              <a:pPr/>
              <a:t>10/18/2019</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FA11C27-7CE1-41FA-893D-577FB665C57B}" type="slidenum">
              <a:rPr lang="en-US" smtClean="0"/>
              <a:pPr/>
              <a:t>‹#›</a:t>
            </a:fld>
            <a:endParaRPr lang="en-US"/>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1F16E2-043A-4850-8121-9CA75DF2B2FF}" type="datetimeFigureOut">
              <a:rPr lang="en-US" smtClean="0"/>
              <a:pPr/>
              <a:t>10/18/2019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2B9B248-2746-4BFC-8FA3-91AC76DD8A50}" type="slidenum">
              <a:rPr lang="en-US" smtClean="0"/>
              <a:pPr/>
              <a:t>‹#›</a:t>
            </a:fld>
            <a:endParaRPr lang="en-US"/>
          </a:p>
        </p:txBody>
      </p:sp>
    </p:spTree>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F2B9B248-2746-4BFC-8FA3-91AC76DD8A50}" type="slidenum">
              <a:rPr lang="en-US" smtClean="0"/>
              <a:pPr/>
              <a:t>1</a:t>
            </a:fld>
            <a:endParaRPr lang="en-US"/>
          </a:p>
        </p:txBody>
      </p:sp>
    </p:spTree>
    <p:extLst>
      <p:ext uri="{BB962C8B-B14F-4D97-AF65-F5344CB8AC3E}">
        <p14:creationId xmlns:p14="http://schemas.microsoft.com/office/powerpoint/2010/main" val="239496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F2B9B248-2746-4BFC-8FA3-91AC76DD8A50}" type="slidenum">
              <a:rPr lang="en-US" smtClean="0"/>
              <a:pPr/>
              <a:t>11</a:t>
            </a:fld>
            <a:endParaRPr lang="en-US"/>
          </a:p>
        </p:txBody>
      </p:sp>
    </p:spTree>
    <p:extLst>
      <p:ext uri="{BB962C8B-B14F-4D97-AF65-F5344CB8AC3E}">
        <p14:creationId xmlns:p14="http://schemas.microsoft.com/office/powerpoint/2010/main" val="2998781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F2B9B248-2746-4BFC-8FA3-91AC76DD8A50}" type="slidenum">
              <a:rPr lang="en-US" smtClean="0"/>
              <a:pPr/>
              <a:t>15</a:t>
            </a:fld>
            <a:endParaRPr lang="en-US"/>
          </a:p>
        </p:txBody>
      </p:sp>
    </p:spTree>
    <p:extLst>
      <p:ext uri="{BB962C8B-B14F-4D97-AF65-F5344CB8AC3E}">
        <p14:creationId xmlns:p14="http://schemas.microsoft.com/office/powerpoint/2010/main" val="3982052117"/>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6.jpe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6.jpe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3.png"/><Relationship Id="rId1" Type="http://schemas.openxmlformats.org/officeDocument/2006/relationships/slideMaster" Target="../slideMasters/slideMaster1.xml"/><Relationship Id="rId5" Type="http://schemas.openxmlformats.org/officeDocument/2006/relationships/image" Target="../media/image6.jpeg"/><Relationship Id="rId4" Type="http://schemas.openxmlformats.org/officeDocument/2006/relationships/image" Target="../media/image5.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png"/><Relationship Id="rId1" Type="http://schemas.openxmlformats.org/officeDocument/2006/relationships/slideMaster" Target="../slideMasters/slideMaster1.xml"/><Relationship Id="rId4" Type="http://schemas.openxmlformats.org/officeDocument/2006/relationships/image" Target="../media/image6.jpe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SF_Title Slide">
    <p:bg>
      <p:bgPr>
        <a:blipFill dpi="0" rotWithShape="1">
          <a:blip r:embed="rId2">
            <a:alphaModFix amt="30000"/>
            <a:extLst>
              <a:ext uri="{BEBA8EAE-BF5A-486C-A8C5-ECC9F3942E4B}">
                <a14:imgProps xmlns:a14="http://schemas.microsoft.com/office/drawing/2010/main">
                  <a14:imgLayer r:embed="rId3">
                    <a14:imgEffect>
                      <a14:brightnessContrast bright="20000"/>
                    </a14:imgEffect>
                  </a14:imgLayer>
                </a14:imgProps>
              </a:ext>
            </a:extLst>
          </a:blip>
          <a:srcRect/>
          <a:stretch>
            <a:fillRect t="-9000" b="-9000"/>
          </a:stretch>
        </a:blipFill>
        <a:effectLst/>
      </p:bgPr>
    </p:bg>
    <p:spTree>
      <p:nvGrpSpPr>
        <p:cNvPr id="1" name=""/>
        <p:cNvGrpSpPr/>
        <p:nvPr/>
      </p:nvGrpSpPr>
      <p:grpSpPr>
        <a:xfrm>
          <a:off x="0" y="0"/>
          <a:ext cx="0" cy="0"/>
          <a:chOff x="0" y="0"/>
          <a:chExt cx="0" cy="0"/>
        </a:xfrm>
      </p:grpSpPr>
      <p:pic>
        <p:nvPicPr>
          <p:cNvPr id="5" name="Picture 4" descr="logo1a.png"/>
          <p:cNvPicPr>
            <a:picLocks/>
          </p:cNvPicPr>
          <p:nvPr userDrawn="1"/>
        </p:nvPicPr>
        <p:blipFill>
          <a:blip r:embed="rId4" cstate="print"/>
          <a:stretch>
            <a:fillRect/>
          </a:stretch>
        </p:blipFill>
        <p:spPr>
          <a:xfrm>
            <a:off x="304800" y="228600"/>
            <a:ext cx="731520" cy="731520"/>
          </a:xfrm>
          <a:prstGeom prst="rect">
            <a:avLst/>
          </a:prstGeom>
        </p:spPr>
      </p:pic>
      <p:pic>
        <p:nvPicPr>
          <p:cNvPr id="19" name="Picture 18">
            <a:extLst>
              <a:ext uri="{FF2B5EF4-FFF2-40B4-BE49-F238E27FC236}">
                <a16:creationId xmlns:a16="http://schemas.microsoft.com/office/drawing/2014/main" id="{31F58FC3-353E-406C-BBD8-D3B97DEF82EB}"/>
              </a:ext>
            </a:extLst>
          </p:cNvPr>
          <p:cNvPicPr>
            <a:picLocks/>
          </p:cNvPicPr>
          <p:nvPr userDrawn="1"/>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
        <p:nvSpPr>
          <p:cNvPr id="12" name="Rectangle 11">
            <a:extLst>
              <a:ext uri="{FF2B5EF4-FFF2-40B4-BE49-F238E27FC236}">
                <a16:creationId xmlns:a16="http://schemas.microsoft.com/office/drawing/2014/main" id="{A5356D7E-2240-429A-BA06-A11043698286}"/>
              </a:ext>
            </a:extLst>
          </p:cNvPr>
          <p:cNvSpPr/>
          <p:nvPr userDrawn="1"/>
        </p:nvSpPr>
        <p:spPr>
          <a:xfrm>
            <a:off x="0" y="21336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 Placeholder 2">
            <a:extLst>
              <a:ext uri="{FF2B5EF4-FFF2-40B4-BE49-F238E27FC236}">
                <a16:creationId xmlns:a16="http://schemas.microsoft.com/office/drawing/2014/main" id="{234705FC-8C6E-4836-8FFC-A6363AB2BB9A}"/>
              </a:ext>
            </a:extLst>
          </p:cNvPr>
          <p:cNvSpPr>
            <a:spLocks noGrp="1"/>
          </p:cNvSpPr>
          <p:nvPr>
            <p:ph type="body" idx="10" hasCustomPrompt="1"/>
          </p:nvPr>
        </p:nvSpPr>
        <p:spPr>
          <a:xfrm>
            <a:off x="2029405" y="3429000"/>
            <a:ext cx="9144000" cy="381000"/>
          </a:xfrm>
        </p:spPr>
        <p:txBody>
          <a:bodyPr anchor="ctr">
            <a:noAutofit/>
          </a:bodyPr>
          <a:lstStyle>
            <a:lvl1pPr marL="0" indent="0" algn="l">
              <a:lnSpc>
                <a:spcPct val="100000"/>
              </a:lnSpc>
              <a:buFontTx/>
              <a:buNone/>
              <a:defRPr sz="20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Subtitle</a:t>
            </a:r>
          </a:p>
        </p:txBody>
      </p:sp>
      <p:sp>
        <p:nvSpPr>
          <p:cNvPr id="14" name="Content Placeholder 10">
            <a:extLst>
              <a:ext uri="{FF2B5EF4-FFF2-40B4-BE49-F238E27FC236}">
                <a16:creationId xmlns:a16="http://schemas.microsoft.com/office/drawing/2014/main" id="{D78B0B07-7D61-4AAB-BE1A-1918B3BF9195}"/>
              </a:ext>
            </a:extLst>
          </p:cNvPr>
          <p:cNvSpPr>
            <a:spLocks noGrp="1"/>
          </p:cNvSpPr>
          <p:nvPr>
            <p:ph sz="quarter" idx="11" hasCustomPrompt="1"/>
          </p:nvPr>
        </p:nvSpPr>
        <p:spPr>
          <a:xfrm>
            <a:off x="2029405" y="3810000"/>
            <a:ext cx="5384800" cy="381000"/>
          </a:xfrm>
        </p:spPr>
        <p:txBody>
          <a:bodyPr>
            <a:normAutofit/>
          </a:bodyPr>
          <a:lstStyle>
            <a:lvl1pPr marL="0" indent="0">
              <a:buNone/>
              <a:defRPr sz="1400" b="0"/>
            </a:lvl1pPr>
            <a:lvl5pPr marL="1828800" indent="0" algn="l">
              <a:buNone/>
              <a:defRPr/>
            </a:lvl5pPr>
          </a:lstStyle>
          <a:p>
            <a:pPr lvl="0"/>
            <a:r>
              <a:rPr lang="en-US"/>
              <a:t>Date</a:t>
            </a:r>
          </a:p>
        </p:txBody>
      </p:sp>
      <p:sp>
        <p:nvSpPr>
          <p:cNvPr id="15" name="Title 1">
            <a:extLst>
              <a:ext uri="{FF2B5EF4-FFF2-40B4-BE49-F238E27FC236}">
                <a16:creationId xmlns:a16="http://schemas.microsoft.com/office/drawing/2014/main" id="{F1A183AE-BA1C-4F97-833D-B4790E1E5FFF}"/>
              </a:ext>
            </a:extLst>
          </p:cNvPr>
          <p:cNvSpPr>
            <a:spLocks noGrp="1"/>
          </p:cNvSpPr>
          <p:nvPr>
            <p:ph type="title" hasCustomPrompt="1"/>
          </p:nvPr>
        </p:nvSpPr>
        <p:spPr>
          <a:xfrm>
            <a:off x="2029405" y="2133600"/>
            <a:ext cx="9144000" cy="1257167"/>
          </a:xfrm>
        </p:spPr>
        <p:txBody>
          <a:bodyPr anchor="ctr">
            <a:normAutofit/>
          </a:bodyPr>
          <a:lstStyle>
            <a:lvl1pPr algn="l">
              <a:defRPr sz="3200" b="0" i="0" cap="none">
                <a:solidFill>
                  <a:schemeClr val="bg1"/>
                </a:solidFill>
                <a:latin typeface="Arial Black" panose="020B0604020202020204" pitchFamily="34" charset="0"/>
                <a:cs typeface="Arial Black" panose="020B0604020202020204" pitchFamily="34" charset="0"/>
              </a:defRPr>
            </a:lvl1pPr>
          </a:lstStyle>
          <a:p>
            <a:r>
              <a:rPr lang="en-US"/>
              <a:t>Title Line 1</a:t>
            </a:r>
            <a:br>
              <a:rPr lang="en-US"/>
            </a:br>
            <a:r>
              <a:rPr lang="en-US"/>
              <a:t>Title Line 2</a:t>
            </a:r>
          </a:p>
        </p:txBody>
      </p:sp>
      <p:sp>
        <p:nvSpPr>
          <p:cNvPr id="10" name="Text Placeholder 2">
            <a:extLst>
              <a:ext uri="{FF2B5EF4-FFF2-40B4-BE49-F238E27FC236}">
                <a16:creationId xmlns:a16="http://schemas.microsoft.com/office/drawing/2014/main" id="{41AA1513-E389-4D10-BD42-AA76E4C0EA60}"/>
              </a:ext>
            </a:extLst>
          </p:cNvPr>
          <p:cNvSpPr>
            <a:spLocks noGrp="1"/>
          </p:cNvSpPr>
          <p:nvPr>
            <p:ph type="body" idx="12" hasCustomPrompt="1"/>
          </p:nvPr>
        </p:nvSpPr>
        <p:spPr>
          <a:xfrm>
            <a:off x="6347405" y="6183824"/>
            <a:ext cx="5234995" cy="381000"/>
          </a:xfrm>
        </p:spPr>
        <p:txBody>
          <a:bodyPr anchor="b">
            <a:noAutofit/>
          </a:bodyPr>
          <a:lstStyle>
            <a:lvl1pPr marL="0" indent="0" algn="r">
              <a:lnSpc>
                <a:spcPct val="100000"/>
              </a:lnSpc>
              <a:spcBef>
                <a:spcPts val="400"/>
              </a:spcBef>
              <a:spcAft>
                <a:spcPts val="0"/>
              </a:spcAft>
              <a:buFontTx/>
              <a:buNone/>
              <a:defRPr sz="16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Presenter 1</a:t>
            </a:r>
          </a:p>
          <a:p>
            <a:pPr lvl="0"/>
            <a:r>
              <a:rPr lang="en-US"/>
              <a:t>Presenter 2</a:t>
            </a:r>
          </a:p>
          <a:p>
            <a:pPr lvl="0"/>
            <a:r>
              <a:rPr lang="en-US"/>
              <a:t>Presenter 3</a:t>
            </a:r>
          </a:p>
          <a:p>
            <a:pPr lvl="0"/>
            <a:r>
              <a:rPr lang="en-US"/>
              <a:t>Presenter 4</a:t>
            </a:r>
          </a:p>
        </p:txBody>
      </p:sp>
    </p:spTree>
    <p:extLst>
      <p:ext uri="{BB962C8B-B14F-4D97-AF65-F5344CB8AC3E}">
        <p14:creationId xmlns:p14="http://schemas.microsoft.com/office/powerpoint/2010/main" val="111959886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NY_Title Slide">
    <p:bg>
      <p:bgPr>
        <a:blipFill dpi="0" rotWithShape="1">
          <a:blip r:embed="rId2">
            <a:alphaModFix amt="30000"/>
            <a:lum/>
          </a:blip>
          <a:srcRect/>
          <a:stretch>
            <a:fillRect l="-4000" r="-4000"/>
          </a:stretch>
        </a:blipFill>
        <a:effectLst/>
      </p:bgPr>
    </p:bg>
    <p:spTree>
      <p:nvGrpSpPr>
        <p:cNvPr id="1" name=""/>
        <p:cNvGrpSpPr/>
        <p:nvPr/>
      </p:nvGrpSpPr>
      <p:grpSpPr>
        <a:xfrm>
          <a:off x="0" y="0"/>
          <a:ext cx="0" cy="0"/>
          <a:chOff x="0" y="0"/>
          <a:chExt cx="0" cy="0"/>
        </a:xfrm>
      </p:grpSpPr>
      <p:pic>
        <p:nvPicPr>
          <p:cNvPr id="5" name="Picture 4" descr="logo1a.png"/>
          <p:cNvPicPr>
            <a:picLocks/>
          </p:cNvPicPr>
          <p:nvPr userDrawn="1"/>
        </p:nvPicPr>
        <p:blipFill>
          <a:blip r:embed="rId3" cstate="print"/>
          <a:stretch>
            <a:fillRect/>
          </a:stretch>
        </p:blipFill>
        <p:spPr>
          <a:xfrm>
            <a:off x="304800" y="228600"/>
            <a:ext cx="731520" cy="731520"/>
          </a:xfrm>
          <a:prstGeom prst="rect">
            <a:avLst/>
          </a:prstGeom>
        </p:spPr>
      </p:pic>
      <p:pic>
        <p:nvPicPr>
          <p:cNvPr id="19" name="Picture 18">
            <a:extLst>
              <a:ext uri="{FF2B5EF4-FFF2-40B4-BE49-F238E27FC236}">
                <a16:creationId xmlns:a16="http://schemas.microsoft.com/office/drawing/2014/main" id="{31F58FC3-353E-406C-BBD8-D3B97DEF82EB}"/>
              </a:ext>
            </a:extLst>
          </p:cNvPr>
          <p:cNvPicPr>
            <a:picLocks/>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
        <p:nvSpPr>
          <p:cNvPr id="12" name="Rectangle 11">
            <a:extLst>
              <a:ext uri="{FF2B5EF4-FFF2-40B4-BE49-F238E27FC236}">
                <a16:creationId xmlns:a16="http://schemas.microsoft.com/office/drawing/2014/main" id="{A5356D7E-2240-429A-BA06-A11043698286}"/>
              </a:ext>
            </a:extLst>
          </p:cNvPr>
          <p:cNvSpPr/>
          <p:nvPr userDrawn="1"/>
        </p:nvSpPr>
        <p:spPr>
          <a:xfrm>
            <a:off x="0" y="21336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 Placeholder 2">
            <a:extLst>
              <a:ext uri="{FF2B5EF4-FFF2-40B4-BE49-F238E27FC236}">
                <a16:creationId xmlns:a16="http://schemas.microsoft.com/office/drawing/2014/main" id="{234705FC-8C6E-4836-8FFC-A6363AB2BB9A}"/>
              </a:ext>
            </a:extLst>
          </p:cNvPr>
          <p:cNvSpPr>
            <a:spLocks noGrp="1"/>
          </p:cNvSpPr>
          <p:nvPr>
            <p:ph type="body" idx="10" hasCustomPrompt="1"/>
          </p:nvPr>
        </p:nvSpPr>
        <p:spPr>
          <a:xfrm>
            <a:off x="2029405" y="3429000"/>
            <a:ext cx="9144000" cy="381000"/>
          </a:xfrm>
        </p:spPr>
        <p:txBody>
          <a:bodyPr anchor="ctr">
            <a:noAutofit/>
          </a:bodyPr>
          <a:lstStyle>
            <a:lvl1pPr marL="0" indent="0" algn="l">
              <a:lnSpc>
                <a:spcPct val="100000"/>
              </a:lnSpc>
              <a:buFontTx/>
              <a:buNone/>
              <a:defRPr sz="20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Subtitle</a:t>
            </a:r>
          </a:p>
        </p:txBody>
      </p:sp>
      <p:sp>
        <p:nvSpPr>
          <p:cNvPr id="14" name="Content Placeholder 10">
            <a:extLst>
              <a:ext uri="{FF2B5EF4-FFF2-40B4-BE49-F238E27FC236}">
                <a16:creationId xmlns:a16="http://schemas.microsoft.com/office/drawing/2014/main" id="{D78B0B07-7D61-4AAB-BE1A-1918B3BF9195}"/>
              </a:ext>
            </a:extLst>
          </p:cNvPr>
          <p:cNvSpPr>
            <a:spLocks noGrp="1"/>
          </p:cNvSpPr>
          <p:nvPr>
            <p:ph sz="quarter" idx="11" hasCustomPrompt="1"/>
          </p:nvPr>
        </p:nvSpPr>
        <p:spPr>
          <a:xfrm>
            <a:off x="2029405" y="3810000"/>
            <a:ext cx="5384800" cy="381000"/>
          </a:xfrm>
        </p:spPr>
        <p:txBody>
          <a:bodyPr>
            <a:normAutofit/>
          </a:bodyPr>
          <a:lstStyle>
            <a:lvl1pPr marL="0" indent="0">
              <a:buNone/>
              <a:defRPr sz="1400" b="0"/>
            </a:lvl1pPr>
            <a:lvl5pPr marL="1828800" indent="0" algn="l">
              <a:buNone/>
              <a:defRPr/>
            </a:lvl5pPr>
          </a:lstStyle>
          <a:p>
            <a:pPr lvl="0"/>
            <a:r>
              <a:rPr lang="en-US"/>
              <a:t>Date</a:t>
            </a:r>
          </a:p>
        </p:txBody>
      </p:sp>
      <p:sp>
        <p:nvSpPr>
          <p:cNvPr id="15" name="Title 1">
            <a:extLst>
              <a:ext uri="{FF2B5EF4-FFF2-40B4-BE49-F238E27FC236}">
                <a16:creationId xmlns:a16="http://schemas.microsoft.com/office/drawing/2014/main" id="{F1A183AE-BA1C-4F97-833D-B4790E1E5FFF}"/>
              </a:ext>
            </a:extLst>
          </p:cNvPr>
          <p:cNvSpPr>
            <a:spLocks noGrp="1"/>
          </p:cNvSpPr>
          <p:nvPr>
            <p:ph type="title" hasCustomPrompt="1"/>
          </p:nvPr>
        </p:nvSpPr>
        <p:spPr>
          <a:xfrm>
            <a:off x="2029405" y="2133600"/>
            <a:ext cx="9144000" cy="1257167"/>
          </a:xfrm>
        </p:spPr>
        <p:txBody>
          <a:bodyPr anchor="ctr">
            <a:normAutofit/>
          </a:bodyPr>
          <a:lstStyle>
            <a:lvl1pPr algn="l">
              <a:defRPr sz="3200" b="0" i="0" cap="none">
                <a:solidFill>
                  <a:schemeClr val="bg1"/>
                </a:solidFill>
                <a:latin typeface="Arial Black" panose="020B0604020202020204" pitchFamily="34" charset="0"/>
                <a:cs typeface="Arial Black" panose="020B0604020202020204" pitchFamily="34" charset="0"/>
              </a:defRPr>
            </a:lvl1pPr>
          </a:lstStyle>
          <a:p>
            <a:r>
              <a:rPr lang="en-US"/>
              <a:t>Title Line 1</a:t>
            </a:r>
            <a:br>
              <a:rPr lang="en-US"/>
            </a:br>
            <a:r>
              <a:rPr lang="en-US"/>
              <a:t>Title Line 2</a:t>
            </a:r>
          </a:p>
        </p:txBody>
      </p:sp>
      <p:sp>
        <p:nvSpPr>
          <p:cNvPr id="10" name="Text Placeholder 2">
            <a:extLst>
              <a:ext uri="{FF2B5EF4-FFF2-40B4-BE49-F238E27FC236}">
                <a16:creationId xmlns:a16="http://schemas.microsoft.com/office/drawing/2014/main" id="{41AA1513-E389-4D10-BD42-AA76E4C0EA60}"/>
              </a:ext>
            </a:extLst>
          </p:cNvPr>
          <p:cNvSpPr>
            <a:spLocks noGrp="1"/>
          </p:cNvSpPr>
          <p:nvPr>
            <p:ph type="body" idx="12" hasCustomPrompt="1"/>
          </p:nvPr>
        </p:nvSpPr>
        <p:spPr>
          <a:xfrm>
            <a:off x="6347405" y="6183824"/>
            <a:ext cx="5234995" cy="381000"/>
          </a:xfrm>
        </p:spPr>
        <p:txBody>
          <a:bodyPr anchor="b">
            <a:noAutofit/>
          </a:bodyPr>
          <a:lstStyle>
            <a:lvl1pPr marL="0" indent="0" algn="r">
              <a:lnSpc>
                <a:spcPct val="100000"/>
              </a:lnSpc>
              <a:spcBef>
                <a:spcPts val="400"/>
              </a:spcBef>
              <a:spcAft>
                <a:spcPts val="0"/>
              </a:spcAft>
              <a:buFontTx/>
              <a:buNone/>
              <a:defRPr sz="16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Presenter 1</a:t>
            </a:r>
          </a:p>
          <a:p>
            <a:pPr lvl="0"/>
            <a:r>
              <a:rPr lang="en-US"/>
              <a:t>Presenter 2</a:t>
            </a:r>
          </a:p>
          <a:p>
            <a:pPr lvl="0"/>
            <a:r>
              <a:rPr lang="en-US"/>
              <a:t>Presenter 3</a:t>
            </a:r>
          </a:p>
          <a:p>
            <a:pPr lvl="0"/>
            <a:r>
              <a:rPr lang="en-US"/>
              <a:t>Presenter 4</a:t>
            </a:r>
          </a:p>
        </p:txBody>
      </p:sp>
    </p:spTree>
    <p:extLst>
      <p:ext uri="{BB962C8B-B14F-4D97-AF65-F5344CB8AC3E}">
        <p14:creationId xmlns:p14="http://schemas.microsoft.com/office/powerpoint/2010/main" val="2690920661"/>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Boston_Title Slide">
    <p:bg>
      <p:bgPr>
        <a:blipFill dpi="0" rotWithShape="1">
          <a:blip r:embed="rId2">
            <a:alphaModFix amt="30000"/>
            <a:lum/>
          </a:blip>
          <a:srcRect/>
          <a:stretch>
            <a:fillRect/>
          </a:stretch>
        </a:blipFill>
        <a:effectLst/>
      </p:bgPr>
    </p:bg>
    <p:spTree>
      <p:nvGrpSpPr>
        <p:cNvPr id="1" name=""/>
        <p:cNvGrpSpPr/>
        <p:nvPr/>
      </p:nvGrpSpPr>
      <p:grpSpPr>
        <a:xfrm>
          <a:off x="0" y="0"/>
          <a:ext cx="0" cy="0"/>
          <a:chOff x="0" y="0"/>
          <a:chExt cx="0" cy="0"/>
        </a:xfrm>
      </p:grpSpPr>
      <p:pic>
        <p:nvPicPr>
          <p:cNvPr id="5" name="Picture 4" descr="logo1a.png"/>
          <p:cNvPicPr>
            <a:picLocks/>
          </p:cNvPicPr>
          <p:nvPr userDrawn="1"/>
        </p:nvPicPr>
        <p:blipFill>
          <a:blip r:embed="rId3" cstate="print"/>
          <a:stretch>
            <a:fillRect/>
          </a:stretch>
        </p:blipFill>
        <p:spPr>
          <a:xfrm>
            <a:off x="304800" y="228600"/>
            <a:ext cx="731520" cy="731520"/>
          </a:xfrm>
          <a:prstGeom prst="rect">
            <a:avLst/>
          </a:prstGeom>
        </p:spPr>
      </p:pic>
      <p:pic>
        <p:nvPicPr>
          <p:cNvPr id="19" name="Picture 18">
            <a:extLst>
              <a:ext uri="{FF2B5EF4-FFF2-40B4-BE49-F238E27FC236}">
                <a16:creationId xmlns:a16="http://schemas.microsoft.com/office/drawing/2014/main" id="{31F58FC3-353E-406C-BBD8-D3B97DEF82EB}"/>
              </a:ext>
            </a:extLst>
          </p:cNvPr>
          <p:cNvPicPr>
            <a:picLocks/>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
        <p:nvSpPr>
          <p:cNvPr id="12" name="Rectangle 11">
            <a:extLst>
              <a:ext uri="{FF2B5EF4-FFF2-40B4-BE49-F238E27FC236}">
                <a16:creationId xmlns:a16="http://schemas.microsoft.com/office/drawing/2014/main" id="{A5356D7E-2240-429A-BA06-A11043698286}"/>
              </a:ext>
            </a:extLst>
          </p:cNvPr>
          <p:cNvSpPr/>
          <p:nvPr userDrawn="1"/>
        </p:nvSpPr>
        <p:spPr>
          <a:xfrm>
            <a:off x="0" y="21336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 Placeholder 2">
            <a:extLst>
              <a:ext uri="{FF2B5EF4-FFF2-40B4-BE49-F238E27FC236}">
                <a16:creationId xmlns:a16="http://schemas.microsoft.com/office/drawing/2014/main" id="{234705FC-8C6E-4836-8FFC-A6363AB2BB9A}"/>
              </a:ext>
            </a:extLst>
          </p:cNvPr>
          <p:cNvSpPr>
            <a:spLocks noGrp="1"/>
          </p:cNvSpPr>
          <p:nvPr>
            <p:ph type="body" idx="10" hasCustomPrompt="1"/>
          </p:nvPr>
        </p:nvSpPr>
        <p:spPr>
          <a:xfrm>
            <a:off x="2029405" y="3429000"/>
            <a:ext cx="9144000" cy="381000"/>
          </a:xfrm>
        </p:spPr>
        <p:txBody>
          <a:bodyPr anchor="ctr">
            <a:noAutofit/>
          </a:bodyPr>
          <a:lstStyle>
            <a:lvl1pPr marL="0" indent="0" algn="l">
              <a:lnSpc>
                <a:spcPct val="100000"/>
              </a:lnSpc>
              <a:buFontTx/>
              <a:buNone/>
              <a:defRPr sz="20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Subtitle</a:t>
            </a:r>
          </a:p>
        </p:txBody>
      </p:sp>
      <p:sp>
        <p:nvSpPr>
          <p:cNvPr id="14" name="Content Placeholder 10">
            <a:extLst>
              <a:ext uri="{FF2B5EF4-FFF2-40B4-BE49-F238E27FC236}">
                <a16:creationId xmlns:a16="http://schemas.microsoft.com/office/drawing/2014/main" id="{D78B0B07-7D61-4AAB-BE1A-1918B3BF9195}"/>
              </a:ext>
            </a:extLst>
          </p:cNvPr>
          <p:cNvSpPr>
            <a:spLocks noGrp="1"/>
          </p:cNvSpPr>
          <p:nvPr>
            <p:ph sz="quarter" idx="11" hasCustomPrompt="1"/>
          </p:nvPr>
        </p:nvSpPr>
        <p:spPr>
          <a:xfrm>
            <a:off x="2029405" y="3810000"/>
            <a:ext cx="5384800" cy="381000"/>
          </a:xfrm>
        </p:spPr>
        <p:txBody>
          <a:bodyPr>
            <a:normAutofit/>
          </a:bodyPr>
          <a:lstStyle>
            <a:lvl1pPr marL="0" indent="0">
              <a:buNone/>
              <a:defRPr sz="1400" b="0"/>
            </a:lvl1pPr>
            <a:lvl5pPr marL="1828800" indent="0" algn="l">
              <a:buNone/>
              <a:defRPr/>
            </a:lvl5pPr>
          </a:lstStyle>
          <a:p>
            <a:pPr lvl="0"/>
            <a:r>
              <a:rPr lang="en-US"/>
              <a:t>Date</a:t>
            </a:r>
          </a:p>
        </p:txBody>
      </p:sp>
      <p:sp>
        <p:nvSpPr>
          <p:cNvPr id="15" name="Title 1">
            <a:extLst>
              <a:ext uri="{FF2B5EF4-FFF2-40B4-BE49-F238E27FC236}">
                <a16:creationId xmlns:a16="http://schemas.microsoft.com/office/drawing/2014/main" id="{F1A183AE-BA1C-4F97-833D-B4790E1E5FFF}"/>
              </a:ext>
            </a:extLst>
          </p:cNvPr>
          <p:cNvSpPr>
            <a:spLocks noGrp="1"/>
          </p:cNvSpPr>
          <p:nvPr>
            <p:ph type="title" hasCustomPrompt="1"/>
          </p:nvPr>
        </p:nvSpPr>
        <p:spPr>
          <a:xfrm>
            <a:off x="2029405" y="2133600"/>
            <a:ext cx="9144000" cy="1257167"/>
          </a:xfrm>
        </p:spPr>
        <p:txBody>
          <a:bodyPr anchor="ctr">
            <a:normAutofit/>
          </a:bodyPr>
          <a:lstStyle>
            <a:lvl1pPr algn="l">
              <a:defRPr sz="3200" b="0" i="0" cap="none">
                <a:solidFill>
                  <a:schemeClr val="bg1"/>
                </a:solidFill>
                <a:latin typeface="Arial Black" panose="020B0604020202020204" pitchFamily="34" charset="0"/>
                <a:cs typeface="Arial Black" panose="020B0604020202020204" pitchFamily="34" charset="0"/>
              </a:defRPr>
            </a:lvl1pPr>
          </a:lstStyle>
          <a:p>
            <a:r>
              <a:rPr lang="en-US"/>
              <a:t>Title Line 1</a:t>
            </a:r>
            <a:br>
              <a:rPr lang="en-US"/>
            </a:br>
            <a:r>
              <a:rPr lang="en-US"/>
              <a:t>Title Line 2</a:t>
            </a:r>
          </a:p>
        </p:txBody>
      </p:sp>
      <p:sp>
        <p:nvSpPr>
          <p:cNvPr id="10" name="Text Placeholder 2">
            <a:extLst>
              <a:ext uri="{FF2B5EF4-FFF2-40B4-BE49-F238E27FC236}">
                <a16:creationId xmlns:a16="http://schemas.microsoft.com/office/drawing/2014/main" id="{41AA1513-E389-4D10-BD42-AA76E4C0EA60}"/>
              </a:ext>
            </a:extLst>
          </p:cNvPr>
          <p:cNvSpPr>
            <a:spLocks noGrp="1"/>
          </p:cNvSpPr>
          <p:nvPr>
            <p:ph type="body" idx="12" hasCustomPrompt="1"/>
          </p:nvPr>
        </p:nvSpPr>
        <p:spPr>
          <a:xfrm>
            <a:off x="6347405" y="6183824"/>
            <a:ext cx="5234995" cy="381000"/>
          </a:xfrm>
        </p:spPr>
        <p:txBody>
          <a:bodyPr anchor="b">
            <a:noAutofit/>
          </a:bodyPr>
          <a:lstStyle>
            <a:lvl1pPr marL="0" indent="0" algn="r">
              <a:lnSpc>
                <a:spcPct val="100000"/>
              </a:lnSpc>
              <a:spcBef>
                <a:spcPts val="400"/>
              </a:spcBef>
              <a:spcAft>
                <a:spcPts val="0"/>
              </a:spcAft>
              <a:buFontTx/>
              <a:buNone/>
              <a:defRPr sz="16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Presenter 1</a:t>
            </a:r>
          </a:p>
          <a:p>
            <a:pPr lvl="0"/>
            <a:r>
              <a:rPr lang="en-US"/>
              <a:t>Presenter 2</a:t>
            </a:r>
          </a:p>
          <a:p>
            <a:pPr lvl="0"/>
            <a:r>
              <a:rPr lang="en-US"/>
              <a:t>Presenter 3</a:t>
            </a:r>
          </a:p>
          <a:p>
            <a:pPr lvl="0"/>
            <a:r>
              <a:rPr lang="en-US"/>
              <a:t>Presenter 4</a:t>
            </a:r>
          </a:p>
        </p:txBody>
      </p:sp>
    </p:spTree>
    <p:extLst>
      <p:ext uri="{BB962C8B-B14F-4D97-AF65-F5344CB8AC3E}">
        <p14:creationId xmlns:p14="http://schemas.microsoft.com/office/powerpoint/2010/main" val="137954886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hicago_Title Slide">
    <p:bg>
      <p:bgPr>
        <a:blipFill dpi="0" rotWithShape="1">
          <a:blip r:embed="rId2">
            <a:alphaModFix amt="30000"/>
            <a:lum/>
          </a:blip>
          <a:srcRect/>
          <a:stretch>
            <a:fillRect b="-10000"/>
          </a:stretch>
        </a:blipFill>
        <a:effectLst/>
      </p:bgPr>
    </p:bg>
    <p:spTree>
      <p:nvGrpSpPr>
        <p:cNvPr id="1" name=""/>
        <p:cNvGrpSpPr/>
        <p:nvPr/>
      </p:nvGrpSpPr>
      <p:grpSpPr>
        <a:xfrm>
          <a:off x="0" y="0"/>
          <a:ext cx="0" cy="0"/>
          <a:chOff x="0" y="0"/>
          <a:chExt cx="0" cy="0"/>
        </a:xfrm>
      </p:grpSpPr>
      <p:pic>
        <p:nvPicPr>
          <p:cNvPr id="5" name="Picture 4" descr="logo1a.png"/>
          <p:cNvPicPr>
            <a:picLocks/>
          </p:cNvPicPr>
          <p:nvPr userDrawn="1"/>
        </p:nvPicPr>
        <p:blipFill>
          <a:blip r:embed="rId3" cstate="print"/>
          <a:stretch>
            <a:fillRect/>
          </a:stretch>
        </p:blipFill>
        <p:spPr>
          <a:xfrm>
            <a:off x="304800" y="228600"/>
            <a:ext cx="731520" cy="731520"/>
          </a:xfrm>
          <a:prstGeom prst="rect">
            <a:avLst/>
          </a:prstGeom>
        </p:spPr>
      </p:pic>
      <p:pic>
        <p:nvPicPr>
          <p:cNvPr id="19" name="Picture 18">
            <a:extLst>
              <a:ext uri="{FF2B5EF4-FFF2-40B4-BE49-F238E27FC236}">
                <a16:creationId xmlns:a16="http://schemas.microsoft.com/office/drawing/2014/main" id="{31F58FC3-353E-406C-BBD8-D3B97DEF82EB}"/>
              </a:ext>
            </a:extLst>
          </p:cNvPr>
          <p:cNvPicPr>
            <a:picLocks/>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
        <p:nvSpPr>
          <p:cNvPr id="12" name="Rectangle 11">
            <a:extLst>
              <a:ext uri="{FF2B5EF4-FFF2-40B4-BE49-F238E27FC236}">
                <a16:creationId xmlns:a16="http://schemas.microsoft.com/office/drawing/2014/main" id="{A5356D7E-2240-429A-BA06-A11043698286}"/>
              </a:ext>
            </a:extLst>
          </p:cNvPr>
          <p:cNvSpPr/>
          <p:nvPr userDrawn="1"/>
        </p:nvSpPr>
        <p:spPr>
          <a:xfrm>
            <a:off x="0" y="21336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 Placeholder 2">
            <a:extLst>
              <a:ext uri="{FF2B5EF4-FFF2-40B4-BE49-F238E27FC236}">
                <a16:creationId xmlns:a16="http://schemas.microsoft.com/office/drawing/2014/main" id="{234705FC-8C6E-4836-8FFC-A6363AB2BB9A}"/>
              </a:ext>
            </a:extLst>
          </p:cNvPr>
          <p:cNvSpPr>
            <a:spLocks noGrp="1"/>
          </p:cNvSpPr>
          <p:nvPr>
            <p:ph type="body" idx="10" hasCustomPrompt="1"/>
          </p:nvPr>
        </p:nvSpPr>
        <p:spPr>
          <a:xfrm>
            <a:off x="2029405" y="3429000"/>
            <a:ext cx="9144000" cy="381000"/>
          </a:xfrm>
        </p:spPr>
        <p:txBody>
          <a:bodyPr anchor="ctr">
            <a:noAutofit/>
          </a:bodyPr>
          <a:lstStyle>
            <a:lvl1pPr marL="0" indent="0" algn="l">
              <a:lnSpc>
                <a:spcPct val="100000"/>
              </a:lnSpc>
              <a:buFontTx/>
              <a:buNone/>
              <a:defRPr sz="20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Subtitle</a:t>
            </a:r>
          </a:p>
        </p:txBody>
      </p:sp>
      <p:sp>
        <p:nvSpPr>
          <p:cNvPr id="14" name="Content Placeholder 10">
            <a:extLst>
              <a:ext uri="{FF2B5EF4-FFF2-40B4-BE49-F238E27FC236}">
                <a16:creationId xmlns:a16="http://schemas.microsoft.com/office/drawing/2014/main" id="{D78B0B07-7D61-4AAB-BE1A-1918B3BF9195}"/>
              </a:ext>
            </a:extLst>
          </p:cNvPr>
          <p:cNvSpPr>
            <a:spLocks noGrp="1"/>
          </p:cNvSpPr>
          <p:nvPr>
            <p:ph sz="quarter" idx="11" hasCustomPrompt="1"/>
          </p:nvPr>
        </p:nvSpPr>
        <p:spPr>
          <a:xfrm>
            <a:off x="2029405" y="3810000"/>
            <a:ext cx="5384800" cy="381000"/>
          </a:xfrm>
        </p:spPr>
        <p:txBody>
          <a:bodyPr>
            <a:normAutofit/>
          </a:bodyPr>
          <a:lstStyle>
            <a:lvl1pPr marL="0" indent="0">
              <a:buNone/>
              <a:defRPr sz="1400" b="0"/>
            </a:lvl1pPr>
            <a:lvl5pPr marL="1828800" indent="0" algn="l">
              <a:buNone/>
              <a:defRPr/>
            </a:lvl5pPr>
          </a:lstStyle>
          <a:p>
            <a:pPr lvl="0"/>
            <a:r>
              <a:rPr lang="en-US"/>
              <a:t>Date</a:t>
            </a:r>
          </a:p>
        </p:txBody>
      </p:sp>
      <p:sp>
        <p:nvSpPr>
          <p:cNvPr id="15" name="Title 1">
            <a:extLst>
              <a:ext uri="{FF2B5EF4-FFF2-40B4-BE49-F238E27FC236}">
                <a16:creationId xmlns:a16="http://schemas.microsoft.com/office/drawing/2014/main" id="{F1A183AE-BA1C-4F97-833D-B4790E1E5FFF}"/>
              </a:ext>
            </a:extLst>
          </p:cNvPr>
          <p:cNvSpPr>
            <a:spLocks noGrp="1"/>
          </p:cNvSpPr>
          <p:nvPr>
            <p:ph type="title" hasCustomPrompt="1"/>
          </p:nvPr>
        </p:nvSpPr>
        <p:spPr>
          <a:xfrm>
            <a:off x="2029405" y="2133600"/>
            <a:ext cx="9144000" cy="1257167"/>
          </a:xfrm>
        </p:spPr>
        <p:txBody>
          <a:bodyPr anchor="ctr">
            <a:normAutofit/>
          </a:bodyPr>
          <a:lstStyle>
            <a:lvl1pPr algn="l">
              <a:defRPr sz="3200" b="0" i="0" cap="none">
                <a:solidFill>
                  <a:schemeClr val="bg1"/>
                </a:solidFill>
                <a:latin typeface="Arial Black" panose="020B0604020202020204" pitchFamily="34" charset="0"/>
                <a:cs typeface="Arial Black" panose="020B0604020202020204" pitchFamily="34" charset="0"/>
              </a:defRPr>
            </a:lvl1pPr>
          </a:lstStyle>
          <a:p>
            <a:r>
              <a:rPr lang="en-US"/>
              <a:t>Title Line 1</a:t>
            </a:r>
            <a:br>
              <a:rPr lang="en-US"/>
            </a:br>
            <a:r>
              <a:rPr lang="en-US"/>
              <a:t>Title Line 2</a:t>
            </a:r>
          </a:p>
        </p:txBody>
      </p:sp>
      <p:sp>
        <p:nvSpPr>
          <p:cNvPr id="10" name="Text Placeholder 2">
            <a:extLst>
              <a:ext uri="{FF2B5EF4-FFF2-40B4-BE49-F238E27FC236}">
                <a16:creationId xmlns:a16="http://schemas.microsoft.com/office/drawing/2014/main" id="{41AA1513-E389-4D10-BD42-AA76E4C0EA60}"/>
              </a:ext>
            </a:extLst>
          </p:cNvPr>
          <p:cNvSpPr>
            <a:spLocks noGrp="1"/>
          </p:cNvSpPr>
          <p:nvPr>
            <p:ph type="body" idx="12" hasCustomPrompt="1"/>
          </p:nvPr>
        </p:nvSpPr>
        <p:spPr>
          <a:xfrm>
            <a:off x="6347405" y="6183824"/>
            <a:ext cx="5234995" cy="381000"/>
          </a:xfrm>
        </p:spPr>
        <p:txBody>
          <a:bodyPr anchor="b">
            <a:noAutofit/>
          </a:bodyPr>
          <a:lstStyle>
            <a:lvl1pPr marL="0" indent="0" algn="r">
              <a:lnSpc>
                <a:spcPct val="100000"/>
              </a:lnSpc>
              <a:spcBef>
                <a:spcPts val="400"/>
              </a:spcBef>
              <a:spcAft>
                <a:spcPts val="0"/>
              </a:spcAft>
              <a:buFontTx/>
              <a:buNone/>
              <a:defRPr sz="16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Presenter 1</a:t>
            </a:r>
          </a:p>
          <a:p>
            <a:pPr lvl="0"/>
            <a:r>
              <a:rPr lang="en-US"/>
              <a:t>Presenter 2</a:t>
            </a:r>
          </a:p>
          <a:p>
            <a:pPr lvl="0"/>
            <a:r>
              <a:rPr lang="en-US"/>
              <a:t>Presenter 3</a:t>
            </a:r>
          </a:p>
          <a:p>
            <a:pPr lvl="0"/>
            <a:r>
              <a:rPr lang="en-US"/>
              <a:t>Presenter 4</a:t>
            </a:r>
          </a:p>
        </p:txBody>
      </p:sp>
    </p:spTree>
    <p:extLst>
      <p:ext uri="{BB962C8B-B14F-4D97-AF65-F5344CB8AC3E}">
        <p14:creationId xmlns:p14="http://schemas.microsoft.com/office/powerpoint/2010/main" val="4190845098"/>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Wave_Title Slide">
    <p:bg>
      <p:bgPr>
        <a:blipFill dpi="0" rotWithShape="1">
          <a:blip r:embed="rId2">
            <a:alphaModFix amt="30000"/>
            <a:lum/>
            <a:extLst>
              <a:ext uri="{BEBA8EAE-BF5A-486C-A8C5-ECC9F3942E4B}">
                <a14:imgProps xmlns:a14="http://schemas.microsoft.com/office/drawing/2010/main">
                  <a14:imgLayer r:embed="rId3">
                    <a14:imgEffect>
                      <a14:brightnessContrast bright="10000" contrast="20000"/>
                    </a14:imgEffect>
                  </a14:imgLayer>
                </a14:imgProps>
              </a:ext>
            </a:extLst>
          </a:blip>
          <a:srcRect/>
          <a:stretch>
            <a:fillRect l="-30000" r="-20000"/>
          </a:stretch>
        </a:blipFill>
        <a:effectLst/>
      </p:bgPr>
    </p:bg>
    <p:spTree>
      <p:nvGrpSpPr>
        <p:cNvPr id="1" name=""/>
        <p:cNvGrpSpPr/>
        <p:nvPr/>
      </p:nvGrpSpPr>
      <p:grpSpPr>
        <a:xfrm>
          <a:off x="0" y="0"/>
          <a:ext cx="0" cy="0"/>
          <a:chOff x="0" y="0"/>
          <a:chExt cx="0" cy="0"/>
        </a:xfrm>
      </p:grpSpPr>
      <p:pic>
        <p:nvPicPr>
          <p:cNvPr id="5" name="Picture 4" descr="logo1a.png"/>
          <p:cNvPicPr>
            <a:picLocks/>
          </p:cNvPicPr>
          <p:nvPr userDrawn="1"/>
        </p:nvPicPr>
        <p:blipFill>
          <a:blip r:embed="rId4" cstate="print"/>
          <a:stretch>
            <a:fillRect/>
          </a:stretch>
        </p:blipFill>
        <p:spPr>
          <a:xfrm>
            <a:off x="304800" y="228600"/>
            <a:ext cx="731520" cy="731520"/>
          </a:xfrm>
          <a:prstGeom prst="rect">
            <a:avLst/>
          </a:prstGeom>
        </p:spPr>
      </p:pic>
      <p:pic>
        <p:nvPicPr>
          <p:cNvPr id="19" name="Picture 18">
            <a:extLst>
              <a:ext uri="{FF2B5EF4-FFF2-40B4-BE49-F238E27FC236}">
                <a16:creationId xmlns:a16="http://schemas.microsoft.com/office/drawing/2014/main" id="{31F58FC3-353E-406C-BBD8-D3B97DEF82EB}"/>
              </a:ext>
            </a:extLst>
          </p:cNvPr>
          <p:cNvPicPr>
            <a:picLocks/>
          </p:cNvPicPr>
          <p:nvPr userDrawn="1"/>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
        <p:nvSpPr>
          <p:cNvPr id="12" name="Rectangle 11">
            <a:extLst>
              <a:ext uri="{FF2B5EF4-FFF2-40B4-BE49-F238E27FC236}">
                <a16:creationId xmlns:a16="http://schemas.microsoft.com/office/drawing/2014/main" id="{A5356D7E-2240-429A-BA06-A11043698286}"/>
              </a:ext>
            </a:extLst>
          </p:cNvPr>
          <p:cNvSpPr/>
          <p:nvPr userDrawn="1"/>
        </p:nvSpPr>
        <p:spPr>
          <a:xfrm>
            <a:off x="0" y="21336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 Placeholder 2">
            <a:extLst>
              <a:ext uri="{FF2B5EF4-FFF2-40B4-BE49-F238E27FC236}">
                <a16:creationId xmlns:a16="http://schemas.microsoft.com/office/drawing/2014/main" id="{234705FC-8C6E-4836-8FFC-A6363AB2BB9A}"/>
              </a:ext>
            </a:extLst>
          </p:cNvPr>
          <p:cNvSpPr>
            <a:spLocks noGrp="1"/>
          </p:cNvSpPr>
          <p:nvPr>
            <p:ph type="body" idx="10" hasCustomPrompt="1"/>
          </p:nvPr>
        </p:nvSpPr>
        <p:spPr>
          <a:xfrm>
            <a:off x="2029405" y="3429000"/>
            <a:ext cx="9144000" cy="381000"/>
          </a:xfrm>
        </p:spPr>
        <p:txBody>
          <a:bodyPr anchor="ctr">
            <a:noAutofit/>
          </a:bodyPr>
          <a:lstStyle>
            <a:lvl1pPr marL="0" indent="0" algn="l">
              <a:lnSpc>
                <a:spcPct val="100000"/>
              </a:lnSpc>
              <a:buFontTx/>
              <a:buNone/>
              <a:defRPr sz="20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Subtitle</a:t>
            </a:r>
          </a:p>
        </p:txBody>
      </p:sp>
      <p:sp>
        <p:nvSpPr>
          <p:cNvPr id="14" name="Content Placeholder 10">
            <a:extLst>
              <a:ext uri="{FF2B5EF4-FFF2-40B4-BE49-F238E27FC236}">
                <a16:creationId xmlns:a16="http://schemas.microsoft.com/office/drawing/2014/main" id="{D78B0B07-7D61-4AAB-BE1A-1918B3BF9195}"/>
              </a:ext>
            </a:extLst>
          </p:cNvPr>
          <p:cNvSpPr>
            <a:spLocks noGrp="1"/>
          </p:cNvSpPr>
          <p:nvPr>
            <p:ph sz="quarter" idx="11" hasCustomPrompt="1"/>
          </p:nvPr>
        </p:nvSpPr>
        <p:spPr>
          <a:xfrm>
            <a:off x="2029405" y="3810000"/>
            <a:ext cx="5384800" cy="381000"/>
          </a:xfrm>
        </p:spPr>
        <p:txBody>
          <a:bodyPr>
            <a:normAutofit/>
          </a:bodyPr>
          <a:lstStyle>
            <a:lvl1pPr marL="0" indent="0">
              <a:buNone/>
              <a:defRPr sz="1400" b="0"/>
            </a:lvl1pPr>
            <a:lvl5pPr marL="1828800" indent="0" algn="l">
              <a:buNone/>
              <a:defRPr/>
            </a:lvl5pPr>
          </a:lstStyle>
          <a:p>
            <a:pPr lvl="0"/>
            <a:r>
              <a:rPr lang="en-US"/>
              <a:t>Date</a:t>
            </a:r>
          </a:p>
        </p:txBody>
      </p:sp>
      <p:sp>
        <p:nvSpPr>
          <p:cNvPr id="15" name="Title 1">
            <a:extLst>
              <a:ext uri="{FF2B5EF4-FFF2-40B4-BE49-F238E27FC236}">
                <a16:creationId xmlns:a16="http://schemas.microsoft.com/office/drawing/2014/main" id="{F1A183AE-BA1C-4F97-833D-B4790E1E5FFF}"/>
              </a:ext>
            </a:extLst>
          </p:cNvPr>
          <p:cNvSpPr>
            <a:spLocks noGrp="1"/>
          </p:cNvSpPr>
          <p:nvPr>
            <p:ph type="title" hasCustomPrompt="1"/>
          </p:nvPr>
        </p:nvSpPr>
        <p:spPr>
          <a:xfrm>
            <a:off x="2029405" y="2133600"/>
            <a:ext cx="9144000" cy="1257167"/>
          </a:xfrm>
        </p:spPr>
        <p:txBody>
          <a:bodyPr anchor="ctr">
            <a:normAutofit/>
          </a:bodyPr>
          <a:lstStyle>
            <a:lvl1pPr algn="l">
              <a:defRPr sz="3200" b="0" i="0" cap="none">
                <a:solidFill>
                  <a:schemeClr val="bg1"/>
                </a:solidFill>
                <a:latin typeface="Arial Black" panose="020B0604020202020204" pitchFamily="34" charset="0"/>
                <a:cs typeface="Arial Black" panose="020B0604020202020204" pitchFamily="34" charset="0"/>
              </a:defRPr>
            </a:lvl1pPr>
          </a:lstStyle>
          <a:p>
            <a:r>
              <a:rPr lang="en-US"/>
              <a:t>Title Line 1</a:t>
            </a:r>
            <a:br>
              <a:rPr lang="en-US"/>
            </a:br>
            <a:r>
              <a:rPr lang="en-US"/>
              <a:t>Title Line 2</a:t>
            </a:r>
          </a:p>
        </p:txBody>
      </p:sp>
      <p:sp>
        <p:nvSpPr>
          <p:cNvPr id="10" name="Text Placeholder 2">
            <a:extLst>
              <a:ext uri="{FF2B5EF4-FFF2-40B4-BE49-F238E27FC236}">
                <a16:creationId xmlns:a16="http://schemas.microsoft.com/office/drawing/2014/main" id="{41AA1513-E389-4D10-BD42-AA76E4C0EA60}"/>
              </a:ext>
            </a:extLst>
          </p:cNvPr>
          <p:cNvSpPr>
            <a:spLocks noGrp="1"/>
          </p:cNvSpPr>
          <p:nvPr>
            <p:ph type="body" idx="12" hasCustomPrompt="1"/>
          </p:nvPr>
        </p:nvSpPr>
        <p:spPr>
          <a:xfrm>
            <a:off x="6347405" y="6183824"/>
            <a:ext cx="5234995" cy="381000"/>
          </a:xfrm>
        </p:spPr>
        <p:txBody>
          <a:bodyPr anchor="b">
            <a:noAutofit/>
          </a:bodyPr>
          <a:lstStyle>
            <a:lvl1pPr marL="0" indent="0" algn="r">
              <a:lnSpc>
                <a:spcPct val="100000"/>
              </a:lnSpc>
              <a:spcBef>
                <a:spcPts val="400"/>
              </a:spcBef>
              <a:spcAft>
                <a:spcPts val="0"/>
              </a:spcAft>
              <a:buFontTx/>
              <a:buNone/>
              <a:defRPr sz="16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Presenter 1</a:t>
            </a:r>
          </a:p>
          <a:p>
            <a:pPr lvl="0"/>
            <a:r>
              <a:rPr lang="en-US"/>
              <a:t>Presenter 2</a:t>
            </a:r>
          </a:p>
          <a:p>
            <a:pPr lvl="0"/>
            <a:r>
              <a:rPr lang="en-US"/>
              <a:t>Presenter 3</a:t>
            </a:r>
          </a:p>
          <a:p>
            <a:pPr lvl="0"/>
            <a:r>
              <a:rPr lang="en-US"/>
              <a:t>Presenter 4</a:t>
            </a:r>
          </a:p>
        </p:txBody>
      </p:sp>
    </p:spTree>
    <p:extLst>
      <p:ext uri="{BB962C8B-B14F-4D97-AF65-F5344CB8AC3E}">
        <p14:creationId xmlns:p14="http://schemas.microsoft.com/office/powerpoint/2010/main" val="830768186"/>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ustom_Title Slide">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10D9287C-96D6-4E5C-A125-94E737A3EB1B}"/>
              </a:ext>
            </a:extLst>
          </p:cNvPr>
          <p:cNvSpPr>
            <a:spLocks noGrp="1"/>
          </p:cNvSpPr>
          <p:nvPr>
            <p:ph type="pic" sz="quarter" idx="13" hasCustomPrompt="1"/>
          </p:nvPr>
        </p:nvSpPr>
        <p:spPr>
          <a:xfrm>
            <a:off x="0" y="0"/>
            <a:ext cx="12192000" cy="6858000"/>
          </a:xfrm>
        </p:spPr>
        <p:txBody>
          <a:bodyPr/>
          <a:lstStyle>
            <a:lvl1pPr marL="0" indent="0" algn="r">
              <a:buNone/>
              <a:defRPr b="0"/>
            </a:lvl1pPr>
          </a:lstStyle>
          <a:p>
            <a:r>
              <a:rPr lang="en-US"/>
              <a:t>Custom Background</a:t>
            </a:r>
          </a:p>
        </p:txBody>
      </p:sp>
      <p:sp>
        <p:nvSpPr>
          <p:cNvPr id="12" name="Rectangle 11">
            <a:extLst>
              <a:ext uri="{FF2B5EF4-FFF2-40B4-BE49-F238E27FC236}">
                <a16:creationId xmlns:a16="http://schemas.microsoft.com/office/drawing/2014/main" id="{A5356D7E-2240-429A-BA06-A11043698286}"/>
              </a:ext>
            </a:extLst>
          </p:cNvPr>
          <p:cNvSpPr/>
          <p:nvPr userDrawn="1"/>
        </p:nvSpPr>
        <p:spPr>
          <a:xfrm>
            <a:off x="0" y="21336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3" name="Text Placeholder 2">
            <a:extLst>
              <a:ext uri="{FF2B5EF4-FFF2-40B4-BE49-F238E27FC236}">
                <a16:creationId xmlns:a16="http://schemas.microsoft.com/office/drawing/2014/main" id="{234705FC-8C6E-4836-8FFC-A6363AB2BB9A}"/>
              </a:ext>
            </a:extLst>
          </p:cNvPr>
          <p:cNvSpPr>
            <a:spLocks noGrp="1"/>
          </p:cNvSpPr>
          <p:nvPr>
            <p:ph type="body" idx="10" hasCustomPrompt="1"/>
          </p:nvPr>
        </p:nvSpPr>
        <p:spPr>
          <a:xfrm>
            <a:off x="2029405" y="3429000"/>
            <a:ext cx="9144000" cy="381000"/>
          </a:xfrm>
        </p:spPr>
        <p:txBody>
          <a:bodyPr anchor="ctr">
            <a:noAutofit/>
          </a:bodyPr>
          <a:lstStyle>
            <a:lvl1pPr marL="0" indent="0" algn="l">
              <a:lnSpc>
                <a:spcPct val="100000"/>
              </a:lnSpc>
              <a:buFontTx/>
              <a:buNone/>
              <a:defRPr sz="20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Subtitle</a:t>
            </a:r>
          </a:p>
        </p:txBody>
      </p:sp>
      <p:sp>
        <p:nvSpPr>
          <p:cNvPr id="14" name="Content Placeholder 10">
            <a:extLst>
              <a:ext uri="{FF2B5EF4-FFF2-40B4-BE49-F238E27FC236}">
                <a16:creationId xmlns:a16="http://schemas.microsoft.com/office/drawing/2014/main" id="{D78B0B07-7D61-4AAB-BE1A-1918B3BF9195}"/>
              </a:ext>
            </a:extLst>
          </p:cNvPr>
          <p:cNvSpPr>
            <a:spLocks noGrp="1"/>
          </p:cNvSpPr>
          <p:nvPr>
            <p:ph sz="quarter" idx="11" hasCustomPrompt="1"/>
          </p:nvPr>
        </p:nvSpPr>
        <p:spPr>
          <a:xfrm>
            <a:off x="2029405" y="3810000"/>
            <a:ext cx="5384800" cy="381000"/>
          </a:xfrm>
        </p:spPr>
        <p:txBody>
          <a:bodyPr>
            <a:normAutofit/>
          </a:bodyPr>
          <a:lstStyle>
            <a:lvl1pPr marL="0" indent="0">
              <a:buNone/>
              <a:defRPr sz="1400" b="0"/>
            </a:lvl1pPr>
            <a:lvl5pPr marL="1828800" indent="0" algn="l">
              <a:buNone/>
              <a:defRPr/>
            </a:lvl5pPr>
          </a:lstStyle>
          <a:p>
            <a:pPr lvl="0"/>
            <a:r>
              <a:rPr lang="en-US"/>
              <a:t>Date</a:t>
            </a:r>
          </a:p>
        </p:txBody>
      </p:sp>
      <p:sp>
        <p:nvSpPr>
          <p:cNvPr id="15" name="Title 1">
            <a:extLst>
              <a:ext uri="{FF2B5EF4-FFF2-40B4-BE49-F238E27FC236}">
                <a16:creationId xmlns:a16="http://schemas.microsoft.com/office/drawing/2014/main" id="{F1A183AE-BA1C-4F97-833D-B4790E1E5FFF}"/>
              </a:ext>
            </a:extLst>
          </p:cNvPr>
          <p:cNvSpPr>
            <a:spLocks noGrp="1"/>
          </p:cNvSpPr>
          <p:nvPr>
            <p:ph type="title" hasCustomPrompt="1"/>
          </p:nvPr>
        </p:nvSpPr>
        <p:spPr>
          <a:xfrm>
            <a:off x="2029405" y="2133600"/>
            <a:ext cx="9144000" cy="1257167"/>
          </a:xfrm>
        </p:spPr>
        <p:txBody>
          <a:bodyPr anchor="ctr">
            <a:normAutofit/>
          </a:bodyPr>
          <a:lstStyle>
            <a:lvl1pPr algn="l">
              <a:defRPr sz="3200" b="0" i="0" cap="none">
                <a:solidFill>
                  <a:schemeClr val="bg1"/>
                </a:solidFill>
                <a:latin typeface="Arial Black" panose="020B0604020202020204" pitchFamily="34" charset="0"/>
                <a:cs typeface="Arial Black" panose="020B0604020202020204" pitchFamily="34" charset="0"/>
              </a:defRPr>
            </a:lvl1pPr>
          </a:lstStyle>
          <a:p>
            <a:r>
              <a:rPr lang="en-US"/>
              <a:t>Title Line 1</a:t>
            </a:r>
            <a:br>
              <a:rPr lang="en-US"/>
            </a:br>
            <a:r>
              <a:rPr lang="en-US"/>
              <a:t>Title Line 2</a:t>
            </a:r>
          </a:p>
        </p:txBody>
      </p:sp>
      <p:sp>
        <p:nvSpPr>
          <p:cNvPr id="10" name="Text Placeholder 2">
            <a:extLst>
              <a:ext uri="{FF2B5EF4-FFF2-40B4-BE49-F238E27FC236}">
                <a16:creationId xmlns:a16="http://schemas.microsoft.com/office/drawing/2014/main" id="{41AA1513-E389-4D10-BD42-AA76E4C0EA60}"/>
              </a:ext>
            </a:extLst>
          </p:cNvPr>
          <p:cNvSpPr>
            <a:spLocks noGrp="1"/>
          </p:cNvSpPr>
          <p:nvPr>
            <p:ph type="body" idx="12" hasCustomPrompt="1"/>
          </p:nvPr>
        </p:nvSpPr>
        <p:spPr>
          <a:xfrm>
            <a:off x="6347405" y="6183824"/>
            <a:ext cx="5234995" cy="381000"/>
          </a:xfrm>
        </p:spPr>
        <p:txBody>
          <a:bodyPr anchor="b">
            <a:noAutofit/>
          </a:bodyPr>
          <a:lstStyle>
            <a:lvl1pPr marL="0" indent="0" algn="r">
              <a:lnSpc>
                <a:spcPct val="100000"/>
              </a:lnSpc>
              <a:spcBef>
                <a:spcPts val="400"/>
              </a:spcBef>
              <a:spcAft>
                <a:spcPts val="0"/>
              </a:spcAft>
              <a:buFontTx/>
              <a:buNone/>
              <a:defRPr sz="16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Presenter 1</a:t>
            </a:r>
          </a:p>
          <a:p>
            <a:pPr lvl="0"/>
            <a:r>
              <a:rPr lang="en-US"/>
              <a:t>Presenter 2</a:t>
            </a:r>
          </a:p>
          <a:p>
            <a:pPr lvl="0"/>
            <a:r>
              <a:rPr lang="en-US"/>
              <a:t>Presenter 3</a:t>
            </a:r>
          </a:p>
          <a:p>
            <a:pPr lvl="0"/>
            <a:r>
              <a:rPr lang="en-US"/>
              <a:t>Presenter 4</a:t>
            </a:r>
          </a:p>
        </p:txBody>
      </p:sp>
      <p:pic>
        <p:nvPicPr>
          <p:cNvPr id="11" name="Picture 10" descr="logo1a.png">
            <a:extLst>
              <a:ext uri="{FF2B5EF4-FFF2-40B4-BE49-F238E27FC236}">
                <a16:creationId xmlns:a16="http://schemas.microsoft.com/office/drawing/2014/main" id="{BB6D0C81-7EFA-427F-B851-D1CD52665E51}"/>
              </a:ext>
            </a:extLst>
          </p:cNvPr>
          <p:cNvPicPr>
            <a:picLocks/>
          </p:cNvPicPr>
          <p:nvPr userDrawn="1"/>
        </p:nvPicPr>
        <p:blipFill>
          <a:blip r:embed="rId2" cstate="print"/>
          <a:stretch>
            <a:fillRect/>
          </a:stretch>
        </p:blipFill>
        <p:spPr>
          <a:xfrm>
            <a:off x="304800" y="228600"/>
            <a:ext cx="731520" cy="731520"/>
          </a:xfrm>
          <a:prstGeom prst="rect">
            <a:avLst/>
          </a:prstGeom>
        </p:spPr>
      </p:pic>
      <p:pic>
        <p:nvPicPr>
          <p:cNvPr id="16" name="Picture 15">
            <a:extLst>
              <a:ext uri="{FF2B5EF4-FFF2-40B4-BE49-F238E27FC236}">
                <a16:creationId xmlns:a16="http://schemas.microsoft.com/office/drawing/2014/main" id="{97FF5B21-DBC2-4C29-92CB-58E730210F05}"/>
              </a:ext>
            </a:extLst>
          </p:cNvPr>
          <p:cNvPicPr>
            <a:picLocks/>
          </p:cNvPicPr>
          <p:nvPr userDrawn="1"/>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Tree>
    <p:extLst>
      <p:ext uri="{BB962C8B-B14F-4D97-AF65-F5344CB8AC3E}">
        <p14:creationId xmlns:p14="http://schemas.microsoft.com/office/powerpoint/2010/main" val="721406186"/>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C58207-1067-40ED-99C9-8B6309217219}"/>
              </a:ext>
            </a:extLst>
          </p:cNvPr>
          <p:cNvSpPr>
            <a:spLocks noGrp="1"/>
          </p:cNvSpPr>
          <p:nvPr>
            <p:ph type="title"/>
          </p:nvPr>
        </p:nvSpPr>
        <p:spPr>
          <a:xfrm>
            <a:off x="1427181" y="0"/>
            <a:ext cx="10279171" cy="896112"/>
          </a:xfrm>
        </p:spPr>
        <p:txBody>
          <a:bodyPr/>
          <a:lstStyle/>
          <a:p>
            <a:r>
              <a:rPr lang="en-US"/>
              <a:t>Click to edit Master title style</a:t>
            </a:r>
          </a:p>
        </p:txBody>
      </p:sp>
      <p:sp>
        <p:nvSpPr>
          <p:cNvPr id="5" name="Text Placeholder 4">
            <a:extLst>
              <a:ext uri="{FF2B5EF4-FFF2-40B4-BE49-F238E27FC236}">
                <a16:creationId xmlns:a16="http://schemas.microsoft.com/office/drawing/2014/main" id="{6B1D86BD-47B8-4837-B8D6-BDC1AC39FBEE}"/>
              </a:ext>
            </a:extLst>
          </p:cNvPr>
          <p:cNvSpPr>
            <a:spLocks noGrp="1"/>
          </p:cNvSpPr>
          <p:nvPr>
            <p:ph type="body" sz="quarter" idx="10"/>
          </p:nvPr>
        </p:nvSpPr>
        <p:spPr>
          <a:xfrm>
            <a:off x="463296" y="1280160"/>
            <a:ext cx="11265408" cy="4937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799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2B840-28AF-4CBF-9E2B-DF2C25D3D9F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20042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in Takeaways Slide">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58934663-7603-49D3-8DAE-6E9BE8F1A128}"/>
              </a:ext>
            </a:extLst>
          </p:cNvPr>
          <p:cNvSpPr>
            <a:spLocks noGrp="1"/>
          </p:cNvSpPr>
          <p:nvPr>
            <p:ph sz="quarter" idx="11" hasCustomPrompt="1"/>
          </p:nvPr>
        </p:nvSpPr>
        <p:spPr>
          <a:xfrm>
            <a:off x="463296" y="1280160"/>
            <a:ext cx="11265408" cy="4937760"/>
          </a:xfrm>
        </p:spPr>
        <p:txBody>
          <a:bodyPr tIns="45720" bIns="45720">
            <a:noAutofit/>
          </a:bodyPr>
          <a:lstStyle>
            <a:lvl1pPr>
              <a:lnSpc>
                <a:spcPct val="100000"/>
              </a:lnSpc>
              <a:spcBef>
                <a:spcPts val="1200"/>
              </a:spcBef>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a:t>Edit Master text styles</a:t>
            </a:r>
          </a:p>
          <a:p>
            <a:pPr lvl="1"/>
            <a:r>
              <a:rPr lang="en-US"/>
              <a:t>Second level</a:t>
            </a:r>
          </a:p>
          <a:p>
            <a:pPr lvl="2"/>
            <a:r>
              <a:rPr lang="en-US"/>
              <a:t>Third level</a:t>
            </a:r>
          </a:p>
          <a:p>
            <a:pPr lvl="0"/>
            <a:endParaRPr lang="en-US"/>
          </a:p>
        </p:txBody>
      </p:sp>
      <p:sp>
        <p:nvSpPr>
          <p:cNvPr id="7" name="Title 6">
            <a:extLst>
              <a:ext uri="{FF2B5EF4-FFF2-40B4-BE49-F238E27FC236}">
                <a16:creationId xmlns:a16="http://schemas.microsoft.com/office/drawing/2014/main" id="{96C58207-1067-40ED-99C9-8B6309217219}"/>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88451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B773-3713-4717-81D7-D09FED67B938}"/>
              </a:ext>
            </a:extLst>
          </p:cNvPr>
          <p:cNvSpPr>
            <a:spLocks noGrp="1"/>
          </p:cNvSpPr>
          <p:nvPr>
            <p:ph type="title"/>
          </p:nvPr>
        </p:nvSpPr>
        <p:spPr/>
        <p:txBody>
          <a:bodyPr/>
          <a:lstStyle/>
          <a:p>
            <a:r>
              <a:rPr lang="en-US"/>
              <a:t>Click to edit Master title style</a:t>
            </a:r>
          </a:p>
        </p:txBody>
      </p:sp>
      <p:sp>
        <p:nvSpPr>
          <p:cNvPr id="14" name="Text Placeholder 13">
            <a:extLst>
              <a:ext uri="{FF2B5EF4-FFF2-40B4-BE49-F238E27FC236}">
                <a16:creationId xmlns:a16="http://schemas.microsoft.com/office/drawing/2014/main" id="{2A97F2C3-4BD4-42E6-A970-0A1071F0656E}"/>
              </a:ext>
            </a:extLst>
          </p:cNvPr>
          <p:cNvSpPr>
            <a:spLocks noGrp="1"/>
          </p:cNvSpPr>
          <p:nvPr>
            <p:ph type="body" sz="quarter" idx="10"/>
          </p:nvPr>
        </p:nvSpPr>
        <p:spPr>
          <a:xfrm>
            <a:off x="463296" y="1280160"/>
            <a:ext cx="5364480" cy="4937760"/>
          </a:xfrm>
        </p:spPr>
        <p:txBody>
          <a:bodyPr/>
          <a:lstStyle/>
          <a:p>
            <a:pPr lvl="0"/>
            <a:r>
              <a:rPr lang="en-US"/>
              <a:t>Click to edit Master text styles</a:t>
            </a:r>
          </a:p>
          <a:p>
            <a:pPr lvl="1"/>
            <a:r>
              <a:rPr lang="en-US"/>
              <a:t>Second level</a:t>
            </a:r>
          </a:p>
          <a:p>
            <a:pPr lvl="2"/>
            <a:r>
              <a:rPr lang="en-US"/>
              <a:t>Third level</a:t>
            </a:r>
          </a:p>
        </p:txBody>
      </p:sp>
      <p:sp>
        <p:nvSpPr>
          <p:cNvPr id="15" name="Text Placeholder 13">
            <a:extLst>
              <a:ext uri="{FF2B5EF4-FFF2-40B4-BE49-F238E27FC236}">
                <a16:creationId xmlns:a16="http://schemas.microsoft.com/office/drawing/2014/main" id="{E1E65073-C416-4293-AE24-35C33B245E1F}"/>
              </a:ext>
            </a:extLst>
          </p:cNvPr>
          <p:cNvSpPr>
            <a:spLocks noGrp="1"/>
          </p:cNvSpPr>
          <p:nvPr>
            <p:ph type="body" sz="quarter" idx="11"/>
          </p:nvPr>
        </p:nvSpPr>
        <p:spPr>
          <a:xfrm>
            <a:off x="6364224" y="1280160"/>
            <a:ext cx="5364480" cy="4937760"/>
          </a:xfrm>
        </p:spPr>
        <p:txBody>
          <a:body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957454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Right Fig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B773-3713-4717-81D7-D09FED67B938}"/>
              </a:ext>
            </a:extLst>
          </p:cNvPr>
          <p:cNvSpPr>
            <a:spLocks noGrp="1"/>
          </p:cNvSpPr>
          <p:nvPr>
            <p:ph type="title"/>
          </p:nvPr>
        </p:nvSpPr>
        <p:spPr/>
        <p:txBody>
          <a:bodyPr/>
          <a:lstStyle/>
          <a:p>
            <a:r>
              <a:rPr lang="en-US"/>
              <a:t>Click to edit Master title style</a:t>
            </a:r>
          </a:p>
        </p:txBody>
      </p:sp>
      <p:sp>
        <p:nvSpPr>
          <p:cNvPr id="14" name="Text Placeholder 13">
            <a:extLst>
              <a:ext uri="{FF2B5EF4-FFF2-40B4-BE49-F238E27FC236}">
                <a16:creationId xmlns:a16="http://schemas.microsoft.com/office/drawing/2014/main" id="{2A97F2C3-4BD4-42E6-A970-0A1071F0656E}"/>
              </a:ext>
            </a:extLst>
          </p:cNvPr>
          <p:cNvSpPr>
            <a:spLocks noGrp="1"/>
          </p:cNvSpPr>
          <p:nvPr>
            <p:ph type="body" sz="quarter" idx="10"/>
          </p:nvPr>
        </p:nvSpPr>
        <p:spPr>
          <a:xfrm>
            <a:off x="463296" y="1280160"/>
            <a:ext cx="5364480" cy="4937760"/>
          </a:xfrm>
        </p:spPr>
        <p:txBody>
          <a:bodyPr/>
          <a:lstStyle/>
          <a:p>
            <a:pPr lvl="0"/>
            <a:r>
              <a:rPr lang="en-US"/>
              <a:t>Click to edit Master text styles</a:t>
            </a:r>
          </a:p>
          <a:p>
            <a:pPr lvl="1"/>
            <a:r>
              <a:rPr lang="en-US"/>
              <a:t>Second level</a:t>
            </a:r>
          </a:p>
          <a:p>
            <a:pPr lvl="2"/>
            <a:r>
              <a:rPr lang="en-US"/>
              <a:t>Third level</a:t>
            </a:r>
          </a:p>
        </p:txBody>
      </p:sp>
      <p:sp>
        <p:nvSpPr>
          <p:cNvPr id="5" name="Content Placeholder 2">
            <a:extLst>
              <a:ext uri="{FF2B5EF4-FFF2-40B4-BE49-F238E27FC236}">
                <a16:creationId xmlns:a16="http://schemas.microsoft.com/office/drawing/2014/main" id="{FFDCF9C1-FC76-4021-A1FE-48464A5377D0}"/>
              </a:ext>
            </a:extLst>
          </p:cNvPr>
          <p:cNvSpPr>
            <a:spLocks noGrp="1"/>
          </p:cNvSpPr>
          <p:nvPr>
            <p:ph idx="12" hasCustomPrompt="1"/>
          </p:nvPr>
        </p:nvSpPr>
        <p:spPr>
          <a:xfrm>
            <a:off x="6364224" y="1649332"/>
            <a:ext cx="5364480" cy="457200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6" name="Text Placeholder 2">
            <a:extLst>
              <a:ext uri="{FF2B5EF4-FFF2-40B4-BE49-F238E27FC236}">
                <a16:creationId xmlns:a16="http://schemas.microsoft.com/office/drawing/2014/main" id="{49061ED9-999F-4FDD-8DEF-54F1C1921BB1}"/>
              </a:ext>
            </a:extLst>
          </p:cNvPr>
          <p:cNvSpPr>
            <a:spLocks noGrp="1"/>
          </p:cNvSpPr>
          <p:nvPr>
            <p:ph type="body" idx="18" hasCustomPrompt="1"/>
          </p:nvPr>
        </p:nvSpPr>
        <p:spPr>
          <a:xfrm>
            <a:off x="6364224" y="1280160"/>
            <a:ext cx="5364480" cy="3657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Tree>
    <p:extLst>
      <p:ext uri="{BB962C8B-B14F-4D97-AF65-F5344CB8AC3E}">
        <p14:creationId xmlns:p14="http://schemas.microsoft.com/office/powerpoint/2010/main" val="2940612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Left Fig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B773-3713-4717-81D7-D09FED67B938}"/>
              </a:ext>
            </a:extLst>
          </p:cNvPr>
          <p:cNvSpPr>
            <a:spLocks noGrp="1"/>
          </p:cNvSpPr>
          <p:nvPr>
            <p:ph type="title"/>
          </p:nvPr>
        </p:nvSpPr>
        <p:spPr>
          <a:xfrm>
            <a:off x="1427181" y="0"/>
            <a:ext cx="10301523" cy="896112"/>
          </a:xfrm>
        </p:spPr>
        <p:txBody>
          <a:bodyPr/>
          <a:lstStyle/>
          <a:p>
            <a:r>
              <a:rPr lang="en-US"/>
              <a:t>Click to edit Master title style</a:t>
            </a:r>
          </a:p>
        </p:txBody>
      </p:sp>
      <p:sp>
        <p:nvSpPr>
          <p:cNvPr id="14" name="Text Placeholder 13">
            <a:extLst>
              <a:ext uri="{FF2B5EF4-FFF2-40B4-BE49-F238E27FC236}">
                <a16:creationId xmlns:a16="http://schemas.microsoft.com/office/drawing/2014/main" id="{2A97F2C3-4BD4-42E6-A970-0A1071F0656E}"/>
              </a:ext>
            </a:extLst>
          </p:cNvPr>
          <p:cNvSpPr>
            <a:spLocks noGrp="1"/>
          </p:cNvSpPr>
          <p:nvPr>
            <p:ph type="body" sz="quarter" idx="10"/>
          </p:nvPr>
        </p:nvSpPr>
        <p:spPr>
          <a:xfrm>
            <a:off x="6364224" y="1280160"/>
            <a:ext cx="5364480" cy="4937760"/>
          </a:xfrm>
        </p:spPr>
        <p:txBody>
          <a:bodyPr/>
          <a:lstStyle/>
          <a:p>
            <a:pPr lvl="0"/>
            <a:r>
              <a:rPr lang="en-US"/>
              <a:t>Click to edit Master text styles</a:t>
            </a:r>
          </a:p>
          <a:p>
            <a:pPr lvl="1"/>
            <a:r>
              <a:rPr lang="en-US"/>
              <a:t>Second level</a:t>
            </a:r>
          </a:p>
          <a:p>
            <a:pPr lvl="2"/>
            <a:r>
              <a:rPr lang="en-US"/>
              <a:t>Third level</a:t>
            </a:r>
          </a:p>
        </p:txBody>
      </p:sp>
      <p:sp>
        <p:nvSpPr>
          <p:cNvPr id="5" name="Content Placeholder 2">
            <a:extLst>
              <a:ext uri="{FF2B5EF4-FFF2-40B4-BE49-F238E27FC236}">
                <a16:creationId xmlns:a16="http://schemas.microsoft.com/office/drawing/2014/main" id="{FFDCF9C1-FC76-4021-A1FE-48464A5377D0}"/>
              </a:ext>
            </a:extLst>
          </p:cNvPr>
          <p:cNvSpPr>
            <a:spLocks noGrp="1"/>
          </p:cNvSpPr>
          <p:nvPr>
            <p:ph idx="12" hasCustomPrompt="1"/>
          </p:nvPr>
        </p:nvSpPr>
        <p:spPr>
          <a:xfrm>
            <a:off x="463296" y="1649332"/>
            <a:ext cx="5364480" cy="457200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6" name="Text Placeholder 2">
            <a:extLst>
              <a:ext uri="{FF2B5EF4-FFF2-40B4-BE49-F238E27FC236}">
                <a16:creationId xmlns:a16="http://schemas.microsoft.com/office/drawing/2014/main" id="{49061ED9-999F-4FDD-8DEF-54F1C1921BB1}"/>
              </a:ext>
            </a:extLst>
          </p:cNvPr>
          <p:cNvSpPr>
            <a:spLocks noGrp="1"/>
          </p:cNvSpPr>
          <p:nvPr>
            <p:ph type="body" idx="18" hasCustomPrompt="1"/>
          </p:nvPr>
        </p:nvSpPr>
        <p:spPr>
          <a:xfrm>
            <a:off x="463296" y="1280160"/>
            <a:ext cx="5364480" cy="3657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Tree>
    <p:extLst>
      <p:ext uri="{BB962C8B-B14F-4D97-AF65-F5344CB8AC3E}">
        <p14:creationId xmlns:p14="http://schemas.microsoft.com/office/powerpoint/2010/main" val="11541467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Fig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B773-3713-4717-81D7-D09FED67B938}"/>
              </a:ext>
            </a:extLst>
          </p:cNvPr>
          <p:cNvSpPr>
            <a:spLocks noGrp="1"/>
          </p:cNvSpPr>
          <p:nvPr>
            <p:ph type="title"/>
          </p:nvPr>
        </p:nvSpPr>
        <p:spPr>
          <a:xfrm>
            <a:off x="1427181" y="0"/>
            <a:ext cx="10301523" cy="896112"/>
          </a:xfrm>
        </p:spPr>
        <p:txBody>
          <a:bodyPr/>
          <a:lstStyle/>
          <a:p>
            <a:r>
              <a:rPr lang="en-US"/>
              <a:t>Click to edit Master title style</a:t>
            </a:r>
          </a:p>
        </p:txBody>
      </p:sp>
      <p:sp>
        <p:nvSpPr>
          <p:cNvPr id="5" name="Content Placeholder 2">
            <a:extLst>
              <a:ext uri="{FF2B5EF4-FFF2-40B4-BE49-F238E27FC236}">
                <a16:creationId xmlns:a16="http://schemas.microsoft.com/office/drawing/2014/main" id="{FFDCF9C1-FC76-4021-A1FE-48464A5377D0}"/>
              </a:ext>
            </a:extLst>
          </p:cNvPr>
          <p:cNvSpPr>
            <a:spLocks noGrp="1"/>
          </p:cNvSpPr>
          <p:nvPr>
            <p:ph idx="12" hasCustomPrompt="1"/>
          </p:nvPr>
        </p:nvSpPr>
        <p:spPr>
          <a:xfrm>
            <a:off x="463296" y="1649332"/>
            <a:ext cx="5364480" cy="457200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6" name="Text Placeholder 2">
            <a:extLst>
              <a:ext uri="{FF2B5EF4-FFF2-40B4-BE49-F238E27FC236}">
                <a16:creationId xmlns:a16="http://schemas.microsoft.com/office/drawing/2014/main" id="{49061ED9-999F-4FDD-8DEF-54F1C1921BB1}"/>
              </a:ext>
            </a:extLst>
          </p:cNvPr>
          <p:cNvSpPr>
            <a:spLocks noGrp="1"/>
          </p:cNvSpPr>
          <p:nvPr>
            <p:ph type="body" idx="18" hasCustomPrompt="1"/>
          </p:nvPr>
        </p:nvSpPr>
        <p:spPr>
          <a:xfrm>
            <a:off x="463296" y="1280160"/>
            <a:ext cx="5364480" cy="3657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
        <p:nvSpPr>
          <p:cNvPr id="7" name="Content Placeholder 2">
            <a:extLst>
              <a:ext uri="{FF2B5EF4-FFF2-40B4-BE49-F238E27FC236}">
                <a16:creationId xmlns:a16="http://schemas.microsoft.com/office/drawing/2014/main" id="{81947F49-7B98-4A7C-8056-041954022038}"/>
              </a:ext>
            </a:extLst>
          </p:cNvPr>
          <p:cNvSpPr>
            <a:spLocks noGrp="1"/>
          </p:cNvSpPr>
          <p:nvPr>
            <p:ph idx="19" hasCustomPrompt="1"/>
          </p:nvPr>
        </p:nvSpPr>
        <p:spPr>
          <a:xfrm>
            <a:off x="6364224" y="1652744"/>
            <a:ext cx="5364480" cy="457200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8" name="Text Placeholder 2">
            <a:extLst>
              <a:ext uri="{FF2B5EF4-FFF2-40B4-BE49-F238E27FC236}">
                <a16:creationId xmlns:a16="http://schemas.microsoft.com/office/drawing/2014/main" id="{461944BB-19CB-4311-B89E-EECC4D5210D9}"/>
              </a:ext>
            </a:extLst>
          </p:cNvPr>
          <p:cNvSpPr>
            <a:spLocks noGrp="1"/>
          </p:cNvSpPr>
          <p:nvPr>
            <p:ph type="body" idx="20" hasCustomPrompt="1"/>
          </p:nvPr>
        </p:nvSpPr>
        <p:spPr>
          <a:xfrm>
            <a:off x="6364224" y="1283572"/>
            <a:ext cx="5364480" cy="3657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Tree>
    <p:extLst>
      <p:ext uri="{BB962C8B-B14F-4D97-AF65-F5344CB8AC3E}">
        <p14:creationId xmlns:p14="http://schemas.microsoft.com/office/powerpoint/2010/main" val="3044757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Right Two Fig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AB773-3713-4717-81D7-D09FED67B938}"/>
              </a:ext>
            </a:extLst>
          </p:cNvPr>
          <p:cNvSpPr>
            <a:spLocks noGrp="1"/>
          </p:cNvSpPr>
          <p:nvPr>
            <p:ph type="title"/>
          </p:nvPr>
        </p:nvSpPr>
        <p:spPr/>
        <p:txBody>
          <a:bodyPr/>
          <a:lstStyle/>
          <a:p>
            <a:r>
              <a:rPr lang="en-US"/>
              <a:t>Click to edit Master title style</a:t>
            </a:r>
          </a:p>
        </p:txBody>
      </p:sp>
      <p:sp>
        <p:nvSpPr>
          <p:cNvPr id="14" name="Text Placeholder 13">
            <a:extLst>
              <a:ext uri="{FF2B5EF4-FFF2-40B4-BE49-F238E27FC236}">
                <a16:creationId xmlns:a16="http://schemas.microsoft.com/office/drawing/2014/main" id="{2A97F2C3-4BD4-42E6-A970-0A1071F0656E}"/>
              </a:ext>
            </a:extLst>
          </p:cNvPr>
          <p:cNvSpPr>
            <a:spLocks noGrp="1"/>
          </p:cNvSpPr>
          <p:nvPr>
            <p:ph type="body" sz="quarter" idx="10"/>
          </p:nvPr>
        </p:nvSpPr>
        <p:spPr>
          <a:xfrm>
            <a:off x="463296" y="1280160"/>
            <a:ext cx="5364480" cy="4937760"/>
          </a:xfrm>
        </p:spPr>
        <p:txBody>
          <a:bodyPr/>
          <a:lstStyle/>
          <a:p>
            <a:pPr lvl="0"/>
            <a:r>
              <a:rPr lang="en-US"/>
              <a:t>Click to edit Master text styles</a:t>
            </a:r>
          </a:p>
          <a:p>
            <a:pPr lvl="1"/>
            <a:r>
              <a:rPr lang="en-US"/>
              <a:t>Second level</a:t>
            </a:r>
          </a:p>
          <a:p>
            <a:pPr lvl="2"/>
            <a:r>
              <a:rPr lang="en-US"/>
              <a:t>Third level</a:t>
            </a:r>
          </a:p>
        </p:txBody>
      </p:sp>
      <p:sp>
        <p:nvSpPr>
          <p:cNvPr id="5" name="Content Placeholder 2">
            <a:extLst>
              <a:ext uri="{FF2B5EF4-FFF2-40B4-BE49-F238E27FC236}">
                <a16:creationId xmlns:a16="http://schemas.microsoft.com/office/drawing/2014/main" id="{FFDCF9C1-FC76-4021-A1FE-48464A5377D0}"/>
              </a:ext>
            </a:extLst>
          </p:cNvPr>
          <p:cNvSpPr>
            <a:spLocks noGrp="1"/>
          </p:cNvSpPr>
          <p:nvPr>
            <p:ph idx="12" hasCustomPrompt="1"/>
          </p:nvPr>
        </p:nvSpPr>
        <p:spPr>
          <a:xfrm>
            <a:off x="6364224" y="1649332"/>
            <a:ext cx="5364480" cy="201168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6" name="Text Placeholder 2">
            <a:extLst>
              <a:ext uri="{FF2B5EF4-FFF2-40B4-BE49-F238E27FC236}">
                <a16:creationId xmlns:a16="http://schemas.microsoft.com/office/drawing/2014/main" id="{49061ED9-999F-4FDD-8DEF-54F1C1921BB1}"/>
              </a:ext>
            </a:extLst>
          </p:cNvPr>
          <p:cNvSpPr>
            <a:spLocks noGrp="1"/>
          </p:cNvSpPr>
          <p:nvPr>
            <p:ph type="body" idx="18" hasCustomPrompt="1"/>
          </p:nvPr>
        </p:nvSpPr>
        <p:spPr>
          <a:xfrm>
            <a:off x="6364224" y="1280160"/>
            <a:ext cx="5364480" cy="3657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
        <p:nvSpPr>
          <p:cNvPr id="9" name="Content Placeholder 2">
            <a:extLst>
              <a:ext uri="{FF2B5EF4-FFF2-40B4-BE49-F238E27FC236}">
                <a16:creationId xmlns:a16="http://schemas.microsoft.com/office/drawing/2014/main" id="{B98EBC51-B97E-4670-9F97-594E1C91C2FB}"/>
              </a:ext>
            </a:extLst>
          </p:cNvPr>
          <p:cNvSpPr>
            <a:spLocks noGrp="1"/>
          </p:cNvSpPr>
          <p:nvPr>
            <p:ph idx="19" hasCustomPrompt="1"/>
          </p:nvPr>
        </p:nvSpPr>
        <p:spPr>
          <a:xfrm>
            <a:off x="6364224" y="4202828"/>
            <a:ext cx="5364480" cy="201168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10" name="Text Placeholder 2">
            <a:extLst>
              <a:ext uri="{FF2B5EF4-FFF2-40B4-BE49-F238E27FC236}">
                <a16:creationId xmlns:a16="http://schemas.microsoft.com/office/drawing/2014/main" id="{211B11C6-A128-4DB1-B749-C55BAC4DE8B9}"/>
              </a:ext>
            </a:extLst>
          </p:cNvPr>
          <p:cNvSpPr>
            <a:spLocks noGrp="1"/>
          </p:cNvSpPr>
          <p:nvPr>
            <p:ph type="body" idx="20" hasCustomPrompt="1"/>
          </p:nvPr>
        </p:nvSpPr>
        <p:spPr>
          <a:xfrm>
            <a:off x="6364224" y="3839343"/>
            <a:ext cx="5364480" cy="3657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Tree>
    <p:extLst>
      <p:ext uri="{BB962C8B-B14F-4D97-AF65-F5344CB8AC3E}">
        <p14:creationId xmlns:p14="http://schemas.microsoft.com/office/powerpoint/2010/main" val="3557741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ottom Figure">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C58207-1067-40ED-99C9-8B6309217219}"/>
              </a:ext>
            </a:extLst>
          </p:cNvPr>
          <p:cNvSpPr>
            <a:spLocks noGrp="1"/>
          </p:cNvSpPr>
          <p:nvPr>
            <p:ph type="title"/>
          </p:nvPr>
        </p:nvSpPr>
        <p:spPr>
          <a:xfrm>
            <a:off x="1427181" y="0"/>
            <a:ext cx="10279171" cy="896112"/>
          </a:xfrm>
        </p:spPr>
        <p:txBody>
          <a:bodyPr/>
          <a:lstStyle/>
          <a:p>
            <a:r>
              <a:rPr lang="en-US"/>
              <a:t>Click to edit Master title style</a:t>
            </a:r>
          </a:p>
        </p:txBody>
      </p:sp>
      <p:sp>
        <p:nvSpPr>
          <p:cNvPr id="5" name="Text Placeholder 4">
            <a:extLst>
              <a:ext uri="{FF2B5EF4-FFF2-40B4-BE49-F238E27FC236}">
                <a16:creationId xmlns:a16="http://schemas.microsoft.com/office/drawing/2014/main" id="{6B1D86BD-47B8-4837-B8D6-BDC1AC39FBEE}"/>
              </a:ext>
            </a:extLst>
          </p:cNvPr>
          <p:cNvSpPr>
            <a:spLocks noGrp="1"/>
          </p:cNvSpPr>
          <p:nvPr>
            <p:ph type="body" sz="quarter" idx="10"/>
          </p:nvPr>
        </p:nvSpPr>
        <p:spPr>
          <a:xfrm>
            <a:off x="463296" y="1280160"/>
            <a:ext cx="11265408" cy="1828800"/>
          </a:xfrm>
        </p:spPr>
        <p:txBody>
          <a:bodyPr/>
          <a:lstStyle/>
          <a:p>
            <a:pPr lvl="0"/>
            <a:r>
              <a:rPr lang="en-US"/>
              <a:t>Click to edit Master text styles</a:t>
            </a:r>
          </a:p>
          <a:p>
            <a:pPr lvl="1"/>
            <a:r>
              <a:rPr lang="en-US"/>
              <a:t>Second level</a:t>
            </a:r>
          </a:p>
          <a:p>
            <a:pPr lvl="2"/>
            <a:r>
              <a:rPr lang="en-US"/>
              <a:t>Third level</a:t>
            </a:r>
          </a:p>
        </p:txBody>
      </p:sp>
      <p:sp>
        <p:nvSpPr>
          <p:cNvPr id="4" name="Content Placeholder 2">
            <a:extLst>
              <a:ext uri="{FF2B5EF4-FFF2-40B4-BE49-F238E27FC236}">
                <a16:creationId xmlns:a16="http://schemas.microsoft.com/office/drawing/2014/main" id="{C332751C-3528-484E-9028-1E56658AFC75}"/>
              </a:ext>
            </a:extLst>
          </p:cNvPr>
          <p:cNvSpPr>
            <a:spLocks noGrp="1"/>
          </p:cNvSpPr>
          <p:nvPr>
            <p:ph idx="19" hasCustomPrompt="1"/>
          </p:nvPr>
        </p:nvSpPr>
        <p:spPr>
          <a:xfrm>
            <a:off x="463296" y="3779520"/>
            <a:ext cx="11265408" cy="246888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6" name="Text Placeholder 2">
            <a:extLst>
              <a:ext uri="{FF2B5EF4-FFF2-40B4-BE49-F238E27FC236}">
                <a16:creationId xmlns:a16="http://schemas.microsoft.com/office/drawing/2014/main" id="{22C6FCB4-2DD0-420C-85EE-E0BA65A7A18E}"/>
              </a:ext>
            </a:extLst>
          </p:cNvPr>
          <p:cNvSpPr>
            <a:spLocks noGrp="1"/>
          </p:cNvSpPr>
          <p:nvPr>
            <p:ph type="body" idx="20" hasCustomPrompt="1"/>
          </p:nvPr>
        </p:nvSpPr>
        <p:spPr>
          <a:xfrm>
            <a:off x="463296" y="3410348"/>
            <a:ext cx="11265408" cy="3784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Tree>
    <p:extLst>
      <p:ext uri="{BB962C8B-B14F-4D97-AF65-F5344CB8AC3E}">
        <p14:creationId xmlns:p14="http://schemas.microsoft.com/office/powerpoint/2010/main" val="13423305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ottom Two Figure">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6C58207-1067-40ED-99C9-8B6309217219}"/>
              </a:ext>
            </a:extLst>
          </p:cNvPr>
          <p:cNvSpPr>
            <a:spLocks noGrp="1"/>
          </p:cNvSpPr>
          <p:nvPr>
            <p:ph type="title"/>
          </p:nvPr>
        </p:nvSpPr>
        <p:spPr>
          <a:xfrm>
            <a:off x="1427181" y="0"/>
            <a:ext cx="10279171" cy="896112"/>
          </a:xfrm>
        </p:spPr>
        <p:txBody>
          <a:bodyPr/>
          <a:lstStyle/>
          <a:p>
            <a:r>
              <a:rPr lang="en-US"/>
              <a:t>Click to edit Master title style</a:t>
            </a:r>
          </a:p>
        </p:txBody>
      </p:sp>
      <p:sp>
        <p:nvSpPr>
          <p:cNvPr id="5" name="Text Placeholder 4">
            <a:extLst>
              <a:ext uri="{FF2B5EF4-FFF2-40B4-BE49-F238E27FC236}">
                <a16:creationId xmlns:a16="http://schemas.microsoft.com/office/drawing/2014/main" id="{6B1D86BD-47B8-4837-B8D6-BDC1AC39FBEE}"/>
              </a:ext>
            </a:extLst>
          </p:cNvPr>
          <p:cNvSpPr>
            <a:spLocks noGrp="1"/>
          </p:cNvSpPr>
          <p:nvPr>
            <p:ph type="body" sz="quarter" idx="10"/>
          </p:nvPr>
        </p:nvSpPr>
        <p:spPr>
          <a:xfrm>
            <a:off x="463296" y="1280160"/>
            <a:ext cx="11265408" cy="1828800"/>
          </a:xfrm>
        </p:spPr>
        <p:txBody>
          <a:bodyPr/>
          <a:lstStyle/>
          <a:p>
            <a:pPr lvl="0"/>
            <a:r>
              <a:rPr lang="en-US"/>
              <a:t>Click to edit Master text styles</a:t>
            </a:r>
          </a:p>
          <a:p>
            <a:pPr lvl="1"/>
            <a:r>
              <a:rPr lang="en-US"/>
              <a:t>Second level</a:t>
            </a:r>
          </a:p>
          <a:p>
            <a:pPr lvl="2"/>
            <a:r>
              <a:rPr lang="en-US"/>
              <a:t>Third level</a:t>
            </a:r>
          </a:p>
        </p:txBody>
      </p:sp>
      <p:sp>
        <p:nvSpPr>
          <p:cNvPr id="4" name="Content Placeholder 2">
            <a:extLst>
              <a:ext uri="{FF2B5EF4-FFF2-40B4-BE49-F238E27FC236}">
                <a16:creationId xmlns:a16="http://schemas.microsoft.com/office/drawing/2014/main" id="{C332751C-3528-484E-9028-1E56658AFC75}"/>
              </a:ext>
            </a:extLst>
          </p:cNvPr>
          <p:cNvSpPr>
            <a:spLocks noGrp="1"/>
          </p:cNvSpPr>
          <p:nvPr>
            <p:ph idx="19" hasCustomPrompt="1"/>
          </p:nvPr>
        </p:nvSpPr>
        <p:spPr>
          <a:xfrm>
            <a:off x="463296" y="3779520"/>
            <a:ext cx="5364480" cy="246888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6" name="Text Placeholder 2">
            <a:extLst>
              <a:ext uri="{FF2B5EF4-FFF2-40B4-BE49-F238E27FC236}">
                <a16:creationId xmlns:a16="http://schemas.microsoft.com/office/drawing/2014/main" id="{22C6FCB4-2DD0-420C-85EE-E0BA65A7A18E}"/>
              </a:ext>
            </a:extLst>
          </p:cNvPr>
          <p:cNvSpPr>
            <a:spLocks noGrp="1"/>
          </p:cNvSpPr>
          <p:nvPr>
            <p:ph type="body" idx="20" hasCustomPrompt="1"/>
          </p:nvPr>
        </p:nvSpPr>
        <p:spPr>
          <a:xfrm>
            <a:off x="463296" y="3410348"/>
            <a:ext cx="5364480" cy="3784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
        <p:nvSpPr>
          <p:cNvPr id="8" name="Content Placeholder 2">
            <a:extLst>
              <a:ext uri="{FF2B5EF4-FFF2-40B4-BE49-F238E27FC236}">
                <a16:creationId xmlns:a16="http://schemas.microsoft.com/office/drawing/2014/main" id="{46D2E456-3696-49A5-B9C3-F74CA9A98BA9}"/>
              </a:ext>
            </a:extLst>
          </p:cNvPr>
          <p:cNvSpPr>
            <a:spLocks noGrp="1"/>
          </p:cNvSpPr>
          <p:nvPr>
            <p:ph idx="21" hasCustomPrompt="1"/>
          </p:nvPr>
        </p:nvSpPr>
        <p:spPr>
          <a:xfrm>
            <a:off x="6364224" y="3779520"/>
            <a:ext cx="5364480" cy="2468880"/>
          </a:xfrm>
          <a:ln>
            <a:noFill/>
          </a:ln>
        </p:spPr>
        <p:txBody>
          <a:bodyPr/>
          <a:lstStyle>
            <a:lvl1pPr marL="0" indent="0" fontAlgn="ctr">
              <a:lnSpc>
                <a:spcPct val="100000"/>
              </a:lnSpc>
              <a:spcBef>
                <a:spcPts val="600"/>
              </a:spcBef>
              <a:spcAft>
                <a:spcPts val="600"/>
              </a:spcAft>
              <a:buClr>
                <a:srgbClr val="E85F31"/>
              </a:buClr>
              <a:buSzPct val="150000"/>
              <a:buFont typeface="Arial" panose="020B0604020202020204" pitchFamily="34" charset="0"/>
              <a:buNone/>
              <a:defRPr sz="1800" b="0">
                <a:solidFill>
                  <a:schemeClr val="accent1"/>
                </a:solidFill>
              </a:defRPr>
            </a:lvl1pPr>
            <a:lvl2pPr marL="457200" indent="0">
              <a:lnSpc>
                <a:spcPct val="100000"/>
              </a:lnSpc>
              <a:spcBef>
                <a:spcPts val="600"/>
              </a:spcBef>
              <a:spcAft>
                <a:spcPts val="600"/>
              </a:spcAft>
              <a:buClr>
                <a:srgbClr val="E85F31"/>
              </a:buClr>
              <a:buSzPct val="125000"/>
              <a:buFont typeface="Arial" pitchFamily="34" charset="0"/>
              <a:buNone/>
              <a:defRPr sz="1600" baseline="0">
                <a:solidFill>
                  <a:srgbClr val="034E6E"/>
                </a:solidFill>
              </a:defRPr>
            </a:lvl2pPr>
            <a:lvl3pPr marL="914400" indent="0">
              <a:lnSpc>
                <a:spcPct val="100000"/>
              </a:lnSpc>
              <a:spcBef>
                <a:spcPts val="600"/>
              </a:spcBef>
              <a:spcAft>
                <a:spcPts val="600"/>
              </a:spcAft>
              <a:buClr>
                <a:srgbClr val="E85F31"/>
              </a:buClr>
              <a:buFont typeface="Courier New" panose="02070309020205020404" pitchFamily="49" charset="0"/>
              <a:buNone/>
              <a:defRPr sz="1600" baseline="0">
                <a:solidFill>
                  <a:schemeClr val="accent1"/>
                </a:solidFill>
              </a:defRPr>
            </a:lvl3pPr>
            <a:lvl4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4pPr>
            <a:lvl5pPr marL="457200" indent="-182880">
              <a:lnSpc>
                <a:spcPct val="150000"/>
              </a:lnSpc>
              <a:spcBef>
                <a:spcPts val="0"/>
              </a:spcBef>
              <a:spcAft>
                <a:spcPts val="200"/>
              </a:spcAft>
              <a:buClr>
                <a:srgbClr val="E85F31"/>
              </a:buClr>
              <a:buFont typeface="Arial" pitchFamily="34" charset="0"/>
              <a:buChar char="•"/>
              <a:defRPr sz="1600" baseline="0">
                <a:solidFill>
                  <a:srgbClr val="034E6E"/>
                </a:solidFill>
              </a:defRPr>
            </a:lvl5pPr>
          </a:lstStyle>
          <a:p>
            <a:pPr lvl="0"/>
            <a:r>
              <a:rPr lang="en-US"/>
              <a:t>Figure</a:t>
            </a:r>
          </a:p>
          <a:p>
            <a:pPr lvl="2"/>
            <a:endParaRPr lang="en-US"/>
          </a:p>
        </p:txBody>
      </p:sp>
      <p:sp>
        <p:nvSpPr>
          <p:cNvPr id="9" name="Text Placeholder 2">
            <a:extLst>
              <a:ext uri="{FF2B5EF4-FFF2-40B4-BE49-F238E27FC236}">
                <a16:creationId xmlns:a16="http://schemas.microsoft.com/office/drawing/2014/main" id="{ECA8F59C-4F30-460F-BFA2-E9DF5CEBD4E1}"/>
              </a:ext>
            </a:extLst>
          </p:cNvPr>
          <p:cNvSpPr>
            <a:spLocks noGrp="1"/>
          </p:cNvSpPr>
          <p:nvPr>
            <p:ph type="body" idx="22" hasCustomPrompt="1"/>
          </p:nvPr>
        </p:nvSpPr>
        <p:spPr>
          <a:xfrm>
            <a:off x="6364224" y="3410348"/>
            <a:ext cx="5364480" cy="378460"/>
          </a:xfrm>
          <a:solidFill>
            <a:schemeClr val="accent1"/>
          </a:solidFill>
          <a:ln>
            <a:noFill/>
          </a:ln>
        </p:spPr>
        <p:txBody>
          <a:bodyPr anchor="ctr">
            <a:noAutofit/>
          </a:bodyPr>
          <a:lstStyle>
            <a:lvl1pPr marL="0" indent="0">
              <a:buNone/>
              <a:defRPr sz="1600" b="1">
                <a:solidFill>
                  <a:schemeClr val="bg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Figure Title</a:t>
            </a:r>
          </a:p>
        </p:txBody>
      </p:sp>
    </p:spTree>
    <p:extLst>
      <p:ext uri="{BB962C8B-B14F-4D97-AF65-F5344CB8AC3E}">
        <p14:creationId xmlns:p14="http://schemas.microsoft.com/office/powerpoint/2010/main" val="8717545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i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94919-855A-43F7-9FE3-3F475E54894F}"/>
              </a:ext>
            </a:extLst>
          </p:cNvPr>
          <p:cNvSpPr>
            <a:spLocks noGrp="1"/>
          </p:cNvSpPr>
          <p:nvPr>
            <p:ph type="title"/>
          </p:nvPr>
        </p:nvSpPr>
        <p:spPr/>
        <p:txBody>
          <a:bodyPr/>
          <a:lstStyle/>
          <a:p>
            <a:r>
              <a:rPr lang="en-US"/>
              <a:t>Click to edit Master title style</a:t>
            </a:r>
          </a:p>
        </p:txBody>
      </p:sp>
      <p:sp>
        <p:nvSpPr>
          <p:cNvPr id="4" name="Text Placeholder 3">
            <a:extLst>
              <a:ext uri="{FF2B5EF4-FFF2-40B4-BE49-F238E27FC236}">
                <a16:creationId xmlns:a16="http://schemas.microsoft.com/office/drawing/2014/main" id="{32B61002-1A64-4AE0-88DF-9FAF6D1145FF}"/>
              </a:ext>
            </a:extLst>
          </p:cNvPr>
          <p:cNvSpPr>
            <a:spLocks noGrp="1"/>
          </p:cNvSpPr>
          <p:nvPr>
            <p:ph type="body" sz="half" idx="2" hasCustomPrompt="1"/>
          </p:nvPr>
        </p:nvSpPr>
        <p:spPr>
          <a:xfrm>
            <a:off x="2743200" y="1676400"/>
            <a:ext cx="9245600" cy="4724400"/>
          </a:xfrm>
        </p:spPr>
        <p:txBody>
          <a:bodyPr anchor="t">
            <a:noAutofit/>
          </a:bodyPr>
          <a:lstStyle>
            <a:lvl1pPr marL="0" indent="0" algn="l">
              <a:buNone/>
              <a:defRPr sz="1200" b="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a:extLst>
              <a:ext uri="{FF2B5EF4-FFF2-40B4-BE49-F238E27FC236}">
                <a16:creationId xmlns:a16="http://schemas.microsoft.com/office/drawing/2014/main" id="{14805DB7-12FF-4625-833D-F9AF596E26D2}"/>
              </a:ext>
            </a:extLst>
          </p:cNvPr>
          <p:cNvSpPr>
            <a:spLocks noGrp="1"/>
          </p:cNvSpPr>
          <p:nvPr>
            <p:ph type="body" sz="quarter" idx="3" hasCustomPrompt="1"/>
          </p:nvPr>
        </p:nvSpPr>
        <p:spPr>
          <a:xfrm>
            <a:off x="2743200" y="1066800"/>
            <a:ext cx="9245600" cy="304800"/>
          </a:xfrm>
        </p:spPr>
        <p:txBody>
          <a:bodyPr anchor="ctr">
            <a:noAutofit/>
          </a:bodyPr>
          <a:lstStyle>
            <a:lvl1pPr marL="0" indent="0" algn="l">
              <a:buNone/>
              <a:defRPr sz="1800" b="0">
                <a:solidFill>
                  <a:schemeClr val="accent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Picture Placeholder 50">
            <a:extLst>
              <a:ext uri="{FF2B5EF4-FFF2-40B4-BE49-F238E27FC236}">
                <a16:creationId xmlns:a16="http://schemas.microsoft.com/office/drawing/2014/main" id="{878DAB5A-DED8-4AD3-8C05-B61C1658650F}"/>
              </a:ext>
            </a:extLst>
          </p:cNvPr>
          <p:cNvSpPr>
            <a:spLocks noGrp="1"/>
          </p:cNvSpPr>
          <p:nvPr>
            <p:ph type="pic" sz="quarter" idx="13"/>
          </p:nvPr>
        </p:nvSpPr>
        <p:spPr>
          <a:xfrm>
            <a:off x="304800" y="1066800"/>
            <a:ext cx="2133600" cy="1676400"/>
          </a:xfrm>
        </p:spPr>
        <p:txBody>
          <a:bodyPr/>
          <a:lstStyle>
            <a:lvl1pPr marL="0" indent="0">
              <a:buNone/>
              <a:defRPr/>
            </a:lvl1pPr>
          </a:lstStyle>
          <a:p>
            <a:endParaRPr lang="en-US"/>
          </a:p>
        </p:txBody>
      </p:sp>
      <p:sp>
        <p:nvSpPr>
          <p:cNvPr id="7" name="Text Placeholder 3">
            <a:extLst>
              <a:ext uri="{FF2B5EF4-FFF2-40B4-BE49-F238E27FC236}">
                <a16:creationId xmlns:a16="http://schemas.microsoft.com/office/drawing/2014/main" id="{5728DBBF-C914-4477-85B9-6C43524F4353}"/>
              </a:ext>
            </a:extLst>
          </p:cNvPr>
          <p:cNvSpPr>
            <a:spLocks noGrp="1"/>
          </p:cNvSpPr>
          <p:nvPr>
            <p:ph type="body" sz="half" idx="14" hasCustomPrompt="1"/>
          </p:nvPr>
        </p:nvSpPr>
        <p:spPr>
          <a:xfrm>
            <a:off x="2743200" y="1371600"/>
            <a:ext cx="9245600" cy="304800"/>
          </a:xfrm>
        </p:spPr>
        <p:txBody>
          <a:bodyPr anchor="t">
            <a:noAutofit/>
          </a:bodyPr>
          <a:lstStyle>
            <a:lvl1pPr marL="0" indent="0" algn="l">
              <a:buNone/>
              <a:defRPr sz="1400" b="0">
                <a:solidFill>
                  <a:srgbClr val="6E6E6E"/>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818545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Blank">
    <p:bg>
      <p:bgRef idx="1001">
        <a:schemeClr val="bg1"/>
      </p:bgRef>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B02EF94-3518-43F4-8E13-9D2C0FA0B65C}"/>
              </a:ext>
            </a:extLst>
          </p:cNvPr>
          <p:cNvSpPr txBox="1"/>
          <p:nvPr userDrawn="1"/>
        </p:nvSpPr>
        <p:spPr>
          <a:xfrm>
            <a:off x="11277600" y="6581002"/>
            <a:ext cx="914400" cy="276999"/>
          </a:xfrm>
          <a:prstGeom prst="rect">
            <a:avLst/>
          </a:prstGeom>
          <a:noFill/>
        </p:spPr>
        <p:txBody>
          <a:bodyPr wrap="square" rtlCol="0">
            <a:spAutoFit/>
          </a:bodyPr>
          <a:lstStyle/>
          <a:p>
            <a:pPr algn="ctr"/>
            <a:fld id="{105C71F9-3F51-4FB1-94CF-D6ABCA479CA2}" type="slidenum">
              <a:rPr lang="en-US" sz="1200" b="1" smtClean="0"/>
              <a:pPr algn="ctr"/>
              <a:t>‹#›</a:t>
            </a:fld>
            <a:endParaRPr lang="en-US" sz="1200" b="1"/>
          </a:p>
        </p:txBody>
      </p:sp>
    </p:spTree>
    <p:extLst>
      <p:ext uri="{BB962C8B-B14F-4D97-AF65-F5344CB8AC3E}">
        <p14:creationId xmlns:p14="http://schemas.microsoft.com/office/powerpoint/2010/main" val="4225414392"/>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Section Header">
    <p:bg>
      <p:bgPr>
        <a:blipFill dpi="0" rotWithShape="1">
          <a:blip r:embed="rId2">
            <a:alphaModFix amt="35000"/>
            <a:lum/>
          </a:blip>
          <a:srcRect/>
          <a:stretch>
            <a:fillRect t="-8000" b="-8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522ADB5-FEF5-4870-8EEC-EC0333F059AF}"/>
              </a:ext>
            </a:extLst>
          </p:cNvPr>
          <p:cNvSpPr/>
          <p:nvPr userDrawn="1"/>
        </p:nvSpPr>
        <p:spPr>
          <a:xfrm>
            <a:off x="0" y="35052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Title 1">
            <a:extLst>
              <a:ext uri="{FF2B5EF4-FFF2-40B4-BE49-F238E27FC236}">
                <a16:creationId xmlns:a16="http://schemas.microsoft.com/office/drawing/2014/main" id="{CF485113-1FF2-42A7-A2C2-F3BADC1B7D7C}"/>
              </a:ext>
            </a:extLst>
          </p:cNvPr>
          <p:cNvSpPr>
            <a:spLocks noGrp="1"/>
          </p:cNvSpPr>
          <p:nvPr>
            <p:ph type="title" hasCustomPrompt="1"/>
          </p:nvPr>
        </p:nvSpPr>
        <p:spPr>
          <a:xfrm>
            <a:off x="812800" y="3581400"/>
            <a:ext cx="9956800" cy="1066800"/>
          </a:xfrm>
        </p:spPr>
        <p:txBody>
          <a:bodyPr anchor="ctr">
            <a:normAutofit/>
          </a:bodyPr>
          <a:lstStyle>
            <a:lvl1pPr algn="r">
              <a:defRPr sz="3200" b="0" i="0" cap="none">
                <a:solidFill>
                  <a:schemeClr val="bg1"/>
                </a:solidFill>
                <a:latin typeface="Arial Black" panose="020B0604020202020204" pitchFamily="34" charset="0"/>
                <a:cs typeface="Arial Black" panose="020B0604020202020204" pitchFamily="34" charset="0"/>
              </a:defRPr>
            </a:lvl1pPr>
          </a:lstStyle>
          <a:p>
            <a:r>
              <a:rPr lang="en-US"/>
              <a:t>Section Header Line 1</a:t>
            </a:r>
            <a:br>
              <a:rPr lang="en-US"/>
            </a:br>
            <a:r>
              <a:rPr lang="en-US"/>
              <a:t>Header Line 2</a:t>
            </a:r>
          </a:p>
        </p:txBody>
      </p:sp>
      <p:pic>
        <p:nvPicPr>
          <p:cNvPr id="7" name="Picture 6" descr="logo1a.png">
            <a:extLst>
              <a:ext uri="{FF2B5EF4-FFF2-40B4-BE49-F238E27FC236}">
                <a16:creationId xmlns:a16="http://schemas.microsoft.com/office/drawing/2014/main" id="{6EA3F327-47A1-461D-B8DF-CFD0FCB6BDC1}"/>
              </a:ext>
            </a:extLst>
          </p:cNvPr>
          <p:cNvPicPr>
            <a:picLocks/>
          </p:cNvPicPr>
          <p:nvPr userDrawn="1"/>
        </p:nvPicPr>
        <p:blipFill>
          <a:blip r:embed="rId3" cstate="print"/>
          <a:stretch>
            <a:fillRect/>
          </a:stretch>
        </p:blipFill>
        <p:spPr>
          <a:xfrm>
            <a:off x="304800" y="228600"/>
            <a:ext cx="731520" cy="731520"/>
          </a:xfrm>
          <a:prstGeom prst="rect">
            <a:avLst/>
          </a:prstGeom>
        </p:spPr>
      </p:pic>
      <p:pic>
        <p:nvPicPr>
          <p:cNvPr id="8" name="Picture 7">
            <a:extLst>
              <a:ext uri="{FF2B5EF4-FFF2-40B4-BE49-F238E27FC236}">
                <a16:creationId xmlns:a16="http://schemas.microsoft.com/office/drawing/2014/main" id="{5E7F627B-7EF8-4B60-9323-88EB6CF96DE5}"/>
              </a:ext>
            </a:extLst>
          </p:cNvPr>
          <p:cNvPicPr>
            <a:picLocks/>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Tree>
    <p:extLst>
      <p:ext uri="{BB962C8B-B14F-4D97-AF65-F5344CB8AC3E}">
        <p14:creationId xmlns:p14="http://schemas.microsoft.com/office/powerpoint/2010/main" val="1035957002"/>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2_Section Header">
    <p:bg>
      <p:bgPr>
        <a:blipFill dpi="0" rotWithShape="1">
          <a:blip r:embed="rId2">
            <a:alphaModFix amt="15000"/>
            <a:lum/>
          </a:blip>
          <a:srcRect/>
          <a:stretch>
            <a:fillRect t="-9000" b="-9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522ADB5-FEF5-4870-8EEC-EC0333F059AF}"/>
              </a:ext>
            </a:extLst>
          </p:cNvPr>
          <p:cNvSpPr/>
          <p:nvPr userDrawn="1"/>
        </p:nvSpPr>
        <p:spPr>
          <a:xfrm>
            <a:off x="0" y="35052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Title 1">
            <a:extLst>
              <a:ext uri="{FF2B5EF4-FFF2-40B4-BE49-F238E27FC236}">
                <a16:creationId xmlns:a16="http://schemas.microsoft.com/office/drawing/2014/main" id="{52D48E31-4EE7-433A-92DA-4E87D5712D38}"/>
              </a:ext>
            </a:extLst>
          </p:cNvPr>
          <p:cNvSpPr>
            <a:spLocks noGrp="1"/>
          </p:cNvSpPr>
          <p:nvPr>
            <p:ph type="title" hasCustomPrompt="1"/>
          </p:nvPr>
        </p:nvSpPr>
        <p:spPr>
          <a:xfrm>
            <a:off x="812800" y="3581400"/>
            <a:ext cx="9956800" cy="1066800"/>
          </a:xfrm>
        </p:spPr>
        <p:txBody>
          <a:bodyPr anchor="ctr">
            <a:normAutofit/>
          </a:bodyPr>
          <a:lstStyle>
            <a:lvl1pPr algn="r">
              <a:defRPr sz="3200" b="0" i="0" cap="none">
                <a:solidFill>
                  <a:schemeClr val="bg1"/>
                </a:solidFill>
                <a:latin typeface="Arial Black" panose="020B0604020202020204" pitchFamily="34" charset="0"/>
                <a:cs typeface="Arial Black" panose="020B0604020202020204" pitchFamily="34" charset="0"/>
              </a:defRPr>
            </a:lvl1pPr>
          </a:lstStyle>
          <a:p>
            <a:r>
              <a:rPr lang="en-US"/>
              <a:t>Section Header Line 1</a:t>
            </a:r>
            <a:br>
              <a:rPr lang="en-US"/>
            </a:br>
            <a:r>
              <a:rPr lang="en-US"/>
              <a:t>Header Line 2</a:t>
            </a:r>
          </a:p>
        </p:txBody>
      </p:sp>
      <p:pic>
        <p:nvPicPr>
          <p:cNvPr id="6" name="Picture 5" descr="logo1a.png">
            <a:extLst>
              <a:ext uri="{FF2B5EF4-FFF2-40B4-BE49-F238E27FC236}">
                <a16:creationId xmlns:a16="http://schemas.microsoft.com/office/drawing/2014/main" id="{CD70D843-513E-4587-ABD2-F036F4640B56}"/>
              </a:ext>
            </a:extLst>
          </p:cNvPr>
          <p:cNvPicPr>
            <a:picLocks/>
          </p:cNvPicPr>
          <p:nvPr userDrawn="1"/>
        </p:nvPicPr>
        <p:blipFill>
          <a:blip r:embed="rId3" cstate="print"/>
          <a:stretch>
            <a:fillRect/>
          </a:stretch>
        </p:blipFill>
        <p:spPr>
          <a:xfrm>
            <a:off x="304800" y="228600"/>
            <a:ext cx="731520" cy="731520"/>
          </a:xfrm>
          <a:prstGeom prst="rect">
            <a:avLst/>
          </a:prstGeom>
        </p:spPr>
      </p:pic>
      <p:pic>
        <p:nvPicPr>
          <p:cNvPr id="8" name="Picture 7">
            <a:extLst>
              <a:ext uri="{FF2B5EF4-FFF2-40B4-BE49-F238E27FC236}">
                <a16:creationId xmlns:a16="http://schemas.microsoft.com/office/drawing/2014/main" id="{F680D6A0-CDCB-4377-816D-4F4632AA9A38}"/>
              </a:ext>
            </a:extLst>
          </p:cNvPr>
          <p:cNvPicPr>
            <a:picLocks/>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Tree>
    <p:extLst>
      <p:ext uri="{BB962C8B-B14F-4D97-AF65-F5344CB8AC3E}">
        <p14:creationId xmlns:p14="http://schemas.microsoft.com/office/powerpoint/2010/main" val="4268364267"/>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3_Section Header">
    <p:bg>
      <p:bgPr>
        <a:blipFill dpi="0" rotWithShape="1">
          <a:blip r:embed="rId2">
            <a:alphaModFix amt="20000"/>
            <a:lum/>
            <a:extLst>
              <a:ext uri="{BEBA8EAE-BF5A-486C-A8C5-ECC9F3942E4B}">
                <a14:imgProps xmlns:a14="http://schemas.microsoft.com/office/drawing/2010/main">
                  <a14:imgLayer r:embed="rId3">
                    <a14:imgEffect>
                      <a14:sharpenSoften amount="10000"/>
                    </a14:imgEffect>
                  </a14:imgLayer>
                </a14:imgProps>
              </a:ext>
            </a:extLst>
          </a:blip>
          <a:srcRect/>
          <a:stretch>
            <a:fillRect t="-5000" b="-5000"/>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522ADB5-FEF5-4870-8EEC-EC0333F059AF}"/>
              </a:ext>
            </a:extLst>
          </p:cNvPr>
          <p:cNvSpPr/>
          <p:nvPr userDrawn="1"/>
        </p:nvSpPr>
        <p:spPr>
          <a:xfrm>
            <a:off x="0" y="35052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Title 1">
            <a:extLst>
              <a:ext uri="{FF2B5EF4-FFF2-40B4-BE49-F238E27FC236}">
                <a16:creationId xmlns:a16="http://schemas.microsoft.com/office/drawing/2014/main" id="{B7B4D186-202B-4D9D-9B84-6613D97D87B7}"/>
              </a:ext>
            </a:extLst>
          </p:cNvPr>
          <p:cNvSpPr>
            <a:spLocks noGrp="1"/>
          </p:cNvSpPr>
          <p:nvPr>
            <p:ph type="title" hasCustomPrompt="1"/>
          </p:nvPr>
        </p:nvSpPr>
        <p:spPr>
          <a:xfrm>
            <a:off x="812800" y="3581400"/>
            <a:ext cx="9956800" cy="1066800"/>
          </a:xfrm>
        </p:spPr>
        <p:txBody>
          <a:bodyPr anchor="ctr">
            <a:normAutofit/>
          </a:bodyPr>
          <a:lstStyle>
            <a:lvl1pPr algn="r">
              <a:defRPr sz="3200" b="0" i="0" cap="none">
                <a:solidFill>
                  <a:schemeClr val="bg1"/>
                </a:solidFill>
                <a:latin typeface="Arial Black" panose="020B0604020202020204" pitchFamily="34" charset="0"/>
                <a:cs typeface="Arial Black" panose="020B0604020202020204" pitchFamily="34" charset="0"/>
              </a:defRPr>
            </a:lvl1pPr>
          </a:lstStyle>
          <a:p>
            <a:r>
              <a:rPr lang="en-US"/>
              <a:t>Section Header Line 1</a:t>
            </a:r>
            <a:br>
              <a:rPr lang="en-US"/>
            </a:br>
            <a:r>
              <a:rPr lang="en-US"/>
              <a:t>Header Line 2</a:t>
            </a:r>
          </a:p>
        </p:txBody>
      </p:sp>
      <p:pic>
        <p:nvPicPr>
          <p:cNvPr id="6" name="Picture 5" descr="logo1a.png">
            <a:extLst>
              <a:ext uri="{FF2B5EF4-FFF2-40B4-BE49-F238E27FC236}">
                <a16:creationId xmlns:a16="http://schemas.microsoft.com/office/drawing/2014/main" id="{604ECFAA-019B-41D5-9DBC-2997D4A9D6BC}"/>
              </a:ext>
            </a:extLst>
          </p:cNvPr>
          <p:cNvPicPr>
            <a:picLocks/>
          </p:cNvPicPr>
          <p:nvPr userDrawn="1"/>
        </p:nvPicPr>
        <p:blipFill>
          <a:blip r:embed="rId4" cstate="print"/>
          <a:stretch>
            <a:fillRect/>
          </a:stretch>
        </p:blipFill>
        <p:spPr>
          <a:xfrm>
            <a:off x="304800" y="228600"/>
            <a:ext cx="731520" cy="731520"/>
          </a:xfrm>
          <a:prstGeom prst="rect">
            <a:avLst/>
          </a:prstGeom>
        </p:spPr>
      </p:pic>
      <p:pic>
        <p:nvPicPr>
          <p:cNvPr id="8" name="Picture 7">
            <a:extLst>
              <a:ext uri="{FF2B5EF4-FFF2-40B4-BE49-F238E27FC236}">
                <a16:creationId xmlns:a16="http://schemas.microsoft.com/office/drawing/2014/main" id="{F89A9ABA-1A48-46D5-BF07-F5242306D3D4}"/>
              </a:ext>
            </a:extLst>
          </p:cNvPr>
          <p:cNvPicPr>
            <a:picLocks/>
          </p:cNvPicPr>
          <p:nvPr userDrawn="1"/>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Tree>
    <p:extLst>
      <p:ext uri="{BB962C8B-B14F-4D97-AF65-F5344CB8AC3E}">
        <p14:creationId xmlns:p14="http://schemas.microsoft.com/office/powerpoint/2010/main" val="2645397094"/>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4_Section Header">
    <p:bg>
      <p:bgPr>
        <a:blipFill dpi="0" rotWithShape="1">
          <a:blip r:embed="rId2">
            <a:alphaModFix amt="25000"/>
            <a:lum/>
          </a:blip>
          <a:srcRect/>
          <a:stretch>
            <a:fillRect/>
          </a:stretch>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522ADB5-FEF5-4870-8EEC-EC0333F059AF}"/>
              </a:ext>
            </a:extLst>
          </p:cNvPr>
          <p:cNvSpPr/>
          <p:nvPr userDrawn="1"/>
        </p:nvSpPr>
        <p:spPr>
          <a:xfrm>
            <a:off x="0" y="35052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Title 1">
            <a:extLst>
              <a:ext uri="{FF2B5EF4-FFF2-40B4-BE49-F238E27FC236}">
                <a16:creationId xmlns:a16="http://schemas.microsoft.com/office/drawing/2014/main" id="{A7933955-677B-47AF-A0B4-99F1D1F875C9}"/>
              </a:ext>
            </a:extLst>
          </p:cNvPr>
          <p:cNvSpPr>
            <a:spLocks noGrp="1"/>
          </p:cNvSpPr>
          <p:nvPr>
            <p:ph type="title" hasCustomPrompt="1"/>
          </p:nvPr>
        </p:nvSpPr>
        <p:spPr>
          <a:xfrm>
            <a:off x="812800" y="3581400"/>
            <a:ext cx="9956800" cy="1066800"/>
          </a:xfrm>
        </p:spPr>
        <p:txBody>
          <a:bodyPr anchor="ctr">
            <a:normAutofit/>
          </a:bodyPr>
          <a:lstStyle>
            <a:lvl1pPr algn="r">
              <a:defRPr sz="3200" b="0" i="0" cap="none">
                <a:solidFill>
                  <a:schemeClr val="bg1"/>
                </a:solidFill>
                <a:latin typeface="Arial Black" panose="020B0604020202020204" pitchFamily="34" charset="0"/>
                <a:cs typeface="Arial Black" panose="020B0604020202020204" pitchFamily="34" charset="0"/>
              </a:defRPr>
            </a:lvl1pPr>
          </a:lstStyle>
          <a:p>
            <a:r>
              <a:rPr lang="en-US"/>
              <a:t>Section Header Line 1</a:t>
            </a:r>
            <a:br>
              <a:rPr lang="en-US"/>
            </a:br>
            <a:r>
              <a:rPr lang="en-US"/>
              <a:t>Header Line 2</a:t>
            </a:r>
          </a:p>
        </p:txBody>
      </p:sp>
      <p:pic>
        <p:nvPicPr>
          <p:cNvPr id="6" name="Picture 5" descr="logo1a.png">
            <a:extLst>
              <a:ext uri="{FF2B5EF4-FFF2-40B4-BE49-F238E27FC236}">
                <a16:creationId xmlns:a16="http://schemas.microsoft.com/office/drawing/2014/main" id="{F0C3F0F0-DA98-4D76-AFBC-C02293EBE1D5}"/>
              </a:ext>
            </a:extLst>
          </p:cNvPr>
          <p:cNvPicPr>
            <a:picLocks/>
          </p:cNvPicPr>
          <p:nvPr userDrawn="1"/>
        </p:nvPicPr>
        <p:blipFill>
          <a:blip r:embed="rId3" cstate="print"/>
          <a:stretch>
            <a:fillRect/>
          </a:stretch>
        </p:blipFill>
        <p:spPr>
          <a:xfrm>
            <a:off x="304800" y="228600"/>
            <a:ext cx="731520" cy="731520"/>
          </a:xfrm>
          <a:prstGeom prst="rect">
            <a:avLst/>
          </a:prstGeom>
        </p:spPr>
      </p:pic>
      <p:pic>
        <p:nvPicPr>
          <p:cNvPr id="8" name="Picture 7">
            <a:extLst>
              <a:ext uri="{FF2B5EF4-FFF2-40B4-BE49-F238E27FC236}">
                <a16:creationId xmlns:a16="http://schemas.microsoft.com/office/drawing/2014/main" id="{BBF3B472-8629-41BF-879F-9BAEEEE72E1E}"/>
              </a:ext>
            </a:extLst>
          </p:cNvPr>
          <p:cNvPicPr>
            <a:picLocks/>
          </p:cNvPicPr>
          <p:nvPr userDrawn="1"/>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Tree>
    <p:extLst>
      <p:ext uri="{BB962C8B-B14F-4D97-AF65-F5344CB8AC3E}">
        <p14:creationId xmlns:p14="http://schemas.microsoft.com/office/powerpoint/2010/main" val="3316490582"/>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5_Custom_Section Header">
    <p:bg>
      <p:bgPr>
        <a:solidFill>
          <a:schemeClr val="bg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B7F54775-40FE-4E94-9FBA-844B92601E59}"/>
              </a:ext>
            </a:extLst>
          </p:cNvPr>
          <p:cNvSpPr>
            <a:spLocks noGrp="1"/>
          </p:cNvSpPr>
          <p:nvPr>
            <p:ph type="pic" sz="quarter" idx="10" hasCustomPrompt="1"/>
          </p:nvPr>
        </p:nvSpPr>
        <p:spPr>
          <a:xfrm>
            <a:off x="0" y="0"/>
            <a:ext cx="12192000" cy="6858000"/>
          </a:xfrm>
        </p:spPr>
        <p:txBody>
          <a:bodyPr/>
          <a:lstStyle>
            <a:lvl1pPr marL="0" indent="0" algn="r">
              <a:buNone/>
              <a:defRPr b="0">
                <a:latin typeface="+mn-lt"/>
              </a:defRPr>
            </a:lvl1pPr>
          </a:lstStyle>
          <a:p>
            <a:r>
              <a:rPr lang="en-US"/>
              <a:t>Custom Background</a:t>
            </a:r>
          </a:p>
        </p:txBody>
      </p:sp>
      <p:sp>
        <p:nvSpPr>
          <p:cNvPr id="3" name="Rectangle 2">
            <a:extLst>
              <a:ext uri="{FF2B5EF4-FFF2-40B4-BE49-F238E27FC236}">
                <a16:creationId xmlns:a16="http://schemas.microsoft.com/office/drawing/2014/main" id="{C522ADB5-FEF5-4870-8EEC-EC0333F059AF}"/>
              </a:ext>
            </a:extLst>
          </p:cNvPr>
          <p:cNvSpPr/>
          <p:nvPr userDrawn="1"/>
        </p:nvSpPr>
        <p:spPr>
          <a:xfrm>
            <a:off x="0" y="35052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Title 1">
            <a:extLst>
              <a:ext uri="{FF2B5EF4-FFF2-40B4-BE49-F238E27FC236}">
                <a16:creationId xmlns:a16="http://schemas.microsoft.com/office/drawing/2014/main" id="{995A50EE-79B8-4272-A450-DF231F227ADD}"/>
              </a:ext>
            </a:extLst>
          </p:cNvPr>
          <p:cNvSpPr>
            <a:spLocks noGrp="1"/>
          </p:cNvSpPr>
          <p:nvPr>
            <p:ph type="title" hasCustomPrompt="1"/>
          </p:nvPr>
        </p:nvSpPr>
        <p:spPr>
          <a:xfrm>
            <a:off x="812800" y="3581400"/>
            <a:ext cx="9956800" cy="1066800"/>
          </a:xfrm>
        </p:spPr>
        <p:txBody>
          <a:bodyPr anchor="ctr">
            <a:normAutofit/>
          </a:bodyPr>
          <a:lstStyle>
            <a:lvl1pPr algn="r">
              <a:defRPr sz="3200" b="0" i="0" cap="none">
                <a:solidFill>
                  <a:schemeClr val="bg1"/>
                </a:solidFill>
                <a:latin typeface="Arial Black" panose="020B0604020202020204" pitchFamily="34" charset="0"/>
                <a:cs typeface="Arial Black" panose="020B0604020202020204" pitchFamily="34" charset="0"/>
              </a:defRPr>
            </a:lvl1pPr>
          </a:lstStyle>
          <a:p>
            <a:r>
              <a:rPr lang="en-US"/>
              <a:t>Section Header Line 1</a:t>
            </a:r>
            <a:br>
              <a:rPr lang="en-US"/>
            </a:br>
            <a:r>
              <a:rPr lang="en-US"/>
              <a:t>Header Line 2</a:t>
            </a:r>
          </a:p>
        </p:txBody>
      </p:sp>
      <p:pic>
        <p:nvPicPr>
          <p:cNvPr id="8" name="Picture 7" descr="logo1a.png">
            <a:extLst>
              <a:ext uri="{FF2B5EF4-FFF2-40B4-BE49-F238E27FC236}">
                <a16:creationId xmlns:a16="http://schemas.microsoft.com/office/drawing/2014/main" id="{2A7DAE05-618A-4593-8C75-ED7357716E6B}"/>
              </a:ext>
            </a:extLst>
          </p:cNvPr>
          <p:cNvPicPr>
            <a:picLocks/>
          </p:cNvPicPr>
          <p:nvPr userDrawn="1"/>
        </p:nvPicPr>
        <p:blipFill>
          <a:blip r:embed="rId2" cstate="print"/>
          <a:stretch>
            <a:fillRect/>
          </a:stretch>
        </p:blipFill>
        <p:spPr>
          <a:xfrm>
            <a:off x="304800" y="228600"/>
            <a:ext cx="731520" cy="731520"/>
          </a:xfrm>
          <a:prstGeom prst="rect">
            <a:avLst/>
          </a:prstGeom>
        </p:spPr>
      </p:pic>
      <p:pic>
        <p:nvPicPr>
          <p:cNvPr id="10" name="Picture 9">
            <a:extLst>
              <a:ext uri="{FF2B5EF4-FFF2-40B4-BE49-F238E27FC236}">
                <a16:creationId xmlns:a16="http://schemas.microsoft.com/office/drawing/2014/main" id="{B24C61C6-94AD-4DEA-B6E7-C96A0E8E5637}"/>
              </a:ext>
            </a:extLst>
          </p:cNvPr>
          <p:cNvPicPr>
            <a:picLocks/>
          </p:cNvPicPr>
          <p:nvPr userDrawn="1"/>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036320" y="391466"/>
            <a:ext cx="3383280" cy="356616"/>
          </a:xfrm>
          <a:prstGeom prst="rect">
            <a:avLst/>
          </a:prstGeom>
        </p:spPr>
      </p:pic>
    </p:spTree>
    <p:extLst>
      <p:ext uri="{BB962C8B-B14F-4D97-AF65-F5344CB8AC3E}">
        <p14:creationId xmlns:p14="http://schemas.microsoft.com/office/powerpoint/2010/main" val="584955539"/>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Thank you slide">
    <p:bg>
      <p:bgPr>
        <a:solidFill>
          <a:schemeClr val="bg1"/>
        </a:solidFill>
        <a:effectLst/>
      </p:bgPr>
    </p:bg>
    <p:spTree>
      <p:nvGrpSpPr>
        <p:cNvPr id="1" name=""/>
        <p:cNvGrpSpPr/>
        <p:nvPr/>
      </p:nvGrpSpPr>
      <p:grpSpPr>
        <a:xfrm>
          <a:off x="0" y="0"/>
          <a:ext cx="0" cy="0"/>
          <a:chOff x="0" y="0"/>
          <a:chExt cx="0" cy="0"/>
        </a:xfrm>
      </p:grpSpPr>
      <p:pic>
        <p:nvPicPr>
          <p:cNvPr id="5" name="Picture 4" descr="logo1a.png"/>
          <p:cNvPicPr>
            <a:picLocks noChangeAspect="1"/>
          </p:cNvPicPr>
          <p:nvPr userDrawn="1"/>
        </p:nvPicPr>
        <p:blipFill>
          <a:blip r:embed="rId2" cstate="print"/>
          <a:stretch>
            <a:fillRect/>
          </a:stretch>
        </p:blipFill>
        <p:spPr>
          <a:xfrm>
            <a:off x="304800" y="228600"/>
            <a:ext cx="975360" cy="731520"/>
          </a:xfrm>
          <a:prstGeom prst="rect">
            <a:avLst/>
          </a:prstGeom>
        </p:spPr>
      </p:pic>
      <p:pic>
        <p:nvPicPr>
          <p:cNvPr id="19" name="Picture 18">
            <a:extLst>
              <a:ext uri="{FF2B5EF4-FFF2-40B4-BE49-F238E27FC236}">
                <a16:creationId xmlns:a16="http://schemas.microsoft.com/office/drawing/2014/main" id="{31F58FC3-353E-406C-BBD8-D3B97DEF82EB}"/>
              </a:ext>
            </a:extLst>
          </p:cNvPr>
          <p:cNvPicPr>
            <a:picLocks noChangeAspect="1"/>
          </p:cNvPicPr>
          <p:nvPr userDrawn="1"/>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24167" t="34277" r="5471" b="38688"/>
          <a:stretch/>
        </p:blipFill>
        <p:spPr>
          <a:xfrm>
            <a:off x="1280160" y="391466"/>
            <a:ext cx="4511040" cy="357478"/>
          </a:xfrm>
          <a:prstGeom prst="rect">
            <a:avLst/>
          </a:prstGeom>
        </p:spPr>
      </p:pic>
      <p:sp>
        <p:nvSpPr>
          <p:cNvPr id="12" name="Rectangle 11">
            <a:extLst>
              <a:ext uri="{FF2B5EF4-FFF2-40B4-BE49-F238E27FC236}">
                <a16:creationId xmlns:a16="http://schemas.microsoft.com/office/drawing/2014/main" id="{A5356D7E-2240-429A-BA06-A11043698286}"/>
              </a:ext>
            </a:extLst>
          </p:cNvPr>
          <p:cNvSpPr/>
          <p:nvPr userDrawn="1"/>
        </p:nvSpPr>
        <p:spPr>
          <a:xfrm>
            <a:off x="0" y="2133601"/>
            <a:ext cx="12192000" cy="1257167"/>
          </a:xfrm>
          <a:prstGeom prst="rect">
            <a:avLst/>
          </a:prstGeom>
          <a:solidFill>
            <a:srgbClr val="034E6E">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a:extLst>
              <a:ext uri="{FF2B5EF4-FFF2-40B4-BE49-F238E27FC236}">
                <a16:creationId xmlns:a16="http://schemas.microsoft.com/office/drawing/2014/main" id="{0EC4D779-EE9F-40B6-805A-EFE0D96E237D}"/>
              </a:ext>
            </a:extLst>
          </p:cNvPr>
          <p:cNvSpPr txBox="1"/>
          <p:nvPr userDrawn="1"/>
        </p:nvSpPr>
        <p:spPr>
          <a:xfrm>
            <a:off x="3149600" y="888224"/>
            <a:ext cx="6096000" cy="369332"/>
          </a:xfrm>
          <a:prstGeom prst="rect">
            <a:avLst/>
          </a:prstGeom>
          <a:noFill/>
        </p:spPr>
        <p:txBody>
          <a:bodyPr wrap="square" rtlCol="0">
            <a:spAutoFit/>
          </a:bodyPr>
          <a:lstStyle/>
          <a:p>
            <a:pPr algn="ctr"/>
            <a:r>
              <a:rPr lang="en-US" sz="1800">
                <a:solidFill>
                  <a:schemeClr val="bg1"/>
                </a:solidFill>
              </a:rPr>
              <a:t>Thank You</a:t>
            </a:r>
          </a:p>
        </p:txBody>
      </p:sp>
      <p:sp>
        <p:nvSpPr>
          <p:cNvPr id="9" name="Text Placeholder 2">
            <a:extLst>
              <a:ext uri="{FF2B5EF4-FFF2-40B4-BE49-F238E27FC236}">
                <a16:creationId xmlns:a16="http://schemas.microsoft.com/office/drawing/2014/main" id="{6B6725A6-AF01-47D9-A284-4A222E1FA291}"/>
              </a:ext>
            </a:extLst>
          </p:cNvPr>
          <p:cNvSpPr>
            <a:spLocks noGrp="1"/>
          </p:cNvSpPr>
          <p:nvPr>
            <p:ph type="body" idx="10" hasCustomPrompt="1"/>
          </p:nvPr>
        </p:nvSpPr>
        <p:spPr>
          <a:xfrm>
            <a:off x="2029405" y="3738458"/>
            <a:ext cx="9552995" cy="381000"/>
          </a:xfrm>
        </p:spPr>
        <p:txBody>
          <a:bodyPr anchor="t">
            <a:noAutofit/>
          </a:bodyPr>
          <a:lstStyle>
            <a:lvl1pPr marL="0" indent="0" algn="l">
              <a:lnSpc>
                <a:spcPct val="100000"/>
              </a:lnSpc>
              <a:buFont typeface="Arial" panose="020B0604020202020204" pitchFamily="34" charset="0"/>
              <a:buNone/>
              <a:defRPr sz="1600" b="0" i="0">
                <a:solidFill>
                  <a:srgbClr val="034E6E"/>
                </a:solidFill>
                <a:latin typeface="+mn-lt"/>
                <a:cs typeface="Arial Black" panose="020B0604020202020204"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Contact Info</a:t>
            </a:r>
          </a:p>
        </p:txBody>
      </p:sp>
      <p:sp>
        <p:nvSpPr>
          <p:cNvPr id="3" name="TextBox 2">
            <a:extLst>
              <a:ext uri="{FF2B5EF4-FFF2-40B4-BE49-F238E27FC236}">
                <a16:creationId xmlns:a16="http://schemas.microsoft.com/office/drawing/2014/main" id="{F67C1931-AAB8-4F9E-A73B-DEC0D9384BF7}"/>
              </a:ext>
            </a:extLst>
          </p:cNvPr>
          <p:cNvSpPr txBox="1"/>
          <p:nvPr userDrawn="1"/>
        </p:nvSpPr>
        <p:spPr>
          <a:xfrm>
            <a:off x="2029405" y="2450514"/>
            <a:ext cx="9552995" cy="646331"/>
          </a:xfrm>
          <a:prstGeom prst="rect">
            <a:avLst/>
          </a:prstGeom>
          <a:noFill/>
        </p:spPr>
        <p:txBody>
          <a:bodyPr wrap="square" rtlCol="0" anchor="ctr">
            <a:spAutoFit/>
          </a:bodyPr>
          <a:lstStyle/>
          <a:p>
            <a:r>
              <a:rPr kumimoji="0" lang="en-US" sz="3600" b="0" i="0" u="none" strike="noStrike" kern="1200" cap="none" spc="0" normalizeH="0" baseline="0" noProof="0">
                <a:ln>
                  <a:noFill/>
                </a:ln>
                <a:solidFill>
                  <a:prstClr val="white"/>
                </a:solidFill>
                <a:effectLst/>
                <a:uLnTx/>
                <a:uFillTx/>
                <a:latin typeface="Arial Black" panose="020B0604020202020204" pitchFamily="34" charset="0"/>
                <a:ea typeface="+mj-ea"/>
              </a:rPr>
              <a:t>Thank You</a:t>
            </a:r>
            <a:endParaRPr lang="en-US" sz="2400"/>
          </a:p>
        </p:txBody>
      </p:sp>
    </p:spTree>
    <p:extLst>
      <p:ext uri="{BB962C8B-B14F-4D97-AF65-F5344CB8AC3E}">
        <p14:creationId xmlns:p14="http://schemas.microsoft.com/office/powerpoint/2010/main" val="2277703158"/>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bwMode="gray"/>
        <p:txBody>
          <a:bodyPr/>
          <a:lstStyle>
            <a:lvl1pPr>
              <a:defRPr>
                <a:solidFill>
                  <a:schemeClr val="bg1"/>
                </a:solidFill>
              </a:defRPr>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dt" sz="half" idx="10"/>
          </p:nvPr>
        </p:nvSpPr>
        <p:spPr>
          <a:ln/>
        </p:spPr>
        <p:txBody>
          <a:bodyPr/>
          <a:lstStyle>
            <a:lvl1pPr>
              <a:defRPr/>
            </a:lvl1pPr>
          </a:lstStyle>
          <a:p>
            <a:endParaRPr lang="en-US"/>
          </a:p>
        </p:txBody>
      </p:sp>
      <p:sp>
        <p:nvSpPr>
          <p:cNvPr id="5" name="Rectangle 6"/>
          <p:cNvSpPr>
            <a:spLocks noGrp="1" noChangeArrowheads="1"/>
          </p:cNvSpPr>
          <p:nvPr>
            <p:ph type="ftr" sz="quarter" idx="11"/>
          </p:nvPr>
        </p:nvSpPr>
        <p:spPr>
          <a:ln/>
        </p:spPr>
        <p:txBody>
          <a:bodyPr/>
          <a:lstStyle>
            <a:lvl1pPr>
              <a:defRPr/>
            </a:lvl1pPr>
          </a:lstStyle>
          <a:p>
            <a:endParaRPr lang="en-US"/>
          </a:p>
        </p:txBody>
      </p:sp>
      <p:sp>
        <p:nvSpPr>
          <p:cNvPr id="6" name="Rectangle 7"/>
          <p:cNvSpPr>
            <a:spLocks noGrp="1" noChangeArrowheads="1"/>
          </p:cNvSpPr>
          <p:nvPr>
            <p:ph type="sldNum" sz="quarter" idx="12"/>
          </p:nvPr>
        </p:nvSpPr>
        <p:spPr>
          <a:ln/>
        </p:spPr>
        <p:txBody>
          <a:bodyPr/>
          <a:lstStyle>
            <a:lvl1pPr>
              <a:defRPr/>
            </a:lvl1pPr>
          </a:lstStyle>
          <a:p>
            <a:fld id="{32EEA5E8-3DCE-4522-8561-1FBABAB92354}" type="slidenum">
              <a:rPr lang="en-US" smtClean="0"/>
              <a:pPr/>
              <a:t>‹#›</a:t>
            </a:fld>
            <a:endParaRPr lang="en-US"/>
          </a:p>
        </p:txBody>
      </p:sp>
    </p:spTree>
    <p:extLst>
      <p:ext uri="{BB962C8B-B14F-4D97-AF65-F5344CB8AC3E}">
        <p14:creationId xmlns:p14="http://schemas.microsoft.com/office/powerpoint/2010/main" val="3013995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27181" y="0"/>
            <a:ext cx="10301523" cy="896112"/>
          </a:xfrm>
          <a:prstGeom prst="rect">
            <a:avLst/>
          </a:prstGeom>
        </p:spPr>
        <p:txBody>
          <a:bodyPr vert="horz" lIns="91440" tIns="45720" rIns="91440" bIns="45720" rtlCol="0" anchor="ctr">
            <a:normAutofit/>
          </a:bodyPr>
          <a:lstStyle/>
          <a:p>
            <a:r>
              <a:rPr lang="en-US"/>
              <a:t>Click to edit Master title</a:t>
            </a:r>
          </a:p>
        </p:txBody>
      </p:sp>
      <p:pic>
        <p:nvPicPr>
          <p:cNvPr id="6" name="Picture 5" descr="logo1a.png">
            <a:extLst>
              <a:ext uri="{FF2B5EF4-FFF2-40B4-BE49-F238E27FC236}">
                <a16:creationId xmlns:a16="http://schemas.microsoft.com/office/drawing/2014/main" id="{87E07A49-75A9-4983-B058-98C3BA1215F9}"/>
              </a:ext>
            </a:extLst>
          </p:cNvPr>
          <p:cNvPicPr>
            <a:picLocks/>
          </p:cNvPicPr>
          <p:nvPr userDrawn="1"/>
        </p:nvPicPr>
        <p:blipFill>
          <a:blip r:embed="rId28" cstate="print"/>
          <a:stretch>
            <a:fillRect/>
          </a:stretch>
        </p:blipFill>
        <p:spPr>
          <a:xfrm>
            <a:off x="304800" y="146304"/>
            <a:ext cx="612648" cy="612648"/>
          </a:xfrm>
          <a:prstGeom prst="rect">
            <a:avLst/>
          </a:prstGeom>
        </p:spPr>
      </p:pic>
      <p:sp>
        <p:nvSpPr>
          <p:cNvPr id="3" name="Text Placeholder 2"/>
          <p:cNvSpPr>
            <a:spLocks noGrp="1"/>
          </p:cNvSpPr>
          <p:nvPr>
            <p:ph type="body" idx="1"/>
          </p:nvPr>
        </p:nvSpPr>
        <p:spPr>
          <a:xfrm>
            <a:off x="463296" y="1280160"/>
            <a:ext cx="11265408" cy="4937760"/>
          </a:xfrm>
          <a:prstGeom prst="rect">
            <a:avLst/>
          </a:prstGeom>
        </p:spPr>
        <p:txBody>
          <a:bodyPr vert="horz" lIns="91440" tIns="45720" rIns="91440" bIns="45720" rtlCol="0">
            <a:noAutofit/>
          </a:bodyPr>
          <a:lstStyle/>
          <a:p>
            <a:pPr lvl="0"/>
            <a:r>
              <a:rPr lang="en-US"/>
              <a:t>First level</a:t>
            </a:r>
          </a:p>
          <a:p>
            <a:pPr lvl="1"/>
            <a:r>
              <a:rPr lang="en-US"/>
              <a:t>Second level</a:t>
            </a:r>
          </a:p>
          <a:p>
            <a:pPr lvl="2"/>
            <a:r>
              <a:rPr lang="en-US"/>
              <a:t>Third level</a:t>
            </a:r>
          </a:p>
          <a:p>
            <a:pPr lvl="3"/>
            <a:r>
              <a:rPr lang="en-US"/>
              <a:t>Fourth level</a:t>
            </a:r>
          </a:p>
          <a:p>
            <a:pPr lvl="4"/>
            <a:r>
              <a:rPr lang="en-US"/>
              <a:t>Fifth level</a:t>
            </a:r>
          </a:p>
          <a:p>
            <a:pPr lvl="0"/>
            <a:endParaRPr lang="en-US"/>
          </a:p>
          <a:p>
            <a:pPr lvl="4"/>
            <a:endParaRPr lang="en-US"/>
          </a:p>
          <a:p>
            <a:pPr lvl="0"/>
            <a:endParaRPr lang="en-US"/>
          </a:p>
          <a:p>
            <a:pPr lvl="0"/>
            <a:endParaRPr lang="en-US"/>
          </a:p>
          <a:p>
            <a:pPr lvl="0"/>
            <a:endParaRPr lang="en-US"/>
          </a:p>
        </p:txBody>
      </p:sp>
      <p:pic>
        <p:nvPicPr>
          <p:cNvPr id="10" name="Picture 9">
            <a:extLst>
              <a:ext uri="{FF2B5EF4-FFF2-40B4-BE49-F238E27FC236}">
                <a16:creationId xmlns:a16="http://schemas.microsoft.com/office/drawing/2014/main" id="{C8B11304-9E1D-4C44-B5B7-B25FD623CE1D}"/>
              </a:ext>
            </a:extLst>
          </p:cNvPr>
          <p:cNvPicPr>
            <a:picLocks/>
          </p:cNvPicPr>
          <p:nvPr userDrawn="1"/>
        </p:nvPicPr>
        <p:blipFill rotWithShape="1">
          <a:blip r:embed="rId29" cstate="print">
            <a:clrChange>
              <a:clrFrom>
                <a:srgbClr val="FFFFFF"/>
              </a:clrFrom>
              <a:clrTo>
                <a:srgbClr val="FFFFFF">
                  <a:alpha val="0"/>
                </a:srgbClr>
              </a:clrTo>
            </a:clrChange>
            <a:extLst>
              <a:ext uri="{28A0092B-C50C-407E-A947-70E740481C1C}">
                <a14:useLocalDpi xmlns:a14="http://schemas.microsoft.com/office/drawing/2010/main" val="0"/>
              </a:ext>
            </a:extLst>
          </a:blip>
          <a:srcRect l="26339" t="38628" r="5471" b="42418"/>
          <a:stretch/>
        </p:blipFill>
        <p:spPr>
          <a:xfrm>
            <a:off x="304800" y="6614160"/>
            <a:ext cx="2395728" cy="182880"/>
          </a:xfrm>
          <a:prstGeom prst="rect">
            <a:avLst/>
          </a:prstGeom>
        </p:spPr>
      </p:pic>
      <p:sp>
        <p:nvSpPr>
          <p:cNvPr id="4" name="TextBox 3">
            <a:extLst>
              <a:ext uri="{FF2B5EF4-FFF2-40B4-BE49-F238E27FC236}">
                <a16:creationId xmlns:a16="http://schemas.microsoft.com/office/drawing/2014/main" id="{F4F21F6A-95AD-42BE-BDE2-5932D2E2A64F}"/>
              </a:ext>
            </a:extLst>
          </p:cNvPr>
          <p:cNvSpPr txBox="1"/>
          <p:nvPr userDrawn="1"/>
        </p:nvSpPr>
        <p:spPr>
          <a:xfrm>
            <a:off x="11277600" y="6581002"/>
            <a:ext cx="914400" cy="276999"/>
          </a:xfrm>
          <a:prstGeom prst="rect">
            <a:avLst/>
          </a:prstGeom>
          <a:noFill/>
        </p:spPr>
        <p:txBody>
          <a:bodyPr wrap="square" rtlCol="0">
            <a:spAutoFit/>
          </a:bodyPr>
          <a:lstStyle/>
          <a:p>
            <a:pPr algn="ctr"/>
            <a:fld id="{105C71F9-3F51-4FB1-94CF-D6ABCA479CA2}" type="slidenum">
              <a:rPr lang="en-US" sz="1200" b="1" smtClean="0"/>
              <a:pPr algn="ctr"/>
              <a:t>‹#›</a:t>
            </a:fld>
            <a:endParaRPr lang="en-US" sz="1200" b="1"/>
          </a:p>
        </p:txBody>
      </p:sp>
    </p:spTree>
    <p:extLst>
      <p:ext uri="{BB962C8B-B14F-4D97-AF65-F5344CB8AC3E}">
        <p14:creationId xmlns:p14="http://schemas.microsoft.com/office/powerpoint/2010/main" val="1746203153"/>
      </p:ext>
    </p:extLst>
  </p:cSld>
  <p:clrMap bg1="lt1" tx1="dk1" bg2="lt2" tx2="dk2" accent1="accent1" accent2="accent2" accent3="accent3" accent4="accent4" accent5="accent5" accent6="accent6" hlink="hlink" folHlink="folHlink"/>
  <p:sldLayoutIdLst>
    <p:sldLayoutId id="2147483941" r:id="rId1"/>
    <p:sldLayoutId id="2147483967" r:id="rId2"/>
    <p:sldLayoutId id="2147483968" r:id="rId3"/>
    <p:sldLayoutId id="2147483969" r:id="rId4"/>
    <p:sldLayoutId id="2147483970" r:id="rId5"/>
    <p:sldLayoutId id="2147483944" r:id="rId6"/>
    <p:sldLayoutId id="2147483948" r:id="rId7"/>
    <p:sldLayoutId id="2147483960" r:id="rId8"/>
    <p:sldLayoutId id="2147483959" r:id="rId9"/>
    <p:sldLayoutId id="2147483949" r:id="rId10"/>
    <p:sldLayoutId id="2147483961" r:id="rId11"/>
    <p:sldLayoutId id="2147483962" r:id="rId12"/>
    <p:sldLayoutId id="2147483963" r:id="rId13"/>
    <p:sldLayoutId id="2147483964" r:id="rId14"/>
    <p:sldLayoutId id="2147483965" r:id="rId15"/>
    <p:sldLayoutId id="2147483966" r:id="rId16"/>
    <p:sldLayoutId id="2147483957" r:id="rId17"/>
    <p:sldLayoutId id="2147483958" r:id="rId18"/>
    <p:sldLayoutId id="2147483932" r:id="rId19"/>
    <p:sldLayoutId id="2147483928" r:id="rId20"/>
    <p:sldLayoutId id="2147483934" r:id="rId21"/>
    <p:sldLayoutId id="2147483931" r:id="rId22"/>
    <p:sldLayoutId id="2147483943" r:id="rId23"/>
    <p:sldLayoutId id="2147483947" r:id="rId24"/>
    <p:sldLayoutId id="2147483971" r:id="rId25"/>
  </p:sldLayoutIdLst>
  <p:hf hdr="0" ftr="0" dt="0"/>
  <p:txStyles>
    <p:titleStyle>
      <a:lvl1pPr algn="l" defTabSz="914400" rtl="0" eaLnBrk="1" latinLnBrk="0" hangingPunct="1">
        <a:spcBef>
          <a:spcPct val="0"/>
        </a:spcBef>
        <a:buNone/>
        <a:defRPr sz="2800" b="0" i="0" kern="1200">
          <a:solidFill>
            <a:schemeClr val="bg1"/>
          </a:solidFill>
          <a:latin typeface="Arial Black" panose="020B0604020202020204" pitchFamily="34" charset="0"/>
          <a:ea typeface="+mj-ea"/>
          <a:cs typeface="Arial Black" panose="020B0604020202020204" pitchFamily="34" charset="0"/>
        </a:defRPr>
      </a:lvl1pPr>
    </p:titleStyle>
    <p:bodyStyle>
      <a:lvl1pPr marL="320040" indent="-320040" algn="l" defTabSz="914400" rtl="0" eaLnBrk="1" fontAlgn="ctr" latinLnBrk="0" hangingPunct="1">
        <a:lnSpc>
          <a:spcPct val="100000"/>
        </a:lnSpc>
        <a:spcBef>
          <a:spcPts val="600"/>
        </a:spcBef>
        <a:spcAft>
          <a:spcPts val="400"/>
        </a:spcAft>
        <a:buClr>
          <a:srgbClr val="E85F31"/>
        </a:buClr>
        <a:buSzPct val="100000"/>
        <a:buFont typeface="Wingdings 2" panose="05020102010507070707" pitchFamily="18" charset="2"/>
        <a:buChar char=""/>
        <a:defRPr sz="1800" b="1" kern="1200">
          <a:solidFill>
            <a:schemeClr val="accent1"/>
          </a:solidFill>
          <a:latin typeface="+mn-lt"/>
          <a:ea typeface="+mn-ea"/>
          <a:cs typeface="+mn-cs"/>
        </a:defRPr>
      </a:lvl1pPr>
      <a:lvl2pPr marL="640080" indent="-228600" algn="l" defTabSz="914400" rtl="0" eaLnBrk="1" fontAlgn="ctr" latinLnBrk="0" hangingPunct="1">
        <a:lnSpc>
          <a:spcPct val="100000"/>
        </a:lnSpc>
        <a:spcBef>
          <a:spcPts val="400"/>
        </a:spcBef>
        <a:spcAft>
          <a:spcPts val="400"/>
        </a:spcAft>
        <a:buClr>
          <a:srgbClr val="E85F31"/>
        </a:buClr>
        <a:buSzPct val="100000"/>
        <a:buFont typeface="Arial" panose="020B0604020202020204" pitchFamily="34" charset="0"/>
        <a:buChar char="•"/>
        <a:defRPr sz="1600" kern="1200">
          <a:solidFill>
            <a:schemeClr val="accent1"/>
          </a:solidFill>
          <a:latin typeface="+mn-lt"/>
          <a:ea typeface="+mn-ea"/>
          <a:cs typeface="+mn-cs"/>
        </a:defRPr>
      </a:lvl2pPr>
      <a:lvl3pPr marL="1005840" indent="-228600" algn="l" defTabSz="914400" rtl="0" eaLnBrk="1" fontAlgn="ctr" latinLnBrk="0" hangingPunct="1">
        <a:lnSpc>
          <a:spcPct val="100000"/>
        </a:lnSpc>
        <a:spcBef>
          <a:spcPts val="400"/>
        </a:spcBef>
        <a:spcAft>
          <a:spcPts val="400"/>
        </a:spcAft>
        <a:buClr>
          <a:srgbClr val="E85F31"/>
        </a:buClr>
        <a:buFont typeface="Arial" panose="020B0604020202020204" pitchFamily="34" charset="0"/>
        <a:buChar char="–"/>
        <a:defRPr sz="1400" kern="1200">
          <a:solidFill>
            <a:schemeClr val="accent1"/>
          </a:solidFill>
          <a:latin typeface="+mn-lt"/>
          <a:ea typeface="+mn-ea"/>
          <a:cs typeface="+mn-cs"/>
        </a:defRPr>
      </a:lvl3pPr>
      <a:lvl4pPr marL="1325880" indent="-228600" algn="l" defTabSz="914400" rtl="0" eaLnBrk="1" fontAlgn="ctr" latinLnBrk="0" hangingPunct="1">
        <a:lnSpc>
          <a:spcPct val="100000"/>
        </a:lnSpc>
        <a:spcBef>
          <a:spcPts val="400"/>
        </a:spcBef>
        <a:spcAft>
          <a:spcPts val="400"/>
        </a:spcAft>
        <a:buClr>
          <a:srgbClr val="E85F31"/>
        </a:buClr>
        <a:buFont typeface="Arial" panose="020B0604020202020204" pitchFamily="34" charset="0"/>
        <a:buChar char="•"/>
        <a:defRPr sz="1200" kern="1200">
          <a:solidFill>
            <a:schemeClr val="accent1"/>
          </a:solidFill>
          <a:latin typeface="+mn-lt"/>
          <a:ea typeface="+mn-ea"/>
          <a:cs typeface="+mn-cs"/>
        </a:defRPr>
      </a:lvl4pPr>
      <a:lvl5pPr marL="1737360" indent="-274320" algn="l" defTabSz="914400" rtl="0" eaLnBrk="1" latinLnBrk="0" hangingPunct="1">
        <a:lnSpc>
          <a:spcPct val="100000"/>
        </a:lnSpc>
        <a:spcBef>
          <a:spcPts val="400"/>
        </a:spcBef>
        <a:spcAft>
          <a:spcPts val="400"/>
        </a:spcAft>
        <a:buClr>
          <a:srgbClr val="E85F31"/>
        </a:buClr>
        <a:buFont typeface="Arial" panose="020B0604020202020204" pitchFamily="34" charset="0"/>
        <a:buChar char="•"/>
        <a:defRPr sz="1200" kern="1200">
          <a:solidFill>
            <a:schemeClr val="accent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296" userDrawn="1">
          <p15:clr>
            <a:srgbClr val="F26B43"/>
          </p15:clr>
        </p15:guide>
        <p15:guide id="2" pos="384" userDrawn="1">
          <p15:clr>
            <a:srgbClr val="F26B43"/>
          </p15:clr>
        </p15:guide>
        <p15:guide id="3" orient="horz" pos="72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image" Target="../media/image26.jpe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hyperlink" Target="https://ww2.energy.ca.gov/2018publications/CEC-500-2018-012/CEC-500-2018-012.pdf" TargetMode="Externa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3.emf"/><Relationship Id="rId4" Type="http://schemas.openxmlformats.org/officeDocument/2006/relationships/image" Target="../media/image42.emf"/></Relationships>
</file>

<file path=ppt/slides/_rels/slide25.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emf"/><Relationship Id="rId1" Type="http://schemas.openxmlformats.org/officeDocument/2006/relationships/slideLayout" Target="../slideLayouts/slideLayout7.xml"/><Relationship Id="rId6" Type="http://schemas.openxmlformats.org/officeDocument/2006/relationships/image" Target="../media/image48.emf"/><Relationship Id="rId5" Type="http://schemas.openxmlformats.org/officeDocument/2006/relationships/image" Target="../media/image47.emf"/><Relationship Id="rId4" Type="http://schemas.openxmlformats.org/officeDocument/2006/relationships/image" Target="../media/image46.emf"/></Relationships>
</file>

<file path=ppt/slides/_rels/slide26.xml.rels><?xml version="1.0" encoding="UTF-8" standalone="yes"?>
<Relationships xmlns="http://schemas.openxmlformats.org/package/2006/relationships"><Relationship Id="rId2" Type="http://schemas.openxmlformats.org/officeDocument/2006/relationships/image" Target="../media/image49.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1.emf"/><Relationship Id="rId2" Type="http://schemas.openxmlformats.org/officeDocument/2006/relationships/image" Target="../media/image50.emf"/><Relationship Id="rId1" Type="http://schemas.openxmlformats.org/officeDocument/2006/relationships/slideLayout" Target="../slideLayouts/slideLayout7.xml"/><Relationship Id="rId4" Type="http://schemas.openxmlformats.org/officeDocument/2006/relationships/image" Target="../media/image52.emf"/></Relationships>
</file>

<file path=ppt/slides/_rels/slide28.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image" Target="../media/image53.emf"/><Relationship Id="rId1" Type="http://schemas.openxmlformats.org/officeDocument/2006/relationships/slideLayout" Target="../slideLayouts/slideLayout7.xml"/><Relationship Id="rId4" Type="http://schemas.openxmlformats.org/officeDocument/2006/relationships/image" Target="../media/image55.e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5.xml"/></Relationships>
</file>

<file path=ppt/slides/_rels/slide35.x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image" Target="../media/image61.emf"/><Relationship Id="rId1" Type="http://schemas.openxmlformats.org/officeDocument/2006/relationships/slideLayout" Target="../slideLayouts/slideLayout7.xml"/><Relationship Id="rId4" Type="http://schemas.openxmlformats.org/officeDocument/2006/relationships/image" Target="../media/image63.emf"/></Relationships>
</file>

<file path=ppt/slides/_rels/slide3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5.xml"/></Relationships>
</file>

<file path=ppt/slides/_rels/slide3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5.xml"/></Relationships>
</file>

<file path=ppt/slides/_rels/slide3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5.xml"/></Relationships>
</file>

<file path=ppt/slides/_rels/slide40.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67.emf"/><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image" Target="../media/image69.emf"/><Relationship Id="rId1" Type="http://schemas.openxmlformats.org/officeDocument/2006/relationships/slideLayout" Target="../slideLayouts/slideLayout7.xml"/><Relationship Id="rId6" Type="http://schemas.openxmlformats.org/officeDocument/2006/relationships/image" Target="../media/image73.emf"/><Relationship Id="rId5" Type="http://schemas.openxmlformats.org/officeDocument/2006/relationships/image" Target="../media/image72.emf"/><Relationship Id="rId4" Type="http://schemas.openxmlformats.org/officeDocument/2006/relationships/image" Target="../media/image71.emf"/></Relationships>
</file>

<file path=ppt/slides/_rels/slide4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1.emf"/><Relationship Id="rId1" Type="http://schemas.openxmlformats.org/officeDocument/2006/relationships/slideLayout" Target="../slideLayouts/slideLayout7.xml"/><Relationship Id="rId6" Type="http://schemas.openxmlformats.org/officeDocument/2006/relationships/image" Target="../media/image76.emf"/><Relationship Id="rId5" Type="http://schemas.openxmlformats.org/officeDocument/2006/relationships/image" Target="../media/image73.emf"/><Relationship Id="rId4" Type="http://schemas.openxmlformats.org/officeDocument/2006/relationships/image" Target="../media/image75.emf"/></Relationships>
</file>

<file path=ppt/slides/_rels/slide45.xml.rels><?xml version="1.0" encoding="UTF-8" standalone="yes"?>
<Relationships xmlns="http://schemas.openxmlformats.org/package/2006/relationships"><Relationship Id="rId2" Type="http://schemas.openxmlformats.org/officeDocument/2006/relationships/image" Target="../media/image77.em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80.tif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83.svg"/><Relationship Id="rId2" Type="http://schemas.openxmlformats.org/officeDocument/2006/relationships/image" Target="../media/image82.png"/><Relationship Id="rId1" Type="http://schemas.openxmlformats.org/officeDocument/2006/relationships/slideLayout" Target="../slideLayouts/slideLayout7.xml"/><Relationship Id="rId5" Type="http://schemas.openxmlformats.org/officeDocument/2006/relationships/image" Target="../media/image85.png"/><Relationship Id="rId4" Type="http://schemas.openxmlformats.org/officeDocument/2006/relationships/image" Target="../media/image84.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7.xml"/><Relationship Id="rId5" Type="http://schemas.openxmlformats.org/officeDocument/2006/relationships/image" Target="../media/image92.png"/><Relationship Id="rId4" Type="http://schemas.openxmlformats.org/officeDocument/2006/relationships/image" Target="../media/image91.png"/></Relationships>
</file>

<file path=ppt/slides/_rels/slide6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99.emf"/><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100.emf"/><Relationship Id="rId2" Type="http://schemas.openxmlformats.org/officeDocument/2006/relationships/image" Target="../media/image30.emf"/><Relationship Id="rId1" Type="http://schemas.openxmlformats.org/officeDocument/2006/relationships/slideLayout" Target="../slideLayouts/slideLayout7.xml"/><Relationship Id="rId4" Type="http://schemas.openxmlformats.org/officeDocument/2006/relationships/image" Target="../media/image101.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CF843E2-F427-4AB9-BAA0-FC53D5A3F5FD}"/>
              </a:ext>
            </a:extLst>
          </p:cNvPr>
          <p:cNvSpPr>
            <a:spLocks noGrp="1"/>
          </p:cNvSpPr>
          <p:nvPr>
            <p:ph type="body" idx="10"/>
          </p:nvPr>
        </p:nvSpPr>
        <p:spPr/>
        <p:txBody>
          <a:bodyPr/>
          <a:lstStyle/>
          <a:p>
            <a:r>
              <a:rPr lang="en-US"/>
              <a:t>California Energy Commission</a:t>
            </a:r>
          </a:p>
        </p:txBody>
      </p:sp>
      <p:sp>
        <p:nvSpPr>
          <p:cNvPr id="3" name="Content Placeholder 2">
            <a:extLst>
              <a:ext uri="{FF2B5EF4-FFF2-40B4-BE49-F238E27FC236}">
                <a16:creationId xmlns:a16="http://schemas.microsoft.com/office/drawing/2014/main" id="{AD108A01-BE6B-4D3D-B8A3-5063885F82AD}"/>
              </a:ext>
            </a:extLst>
          </p:cNvPr>
          <p:cNvSpPr>
            <a:spLocks noGrp="1"/>
          </p:cNvSpPr>
          <p:nvPr>
            <p:ph sz="quarter" idx="11"/>
          </p:nvPr>
        </p:nvSpPr>
        <p:spPr/>
        <p:txBody>
          <a:bodyPr vert="horz" lIns="91440" tIns="45720" rIns="91440" bIns="45720" rtlCol="0" anchor="t">
            <a:normAutofit/>
          </a:bodyPr>
          <a:lstStyle/>
          <a:p>
            <a:r>
              <a:rPr lang="en-US"/>
              <a:t>October 17, 2019</a:t>
            </a:r>
          </a:p>
          <a:p>
            <a:endParaRPr lang="en-US"/>
          </a:p>
        </p:txBody>
      </p:sp>
      <p:sp>
        <p:nvSpPr>
          <p:cNvPr id="4" name="Title 3">
            <a:extLst>
              <a:ext uri="{FF2B5EF4-FFF2-40B4-BE49-F238E27FC236}">
                <a16:creationId xmlns:a16="http://schemas.microsoft.com/office/drawing/2014/main" id="{D5ED11D4-1226-4D43-A900-21AA00F58854}"/>
              </a:ext>
            </a:extLst>
          </p:cNvPr>
          <p:cNvSpPr>
            <a:spLocks noGrp="1"/>
          </p:cNvSpPr>
          <p:nvPr>
            <p:ph type="title"/>
          </p:nvPr>
        </p:nvSpPr>
        <p:spPr/>
        <p:txBody>
          <a:bodyPr>
            <a:normAutofit/>
          </a:bodyPr>
          <a:lstStyle/>
          <a:p>
            <a:r>
              <a:rPr lang="en-US">
                <a:latin typeface="Arial Black"/>
              </a:rPr>
              <a:t>Title 24 2022 TDV Factors</a:t>
            </a:r>
            <a:br>
              <a:rPr lang="en-US">
                <a:latin typeface="Arial Black"/>
              </a:rPr>
            </a:br>
            <a:r>
              <a:rPr lang="en-US">
                <a:latin typeface="Arial Black"/>
              </a:rPr>
              <a:t>Background and Updates</a:t>
            </a:r>
          </a:p>
        </p:txBody>
      </p:sp>
      <p:sp>
        <p:nvSpPr>
          <p:cNvPr id="5" name="Text Placeholder 4">
            <a:extLst>
              <a:ext uri="{FF2B5EF4-FFF2-40B4-BE49-F238E27FC236}">
                <a16:creationId xmlns:a16="http://schemas.microsoft.com/office/drawing/2014/main" id="{30462574-E1A6-473C-A959-059D271EF296}"/>
              </a:ext>
            </a:extLst>
          </p:cNvPr>
          <p:cNvSpPr>
            <a:spLocks noGrp="1"/>
          </p:cNvSpPr>
          <p:nvPr>
            <p:ph type="body" idx="12"/>
          </p:nvPr>
        </p:nvSpPr>
        <p:spPr/>
        <p:txBody>
          <a:bodyPr/>
          <a:lstStyle/>
          <a:p>
            <a:r>
              <a:rPr lang="en-US"/>
              <a:t>Snuller Price, Senior Partner</a:t>
            </a:r>
          </a:p>
          <a:p>
            <a:r>
              <a:rPr lang="en-US"/>
              <a:t>Michael Sontag, Senior Consultant</a:t>
            </a:r>
          </a:p>
          <a:p>
            <a:r>
              <a:rPr lang="en-US"/>
              <a:t>Brian Conlon, Consultant</a:t>
            </a:r>
          </a:p>
          <a:p>
            <a:r>
              <a:rPr lang="en-US"/>
              <a:t>Gabe Mantegna, Consultant</a:t>
            </a:r>
          </a:p>
        </p:txBody>
      </p:sp>
    </p:spTree>
    <p:extLst>
      <p:ext uri="{BB962C8B-B14F-4D97-AF65-F5344CB8AC3E}">
        <p14:creationId xmlns:p14="http://schemas.microsoft.com/office/powerpoint/2010/main" val="4092610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74BE938-15AC-4D36-89A1-F2A3A7B6FD56}"/>
              </a:ext>
            </a:extLst>
          </p:cNvPr>
          <p:cNvSpPr>
            <a:spLocks noGrp="1"/>
          </p:cNvSpPr>
          <p:nvPr>
            <p:ph type="title"/>
          </p:nvPr>
        </p:nvSpPr>
        <p:spPr/>
        <p:txBody>
          <a:bodyPr/>
          <a:lstStyle/>
          <a:p>
            <a:r>
              <a:rPr lang="en-US"/>
              <a:t>Agenda</a:t>
            </a:r>
          </a:p>
        </p:txBody>
      </p:sp>
      <p:sp>
        <p:nvSpPr>
          <p:cNvPr id="4" name="Content Placeholder 3">
            <a:extLst>
              <a:ext uri="{FF2B5EF4-FFF2-40B4-BE49-F238E27FC236}">
                <a16:creationId xmlns:a16="http://schemas.microsoft.com/office/drawing/2014/main" id="{20F11C17-E248-40C7-AF58-2495617A776D}"/>
              </a:ext>
            </a:extLst>
          </p:cNvPr>
          <p:cNvSpPr>
            <a:spLocks noGrp="1"/>
          </p:cNvSpPr>
          <p:nvPr>
            <p:ph type="body" sz="quarter" idx="10"/>
          </p:nvPr>
        </p:nvSpPr>
        <p:spPr/>
        <p:txBody>
          <a:bodyPr vert="horz" lIns="91440" tIns="45720" rIns="91440" bIns="45720" rtlCol="0">
            <a:noAutofit/>
          </a:bodyPr>
          <a:lstStyle/>
          <a:p>
            <a:r>
              <a:rPr lang="en-US"/>
              <a:t>Title 24 2022 Time-Dependent Value Development</a:t>
            </a:r>
          </a:p>
          <a:p>
            <a:pPr lvl="1"/>
            <a:r>
              <a:rPr lang="en-US"/>
              <a:t>Background</a:t>
            </a:r>
          </a:p>
          <a:p>
            <a:pPr lvl="1"/>
            <a:r>
              <a:rPr lang="en-US"/>
              <a:t>Policy Framework</a:t>
            </a:r>
          </a:p>
          <a:p>
            <a:pPr lvl="2"/>
            <a:r>
              <a:rPr lang="en-US"/>
              <a:t>AB32, SB32, SB100</a:t>
            </a:r>
          </a:p>
          <a:p>
            <a:pPr lvl="1"/>
            <a:r>
              <a:rPr lang="en-US"/>
              <a:t>Scenarios</a:t>
            </a:r>
          </a:p>
          <a:p>
            <a:r>
              <a:rPr lang="en-US"/>
              <a:t>Draft TDV Values</a:t>
            </a:r>
          </a:p>
          <a:p>
            <a:r>
              <a:rPr lang="en-US"/>
              <a:t>Draft Source Energy Metrics</a:t>
            </a:r>
          </a:p>
          <a:p>
            <a:r>
              <a:rPr lang="en-US"/>
              <a:t>Non-combustion emissions</a:t>
            </a:r>
          </a:p>
          <a:p>
            <a:pPr lvl="1"/>
            <a:r>
              <a:rPr lang="en-US"/>
              <a:t>Refrigerant gases</a:t>
            </a:r>
          </a:p>
          <a:p>
            <a:pPr lvl="1"/>
            <a:r>
              <a:rPr lang="en-US"/>
              <a:t>Methane</a:t>
            </a:r>
          </a:p>
        </p:txBody>
      </p:sp>
    </p:spTree>
    <p:extLst>
      <p:ext uri="{BB962C8B-B14F-4D97-AF65-F5344CB8AC3E}">
        <p14:creationId xmlns:p14="http://schemas.microsoft.com/office/powerpoint/2010/main" val="30510187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8C93F-3E57-4274-BC2F-52EE1D716068}"/>
              </a:ext>
            </a:extLst>
          </p:cNvPr>
          <p:cNvSpPr>
            <a:spLocks noGrp="1"/>
          </p:cNvSpPr>
          <p:nvPr>
            <p:ph type="title"/>
          </p:nvPr>
        </p:nvSpPr>
        <p:spPr/>
        <p:txBody>
          <a:bodyPr/>
          <a:lstStyle/>
          <a:p>
            <a:r>
              <a:rPr lang="en-US"/>
              <a:t>Time-Dependent Value (TDV) Background</a:t>
            </a:r>
          </a:p>
        </p:txBody>
      </p:sp>
    </p:spTree>
    <p:extLst>
      <p:ext uri="{BB962C8B-B14F-4D97-AF65-F5344CB8AC3E}">
        <p14:creationId xmlns:p14="http://schemas.microsoft.com/office/powerpoint/2010/main" val="2723514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3BC2477-69CE-47C4-B7E6-370452F303AD}"/>
              </a:ext>
            </a:extLst>
          </p:cNvPr>
          <p:cNvPicPr>
            <a:picLocks noChangeAspect="1"/>
          </p:cNvPicPr>
          <p:nvPr/>
        </p:nvPicPr>
        <p:blipFill>
          <a:blip r:embed="rId2"/>
          <a:stretch>
            <a:fillRect/>
          </a:stretch>
        </p:blipFill>
        <p:spPr>
          <a:xfrm>
            <a:off x="5443236" y="2783398"/>
            <a:ext cx="5778938" cy="3450600"/>
          </a:xfrm>
          <a:prstGeom prst="rect">
            <a:avLst/>
          </a:prstGeom>
        </p:spPr>
      </p:pic>
      <p:sp>
        <p:nvSpPr>
          <p:cNvPr id="3" name="Title 2"/>
          <p:cNvSpPr>
            <a:spLocks noGrp="1"/>
          </p:cNvSpPr>
          <p:nvPr>
            <p:ph type="title"/>
          </p:nvPr>
        </p:nvSpPr>
        <p:spPr/>
        <p:txBody>
          <a:bodyPr/>
          <a:lstStyle/>
          <a:p>
            <a:r>
              <a:rPr lang="en-US"/>
              <a:t>What are TDVs?</a:t>
            </a:r>
          </a:p>
        </p:txBody>
      </p:sp>
      <p:sp>
        <p:nvSpPr>
          <p:cNvPr id="4" name="Content Placeholder 3"/>
          <p:cNvSpPr>
            <a:spLocks noGrp="1"/>
          </p:cNvSpPr>
          <p:nvPr>
            <p:ph type="body" sz="quarter" idx="10"/>
          </p:nvPr>
        </p:nvSpPr>
        <p:spPr/>
        <p:txBody>
          <a:bodyPr/>
          <a:lstStyle/>
          <a:p>
            <a:r>
              <a:rPr lang="en-US"/>
              <a:t>The TDVs are a long-term forecast of hourly electricity, natural gas and propane costs to building owners and are used for cost-effectiveness activities in Title 24 Building Code</a:t>
            </a:r>
          </a:p>
          <a:p>
            <a:r>
              <a:rPr lang="en-US"/>
              <a:t>The TDVs answer the question of what is cost-effective in the long term, as required by the Warren-Alquist Act</a:t>
            </a:r>
          </a:p>
        </p:txBody>
      </p:sp>
      <p:sp>
        <p:nvSpPr>
          <p:cNvPr id="6" name="Left Brace 5"/>
          <p:cNvSpPr/>
          <p:nvPr/>
        </p:nvSpPr>
        <p:spPr>
          <a:xfrm>
            <a:off x="5179062" y="2783398"/>
            <a:ext cx="457200" cy="3257007"/>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685800" y="3505200"/>
            <a:ext cx="4204855" cy="1754326"/>
          </a:xfrm>
          <a:prstGeom prst="rect">
            <a:avLst/>
          </a:prstGeom>
          <a:noFill/>
        </p:spPr>
        <p:txBody>
          <a:bodyPr wrap="square" rtlCol="0">
            <a:spAutoFit/>
          </a:bodyPr>
          <a:lstStyle/>
          <a:p>
            <a:pPr marL="285750" indent="-285750">
              <a:buFont typeface="Arial" panose="020B0604020202020204" pitchFamily="34" charset="0"/>
              <a:buChar char="•"/>
            </a:pPr>
            <a:r>
              <a:rPr lang="en-US"/>
              <a:t>Time-differentiation reflects the underlying marginal cost of producing and delivering energy</a:t>
            </a:r>
          </a:p>
          <a:p>
            <a:pPr marL="285750" indent="-285750">
              <a:buFont typeface="Arial" panose="020B0604020202020204" pitchFamily="34" charset="0"/>
              <a:buChar char="•"/>
            </a:pPr>
            <a:r>
              <a:rPr lang="en-US"/>
              <a:t>Area-correlation reflects underlying marginal cost shapes correlated with each climate zones weather file</a:t>
            </a:r>
          </a:p>
        </p:txBody>
      </p:sp>
      <p:sp>
        <p:nvSpPr>
          <p:cNvPr id="8" name="TextBox 7"/>
          <p:cNvSpPr txBox="1"/>
          <p:nvPr/>
        </p:nvSpPr>
        <p:spPr>
          <a:xfrm>
            <a:off x="6566766" y="6155677"/>
            <a:ext cx="3389069" cy="338554"/>
          </a:xfrm>
          <a:prstGeom prst="rect">
            <a:avLst/>
          </a:prstGeom>
          <a:noFill/>
        </p:spPr>
        <p:txBody>
          <a:bodyPr wrap="none" rtlCol="0">
            <a:spAutoFit/>
          </a:bodyPr>
          <a:lstStyle/>
          <a:p>
            <a:r>
              <a:rPr lang="en-US" sz="1600">
                <a:solidFill>
                  <a:schemeClr val="tx1">
                    <a:lumMod val="50000"/>
                  </a:schemeClr>
                </a:solidFill>
              </a:rPr>
              <a:t>Similar for natural gas and propane</a:t>
            </a:r>
          </a:p>
        </p:txBody>
      </p:sp>
      <p:sp>
        <p:nvSpPr>
          <p:cNvPr id="10" name="TextBox 9"/>
          <p:cNvSpPr txBox="1"/>
          <p:nvPr/>
        </p:nvSpPr>
        <p:spPr>
          <a:xfrm>
            <a:off x="5943600" y="2475621"/>
            <a:ext cx="4154214" cy="307777"/>
          </a:xfrm>
          <a:prstGeom prst="rect">
            <a:avLst/>
          </a:prstGeom>
          <a:noFill/>
        </p:spPr>
        <p:txBody>
          <a:bodyPr wrap="none" rtlCol="0">
            <a:spAutoFit/>
          </a:bodyPr>
          <a:lstStyle/>
          <a:p>
            <a:r>
              <a:rPr lang="en-US" sz="1400">
                <a:solidFill>
                  <a:schemeClr val="tx1">
                    <a:lumMod val="50000"/>
                  </a:schemeClr>
                </a:solidFill>
              </a:rPr>
              <a:t>Sample Annual Average Electric TDV, 2022, CZ12</a:t>
            </a:r>
          </a:p>
        </p:txBody>
      </p:sp>
    </p:spTree>
    <p:extLst>
      <p:ext uri="{BB962C8B-B14F-4D97-AF65-F5344CB8AC3E}">
        <p14:creationId xmlns:p14="http://schemas.microsoft.com/office/powerpoint/2010/main" val="1832628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 are TDVs used for?</a:t>
            </a:r>
          </a:p>
        </p:txBody>
      </p:sp>
      <p:sp>
        <p:nvSpPr>
          <p:cNvPr id="3" name="Content Placeholder 2"/>
          <p:cNvSpPr>
            <a:spLocks noGrp="1"/>
          </p:cNvSpPr>
          <p:nvPr>
            <p:ph type="body" sz="quarter" idx="10"/>
          </p:nvPr>
        </p:nvSpPr>
        <p:spPr/>
        <p:txBody>
          <a:bodyPr/>
          <a:lstStyle/>
          <a:p>
            <a:r>
              <a:rPr lang="en-US"/>
              <a:t>Two main uses for TDVs</a:t>
            </a:r>
          </a:p>
          <a:p>
            <a:pPr marL="800100" lvl="1" indent="-342900">
              <a:buFont typeface="+mj-lt"/>
              <a:buAutoNum type="arabicPeriod"/>
            </a:pPr>
            <a:r>
              <a:rPr lang="en-US"/>
              <a:t>Cost-effectiveness analysis in the CASE studies (Codes And Standards Enhancement studies) used to adopt new building measures in the prescriptive standard</a:t>
            </a:r>
          </a:p>
          <a:p>
            <a:pPr marL="800100" lvl="1" indent="-342900">
              <a:buFont typeface="+mj-lt"/>
              <a:buAutoNum type="arabicPeriod"/>
            </a:pPr>
            <a:r>
              <a:rPr lang="en-US"/>
              <a:t>Code compliance for buildings that wish to vary from the prescriptive standard using the ACM (alternative calculation methodology). TDVs are embedded in California Building Energy Code Compliance software (CBECC)</a:t>
            </a:r>
          </a:p>
        </p:txBody>
      </p:sp>
    </p:spTree>
    <p:extLst>
      <p:ext uri="{BB962C8B-B14F-4D97-AF65-F5344CB8AC3E}">
        <p14:creationId xmlns:p14="http://schemas.microsoft.com/office/powerpoint/2010/main" val="1397269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a:t>Frequently Asked Questions (1)</a:t>
            </a:r>
          </a:p>
        </p:txBody>
      </p:sp>
      <p:sp>
        <p:nvSpPr>
          <p:cNvPr id="4" name="Content Placeholder 3"/>
          <p:cNvSpPr>
            <a:spLocks noGrp="1"/>
          </p:cNvSpPr>
          <p:nvPr>
            <p:ph type="body" sz="quarter" idx="10"/>
          </p:nvPr>
        </p:nvSpPr>
        <p:spPr/>
        <p:txBody>
          <a:bodyPr/>
          <a:lstStyle/>
          <a:p>
            <a:r>
              <a:rPr lang="en-US"/>
              <a:t>Why do we use statewide average electricity and natural gas retail rate levels?</a:t>
            </a:r>
          </a:p>
          <a:p>
            <a:pPr lvl="1"/>
            <a:r>
              <a:rPr lang="en-US"/>
              <a:t>With this approach, the code has similar overall stringency statewide and there can be similar construction practices across the state. Note that there are still variations for climate.</a:t>
            </a:r>
          </a:p>
          <a:p>
            <a:r>
              <a:rPr lang="en-US"/>
              <a:t>Why don’t we use the actual retail rate structures that are in place?</a:t>
            </a:r>
          </a:p>
          <a:p>
            <a:pPr lvl="1"/>
            <a:r>
              <a:rPr lang="en-US"/>
              <a:t>We want the building code to be relatively stable over time and from cycle to cycle, the TDVs reflect a ‘perfect’ marginal cost of service which is a long-term signal for retail rates</a:t>
            </a:r>
          </a:p>
          <a:p>
            <a:pPr lvl="1"/>
            <a:r>
              <a:rPr lang="en-US"/>
              <a:t>By using the underlying system marginal costs we are reflecting building measures that provide the greatest underlying value to the energy system, even if retail rates are flat or have a different time of use period</a:t>
            </a:r>
          </a:p>
        </p:txBody>
      </p:sp>
    </p:spTree>
    <p:extLst>
      <p:ext uri="{BB962C8B-B14F-4D97-AF65-F5344CB8AC3E}">
        <p14:creationId xmlns:p14="http://schemas.microsoft.com/office/powerpoint/2010/main" val="2416812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Frequently Asked Questions (2)</a:t>
            </a:r>
          </a:p>
        </p:txBody>
      </p:sp>
      <p:sp>
        <p:nvSpPr>
          <p:cNvPr id="3" name="Content Placeholder 2"/>
          <p:cNvSpPr>
            <a:spLocks noGrp="1"/>
          </p:cNvSpPr>
          <p:nvPr>
            <p:ph type="body" sz="quarter" idx="10"/>
          </p:nvPr>
        </p:nvSpPr>
        <p:spPr/>
        <p:txBody>
          <a:bodyPr/>
          <a:lstStyle/>
          <a:p>
            <a:r>
              <a:rPr lang="en-US"/>
              <a:t>Why are the units of TDV in </a:t>
            </a:r>
            <a:r>
              <a:rPr lang="en-US" err="1"/>
              <a:t>kBtu</a:t>
            </a:r>
            <a:r>
              <a:rPr lang="en-US"/>
              <a:t>/kWh and </a:t>
            </a:r>
            <a:r>
              <a:rPr lang="en-US" err="1"/>
              <a:t>kBtu</a:t>
            </a:r>
            <a:r>
              <a:rPr lang="en-US"/>
              <a:t>/</a:t>
            </a:r>
            <a:r>
              <a:rPr lang="en-US" err="1"/>
              <a:t>therm</a:t>
            </a:r>
            <a:r>
              <a:rPr lang="en-US"/>
              <a:t> if they measure cost-effectiveness?</a:t>
            </a:r>
          </a:p>
          <a:p>
            <a:pPr lvl="1"/>
            <a:r>
              <a:rPr lang="en-US"/>
              <a:t>The TDVs are calculated in lifecycle dollars per unit of energy ($/kWh, $/</a:t>
            </a:r>
            <a:r>
              <a:rPr lang="en-US" err="1"/>
              <a:t>therm</a:t>
            </a:r>
            <a:r>
              <a:rPr lang="en-US"/>
              <a:t>) in each hour and climate zone in California</a:t>
            </a:r>
          </a:p>
          <a:p>
            <a:pPr lvl="1"/>
            <a:r>
              <a:rPr lang="en-US"/>
              <a:t>For the building code compliance, they are converted to different units of </a:t>
            </a:r>
            <a:r>
              <a:rPr lang="en-US" err="1"/>
              <a:t>kBtu</a:t>
            </a:r>
            <a:r>
              <a:rPr lang="en-US"/>
              <a:t>/kWh and </a:t>
            </a:r>
            <a:r>
              <a:rPr lang="en-US" err="1"/>
              <a:t>kBtu</a:t>
            </a:r>
            <a:r>
              <a:rPr lang="en-US"/>
              <a:t>/</a:t>
            </a:r>
            <a:r>
              <a:rPr lang="en-US" err="1"/>
              <a:t>therm</a:t>
            </a:r>
            <a:r>
              <a:rPr lang="en-US"/>
              <a:t> using fixed multipliers</a:t>
            </a:r>
          </a:p>
        </p:txBody>
      </p:sp>
    </p:spTree>
    <p:extLst>
      <p:ext uri="{BB962C8B-B14F-4D97-AF65-F5344CB8AC3E}">
        <p14:creationId xmlns:p14="http://schemas.microsoft.com/office/powerpoint/2010/main" val="2131428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Frequently Asked Questions (3)</a:t>
            </a:r>
          </a:p>
        </p:txBody>
      </p:sp>
      <p:sp>
        <p:nvSpPr>
          <p:cNvPr id="3" name="Content Placeholder 2"/>
          <p:cNvSpPr>
            <a:spLocks noGrp="1"/>
          </p:cNvSpPr>
          <p:nvPr>
            <p:ph type="body" sz="quarter" idx="10"/>
          </p:nvPr>
        </p:nvSpPr>
        <p:spPr/>
        <p:txBody>
          <a:bodyPr/>
          <a:lstStyle/>
          <a:p>
            <a:r>
              <a:rPr lang="en-US"/>
              <a:t>What are the source energy factors used for?</a:t>
            </a:r>
          </a:p>
          <a:p>
            <a:pPr lvl="1"/>
            <a:r>
              <a:rPr lang="en-US"/>
              <a:t>Beginning in the 2022 Title 24 code cycle, the CEC is considering adding an additional metric to measure source energy.  The source energy metric would be used to set a maximum source energy consumption in the building.  This is complimentary to the measurement of cost-effectiveness.</a:t>
            </a:r>
          </a:p>
          <a:p>
            <a:endParaRPr lang="en-US"/>
          </a:p>
          <a:p>
            <a:r>
              <a:rPr lang="en-US"/>
              <a:t>Why include non-combustion emissions?</a:t>
            </a:r>
          </a:p>
          <a:p>
            <a:pPr lvl="1"/>
            <a:r>
              <a:rPr lang="en-US"/>
              <a:t>Beginning in the 2022 Title 24 code cycle, the CEC is considering adding the effect of high Global Warming Potential (GWP) gasses including refrigerants and methane leakage.  With the interest in heat pumps, this allows greater compliance to be placed on low-GWP options and potentially better leak-prevention and disposal.</a:t>
            </a:r>
          </a:p>
        </p:txBody>
      </p:sp>
    </p:spTree>
    <p:extLst>
      <p:ext uri="{BB962C8B-B14F-4D97-AF65-F5344CB8AC3E}">
        <p14:creationId xmlns:p14="http://schemas.microsoft.com/office/powerpoint/2010/main" val="587851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0BE3A-0BBA-4EAE-AEDE-518B78EC693F}"/>
              </a:ext>
            </a:extLst>
          </p:cNvPr>
          <p:cNvSpPr>
            <a:spLocks noGrp="1"/>
          </p:cNvSpPr>
          <p:nvPr>
            <p:ph type="title"/>
          </p:nvPr>
        </p:nvSpPr>
        <p:spPr/>
        <p:txBody>
          <a:bodyPr/>
          <a:lstStyle/>
          <a:p>
            <a:r>
              <a:rPr lang="en-US"/>
              <a:t>TDV Policy Assumptions</a:t>
            </a:r>
          </a:p>
        </p:txBody>
      </p:sp>
    </p:spTree>
    <p:extLst>
      <p:ext uri="{BB962C8B-B14F-4D97-AF65-F5344CB8AC3E}">
        <p14:creationId xmlns:p14="http://schemas.microsoft.com/office/powerpoint/2010/main" val="138787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858743-95DE-46E6-AB3E-89B6B4482CD8}"/>
              </a:ext>
            </a:extLst>
          </p:cNvPr>
          <p:cNvSpPr>
            <a:spLocks noGrp="1"/>
          </p:cNvSpPr>
          <p:nvPr>
            <p:ph type="title"/>
          </p:nvPr>
        </p:nvSpPr>
        <p:spPr/>
        <p:txBody>
          <a:bodyPr>
            <a:normAutofit/>
          </a:bodyPr>
          <a:lstStyle/>
          <a:p>
            <a:r>
              <a:rPr lang="en-US"/>
              <a:t>California’s Deep Decarbonized Future</a:t>
            </a:r>
          </a:p>
        </p:txBody>
      </p:sp>
      <p:sp>
        <p:nvSpPr>
          <p:cNvPr id="3" name="Text Placeholder 2">
            <a:extLst>
              <a:ext uri="{FF2B5EF4-FFF2-40B4-BE49-F238E27FC236}">
                <a16:creationId xmlns:a16="http://schemas.microsoft.com/office/drawing/2014/main" id="{18310E79-A70B-4D15-8263-3AF1FFB2E22B}"/>
              </a:ext>
            </a:extLst>
          </p:cNvPr>
          <p:cNvSpPr>
            <a:spLocks noGrp="1"/>
          </p:cNvSpPr>
          <p:nvPr>
            <p:ph type="body" sz="quarter" idx="10"/>
          </p:nvPr>
        </p:nvSpPr>
        <p:spPr>
          <a:xfrm>
            <a:off x="633046" y="1127390"/>
            <a:ext cx="8197010" cy="4877170"/>
          </a:xfrm>
        </p:spPr>
        <p:txBody>
          <a:bodyPr/>
          <a:lstStyle/>
          <a:p>
            <a:r>
              <a:rPr lang="en-US" kern="0"/>
              <a:t>By 2020: return GHGs to 1990 levels </a:t>
            </a:r>
            <a:r>
              <a:rPr lang="en-US" b="0" kern="0"/>
              <a:t>(</a:t>
            </a:r>
            <a:r>
              <a:rPr lang="en-US" sz="1600" b="0" kern="0"/>
              <a:t>AB 32, 2006)</a:t>
            </a:r>
          </a:p>
          <a:p>
            <a:r>
              <a:rPr lang="en-US" kern="0"/>
              <a:t>By 2030: 40% below 1990 levels </a:t>
            </a:r>
            <a:r>
              <a:rPr lang="en-US" b="0" kern="0"/>
              <a:t>(</a:t>
            </a:r>
            <a:r>
              <a:rPr lang="en-US" sz="1600" b="0" kern="0"/>
              <a:t>SB 32, 2015)</a:t>
            </a:r>
          </a:p>
          <a:p>
            <a:r>
              <a:rPr lang="en-US" kern="0"/>
              <a:t>By 2050: 80% below 1990 levels </a:t>
            </a:r>
            <a:r>
              <a:rPr lang="en-US" sz="1600" b="0" kern="0"/>
              <a:t>(EO B-30-15 and EO S-3-05)</a:t>
            </a:r>
          </a:p>
          <a:p>
            <a:r>
              <a:rPr lang="en-US" i="1">
                <a:solidFill>
                  <a:srgbClr val="777777"/>
                </a:solidFill>
              </a:rPr>
              <a:t>By 2045: Carbon neutrality </a:t>
            </a:r>
            <a:r>
              <a:rPr lang="en-US" sz="1600" b="0" i="1" kern="0">
                <a:solidFill>
                  <a:srgbClr val="777777"/>
                </a:solidFill>
              </a:rPr>
              <a:t>(EO B-55-18) </a:t>
            </a:r>
            <a:r>
              <a:rPr lang="en-US" i="1">
                <a:solidFill>
                  <a:srgbClr val="777777"/>
                </a:solidFill>
              </a:rPr>
              <a:t>not included</a:t>
            </a:r>
          </a:p>
        </p:txBody>
      </p:sp>
      <p:grpSp>
        <p:nvGrpSpPr>
          <p:cNvPr id="13" name="Group 12">
            <a:extLst>
              <a:ext uri="{FF2B5EF4-FFF2-40B4-BE49-F238E27FC236}">
                <a16:creationId xmlns:a16="http://schemas.microsoft.com/office/drawing/2014/main" id="{CF104B83-064D-44C5-B680-CBFDEC36C9D0}"/>
              </a:ext>
            </a:extLst>
          </p:cNvPr>
          <p:cNvGrpSpPr/>
          <p:nvPr/>
        </p:nvGrpSpPr>
        <p:grpSpPr>
          <a:xfrm>
            <a:off x="1137008" y="2782724"/>
            <a:ext cx="6553200" cy="3599320"/>
            <a:chOff x="2653192" y="2923401"/>
            <a:chExt cx="6553200" cy="3599320"/>
          </a:xfrm>
        </p:grpSpPr>
        <p:grpSp>
          <p:nvGrpSpPr>
            <p:cNvPr id="4" name="Group 3">
              <a:extLst>
                <a:ext uri="{FF2B5EF4-FFF2-40B4-BE49-F238E27FC236}">
                  <a16:creationId xmlns:a16="http://schemas.microsoft.com/office/drawing/2014/main" id="{D932E1EB-FAFE-4714-BD0D-30B6E6BF0746}"/>
                </a:ext>
              </a:extLst>
            </p:cNvPr>
            <p:cNvGrpSpPr/>
            <p:nvPr/>
          </p:nvGrpSpPr>
          <p:grpSpPr>
            <a:xfrm>
              <a:off x="2653192" y="3200400"/>
              <a:ext cx="6553200" cy="3322321"/>
              <a:chOff x="3854222" y="2589256"/>
              <a:chExt cx="5071849" cy="2508819"/>
            </a:xfrm>
          </p:grpSpPr>
          <p:pic>
            <p:nvPicPr>
              <p:cNvPr id="5" name="Picture 4">
                <a:extLst>
                  <a:ext uri="{FF2B5EF4-FFF2-40B4-BE49-F238E27FC236}">
                    <a16:creationId xmlns:a16="http://schemas.microsoft.com/office/drawing/2014/main" id="{A8BC67D8-7887-4DDB-BA5A-95741503EFDF}"/>
                  </a:ext>
                </a:extLst>
              </p:cNvPr>
              <p:cNvPicPr>
                <a:picLocks noChangeAspect="1"/>
              </p:cNvPicPr>
              <p:nvPr/>
            </p:nvPicPr>
            <p:blipFill rotWithShape="1">
              <a:blip r:embed="rId2"/>
              <a:srcRect t="12708"/>
              <a:stretch/>
            </p:blipFill>
            <p:spPr>
              <a:xfrm>
                <a:off x="3854222" y="2589256"/>
                <a:ext cx="5071849" cy="2508819"/>
              </a:xfrm>
              <a:prstGeom prst="rect">
                <a:avLst/>
              </a:prstGeom>
            </p:spPr>
          </p:pic>
          <p:sp>
            <p:nvSpPr>
              <p:cNvPr id="6" name="TextBox 5">
                <a:extLst>
                  <a:ext uri="{FF2B5EF4-FFF2-40B4-BE49-F238E27FC236}">
                    <a16:creationId xmlns:a16="http://schemas.microsoft.com/office/drawing/2014/main" id="{E1489104-8E80-4321-A361-7E8207806FAA}"/>
                  </a:ext>
                </a:extLst>
              </p:cNvPr>
              <p:cNvSpPr txBox="1"/>
              <p:nvPr/>
            </p:nvSpPr>
            <p:spPr>
              <a:xfrm>
                <a:off x="7824776" y="3049395"/>
                <a:ext cx="990600" cy="232415"/>
              </a:xfrm>
              <a:prstGeom prst="rect">
                <a:avLst/>
              </a:prstGeom>
              <a:noFill/>
            </p:spPr>
            <p:txBody>
              <a:bodyPr wrap="square" rtlCol="0">
                <a:spAutoFit/>
              </a:bodyPr>
              <a:lstStyle/>
              <a:p>
                <a:r>
                  <a:rPr lang="en-US" sz="1400" b="1">
                    <a:solidFill>
                      <a:srgbClr val="000000"/>
                    </a:solidFill>
                    <a:latin typeface="Calibri" panose="020F0502020204030204" pitchFamily="34" charset="0"/>
                  </a:rPr>
                  <a:t>Reference</a:t>
                </a:r>
              </a:p>
            </p:txBody>
          </p:sp>
          <p:sp>
            <p:nvSpPr>
              <p:cNvPr id="7" name="TextBox 6">
                <a:extLst>
                  <a:ext uri="{FF2B5EF4-FFF2-40B4-BE49-F238E27FC236}">
                    <a16:creationId xmlns:a16="http://schemas.microsoft.com/office/drawing/2014/main" id="{86DB3B23-424A-41FA-8B22-A9EAE0099943}"/>
                  </a:ext>
                </a:extLst>
              </p:cNvPr>
              <p:cNvSpPr txBox="1"/>
              <p:nvPr/>
            </p:nvSpPr>
            <p:spPr>
              <a:xfrm>
                <a:off x="6749372" y="4150326"/>
                <a:ext cx="1570704" cy="232415"/>
              </a:xfrm>
              <a:prstGeom prst="rect">
                <a:avLst/>
              </a:prstGeom>
              <a:noFill/>
            </p:spPr>
            <p:txBody>
              <a:bodyPr wrap="square" rtlCol="0">
                <a:spAutoFit/>
              </a:bodyPr>
              <a:lstStyle/>
              <a:p>
                <a:r>
                  <a:rPr lang="en-US" sz="1400" b="1">
                    <a:solidFill>
                      <a:schemeClr val="accent2"/>
                    </a:solidFill>
                    <a:latin typeface="Calibri" panose="020F0502020204030204" pitchFamily="34" charset="0"/>
                  </a:rPr>
                  <a:t>Mitigation Scenarios</a:t>
                </a:r>
              </a:p>
            </p:txBody>
          </p:sp>
          <p:sp>
            <p:nvSpPr>
              <p:cNvPr id="8" name="TextBox 7">
                <a:extLst>
                  <a:ext uri="{FF2B5EF4-FFF2-40B4-BE49-F238E27FC236}">
                    <a16:creationId xmlns:a16="http://schemas.microsoft.com/office/drawing/2014/main" id="{35FD02C8-E70F-4929-8116-596545DCD70D}"/>
                  </a:ext>
                </a:extLst>
              </p:cNvPr>
              <p:cNvSpPr txBox="1"/>
              <p:nvPr/>
            </p:nvSpPr>
            <p:spPr>
              <a:xfrm>
                <a:off x="7547405" y="3433843"/>
                <a:ext cx="1281963" cy="232415"/>
              </a:xfrm>
              <a:prstGeom prst="rect">
                <a:avLst/>
              </a:prstGeom>
              <a:noFill/>
            </p:spPr>
            <p:txBody>
              <a:bodyPr wrap="square" rtlCol="0">
                <a:spAutoFit/>
              </a:bodyPr>
              <a:lstStyle/>
              <a:p>
                <a:r>
                  <a:rPr lang="en-US" sz="1400" b="1">
                    <a:solidFill>
                      <a:srgbClr val="009242"/>
                    </a:solidFill>
                    <a:latin typeface="Calibri" panose="020F0502020204030204" pitchFamily="34" charset="0"/>
                  </a:rPr>
                  <a:t>SB 350 Scenario</a:t>
                </a:r>
              </a:p>
            </p:txBody>
          </p:sp>
        </p:grpSp>
        <p:sp>
          <p:nvSpPr>
            <p:cNvPr id="9" name="TextBox 8">
              <a:extLst>
                <a:ext uri="{FF2B5EF4-FFF2-40B4-BE49-F238E27FC236}">
                  <a16:creationId xmlns:a16="http://schemas.microsoft.com/office/drawing/2014/main" id="{8D070DC6-23DB-435C-BFDA-EA8567D36867}"/>
                </a:ext>
              </a:extLst>
            </p:cNvPr>
            <p:cNvSpPr txBox="1"/>
            <p:nvPr/>
          </p:nvSpPr>
          <p:spPr>
            <a:xfrm>
              <a:off x="5138519" y="4722804"/>
              <a:ext cx="2171699" cy="276999"/>
            </a:xfrm>
            <a:prstGeom prst="rect">
              <a:avLst/>
            </a:prstGeom>
            <a:noFill/>
          </p:spPr>
          <p:txBody>
            <a:bodyPr wrap="square" rtlCol="0">
              <a:spAutoFit/>
            </a:bodyPr>
            <a:lstStyle/>
            <a:p>
              <a:r>
                <a:rPr lang="en-US" sz="1200">
                  <a:latin typeface="Calibri" panose="020F0502020204030204" pitchFamily="34" charset="0"/>
                  <a:cs typeface="Calibri" panose="020F0502020204030204" pitchFamily="34" charset="0"/>
                </a:rPr>
                <a:t>2030 goal: 40% below 1990 </a:t>
              </a:r>
            </a:p>
          </p:txBody>
        </p:sp>
        <p:sp>
          <p:nvSpPr>
            <p:cNvPr id="10" name="TextBox 9">
              <a:extLst>
                <a:ext uri="{FF2B5EF4-FFF2-40B4-BE49-F238E27FC236}">
                  <a16:creationId xmlns:a16="http://schemas.microsoft.com/office/drawing/2014/main" id="{C0393E83-1B50-4232-BBE7-49C43318FBCB}"/>
                </a:ext>
              </a:extLst>
            </p:cNvPr>
            <p:cNvSpPr txBox="1"/>
            <p:nvPr/>
          </p:nvSpPr>
          <p:spPr>
            <a:xfrm>
              <a:off x="6893766" y="5610268"/>
              <a:ext cx="2171699" cy="276999"/>
            </a:xfrm>
            <a:prstGeom prst="rect">
              <a:avLst/>
            </a:prstGeom>
            <a:noFill/>
          </p:spPr>
          <p:txBody>
            <a:bodyPr wrap="square" rtlCol="0">
              <a:spAutoFit/>
            </a:bodyPr>
            <a:lstStyle/>
            <a:p>
              <a:r>
                <a:rPr lang="en-US" sz="1200">
                  <a:latin typeface="Calibri" panose="020F0502020204030204" pitchFamily="34" charset="0"/>
                  <a:cs typeface="Calibri" panose="020F0502020204030204" pitchFamily="34" charset="0"/>
                </a:rPr>
                <a:t>2050 goal: 80% below 1990 </a:t>
              </a:r>
            </a:p>
          </p:txBody>
        </p:sp>
        <p:sp>
          <p:nvSpPr>
            <p:cNvPr id="11" name="TextBox 10">
              <a:extLst>
                <a:ext uri="{FF2B5EF4-FFF2-40B4-BE49-F238E27FC236}">
                  <a16:creationId xmlns:a16="http://schemas.microsoft.com/office/drawing/2014/main" id="{02B55931-1950-48DE-AA64-A6871BC735EF}"/>
                </a:ext>
              </a:extLst>
            </p:cNvPr>
            <p:cNvSpPr txBox="1"/>
            <p:nvPr/>
          </p:nvSpPr>
          <p:spPr>
            <a:xfrm>
              <a:off x="4046199" y="2923401"/>
              <a:ext cx="4356341" cy="276999"/>
            </a:xfrm>
            <a:prstGeom prst="rect">
              <a:avLst/>
            </a:prstGeom>
            <a:noFill/>
          </p:spPr>
          <p:txBody>
            <a:bodyPr wrap="square" rtlCol="0">
              <a:spAutoFit/>
            </a:bodyPr>
            <a:lstStyle/>
            <a:p>
              <a:pPr algn="ctr">
                <a:defRPr/>
              </a:pPr>
              <a:r>
                <a:rPr lang="en-US" sz="1200" b="1">
                  <a:solidFill>
                    <a:srgbClr val="000000"/>
                  </a:solidFill>
                  <a:latin typeface="Calibri" panose="020F0502020204030204" pitchFamily="34" charset="0"/>
                  <a:cs typeface="Calibri" panose="020F0502020204030204" pitchFamily="34" charset="0"/>
                </a:rPr>
                <a:t>California Historical GHG Emissions and GHG Scenarios</a:t>
              </a:r>
            </a:p>
          </p:txBody>
        </p:sp>
      </p:grpSp>
      <p:pic>
        <p:nvPicPr>
          <p:cNvPr id="15" name="Picture 14">
            <a:extLst>
              <a:ext uri="{FF2B5EF4-FFF2-40B4-BE49-F238E27FC236}">
                <a16:creationId xmlns:a16="http://schemas.microsoft.com/office/drawing/2014/main" id="{43989574-01EB-44B0-B87D-82345307178F}"/>
              </a:ext>
            </a:extLst>
          </p:cNvPr>
          <p:cNvPicPr>
            <a:picLocks noChangeAspect="1"/>
          </p:cNvPicPr>
          <p:nvPr/>
        </p:nvPicPr>
        <p:blipFill rotWithShape="1">
          <a:blip r:embed="rId3"/>
          <a:srcRect l="9685" t="8562" r="10082" b="8070"/>
          <a:stretch/>
        </p:blipFill>
        <p:spPr>
          <a:xfrm>
            <a:off x="7801392" y="1236135"/>
            <a:ext cx="4236072" cy="4659679"/>
          </a:xfrm>
          <a:prstGeom prst="rect">
            <a:avLst/>
          </a:prstGeom>
        </p:spPr>
      </p:pic>
    </p:spTree>
    <p:extLst>
      <p:ext uri="{BB962C8B-B14F-4D97-AF65-F5344CB8AC3E}">
        <p14:creationId xmlns:p14="http://schemas.microsoft.com/office/powerpoint/2010/main" val="4004924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Table 19">
            <a:extLst>
              <a:ext uri="{FF2B5EF4-FFF2-40B4-BE49-F238E27FC236}">
                <a16:creationId xmlns:a16="http://schemas.microsoft.com/office/drawing/2014/main" id="{3D180D72-5684-4CDF-8C28-839AE5F34E9F}"/>
              </a:ext>
            </a:extLst>
          </p:cNvPr>
          <p:cNvGraphicFramePr>
            <a:graphicFrameLocks noGrp="1"/>
          </p:cNvGraphicFramePr>
          <p:nvPr>
            <p:extLst>
              <p:ext uri="{D42A27DB-BD31-4B8C-83A1-F6EECF244321}">
                <p14:modId xmlns:p14="http://schemas.microsoft.com/office/powerpoint/2010/main" val="128971705"/>
              </p:ext>
            </p:extLst>
          </p:nvPr>
        </p:nvGraphicFramePr>
        <p:xfrm>
          <a:off x="1718217" y="3111449"/>
          <a:ext cx="8574644" cy="3003821"/>
        </p:xfrm>
        <a:graphic>
          <a:graphicData uri="http://schemas.openxmlformats.org/drawingml/2006/table">
            <a:tbl>
              <a:tblPr firstRow="1" bandRow="1">
                <a:tableStyleId>{5940675A-B579-460E-94D1-54222C63F5DA}</a:tableStyleId>
              </a:tblPr>
              <a:tblGrid>
                <a:gridCol w="2143661">
                  <a:extLst>
                    <a:ext uri="{9D8B030D-6E8A-4147-A177-3AD203B41FA5}">
                      <a16:colId xmlns:a16="http://schemas.microsoft.com/office/drawing/2014/main" val="452502730"/>
                    </a:ext>
                  </a:extLst>
                </a:gridCol>
                <a:gridCol w="2143661">
                  <a:extLst>
                    <a:ext uri="{9D8B030D-6E8A-4147-A177-3AD203B41FA5}">
                      <a16:colId xmlns:a16="http://schemas.microsoft.com/office/drawing/2014/main" val="1321802221"/>
                    </a:ext>
                  </a:extLst>
                </a:gridCol>
                <a:gridCol w="2143661">
                  <a:extLst>
                    <a:ext uri="{9D8B030D-6E8A-4147-A177-3AD203B41FA5}">
                      <a16:colId xmlns:a16="http://schemas.microsoft.com/office/drawing/2014/main" val="4230811192"/>
                    </a:ext>
                  </a:extLst>
                </a:gridCol>
                <a:gridCol w="2143661">
                  <a:extLst>
                    <a:ext uri="{9D8B030D-6E8A-4147-A177-3AD203B41FA5}">
                      <a16:colId xmlns:a16="http://schemas.microsoft.com/office/drawing/2014/main" val="1826900261"/>
                    </a:ext>
                  </a:extLst>
                </a:gridCol>
              </a:tblGrid>
              <a:tr h="1850882">
                <a:tc>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US"/>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2965345"/>
                  </a:ext>
                </a:extLst>
              </a:tr>
              <a:tr h="1152939">
                <a:tc>
                  <a:txBody>
                    <a:bodyPr/>
                    <a:lstStyle/>
                    <a:p>
                      <a:pPr marL="285750" indent="-285750">
                        <a:spcBef>
                          <a:spcPts val="600"/>
                        </a:spcBef>
                        <a:buFont typeface="Wingdings" panose="05000000000000000000" pitchFamily="2" charset="2"/>
                        <a:buChar char="ü"/>
                      </a:pPr>
                      <a:r>
                        <a:rPr lang="en-US" sz="1400"/>
                        <a:t>Appliance EE</a:t>
                      </a:r>
                    </a:p>
                    <a:p>
                      <a:pPr marL="285750" indent="-285750">
                        <a:spcBef>
                          <a:spcPts val="600"/>
                        </a:spcBef>
                        <a:buFont typeface="Wingdings" panose="05000000000000000000" pitchFamily="2" charset="2"/>
                        <a:buChar char="ü"/>
                      </a:pPr>
                      <a:r>
                        <a:rPr lang="en-US" sz="1400"/>
                        <a:t>Building shells</a:t>
                      </a:r>
                    </a:p>
                    <a:p>
                      <a:pPr marL="285750" indent="-285750">
                        <a:spcBef>
                          <a:spcPts val="600"/>
                        </a:spcBef>
                        <a:buFont typeface="Wingdings" panose="05000000000000000000" pitchFamily="2" charset="2"/>
                        <a:buChar char="ü"/>
                      </a:pPr>
                      <a:r>
                        <a:rPr lang="en-US" sz="1400"/>
                        <a:t>Urban infill / transport mode-shift</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indent="-285750">
                        <a:spcBef>
                          <a:spcPts val="600"/>
                        </a:spcBef>
                        <a:buFont typeface="Wingdings" panose="05000000000000000000" pitchFamily="2" charset="2"/>
                        <a:buChar char="ü"/>
                      </a:pPr>
                      <a:r>
                        <a:rPr lang="en-US" sz="1400"/>
                        <a:t>Heat pumps</a:t>
                      </a:r>
                    </a:p>
                    <a:p>
                      <a:pPr marL="285750" indent="-285750">
                        <a:spcBef>
                          <a:spcPts val="600"/>
                        </a:spcBef>
                        <a:buFont typeface="Wingdings" panose="05000000000000000000" pitchFamily="2" charset="2"/>
                        <a:buChar char="ü"/>
                      </a:pPr>
                      <a:r>
                        <a:rPr lang="en-US" sz="1400"/>
                        <a:t>ZEV cars and trucks</a:t>
                      </a:r>
                    </a:p>
                    <a:p>
                      <a:pPr marL="285750" indent="-285750">
                        <a:spcBef>
                          <a:spcPts val="600"/>
                        </a:spcBef>
                        <a:buFont typeface="Wingdings" panose="05000000000000000000" pitchFamily="2" charset="2"/>
                        <a:buChar char="ü"/>
                      </a:pPr>
                      <a:r>
                        <a:rPr lang="en-US" sz="1400"/>
                        <a:t>Industry &amp; off-road vehicles</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indent="-285750">
                        <a:spcBef>
                          <a:spcPts val="600"/>
                        </a:spcBef>
                        <a:buFont typeface="Wingdings" panose="05000000000000000000" pitchFamily="2" charset="2"/>
                        <a:buChar char="ü"/>
                      </a:pPr>
                      <a:r>
                        <a:rPr lang="en-US" sz="1400"/>
                        <a:t>Renewables &amp; integration</a:t>
                      </a:r>
                    </a:p>
                    <a:p>
                      <a:pPr marL="285750" indent="-285750">
                        <a:spcBef>
                          <a:spcPts val="600"/>
                        </a:spcBef>
                        <a:buFont typeface="Wingdings" panose="05000000000000000000" pitchFamily="2" charset="2"/>
                        <a:buChar char="ü"/>
                      </a:pPr>
                      <a:r>
                        <a:rPr lang="en-US" sz="1400"/>
                        <a:t>Nuclear, fossil with CCS</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85750" indent="-285750">
                        <a:spcBef>
                          <a:spcPts val="600"/>
                        </a:spcBef>
                        <a:buFont typeface="Wingdings" panose="05000000000000000000" pitchFamily="2" charset="2"/>
                        <a:buChar char="ü"/>
                      </a:pPr>
                      <a:r>
                        <a:rPr lang="en-US" sz="1400"/>
                        <a:t>Biofuels</a:t>
                      </a:r>
                    </a:p>
                    <a:p>
                      <a:pPr marL="285750" indent="-285750">
                        <a:spcBef>
                          <a:spcPts val="600"/>
                        </a:spcBef>
                        <a:buFont typeface="Wingdings" panose="05000000000000000000" pitchFamily="2" charset="2"/>
                        <a:buChar char="ü"/>
                      </a:pPr>
                      <a:r>
                        <a:rPr lang="en-US" sz="1400"/>
                        <a:t>Electrolytic fuels (H</a:t>
                      </a:r>
                      <a:r>
                        <a:rPr lang="en-US" sz="1400" baseline="-25000"/>
                        <a:t>2</a:t>
                      </a:r>
                      <a:r>
                        <a:rPr lang="en-US" sz="1400"/>
                        <a:t> and P2X)</a:t>
                      </a:r>
                    </a:p>
                    <a:p>
                      <a:pPr marL="285750" indent="-285750">
                        <a:spcBef>
                          <a:spcPts val="600"/>
                        </a:spcBef>
                        <a:buFont typeface="Wingdings" panose="05000000000000000000" pitchFamily="2" charset="2"/>
                        <a:buChar char="ü"/>
                      </a:pPr>
                      <a:r>
                        <a:rPr lang="en-US" sz="1400"/>
                        <a:t>CCS</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7509056"/>
                  </a:ext>
                </a:extLst>
              </a:tr>
            </a:tbl>
          </a:graphicData>
        </a:graphic>
      </p:graphicFrame>
      <p:pic>
        <p:nvPicPr>
          <p:cNvPr id="11" name="Picture 10">
            <a:extLst>
              <a:ext uri="{FF2B5EF4-FFF2-40B4-BE49-F238E27FC236}">
                <a16:creationId xmlns:a16="http://schemas.microsoft.com/office/drawing/2014/main" id="{79693A2F-7E96-4D2F-9A01-C5A0331BE15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90290" y="4120360"/>
            <a:ext cx="617787" cy="563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1">
            <a:extLst>
              <a:ext uri="{FF2B5EF4-FFF2-40B4-BE49-F238E27FC236}">
                <a16:creationId xmlns:a16="http://schemas.microsoft.com/office/drawing/2014/main" id="{26FD7556-6402-4A88-9FAF-1060000471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78352" y="4120360"/>
            <a:ext cx="621985" cy="563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FEF0DCF5-0132-4D12-B166-764AF4CEF5A4}"/>
              </a:ext>
            </a:extLst>
          </p:cNvPr>
          <p:cNvSpPr>
            <a:spLocks noGrp="1"/>
          </p:cNvSpPr>
          <p:nvPr>
            <p:ph type="title"/>
          </p:nvPr>
        </p:nvSpPr>
        <p:spPr/>
        <p:txBody>
          <a:bodyPr/>
          <a:lstStyle/>
          <a:p>
            <a:r>
              <a:rPr lang="en-US"/>
              <a:t>4 Pillars of Energy Decarbonization</a:t>
            </a:r>
          </a:p>
        </p:txBody>
      </p:sp>
      <p:sp>
        <p:nvSpPr>
          <p:cNvPr id="3" name="TextBox 37">
            <a:extLst>
              <a:ext uri="{FF2B5EF4-FFF2-40B4-BE49-F238E27FC236}">
                <a16:creationId xmlns:a16="http://schemas.microsoft.com/office/drawing/2014/main" id="{567148EA-7623-4B5F-8537-75ACD9A19B24}"/>
              </a:ext>
            </a:extLst>
          </p:cNvPr>
          <p:cNvSpPr txBox="1">
            <a:spLocks/>
          </p:cNvSpPr>
          <p:nvPr/>
        </p:nvSpPr>
        <p:spPr>
          <a:xfrm>
            <a:off x="4125211" y="3337943"/>
            <a:ext cx="1632105"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solidFill>
                  <a:srgbClr val="005070"/>
                </a:solidFill>
                <a:latin typeface="Franklin Gothic Demi"/>
              </a:rPr>
              <a:t>Electrification</a:t>
            </a:r>
          </a:p>
        </p:txBody>
      </p:sp>
      <p:pic>
        <p:nvPicPr>
          <p:cNvPr id="17" name="Picture 16">
            <a:extLst>
              <a:ext uri="{FF2B5EF4-FFF2-40B4-BE49-F238E27FC236}">
                <a16:creationId xmlns:a16="http://schemas.microsoft.com/office/drawing/2014/main" id="{901D5088-A651-4DE6-B090-0AD9A0CA6A9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012503" y="4120361"/>
            <a:ext cx="638977" cy="567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17">
            <a:extLst>
              <a:ext uri="{FF2B5EF4-FFF2-40B4-BE49-F238E27FC236}">
                <a16:creationId xmlns:a16="http://schemas.microsoft.com/office/drawing/2014/main" id="{DA6FA966-BB04-4DFB-AF3B-E09ED71B60C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992606" y="4120361"/>
            <a:ext cx="621985" cy="567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 name="Picture 14">
            <a:extLst>
              <a:ext uri="{FF2B5EF4-FFF2-40B4-BE49-F238E27FC236}">
                <a16:creationId xmlns:a16="http://schemas.microsoft.com/office/drawing/2014/main" id="{09494821-E725-430B-B22D-FA71DCEC2B0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47567" y="4120360"/>
            <a:ext cx="621985" cy="563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5">
            <a:extLst>
              <a:ext uri="{FF2B5EF4-FFF2-40B4-BE49-F238E27FC236}">
                <a16:creationId xmlns:a16="http://schemas.microsoft.com/office/drawing/2014/main" id="{59ABE60A-02CB-4B1D-9B1B-7FDFBC589D87}"/>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90982" y="4120360"/>
            <a:ext cx="619486" cy="563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44">
            <a:extLst>
              <a:ext uri="{FF2B5EF4-FFF2-40B4-BE49-F238E27FC236}">
                <a16:creationId xmlns:a16="http://schemas.microsoft.com/office/drawing/2014/main" id="{374ED93E-D288-43B4-BAC3-AD2AAE738E71}"/>
              </a:ext>
            </a:extLst>
          </p:cNvPr>
          <p:cNvSpPr txBox="1">
            <a:spLocks/>
          </p:cNvSpPr>
          <p:nvPr/>
        </p:nvSpPr>
        <p:spPr>
          <a:xfrm>
            <a:off x="8228428" y="3337942"/>
            <a:ext cx="2033770"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solidFill>
                  <a:srgbClr val="005070"/>
                </a:solidFill>
                <a:latin typeface="Franklin Gothic Demi"/>
              </a:rPr>
              <a:t>Low carbon fuels</a:t>
            </a:r>
          </a:p>
        </p:txBody>
      </p:sp>
      <p:pic>
        <p:nvPicPr>
          <p:cNvPr id="13" name="Picture 12">
            <a:extLst>
              <a:ext uri="{FF2B5EF4-FFF2-40B4-BE49-F238E27FC236}">
                <a16:creationId xmlns:a16="http://schemas.microsoft.com/office/drawing/2014/main" id="{3BE26189-F06C-4051-80E5-2D8AD28250C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125210" y="4120360"/>
            <a:ext cx="619486" cy="5634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 name="Picture 13">
            <a:extLst>
              <a:ext uri="{FF2B5EF4-FFF2-40B4-BE49-F238E27FC236}">
                <a16:creationId xmlns:a16="http://schemas.microsoft.com/office/drawing/2014/main" id="{01C3FEED-AA67-4D72-ABEA-3DBD403AC93D}"/>
              </a:ext>
            </a:extLst>
          </p:cNvPr>
          <p:cNvPicPr>
            <a:picLocks noChangeAspect="1"/>
          </p:cNvPicPr>
          <p:nvPr/>
        </p:nvPicPr>
        <p:blipFill rotWithShape="1">
          <a:blip r:embed="rId10">
            <a:extLst>
              <a:ext uri="{28A0092B-C50C-407E-A947-70E740481C1C}">
                <a14:useLocalDpi xmlns:a14="http://schemas.microsoft.com/office/drawing/2010/main" val="0"/>
              </a:ext>
            </a:extLst>
          </a:blip>
          <a:srcRect/>
          <a:stretch/>
        </p:blipFill>
        <p:spPr>
          <a:xfrm>
            <a:off x="5034966" y="4083926"/>
            <a:ext cx="711320" cy="628609"/>
          </a:xfrm>
          <a:prstGeom prst="rect">
            <a:avLst/>
          </a:prstGeom>
        </p:spPr>
      </p:pic>
      <p:sp>
        <p:nvSpPr>
          <p:cNvPr id="9" name="TextBox 59">
            <a:extLst>
              <a:ext uri="{FF2B5EF4-FFF2-40B4-BE49-F238E27FC236}">
                <a16:creationId xmlns:a16="http://schemas.microsoft.com/office/drawing/2014/main" id="{BFBD9076-FFA3-439B-B8B4-E6C872D4A018}"/>
              </a:ext>
            </a:extLst>
          </p:cNvPr>
          <p:cNvSpPr txBox="1">
            <a:spLocks/>
          </p:cNvSpPr>
          <p:nvPr/>
        </p:nvSpPr>
        <p:spPr>
          <a:xfrm>
            <a:off x="1769959" y="3199445"/>
            <a:ext cx="2087177"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solidFill>
                  <a:srgbClr val="005070"/>
                </a:solidFill>
                <a:latin typeface="Franklin Gothic Demi"/>
              </a:rPr>
              <a:t>Energy efficiency &amp; conservation </a:t>
            </a:r>
          </a:p>
        </p:txBody>
      </p:sp>
      <p:sp>
        <p:nvSpPr>
          <p:cNvPr id="10" name="TextBox 60">
            <a:extLst>
              <a:ext uri="{FF2B5EF4-FFF2-40B4-BE49-F238E27FC236}">
                <a16:creationId xmlns:a16="http://schemas.microsoft.com/office/drawing/2014/main" id="{AF5A398C-4CA3-46A2-9245-FE55482FE528}"/>
              </a:ext>
            </a:extLst>
          </p:cNvPr>
          <p:cNvSpPr txBox="1">
            <a:spLocks/>
          </p:cNvSpPr>
          <p:nvPr/>
        </p:nvSpPr>
        <p:spPr>
          <a:xfrm>
            <a:off x="6183657" y="3199444"/>
            <a:ext cx="1752021"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en-US">
                <a:solidFill>
                  <a:srgbClr val="005070"/>
                </a:solidFill>
                <a:latin typeface="Franklin Gothic Demi"/>
              </a:rPr>
              <a:t>Low carbon electricity</a:t>
            </a:r>
          </a:p>
        </p:txBody>
      </p:sp>
      <p:sp>
        <p:nvSpPr>
          <p:cNvPr id="19" name="Content Placeholder 3">
            <a:extLst>
              <a:ext uri="{FF2B5EF4-FFF2-40B4-BE49-F238E27FC236}">
                <a16:creationId xmlns:a16="http://schemas.microsoft.com/office/drawing/2014/main" id="{CE848CF7-AAF1-4317-923F-08BE396FD796}"/>
              </a:ext>
            </a:extLst>
          </p:cNvPr>
          <p:cNvSpPr txBox="1">
            <a:spLocks/>
          </p:cNvSpPr>
          <p:nvPr/>
        </p:nvSpPr>
        <p:spPr>
          <a:xfrm>
            <a:off x="1414295" y="1243672"/>
            <a:ext cx="8896028" cy="1339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fontAlgn="base">
              <a:spcBef>
                <a:spcPct val="20000"/>
              </a:spcBef>
              <a:spcAft>
                <a:spcPct val="50000"/>
              </a:spcAft>
              <a:buBlip>
                <a:blip r:embed="rId11"/>
              </a:buBlip>
              <a:defRPr sz="1400" b="1">
                <a:solidFill>
                  <a:srgbClr val="005070"/>
                </a:solidFill>
              </a:defRPr>
            </a:lvl1pPr>
            <a:lvl2pPr marL="742950" lvl="1" indent="-285750" fontAlgn="base">
              <a:spcBef>
                <a:spcPct val="20000"/>
              </a:spcBef>
              <a:spcAft>
                <a:spcPct val="50000"/>
              </a:spcAft>
              <a:buClr>
                <a:srgbClr val="E85F31"/>
              </a:buClr>
              <a:buChar char="•"/>
              <a:defRPr sz="1400">
                <a:solidFill>
                  <a:srgbClr val="005070"/>
                </a:solidFill>
              </a:defRPr>
            </a:lvl2pPr>
            <a:lvl3pPr marL="1143000" indent="-228600" fontAlgn="base">
              <a:spcBef>
                <a:spcPct val="20000"/>
              </a:spcBef>
              <a:spcAft>
                <a:spcPct val="50000"/>
              </a:spcAft>
              <a:buClr>
                <a:srgbClr val="E85F31"/>
              </a:buClr>
              <a:buChar char="•"/>
              <a:defRPr sz="1600">
                <a:solidFill>
                  <a:srgbClr val="005070"/>
                </a:solidFill>
              </a:defRPr>
            </a:lvl3pPr>
            <a:lvl4pPr marL="1600200" indent="-228600" fontAlgn="base">
              <a:spcBef>
                <a:spcPct val="20000"/>
              </a:spcBef>
              <a:spcAft>
                <a:spcPct val="20000"/>
              </a:spcAft>
              <a:buClr>
                <a:srgbClr val="E85F31"/>
              </a:buClr>
              <a:buChar char="•"/>
              <a:defRPr sz="1400">
                <a:solidFill>
                  <a:srgbClr val="005070"/>
                </a:solidFill>
              </a:defRPr>
            </a:lvl4pPr>
            <a:lvl5pPr marL="2171700" indent="-228600" fontAlgn="base">
              <a:spcBef>
                <a:spcPct val="20000"/>
              </a:spcBef>
              <a:spcAft>
                <a:spcPct val="0"/>
              </a:spcAft>
              <a:buClr>
                <a:srgbClr val="E85F31"/>
              </a:buClr>
              <a:buChar char="•"/>
              <a:defRPr sz="1200">
                <a:solidFill>
                  <a:srgbClr val="005070"/>
                </a:solidFill>
              </a:defRPr>
            </a:lvl5pPr>
            <a:lvl6pPr marL="2628900" indent="-228600" fontAlgn="base">
              <a:spcBef>
                <a:spcPct val="20000"/>
              </a:spcBef>
              <a:spcAft>
                <a:spcPct val="0"/>
              </a:spcAft>
              <a:buClr>
                <a:srgbClr val="E85F31"/>
              </a:buClr>
              <a:buChar char="•"/>
              <a:defRPr sz="1200">
                <a:solidFill>
                  <a:srgbClr val="005070"/>
                </a:solidFill>
              </a:defRPr>
            </a:lvl6pPr>
            <a:lvl7pPr marL="3086100" indent="-228600" fontAlgn="base">
              <a:spcBef>
                <a:spcPct val="20000"/>
              </a:spcBef>
              <a:spcAft>
                <a:spcPct val="0"/>
              </a:spcAft>
              <a:buClr>
                <a:srgbClr val="E85F31"/>
              </a:buClr>
              <a:buChar char="•"/>
              <a:defRPr sz="1200">
                <a:solidFill>
                  <a:srgbClr val="005070"/>
                </a:solidFill>
              </a:defRPr>
            </a:lvl7pPr>
            <a:lvl8pPr marL="3543300" indent="-228600" fontAlgn="base">
              <a:spcBef>
                <a:spcPct val="20000"/>
              </a:spcBef>
              <a:spcAft>
                <a:spcPct val="0"/>
              </a:spcAft>
              <a:buClr>
                <a:srgbClr val="E85F31"/>
              </a:buClr>
              <a:buChar char="•"/>
              <a:defRPr sz="1200">
                <a:solidFill>
                  <a:srgbClr val="005070"/>
                </a:solidFill>
              </a:defRPr>
            </a:lvl8pPr>
            <a:lvl9pPr marL="4000500" indent="-228600" fontAlgn="base">
              <a:spcBef>
                <a:spcPct val="20000"/>
              </a:spcBef>
              <a:spcAft>
                <a:spcPct val="0"/>
              </a:spcAft>
              <a:buClr>
                <a:srgbClr val="E85F31"/>
              </a:buClr>
              <a:buChar char="•"/>
              <a:defRPr sz="1200">
                <a:solidFill>
                  <a:srgbClr val="005070"/>
                </a:solidFill>
              </a:defRPr>
            </a:lvl9pPr>
          </a:lstStyle>
          <a:p>
            <a:r>
              <a:rPr lang="en-US" sz="1600">
                <a:cs typeface="Arial"/>
              </a:rPr>
              <a:t>New Buildings will exist in the future energy system which is fundamentally changing</a:t>
            </a:r>
          </a:p>
          <a:p>
            <a:pPr lvl="1"/>
            <a:r>
              <a:rPr lang="en-US" sz="1600">
                <a:cs typeface="Arial"/>
              </a:rPr>
              <a:t>Demand-side; efficiency, electrification of buildings and vehicles, storage</a:t>
            </a:r>
          </a:p>
          <a:p>
            <a:pPr lvl="1"/>
            <a:r>
              <a:rPr lang="en-US" sz="1600">
                <a:cs typeface="Arial"/>
              </a:rPr>
              <a:t>Supply-side; renewable and decarbonized generation, biofuels</a:t>
            </a:r>
          </a:p>
        </p:txBody>
      </p:sp>
      <p:sp>
        <p:nvSpPr>
          <p:cNvPr id="21" name="Rectangle 20">
            <a:extLst>
              <a:ext uri="{FF2B5EF4-FFF2-40B4-BE49-F238E27FC236}">
                <a16:creationId xmlns:a16="http://schemas.microsoft.com/office/drawing/2014/main" id="{862AA1B9-520D-6849-9396-3B79B94AC06D}"/>
              </a:ext>
            </a:extLst>
          </p:cNvPr>
          <p:cNvSpPr/>
          <p:nvPr/>
        </p:nvSpPr>
        <p:spPr>
          <a:xfrm>
            <a:off x="4886086" y="4083926"/>
            <a:ext cx="137853" cy="59986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Brace 6">
            <a:extLst>
              <a:ext uri="{FF2B5EF4-FFF2-40B4-BE49-F238E27FC236}">
                <a16:creationId xmlns:a16="http://schemas.microsoft.com/office/drawing/2014/main" id="{F52019A9-EFFE-4653-A218-F4FE57F3DFAE}"/>
              </a:ext>
            </a:extLst>
          </p:cNvPr>
          <p:cNvSpPr/>
          <p:nvPr/>
        </p:nvSpPr>
        <p:spPr>
          <a:xfrm rot="5400000" flipH="1">
            <a:off x="3744290" y="961891"/>
            <a:ext cx="200238" cy="4034421"/>
          </a:xfrm>
          <a:prstGeom prst="rightBrace">
            <a:avLst>
              <a:gd name="adj1" fmla="val 43163"/>
              <a:gd name="adj2" fmla="val 50000"/>
            </a:avLst>
          </a:prstGeom>
          <a:ln w="12700">
            <a:solidFill>
              <a:schemeClr val="tx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50000"/>
                </a:schemeClr>
              </a:solidFill>
            </a:endParaRPr>
          </a:p>
        </p:txBody>
      </p:sp>
      <p:sp>
        <p:nvSpPr>
          <p:cNvPr id="22" name="TextBox 21">
            <a:extLst>
              <a:ext uri="{FF2B5EF4-FFF2-40B4-BE49-F238E27FC236}">
                <a16:creationId xmlns:a16="http://schemas.microsoft.com/office/drawing/2014/main" id="{64B87421-B121-40CA-B5EB-498307BF0D4E}"/>
              </a:ext>
            </a:extLst>
          </p:cNvPr>
          <p:cNvSpPr txBox="1"/>
          <p:nvPr/>
        </p:nvSpPr>
        <p:spPr>
          <a:xfrm>
            <a:off x="3178279" y="2624831"/>
            <a:ext cx="2579036" cy="307777"/>
          </a:xfrm>
          <a:prstGeom prst="rect">
            <a:avLst/>
          </a:prstGeom>
          <a:noFill/>
        </p:spPr>
        <p:txBody>
          <a:bodyPr wrap="square" rtlCol="0">
            <a:spAutoFit/>
          </a:bodyPr>
          <a:lstStyle/>
          <a:p>
            <a:pPr algn="l"/>
            <a:r>
              <a:rPr lang="en-US" sz="1400">
                <a:solidFill>
                  <a:schemeClr val="tx1">
                    <a:lumMod val="50000"/>
                  </a:schemeClr>
                </a:solidFill>
              </a:rPr>
              <a:t>Energy Demands</a:t>
            </a:r>
          </a:p>
        </p:txBody>
      </p:sp>
      <p:sp>
        <p:nvSpPr>
          <p:cNvPr id="24" name="TextBox 23">
            <a:extLst>
              <a:ext uri="{FF2B5EF4-FFF2-40B4-BE49-F238E27FC236}">
                <a16:creationId xmlns:a16="http://schemas.microsoft.com/office/drawing/2014/main" id="{6B198504-25BB-4364-8490-0D7867771E1E}"/>
              </a:ext>
            </a:extLst>
          </p:cNvPr>
          <p:cNvSpPr txBox="1"/>
          <p:nvPr/>
        </p:nvSpPr>
        <p:spPr>
          <a:xfrm>
            <a:off x="7465652" y="2622177"/>
            <a:ext cx="2579036" cy="307777"/>
          </a:xfrm>
          <a:prstGeom prst="rect">
            <a:avLst/>
          </a:prstGeom>
          <a:noFill/>
        </p:spPr>
        <p:txBody>
          <a:bodyPr wrap="square" rtlCol="0">
            <a:spAutoFit/>
          </a:bodyPr>
          <a:lstStyle/>
          <a:p>
            <a:pPr algn="l"/>
            <a:r>
              <a:rPr lang="en-US" sz="1400">
                <a:solidFill>
                  <a:schemeClr val="tx1">
                    <a:lumMod val="50000"/>
                  </a:schemeClr>
                </a:solidFill>
              </a:rPr>
              <a:t>Energy Supply</a:t>
            </a:r>
          </a:p>
        </p:txBody>
      </p:sp>
      <p:sp>
        <p:nvSpPr>
          <p:cNvPr id="26" name="Right Brace 25">
            <a:extLst>
              <a:ext uri="{FF2B5EF4-FFF2-40B4-BE49-F238E27FC236}">
                <a16:creationId xmlns:a16="http://schemas.microsoft.com/office/drawing/2014/main" id="{8A98FFFE-3EE8-4377-8E56-D1DF6659CF8B}"/>
              </a:ext>
            </a:extLst>
          </p:cNvPr>
          <p:cNvSpPr/>
          <p:nvPr/>
        </p:nvSpPr>
        <p:spPr>
          <a:xfrm rot="5400000" flipH="1">
            <a:off x="8035975" y="957794"/>
            <a:ext cx="200238" cy="4034421"/>
          </a:xfrm>
          <a:prstGeom prst="rightBrace">
            <a:avLst>
              <a:gd name="adj1" fmla="val 43163"/>
              <a:gd name="adj2" fmla="val 50000"/>
            </a:avLst>
          </a:prstGeom>
          <a:ln w="12700">
            <a:solidFill>
              <a:schemeClr val="tx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50000"/>
                </a:schemeClr>
              </a:solidFill>
            </a:endParaRPr>
          </a:p>
        </p:txBody>
      </p:sp>
    </p:spTree>
    <p:extLst>
      <p:ext uri="{BB962C8B-B14F-4D97-AF65-F5344CB8AC3E}">
        <p14:creationId xmlns:p14="http://schemas.microsoft.com/office/powerpoint/2010/main" val="2700170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4549-7376-436D-9D3B-F4BD5F8D3019}"/>
              </a:ext>
            </a:extLst>
          </p:cNvPr>
          <p:cNvSpPr>
            <a:spLocks noGrp="1"/>
          </p:cNvSpPr>
          <p:nvPr>
            <p:ph type="title"/>
          </p:nvPr>
        </p:nvSpPr>
        <p:spPr/>
        <p:txBody>
          <a:bodyPr/>
          <a:lstStyle/>
          <a:p>
            <a:r>
              <a:rPr lang="en-US"/>
              <a:t>Major Policy Targets</a:t>
            </a:r>
          </a:p>
        </p:txBody>
      </p:sp>
      <p:sp>
        <p:nvSpPr>
          <p:cNvPr id="3" name="Text Placeholder 2">
            <a:extLst>
              <a:ext uri="{FF2B5EF4-FFF2-40B4-BE49-F238E27FC236}">
                <a16:creationId xmlns:a16="http://schemas.microsoft.com/office/drawing/2014/main" id="{801616A3-F959-4397-9F3E-054BC3A6F980}"/>
              </a:ext>
            </a:extLst>
          </p:cNvPr>
          <p:cNvSpPr>
            <a:spLocks noGrp="1"/>
          </p:cNvSpPr>
          <p:nvPr>
            <p:ph type="body" sz="quarter" idx="10"/>
          </p:nvPr>
        </p:nvSpPr>
        <p:spPr/>
        <p:txBody>
          <a:bodyPr/>
          <a:lstStyle/>
          <a:p>
            <a:r>
              <a:rPr lang="en-US"/>
              <a:t>Major policy included in Title 24</a:t>
            </a:r>
          </a:p>
          <a:p>
            <a:pPr lvl="1"/>
            <a:r>
              <a:rPr lang="en-US"/>
              <a:t>California electricity sector targets set by SB100 to achieve 60% RPS by 2030, and 100% decarbonized by 2045</a:t>
            </a:r>
          </a:p>
          <a:p>
            <a:pPr lvl="1"/>
            <a:r>
              <a:rPr lang="en-US"/>
              <a:t>California emissions reductions goals AB32 (1990 levels by 2020), SB32 (40% below 1990 levels by 2030), 80 x 50 (80% below 1990 levels by 2050)</a:t>
            </a:r>
          </a:p>
          <a:p>
            <a:pPr lvl="2"/>
            <a:r>
              <a:rPr lang="en-US"/>
              <a:t>We have not included Gov. Browns Executive Order for statewide carbon neutrality by 2045</a:t>
            </a:r>
          </a:p>
          <a:p>
            <a:r>
              <a:rPr lang="en-US"/>
              <a:t>Key Input Assumptions to reflect the policy landscape</a:t>
            </a:r>
          </a:p>
          <a:p>
            <a:pPr lvl="1"/>
            <a:r>
              <a:rPr lang="en-US"/>
              <a:t>Assumes a statewide economy that meets 2030, 2050 emissions reduction goals</a:t>
            </a:r>
          </a:p>
          <a:p>
            <a:pPr lvl="1"/>
            <a:r>
              <a:rPr lang="en-US"/>
              <a:t>Included impacts on the grid </a:t>
            </a:r>
          </a:p>
          <a:p>
            <a:pPr lvl="2"/>
            <a:r>
              <a:rPr lang="en-US"/>
              <a:t>Significant change in generation resource portfolio to decarbonize electricity generation</a:t>
            </a:r>
          </a:p>
          <a:p>
            <a:pPr lvl="2"/>
            <a:r>
              <a:rPr lang="en-US"/>
              <a:t>Increase in loads due to significant transportation electrification, some building electrification</a:t>
            </a:r>
          </a:p>
          <a:p>
            <a:pPr lvl="1"/>
            <a:r>
              <a:rPr lang="en-US"/>
              <a:t>Updated cost of emissions abatement in the electricity system</a:t>
            </a:r>
          </a:p>
          <a:p>
            <a:pPr lvl="1"/>
            <a:r>
              <a:rPr lang="en-US"/>
              <a:t>Introducing biofuel into natural gas pipeline, and reduced pipeline throughput</a:t>
            </a:r>
          </a:p>
          <a:p>
            <a:pPr lvl="1"/>
            <a:endParaRPr lang="en-US"/>
          </a:p>
          <a:p>
            <a:pPr lvl="1"/>
            <a:endParaRPr lang="en-US"/>
          </a:p>
        </p:txBody>
      </p:sp>
    </p:spTree>
    <p:extLst>
      <p:ext uri="{BB962C8B-B14F-4D97-AF65-F5344CB8AC3E}">
        <p14:creationId xmlns:p14="http://schemas.microsoft.com/office/powerpoint/2010/main" val="33511836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2D1F53E-7047-47E1-BE55-0C27AF1BB8C7}"/>
              </a:ext>
            </a:extLst>
          </p:cNvPr>
          <p:cNvSpPr>
            <a:spLocks noGrp="1"/>
          </p:cNvSpPr>
          <p:nvPr>
            <p:ph type="body" sz="quarter" idx="10"/>
          </p:nvPr>
        </p:nvSpPr>
        <p:spPr/>
        <p:txBody>
          <a:bodyPr/>
          <a:lstStyle/>
          <a:p>
            <a:r>
              <a:rPr lang="en-US"/>
              <a:t>Emissions decline in all sectors to reach 80 x 50 target</a:t>
            </a:r>
          </a:p>
        </p:txBody>
      </p:sp>
      <p:sp>
        <p:nvSpPr>
          <p:cNvPr id="2" name="Title 1">
            <a:extLst>
              <a:ext uri="{FF2B5EF4-FFF2-40B4-BE49-F238E27FC236}">
                <a16:creationId xmlns:a16="http://schemas.microsoft.com/office/drawing/2014/main" id="{D99D2E37-DC32-43A6-83D4-C7E1051335CC}"/>
              </a:ext>
            </a:extLst>
          </p:cNvPr>
          <p:cNvSpPr>
            <a:spLocks noGrp="1"/>
          </p:cNvSpPr>
          <p:nvPr>
            <p:ph type="title"/>
          </p:nvPr>
        </p:nvSpPr>
        <p:spPr/>
        <p:txBody>
          <a:bodyPr>
            <a:normAutofit fontScale="90000"/>
          </a:bodyPr>
          <a:lstStyle/>
          <a:p>
            <a:r>
              <a:rPr lang="en-US"/>
              <a:t>Sector Emissions Projections in Policy Compliant Scenario</a:t>
            </a:r>
          </a:p>
        </p:txBody>
      </p:sp>
      <p:pic>
        <p:nvPicPr>
          <p:cNvPr id="7" name="Picture 6">
            <a:extLst>
              <a:ext uri="{FF2B5EF4-FFF2-40B4-BE49-F238E27FC236}">
                <a16:creationId xmlns:a16="http://schemas.microsoft.com/office/drawing/2014/main" id="{22AC653F-E7C3-4F7F-AC50-F2382F27ABFB}"/>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100946" y="2285596"/>
            <a:ext cx="7781560" cy="3185166"/>
          </a:xfrm>
          <a:prstGeom prst="rect">
            <a:avLst/>
          </a:prstGeom>
        </p:spPr>
      </p:pic>
      <p:sp>
        <p:nvSpPr>
          <p:cNvPr id="8" name="TextBox 7">
            <a:extLst>
              <a:ext uri="{FF2B5EF4-FFF2-40B4-BE49-F238E27FC236}">
                <a16:creationId xmlns:a16="http://schemas.microsoft.com/office/drawing/2014/main" id="{E267FE51-BD09-4082-BBF4-484C69DA0462}"/>
              </a:ext>
            </a:extLst>
          </p:cNvPr>
          <p:cNvSpPr txBox="1"/>
          <p:nvPr/>
        </p:nvSpPr>
        <p:spPr>
          <a:xfrm>
            <a:off x="2630906" y="1947042"/>
            <a:ext cx="6930189" cy="338554"/>
          </a:xfrm>
          <a:prstGeom prst="rect">
            <a:avLst/>
          </a:prstGeom>
          <a:noFill/>
        </p:spPr>
        <p:txBody>
          <a:bodyPr wrap="square" rtlCol="0">
            <a:spAutoFit/>
          </a:bodyPr>
          <a:lstStyle/>
          <a:p>
            <a:pPr algn="l"/>
            <a:r>
              <a:rPr lang="en-US" sz="1600">
                <a:solidFill>
                  <a:schemeClr val="accent1"/>
                </a:solidFill>
              </a:rPr>
              <a:t>CA GHG Emissions in Slower Building Electrification Scenario</a:t>
            </a:r>
          </a:p>
        </p:txBody>
      </p:sp>
    </p:spTree>
    <p:extLst>
      <p:ext uri="{BB962C8B-B14F-4D97-AF65-F5344CB8AC3E}">
        <p14:creationId xmlns:p14="http://schemas.microsoft.com/office/powerpoint/2010/main" val="39471831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3D61A-0EF4-4FE8-A78E-0B1D3184E174}"/>
              </a:ext>
            </a:extLst>
          </p:cNvPr>
          <p:cNvSpPr>
            <a:spLocks noGrp="1"/>
          </p:cNvSpPr>
          <p:nvPr>
            <p:ph type="title"/>
          </p:nvPr>
        </p:nvSpPr>
        <p:spPr/>
        <p:txBody>
          <a:bodyPr>
            <a:normAutofit/>
          </a:bodyPr>
          <a:lstStyle/>
          <a:p>
            <a:r>
              <a:rPr lang="en-US"/>
              <a:t>Building Decarbonization Assumptions</a:t>
            </a:r>
          </a:p>
        </p:txBody>
      </p:sp>
      <p:sp>
        <p:nvSpPr>
          <p:cNvPr id="3" name="Text Placeholder 2">
            <a:extLst>
              <a:ext uri="{FF2B5EF4-FFF2-40B4-BE49-F238E27FC236}">
                <a16:creationId xmlns:a16="http://schemas.microsoft.com/office/drawing/2014/main" id="{DF53EA42-BE9B-43FF-BD72-DD6B99690509}"/>
              </a:ext>
            </a:extLst>
          </p:cNvPr>
          <p:cNvSpPr>
            <a:spLocks noGrp="1"/>
          </p:cNvSpPr>
          <p:nvPr>
            <p:ph type="body" sz="quarter" idx="10"/>
          </p:nvPr>
        </p:nvSpPr>
        <p:spPr>
          <a:xfrm>
            <a:off x="463296" y="1280160"/>
            <a:ext cx="9016766" cy="4937760"/>
          </a:xfrm>
        </p:spPr>
        <p:txBody>
          <a:bodyPr/>
          <a:lstStyle/>
          <a:p>
            <a:r>
              <a:rPr lang="en-US"/>
              <a:t>In addition to building electrification, gas efficiency and renewable natural gas are utilized to reduce GHGs from buildings.</a:t>
            </a:r>
          </a:p>
          <a:p>
            <a:pPr lvl="1"/>
            <a:r>
              <a:rPr lang="en-US"/>
              <a:t>Only very high efficiency natural gas appliances are installed by 2025.</a:t>
            </a:r>
          </a:p>
          <a:p>
            <a:pPr lvl="1"/>
            <a:r>
              <a:rPr lang="en-US"/>
              <a:t>Renewable Natural Gas is blended in the pipeline, with 10% biomethane blended by 2030 and 19% by 2050, with 7% renewable hydrogen blend by 2050.</a:t>
            </a:r>
          </a:p>
          <a:p>
            <a:r>
              <a:rPr lang="en-US"/>
              <a:t>From CEC Pathways study, we decided to use the ‘Slower Building Electrification” Scenario which has a mix of electrification and biofuel</a:t>
            </a:r>
          </a:p>
          <a:p>
            <a:pPr lvl="1"/>
            <a:r>
              <a:rPr lang="en-US"/>
              <a:t>2018 CEC PATHWAYS Study Available </a:t>
            </a:r>
            <a:r>
              <a:rPr lang="en-US">
                <a:hlinkClick r:id="rId2"/>
              </a:rPr>
              <a:t>HERE</a:t>
            </a:r>
            <a:r>
              <a:rPr lang="en-US"/>
              <a:t>. Publication forthcoming of chosen scenario forthcoming in Future of Natural Gas PIER Research.</a:t>
            </a:r>
          </a:p>
          <a:p>
            <a:r>
              <a:rPr lang="en-US"/>
              <a:t>Comparison to Energy Futures Initiative Study (2019)</a:t>
            </a:r>
          </a:p>
          <a:p>
            <a:pPr lvl="1"/>
            <a:r>
              <a:rPr lang="en-US"/>
              <a:t>EFI (2019) assessed strategies to meet the 2030 goal with 40% reductions in all sectors, so not directly comparable to a combined 40% reduction by 2030.</a:t>
            </a:r>
          </a:p>
          <a:p>
            <a:pPr lvl="1"/>
            <a:r>
              <a:rPr lang="en-US"/>
              <a:t>EFI study achieved 40% in buildings with greater assumed gas energy efficiency, greater rates of electrification including all new all-electric construction by 2020, and similar utilization of RNG to the CEC PATHWAYS scenario.</a:t>
            </a:r>
          </a:p>
        </p:txBody>
      </p:sp>
      <p:sp>
        <p:nvSpPr>
          <p:cNvPr id="4" name="Rectangle 3">
            <a:extLst>
              <a:ext uri="{FF2B5EF4-FFF2-40B4-BE49-F238E27FC236}">
                <a16:creationId xmlns:a16="http://schemas.microsoft.com/office/drawing/2014/main" id="{A7B15346-AFB9-4B7F-8A21-8A0832899447}"/>
              </a:ext>
            </a:extLst>
          </p:cNvPr>
          <p:cNvSpPr/>
          <p:nvPr/>
        </p:nvSpPr>
        <p:spPr>
          <a:xfrm>
            <a:off x="789271" y="6002476"/>
            <a:ext cx="8191098" cy="430887"/>
          </a:xfrm>
          <a:prstGeom prst="rect">
            <a:avLst/>
          </a:prstGeom>
        </p:spPr>
        <p:txBody>
          <a:bodyPr wrap="square">
            <a:spAutoFit/>
          </a:bodyPr>
          <a:lstStyle/>
          <a:p>
            <a:r>
              <a:rPr lang="en-US" sz="1100"/>
              <a:t>2018 CEC Deep Decarbonization in a High Renewables Future: Updated Results from the California PATHWAYS Model</a:t>
            </a:r>
          </a:p>
          <a:p>
            <a:r>
              <a:rPr lang="en-US" sz="1100">
                <a:hlinkClick r:id="rId2"/>
              </a:rPr>
              <a:t>https://ww2.energy.ca.gov/2018publications/CEC-500-2018-012/CEC-500-2018-012.pdf</a:t>
            </a:r>
            <a:r>
              <a:rPr lang="en-US" sz="1100"/>
              <a:t> for</a:t>
            </a:r>
          </a:p>
        </p:txBody>
      </p:sp>
    </p:spTree>
    <p:extLst>
      <p:ext uri="{BB962C8B-B14F-4D97-AF65-F5344CB8AC3E}">
        <p14:creationId xmlns:p14="http://schemas.microsoft.com/office/powerpoint/2010/main" val="2973609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8202D-CD8F-4868-93EA-28E3D6F9AA05}"/>
              </a:ext>
            </a:extLst>
          </p:cNvPr>
          <p:cNvSpPr>
            <a:spLocks noGrp="1"/>
          </p:cNvSpPr>
          <p:nvPr>
            <p:ph type="title"/>
          </p:nvPr>
        </p:nvSpPr>
        <p:spPr/>
        <p:txBody>
          <a:bodyPr>
            <a:normAutofit/>
          </a:bodyPr>
          <a:lstStyle/>
          <a:p>
            <a:r>
              <a:rPr lang="en-US"/>
              <a:t>Residential Space Heating Stock (E.g.)</a:t>
            </a:r>
          </a:p>
        </p:txBody>
      </p:sp>
      <p:sp>
        <p:nvSpPr>
          <p:cNvPr id="3" name="Text Placeholder 2">
            <a:extLst>
              <a:ext uri="{FF2B5EF4-FFF2-40B4-BE49-F238E27FC236}">
                <a16:creationId xmlns:a16="http://schemas.microsoft.com/office/drawing/2014/main" id="{02F6F72A-B68A-4037-8BD5-3B157EEBADEB}"/>
              </a:ext>
            </a:extLst>
          </p:cNvPr>
          <p:cNvSpPr>
            <a:spLocks noGrp="1"/>
          </p:cNvSpPr>
          <p:nvPr>
            <p:ph type="body" sz="quarter" idx="10"/>
          </p:nvPr>
        </p:nvSpPr>
        <p:spPr/>
        <p:txBody>
          <a:bodyPr vert="horz" lIns="91440" tIns="45720" rIns="91440" bIns="45720" rtlCol="0" anchor="t">
            <a:noAutofit/>
          </a:bodyPr>
          <a:lstStyle/>
          <a:p>
            <a:r>
              <a:rPr lang="en-US"/>
              <a:t>“Slower Building Electrification” scenario reflects a mid-range level of building electrification among scenarios that meet the economywide GHG reduction goals (40% below 1990 levels by 2030 and 80% by 2050).</a:t>
            </a:r>
          </a:p>
          <a:p>
            <a:pPr lvl="1"/>
            <a:r>
              <a:rPr lang="en-US"/>
              <a:t>About 18% of homes are electrified by 2030 and 49% by 2050.</a:t>
            </a:r>
            <a:endParaRPr lang="en-US">
              <a:cs typeface="Arial"/>
            </a:endParaRPr>
          </a:p>
          <a:p>
            <a:pPr lvl="1"/>
            <a:r>
              <a:rPr lang="en-US">
                <a:cs typeface="Arial"/>
              </a:rPr>
              <a:t>Assumes a rollover rate of ~75% for existing buildings</a:t>
            </a:r>
          </a:p>
          <a:p>
            <a:pPr lvl="1"/>
            <a:endParaRPr lang="en-US">
              <a:cs typeface="Arial"/>
            </a:endParaRPr>
          </a:p>
          <a:p>
            <a:endParaRPr lang="en-US">
              <a:cs typeface="Arial"/>
            </a:endParaRPr>
          </a:p>
        </p:txBody>
      </p:sp>
      <p:pic>
        <p:nvPicPr>
          <p:cNvPr id="5" name="Picture 4" descr="A screenshot of a cell phone&#10;&#10;Description automatically generated">
            <a:extLst>
              <a:ext uri="{FF2B5EF4-FFF2-40B4-BE49-F238E27FC236}">
                <a16:creationId xmlns:a16="http://schemas.microsoft.com/office/drawing/2014/main" id="{3E412B2C-89CD-4404-810F-B65AAF59116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68716" y="3544273"/>
            <a:ext cx="4488347" cy="2479459"/>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0B7D19B4-BD1F-43EB-B6C2-660EF37744F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34937" y="3544273"/>
            <a:ext cx="4488347" cy="2479459"/>
          </a:xfrm>
          <a:prstGeom prst="rect">
            <a:avLst/>
          </a:prstGeom>
        </p:spPr>
      </p:pic>
      <p:sp>
        <p:nvSpPr>
          <p:cNvPr id="8" name="Rectangle 7">
            <a:extLst>
              <a:ext uri="{FF2B5EF4-FFF2-40B4-BE49-F238E27FC236}">
                <a16:creationId xmlns:a16="http://schemas.microsoft.com/office/drawing/2014/main" id="{02B2E537-AE2A-4F73-82FB-9786FD9644CC}"/>
              </a:ext>
            </a:extLst>
          </p:cNvPr>
          <p:cNvSpPr/>
          <p:nvPr/>
        </p:nvSpPr>
        <p:spPr>
          <a:xfrm>
            <a:off x="5590674" y="3505190"/>
            <a:ext cx="232610" cy="64168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6AEBA5E-CFF4-4326-ACA9-B9BB1962836A}"/>
              </a:ext>
            </a:extLst>
          </p:cNvPr>
          <p:cNvSpPr txBox="1"/>
          <p:nvPr/>
        </p:nvSpPr>
        <p:spPr>
          <a:xfrm>
            <a:off x="2284628" y="3135858"/>
            <a:ext cx="2056973" cy="369332"/>
          </a:xfrm>
          <a:prstGeom prst="rect">
            <a:avLst/>
          </a:prstGeom>
          <a:noFill/>
        </p:spPr>
        <p:txBody>
          <a:bodyPr wrap="none" rtlCol="0">
            <a:spAutoFit/>
          </a:bodyPr>
          <a:lstStyle/>
          <a:p>
            <a:pPr algn="l"/>
            <a:r>
              <a:rPr lang="en-US">
                <a:solidFill>
                  <a:schemeClr val="accent1"/>
                </a:solidFill>
              </a:rPr>
              <a:t>Selected Scenario</a:t>
            </a:r>
          </a:p>
        </p:txBody>
      </p:sp>
    </p:spTree>
    <p:extLst>
      <p:ext uri="{BB962C8B-B14F-4D97-AF65-F5344CB8AC3E}">
        <p14:creationId xmlns:p14="http://schemas.microsoft.com/office/powerpoint/2010/main" val="21287972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15A17-E97C-43D9-B340-E787FD54BFF2}"/>
              </a:ext>
            </a:extLst>
          </p:cNvPr>
          <p:cNvSpPr>
            <a:spLocks noGrp="1"/>
          </p:cNvSpPr>
          <p:nvPr>
            <p:ph type="title"/>
          </p:nvPr>
        </p:nvSpPr>
        <p:spPr/>
        <p:txBody>
          <a:bodyPr>
            <a:normAutofit/>
          </a:bodyPr>
          <a:lstStyle/>
          <a:p>
            <a:r>
              <a:rPr lang="en-US"/>
              <a:t>Natural Gas TDV Scenario Analysis</a:t>
            </a:r>
          </a:p>
        </p:txBody>
      </p:sp>
      <p:sp>
        <p:nvSpPr>
          <p:cNvPr id="3" name="Text Placeholder 2">
            <a:extLst>
              <a:ext uri="{FF2B5EF4-FFF2-40B4-BE49-F238E27FC236}">
                <a16:creationId xmlns:a16="http://schemas.microsoft.com/office/drawing/2014/main" id="{EE95C603-AF1D-4BCC-9E85-B8A7E59EA922}"/>
              </a:ext>
            </a:extLst>
          </p:cNvPr>
          <p:cNvSpPr>
            <a:spLocks noGrp="1"/>
          </p:cNvSpPr>
          <p:nvPr>
            <p:ph type="body" sz="quarter" idx="10"/>
          </p:nvPr>
        </p:nvSpPr>
        <p:spPr>
          <a:xfrm>
            <a:off x="463296" y="1280160"/>
            <a:ext cx="5202858" cy="4937760"/>
          </a:xfrm>
        </p:spPr>
        <p:txBody>
          <a:bodyPr/>
          <a:lstStyle/>
          <a:p>
            <a:r>
              <a:rPr lang="en-US"/>
              <a:t>Policy Compliant</a:t>
            </a:r>
          </a:p>
          <a:p>
            <a:pPr lvl="1"/>
            <a:r>
              <a:rPr lang="en-US"/>
              <a:t>Uses retail rate forecasts from 2019 CEC Future of Natural Gas study – Multi-Prong with Slower Building Electrification scenario </a:t>
            </a:r>
          </a:p>
          <a:p>
            <a:pPr lvl="1"/>
            <a:r>
              <a:rPr lang="en-US"/>
              <a:t>Includes CPUC-approved rate increase, has some assumed reduced throughput due to building electrification (conservative compared to other scenarios), has biofuel and H2 costs</a:t>
            </a:r>
          </a:p>
          <a:p>
            <a:pPr lvl="1"/>
            <a:r>
              <a:rPr lang="en-US"/>
              <a:t>Source energy is lower due to renewable fuel</a:t>
            </a:r>
          </a:p>
          <a:p>
            <a:r>
              <a:rPr lang="en-US"/>
              <a:t>Mid-IEPR</a:t>
            </a:r>
          </a:p>
          <a:p>
            <a:pPr lvl="1"/>
            <a:r>
              <a:rPr lang="en-US"/>
              <a:t>Uses 2019 Preliminary IEPR Mid-Demand retail rate forecasts</a:t>
            </a:r>
          </a:p>
          <a:p>
            <a:pPr lvl="1"/>
            <a:r>
              <a:rPr lang="en-US"/>
              <a:t>Does not include recent CPUC approved retail rate increases over the next 3 years</a:t>
            </a:r>
          </a:p>
          <a:p>
            <a:pPr lvl="1"/>
            <a:r>
              <a:rPr lang="en-US"/>
              <a:t>Forecast is for 8 years, and then trended to 2050</a:t>
            </a:r>
          </a:p>
        </p:txBody>
      </p:sp>
      <p:sp>
        <p:nvSpPr>
          <p:cNvPr id="6" name="TextBox 5">
            <a:extLst>
              <a:ext uri="{FF2B5EF4-FFF2-40B4-BE49-F238E27FC236}">
                <a16:creationId xmlns:a16="http://schemas.microsoft.com/office/drawing/2014/main" id="{37AF02DD-DF12-4708-A591-969FF69D7B05}"/>
              </a:ext>
            </a:extLst>
          </p:cNvPr>
          <p:cNvSpPr txBox="1"/>
          <p:nvPr/>
        </p:nvSpPr>
        <p:spPr>
          <a:xfrm>
            <a:off x="6627449" y="1040105"/>
            <a:ext cx="4089390" cy="307777"/>
          </a:xfrm>
          <a:prstGeom prst="rect">
            <a:avLst/>
          </a:prstGeom>
          <a:noFill/>
        </p:spPr>
        <p:txBody>
          <a:bodyPr wrap="square" rtlCol="0">
            <a:spAutoFit/>
          </a:bodyPr>
          <a:lstStyle/>
          <a:p>
            <a:r>
              <a:rPr lang="en-US" sz="1400" b="1">
                <a:solidFill>
                  <a:schemeClr val="tx1">
                    <a:lumMod val="75000"/>
                  </a:schemeClr>
                </a:solidFill>
              </a:rPr>
              <a:t>Natural Gas Retail Rates for each Scenario</a:t>
            </a:r>
          </a:p>
        </p:txBody>
      </p:sp>
      <p:pic>
        <p:nvPicPr>
          <p:cNvPr id="10" name="Picture 9">
            <a:extLst>
              <a:ext uri="{FF2B5EF4-FFF2-40B4-BE49-F238E27FC236}">
                <a16:creationId xmlns:a16="http://schemas.microsoft.com/office/drawing/2014/main" id="{99C5F2E9-7E93-4AA5-8955-3AF66FDB7CA6}"/>
              </a:ext>
            </a:extLst>
          </p:cNvPr>
          <p:cNvPicPr>
            <a:picLocks noChangeAspect="1"/>
          </p:cNvPicPr>
          <p:nvPr/>
        </p:nvPicPr>
        <p:blipFill>
          <a:blip r:embed="rId2"/>
          <a:stretch>
            <a:fillRect/>
          </a:stretch>
        </p:blipFill>
        <p:spPr>
          <a:xfrm>
            <a:off x="6256213" y="1491875"/>
            <a:ext cx="4352165" cy="2186713"/>
          </a:xfrm>
          <a:prstGeom prst="rect">
            <a:avLst/>
          </a:prstGeom>
        </p:spPr>
      </p:pic>
      <p:sp>
        <p:nvSpPr>
          <p:cNvPr id="11" name="TextBox 10">
            <a:extLst>
              <a:ext uri="{FF2B5EF4-FFF2-40B4-BE49-F238E27FC236}">
                <a16:creationId xmlns:a16="http://schemas.microsoft.com/office/drawing/2014/main" id="{FA2CD822-30E8-4D8B-BFE7-825E1492B0DF}"/>
              </a:ext>
            </a:extLst>
          </p:cNvPr>
          <p:cNvSpPr txBox="1"/>
          <p:nvPr/>
        </p:nvSpPr>
        <p:spPr>
          <a:xfrm>
            <a:off x="6627449" y="3752246"/>
            <a:ext cx="4089390" cy="307777"/>
          </a:xfrm>
          <a:prstGeom prst="rect">
            <a:avLst/>
          </a:prstGeom>
          <a:noFill/>
        </p:spPr>
        <p:txBody>
          <a:bodyPr wrap="square" rtlCol="0">
            <a:spAutoFit/>
          </a:bodyPr>
          <a:lstStyle/>
          <a:p>
            <a:r>
              <a:rPr lang="en-US" sz="1400" b="1">
                <a:solidFill>
                  <a:schemeClr val="tx1">
                    <a:lumMod val="75000"/>
                  </a:schemeClr>
                </a:solidFill>
              </a:rPr>
              <a:t>Source Energy – Share of Fossil Natural Gas</a:t>
            </a:r>
          </a:p>
        </p:txBody>
      </p:sp>
      <p:pic>
        <p:nvPicPr>
          <p:cNvPr id="13" name="Picture 12">
            <a:extLst>
              <a:ext uri="{FF2B5EF4-FFF2-40B4-BE49-F238E27FC236}">
                <a16:creationId xmlns:a16="http://schemas.microsoft.com/office/drawing/2014/main" id="{58523043-D031-4FF4-9BFB-5DEC94A2CD98}"/>
              </a:ext>
            </a:extLst>
          </p:cNvPr>
          <p:cNvPicPr>
            <a:picLocks noChangeAspect="1"/>
          </p:cNvPicPr>
          <p:nvPr/>
        </p:nvPicPr>
        <p:blipFill>
          <a:blip r:embed="rId3"/>
          <a:stretch>
            <a:fillRect/>
          </a:stretch>
        </p:blipFill>
        <p:spPr>
          <a:xfrm>
            <a:off x="6158523" y="4184440"/>
            <a:ext cx="4352165" cy="2279947"/>
          </a:xfrm>
          <a:prstGeom prst="rect">
            <a:avLst/>
          </a:prstGeom>
        </p:spPr>
      </p:pic>
    </p:spTree>
    <p:extLst>
      <p:ext uri="{BB962C8B-B14F-4D97-AF65-F5344CB8AC3E}">
        <p14:creationId xmlns:p14="http://schemas.microsoft.com/office/powerpoint/2010/main" val="16265696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0F01A98-F3DA-4A54-B8B5-27F706A5E94C}"/>
              </a:ext>
            </a:extLst>
          </p:cNvPr>
          <p:cNvSpPr>
            <a:spLocks noGrp="1"/>
          </p:cNvSpPr>
          <p:nvPr>
            <p:ph type="title"/>
          </p:nvPr>
        </p:nvSpPr>
        <p:spPr/>
        <p:txBody>
          <a:bodyPr/>
          <a:lstStyle/>
          <a:p>
            <a:r>
              <a:rPr lang="en-US"/>
              <a:t>TDV Development</a:t>
            </a:r>
          </a:p>
        </p:txBody>
      </p:sp>
    </p:spTree>
    <p:extLst>
      <p:ext uri="{BB962C8B-B14F-4D97-AF65-F5344CB8AC3E}">
        <p14:creationId xmlns:p14="http://schemas.microsoft.com/office/powerpoint/2010/main" val="14792557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94B25-3D56-4503-B78A-4E9A1B390549}"/>
              </a:ext>
            </a:extLst>
          </p:cNvPr>
          <p:cNvSpPr>
            <a:spLocks noGrp="1"/>
          </p:cNvSpPr>
          <p:nvPr>
            <p:ph type="title"/>
          </p:nvPr>
        </p:nvSpPr>
        <p:spPr/>
        <p:txBody>
          <a:bodyPr/>
          <a:lstStyle/>
          <a:p>
            <a:r>
              <a:rPr lang="en-US"/>
              <a:t>Modeling Framework</a:t>
            </a:r>
          </a:p>
        </p:txBody>
      </p:sp>
      <p:grpSp>
        <p:nvGrpSpPr>
          <p:cNvPr id="23" name="Group 22">
            <a:extLst>
              <a:ext uri="{FF2B5EF4-FFF2-40B4-BE49-F238E27FC236}">
                <a16:creationId xmlns:a16="http://schemas.microsoft.com/office/drawing/2014/main" id="{ACF3A10D-0468-4B23-9F9F-AD52823A3758}"/>
              </a:ext>
            </a:extLst>
          </p:cNvPr>
          <p:cNvGrpSpPr/>
          <p:nvPr/>
        </p:nvGrpSpPr>
        <p:grpSpPr>
          <a:xfrm>
            <a:off x="1415288" y="3968114"/>
            <a:ext cx="9361424" cy="2554546"/>
            <a:chOff x="1415288" y="3968114"/>
            <a:chExt cx="9361424" cy="2554546"/>
          </a:xfrm>
        </p:grpSpPr>
        <p:sp>
          <p:nvSpPr>
            <p:cNvPr id="9" name="TextBox 8">
              <a:extLst>
                <a:ext uri="{FF2B5EF4-FFF2-40B4-BE49-F238E27FC236}">
                  <a16:creationId xmlns:a16="http://schemas.microsoft.com/office/drawing/2014/main" id="{515D2CDE-02D7-44F5-8A15-BB15D30DE3AC}"/>
                </a:ext>
              </a:extLst>
            </p:cNvPr>
            <p:cNvSpPr txBox="1"/>
            <p:nvPr/>
          </p:nvSpPr>
          <p:spPr>
            <a:xfrm>
              <a:off x="1415288" y="3968114"/>
              <a:ext cx="1828800" cy="2308324"/>
            </a:xfrm>
            <a:prstGeom prst="rect">
              <a:avLst/>
            </a:prstGeom>
            <a:noFill/>
          </p:spPr>
          <p:txBody>
            <a:bodyPr wrap="square" rtlCol="0">
              <a:noAutofit/>
            </a:bodyPr>
            <a:lstStyle/>
            <a:p>
              <a:r>
                <a:rPr lang="en-US" sz="1600">
                  <a:solidFill>
                    <a:schemeClr val="accent1"/>
                  </a:solidFill>
                </a:rPr>
                <a:t>Set major policy and investment requirements necessary to reach Economy-wide GHG targets</a:t>
              </a:r>
            </a:p>
          </p:txBody>
        </p:sp>
        <p:sp>
          <p:nvSpPr>
            <p:cNvPr id="10" name="TextBox 9">
              <a:extLst>
                <a:ext uri="{FF2B5EF4-FFF2-40B4-BE49-F238E27FC236}">
                  <a16:creationId xmlns:a16="http://schemas.microsoft.com/office/drawing/2014/main" id="{E0DEA519-A73C-4F54-A88C-352F97CA9EBD}"/>
                </a:ext>
              </a:extLst>
            </p:cNvPr>
            <p:cNvSpPr txBox="1"/>
            <p:nvPr/>
          </p:nvSpPr>
          <p:spPr>
            <a:xfrm>
              <a:off x="3926163" y="3968115"/>
              <a:ext cx="1828800" cy="2554545"/>
            </a:xfrm>
            <a:prstGeom prst="rect">
              <a:avLst/>
            </a:prstGeom>
            <a:noFill/>
          </p:spPr>
          <p:txBody>
            <a:bodyPr wrap="square" rtlCol="0">
              <a:noAutofit/>
            </a:bodyPr>
            <a:lstStyle>
              <a:defPPr>
                <a:defRPr lang="en-US"/>
              </a:defPPr>
              <a:lvl1pPr algn="ctr">
                <a:defRPr sz="1600">
                  <a:solidFill>
                    <a:schemeClr val="accent1"/>
                  </a:solidFill>
                </a:defRPr>
              </a:lvl1pPr>
            </a:lstStyle>
            <a:p>
              <a:pPr algn="l"/>
              <a:r>
                <a:rPr lang="en-US"/>
                <a:t>Identify optimal statewide electricity resource portfolio to achieve electricity sector goals (SB100)</a:t>
              </a:r>
            </a:p>
          </p:txBody>
        </p:sp>
        <p:sp>
          <p:nvSpPr>
            <p:cNvPr id="11" name="TextBox 10">
              <a:extLst>
                <a:ext uri="{FF2B5EF4-FFF2-40B4-BE49-F238E27FC236}">
                  <a16:creationId xmlns:a16="http://schemas.microsoft.com/office/drawing/2014/main" id="{ABA05683-E46F-4FBB-9C68-E6B6724D2F63}"/>
                </a:ext>
              </a:extLst>
            </p:cNvPr>
            <p:cNvSpPr txBox="1"/>
            <p:nvPr/>
          </p:nvSpPr>
          <p:spPr>
            <a:xfrm>
              <a:off x="6437038" y="3981033"/>
              <a:ext cx="1828800" cy="2114967"/>
            </a:xfrm>
            <a:prstGeom prst="rect">
              <a:avLst/>
            </a:prstGeom>
            <a:noFill/>
          </p:spPr>
          <p:txBody>
            <a:bodyPr wrap="square" rtlCol="0">
              <a:noAutofit/>
            </a:bodyPr>
            <a:lstStyle>
              <a:defPPr>
                <a:defRPr lang="en-US"/>
              </a:defPPr>
              <a:lvl1pPr algn="ctr">
                <a:defRPr sz="1600">
                  <a:solidFill>
                    <a:schemeClr val="accent1"/>
                  </a:solidFill>
                </a:defRPr>
              </a:lvl1pPr>
            </a:lstStyle>
            <a:p>
              <a:pPr algn="l"/>
              <a:r>
                <a:rPr lang="en-US"/>
                <a:t>Simulate detailed electricity-sector operations given new loads including EV and electric buildings, and weather</a:t>
              </a:r>
            </a:p>
          </p:txBody>
        </p:sp>
        <p:sp>
          <p:nvSpPr>
            <p:cNvPr id="12" name="TextBox 11">
              <a:extLst>
                <a:ext uri="{FF2B5EF4-FFF2-40B4-BE49-F238E27FC236}">
                  <a16:creationId xmlns:a16="http://schemas.microsoft.com/office/drawing/2014/main" id="{47B3E534-1258-4957-BF1E-A5C65CC6FB38}"/>
                </a:ext>
              </a:extLst>
            </p:cNvPr>
            <p:cNvSpPr txBox="1"/>
            <p:nvPr/>
          </p:nvSpPr>
          <p:spPr>
            <a:xfrm>
              <a:off x="8947912" y="3968114"/>
              <a:ext cx="1828800" cy="1384995"/>
            </a:xfrm>
            <a:prstGeom prst="rect">
              <a:avLst/>
            </a:prstGeom>
            <a:noFill/>
          </p:spPr>
          <p:txBody>
            <a:bodyPr wrap="square" rtlCol="0">
              <a:noAutofit/>
            </a:bodyPr>
            <a:lstStyle/>
            <a:p>
              <a:pPr algn="l"/>
              <a:r>
                <a:rPr lang="en-US" sz="1600">
                  <a:solidFill>
                    <a:schemeClr val="accent1"/>
                  </a:solidFill>
                </a:rPr>
                <a:t>Combine all outputs to generate 8760 TDV values and source energy metric</a:t>
              </a:r>
            </a:p>
          </p:txBody>
        </p:sp>
      </p:grpSp>
      <p:grpSp>
        <p:nvGrpSpPr>
          <p:cNvPr id="22" name="Group 21">
            <a:extLst>
              <a:ext uri="{FF2B5EF4-FFF2-40B4-BE49-F238E27FC236}">
                <a16:creationId xmlns:a16="http://schemas.microsoft.com/office/drawing/2014/main" id="{5101D2EC-C7BC-4EB0-8DDD-91772EC1096D}"/>
              </a:ext>
            </a:extLst>
          </p:cNvPr>
          <p:cNvGrpSpPr/>
          <p:nvPr/>
        </p:nvGrpSpPr>
        <p:grpSpPr>
          <a:xfrm>
            <a:off x="1415288" y="2545080"/>
            <a:ext cx="9361424" cy="1188720"/>
            <a:chOff x="1415288" y="2392680"/>
            <a:chExt cx="9361424" cy="1188720"/>
          </a:xfrm>
        </p:grpSpPr>
        <p:sp>
          <p:nvSpPr>
            <p:cNvPr id="5" name="Rectangle 4">
              <a:extLst>
                <a:ext uri="{FF2B5EF4-FFF2-40B4-BE49-F238E27FC236}">
                  <a16:creationId xmlns:a16="http://schemas.microsoft.com/office/drawing/2014/main" id="{8BFF0F11-2C22-4752-A8EF-A08C79596A39}"/>
                </a:ext>
              </a:extLst>
            </p:cNvPr>
            <p:cNvSpPr/>
            <p:nvPr/>
          </p:nvSpPr>
          <p:spPr>
            <a:xfrm>
              <a:off x="1415288" y="2392680"/>
              <a:ext cx="1828800" cy="11887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PATHWAYS</a:t>
              </a:r>
            </a:p>
          </p:txBody>
        </p:sp>
        <p:sp>
          <p:nvSpPr>
            <p:cNvPr id="6" name="Rectangle 5">
              <a:extLst>
                <a:ext uri="{FF2B5EF4-FFF2-40B4-BE49-F238E27FC236}">
                  <a16:creationId xmlns:a16="http://schemas.microsoft.com/office/drawing/2014/main" id="{DEFCCAA7-0A29-4D5B-8D87-3259B95D082F}"/>
                </a:ext>
              </a:extLst>
            </p:cNvPr>
            <p:cNvSpPr/>
            <p:nvPr/>
          </p:nvSpPr>
          <p:spPr>
            <a:xfrm>
              <a:off x="3926163" y="2392680"/>
              <a:ext cx="1828800" cy="11887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RESOLVE</a:t>
              </a:r>
            </a:p>
          </p:txBody>
        </p:sp>
        <p:sp>
          <p:nvSpPr>
            <p:cNvPr id="7" name="Rectangle 6">
              <a:extLst>
                <a:ext uri="{FF2B5EF4-FFF2-40B4-BE49-F238E27FC236}">
                  <a16:creationId xmlns:a16="http://schemas.microsoft.com/office/drawing/2014/main" id="{C19E0615-E968-4172-B10D-54EDCD0B65E2}"/>
                </a:ext>
              </a:extLst>
            </p:cNvPr>
            <p:cNvSpPr/>
            <p:nvPr/>
          </p:nvSpPr>
          <p:spPr>
            <a:xfrm>
              <a:off x="6437038" y="2392680"/>
              <a:ext cx="1828800" cy="11887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PLEXOS</a:t>
              </a:r>
            </a:p>
          </p:txBody>
        </p:sp>
        <p:sp>
          <p:nvSpPr>
            <p:cNvPr id="8" name="Rectangle 7">
              <a:extLst>
                <a:ext uri="{FF2B5EF4-FFF2-40B4-BE49-F238E27FC236}">
                  <a16:creationId xmlns:a16="http://schemas.microsoft.com/office/drawing/2014/main" id="{2DF4B486-765A-4767-A34A-CEAA74A1F8A8}"/>
                </a:ext>
              </a:extLst>
            </p:cNvPr>
            <p:cNvSpPr/>
            <p:nvPr/>
          </p:nvSpPr>
          <p:spPr>
            <a:xfrm>
              <a:off x="8947912" y="2392680"/>
              <a:ext cx="1828800" cy="11887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TDV Spreadsheet</a:t>
              </a:r>
            </a:p>
          </p:txBody>
        </p:sp>
        <p:cxnSp>
          <p:nvCxnSpPr>
            <p:cNvPr id="14" name="Straight Arrow Connector 13">
              <a:extLst>
                <a:ext uri="{FF2B5EF4-FFF2-40B4-BE49-F238E27FC236}">
                  <a16:creationId xmlns:a16="http://schemas.microsoft.com/office/drawing/2014/main" id="{6E1C7763-B969-4C94-8ECB-03776377118D}"/>
                </a:ext>
              </a:extLst>
            </p:cNvPr>
            <p:cNvCxnSpPr>
              <a:stCxn id="5" idx="3"/>
              <a:endCxn id="6" idx="1"/>
            </p:cNvCxnSpPr>
            <p:nvPr/>
          </p:nvCxnSpPr>
          <p:spPr>
            <a:xfrm>
              <a:off x="3244088" y="2987040"/>
              <a:ext cx="682075" cy="0"/>
            </a:xfrm>
            <a:prstGeom prst="straightConnector1">
              <a:avLst/>
            </a:prstGeom>
            <a:ln w="50800">
              <a:headEnd w="lg" len="lg"/>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856A97C0-B2A4-4D20-92BA-CE101EF534EE}"/>
                </a:ext>
              </a:extLst>
            </p:cNvPr>
            <p:cNvCxnSpPr>
              <a:cxnSpLocks/>
              <a:stCxn id="6" idx="3"/>
              <a:endCxn id="7" idx="1"/>
            </p:cNvCxnSpPr>
            <p:nvPr/>
          </p:nvCxnSpPr>
          <p:spPr>
            <a:xfrm>
              <a:off x="5754963" y="2987040"/>
              <a:ext cx="682075"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3DC94879-6932-41F0-A6D2-D5E0B2BBD81C}"/>
                </a:ext>
              </a:extLst>
            </p:cNvPr>
            <p:cNvCxnSpPr>
              <a:cxnSpLocks/>
              <a:stCxn id="7" idx="3"/>
              <a:endCxn id="8" idx="1"/>
            </p:cNvCxnSpPr>
            <p:nvPr/>
          </p:nvCxnSpPr>
          <p:spPr>
            <a:xfrm>
              <a:off x="8265838" y="2987040"/>
              <a:ext cx="682074" cy="0"/>
            </a:xfrm>
            <a:prstGeom prst="straightConnector1">
              <a:avLst/>
            </a:prstGeom>
            <a:ln w="50800">
              <a:tailEnd type="triangle"/>
            </a:ln>
          </p:spPr>
          <p:style>
            <a:lnRef idx="1">
              <a:schemeClr val="accent1"/>
            </a:lnRef>
            <a:fillRef idx="0">
              <a:schemeClr val="accent1"/>
            </a:fillRef>
            <a:effectRef idx="0">
              <a:schemeClr val="accent1"/>
            </a:effectRef>
            <a:fontRef idx="minor">
              <a:schemeClr val="tx1"/>
            </a:fontRef>
          </p:style>
        </p:cxnSp>
      </p:grpSp>
      <p:sp>
        <p:nvSpPr>
          <p:cNvPr id="16" name="Rectangle 15">
            <a:extLst>
              <a:ext uri="{FF2B5EF4-FFF2-40B4-BE49-F238E27FC236}">
                <a16:creationId xmlns:a16="http://schemas.microsoft.com/office/drawing/2014/main" id="{B6E4C470-90D7-4C2B-B734-914752A29368}"/>
              </a:ext>
            </a:extLst>
          </p:cNvPr>
          <p:cNvSpPr/>
          <p:nvPr/>
        </p:nvSpPr>
        <p:spPr>
          <a:xfrm>
            <a:off x="1415288" y="1515047"/>
            <a:ext cx="9361424" cy="347472"/>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New CEC Weather Files</a:t>
            </a:r>
          </a:p>
        </p:txBody>
      </p:sp>
    </p:spTree>
    <p:extLst>
      <p:ext uri="{BB962C8B-B14F-4D97-AF65-F5344CB8AC3E}">
        <p14:creationId xmlns:p14="http://schemas.microsoft.com/office/powerpoint/2010/main" val="7434089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FB4CF-BC1B-4EBE-BC6C-A832838FE2D1}"/>
              </a:ext>
            </a:extLst>
          </p:cNvPr>
          <p:cNvSpPr>
            <a:spLocks noGrp="1"/>
          </p:cNvSpPr>
          <p:nvPr>
            <p:ph type="title"/>
          </p:nvPr>
        </p:nvSpPr>
        <p:spPr/>
        <p:txBody>
          <a:bodyPr/>
          <a:lstStyle/>
          <a:p>
            <a:r>
              <a:rPr lang="en-US"/>
              <a:t>Annual Load Forecast</a:t>
            </a:r>
          </a:p>
        </p:txBody>
      </p:sp>
      <p:sp>
        <p:nvSpPr>
          <p:cNvPr id="3" name="Text Placeholder 2">
            <a:extLst>
              <a:ext uri="{FF2B5EF4-FFF2-40B4-BE49-F238E27FC236}">
                <a16:creationId xmlns:a16="http://schemas.microsoft.com/office/drawing/2014/main" id="{D4A5E38F-8422-4AE2-BB45-6FC3B374F7E7}"/>
              </a:ext>
            </a:extLst>
          </p:cNvPr>
          <p:cNvSpPr>
            <a:spLocks noGrp="1"/>
          </p:cNvSpPr>
          <p:nvPr>
            <p:ph type="body" sz="quarter" idx="10"/>
          </p:nvPr>
        </p:nvSpPr>
        <p:spPr/>
        <p:txBody>
          <a:bodyPr/>
          <a:lstStyle/>
          <a:p>
            <a:r>
              <a:rPr lang="en-US"/>
              <a:t>Annual load forecast taken from this scenario to determine an optimal system plan to meet the new load</a:t>
            </a:r>
          </a:p>
          <a:p>
            <a:pPr lvl="1"/>
            <a:r>
              <a:rPr lang="en-US"/>
              <a:t>Baseline load decreases over time with energy efficiency, despite population increases projected for California</a:t>
            </a:r>
          </a:p>
          <a:p>
            <a:pPr lvl="1"/>
            <a:r>
              <a:rPr lang="en-US"/>
              <a:t>New load added from transportation, building electrification</a:t>
            </a:r>
          </a:p>
        </p:txBody>
      </p:sp>
      <p:pic>
        <p:nvPicPr>
          <p:cNvPr id="4" name="Picture 3">
            <a:extLst>
              <a:ext uri="{FF2B5EF4-FFF2-40B4-BE49-F238E27FC236}">
                <a16:creationId xmlns:a16="http://schemas.microsoft.com/office/drawing/2014/main" id="{0F073080-2EAE-49FA-8724-19E25CFC23A8}"/>
              </a:ext>
            </a:extLst>
          </p:cNvPr>
          <p:cNvPicPr>
            <a:picLocks noChangeAspect="1"/>
          </p:cNvPicPr>
          <p:nvPr/>
        </p:nvPicPr>
        <p:blipFill>
          <a:blip r:embed="rId2"/>
          <a:stretch>
            <a:fillRect/>
          </a:stretch>
        </p:blipFill>
        <p:spPr>
          <a:xfrm>
            <a:off x="2617931" y="3017244"/>
            <a:ext cx="6956139" cy="3200677"/>
          </a:xfrm>
          <a:prstGeom prst="rect">
            <a:avLst/>
          </a:prstGeom>
        </p:spPr>
      </p:pic>
    </p:spTree>
    <p:extLst>
      <p:ext uri="{BB962C8B-B14F-4D97-AF65-F5344CB8AC3E}">
        <p14:creationId xmlns:p14="http://schemas.microsoft.com/office/powerpoint/2010/main" val="19292889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B0A8720-64CF-4B50-8457-2B4112ABE42B}"/>
              </a:ext>
            </a:extLst>
          </p:cNvPr>
          <p:cNvSpPr>
            <a:spLocks noGrp="1"/>
          </p:cNvSpPr>
          <p:nvPr>
            <p:ph type="body" sz="quarter" idx="10"/>
          </p:nvPr>
        </p:nvSpPr>
        <p:spPr/>
        <p:txBody>
          <a:bodyPr/>
          <a:lstStyle/>
          <a:p>
            <a:r>
              <a:rPr lang="en-US"/>
              <a:t>Hourly building electrification load shapes developed using parametric building simulations across 16 climate zones in new CTZ year</a:t>
            </a:r>
          </a:p>
          <a:p>
            <a:r>
              <a:rPr lang="en-US"/>
              <a:t>Scaled up by end-use, by PATHWAYS scenario annual forecasted load </a:t>
            </a:r>
          </a:p>
        </p:txBody>
      </p:sp>
      <p:sp>
        <p:nvSpPr>
          <p:cNvPr id="2" name="Title 1">
            <a:extLst>
              <a:ext uri="{FF2B5EF4-FFF2-40B4-BE49-F238E27FC236}">
                <a16:creationId xmlns:a16="http://schemas.microsoft.com/office/drawing/2014/main" id="{E7DE6335-3BD2-4C95-B427-D82F58336C08}"/>
              </a:ext>
            </a:extLst>
          </p:cNvPr>
          <p:cNvSpPr>
            <a:spLocks noGrp="1"/>
          </p:cNvSpPr>
          <p:nvPr>
            <p:ph type="title"/>
          </p:nvPr>
        </p:nvSpPr>
        <p:spPr/>
        <p:txBody>
          <a:bodyPr/>
          <a:lstStyle/>
          <a:p>
            <a:r>
              <a:rPr lang="en-US"/>
              <a:t>Building Electrification Load Profile</a:t>
            </a:r>
          </a:p>
        </p:txBody>
      </p:sp>
      <p:pic>
        <p:nvPicPr>
          <p:cNvPr id="9" name="Picture 8">
            <a:extLst>
              <a:ext uri="{FF2B5EF4-FFF2-40B4-BE49-F238E27FC236}">
                <a16:creationId xmlns:a16="http://schemas.microsoft.com/office/drawing/2014/main" id="{60CDE5E9-59BE-45AF-A26D-CF226D805D1A}"/>
              </a:ext>
            </a:extLst>
          </p:cNvPr>
          <p:cNvPicPr>
            <a:picLocks noChangeAspect="1"/>
          </p:cNvPicPr>
          <p:nvPr/>
        </p:nvPicPr>
        <p:blipFill>
          <a:blip r:embed="rId2"/>
          <a:stretch>
            <a:fillRect/>
          </a:stretch>
        </p:blipFill>
        <p:spPr>
          <a:xfrm>
            <a:off x="6188608" y="2722675"/>
            <a:ext cx="4115157" cy="2975106"/>
          </a:xfrm>
          <a:prstGeom prst="rect">
            <a:avLst/>
          </a:prstGeom>
        </p:spPr>
      </p:pic>
      <p:pic>
        <p:nvPicPr>
          <p:cNvPr id="12" name="Picture 11">
            <a:extLst>
              <a:ext uri="{FF2B5EF4-FFF2-40B4-BE49-F238E27FC236}">
                <a16:creationId xmlns:a16="http://schemas.microsoft.com/office/drawing/2014/main" id="{2B1895DB-13AF-4BEC-BB09-130C648B0AEE}"/>
              </a:ext>
            </a:extLst>
          </p:cNvPr>
          <p:cNvPicPr>
            <a:picLocks noChangeAspect="1"/>
          </p:cNvPicPr>
          <p:nvPr/>
        </p:nvPicPr>
        <p:blipFill>
          <a:blip r:embed="rId3"/>
          <a:stretch>
            <a:fillRect/>
          </a:stretch>
        </p:blipFill>
        <p:spPr>
          <a:xfrm>
            <a:off x="1616211" y="2758188"/>
            <a:ext cx="4572396" cy="3292125"/>
          </a:xfrm>
          <a:prstGeom prst="rect">
            <a:avLst/>
          </a:prstGeom>
        </p:spPr>
      </p:pic>
    </p:spTree>
    <p:extLst>
      <p:ext uri="{BB962C8B-B14F-4D97-AF65-F5344CB8AC3E}">
        <p14:creationId xmlns:p14="http://schemas.microsoft.com/office/powerpoint/2010/main" val="36538207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04B95-748A-4AA7-928C-6D158178C609}"/>
              </a:ext>
            </a:extLst>
          </p:cNvPr>
          <p:cNvSpPr>
            <a:spLocks noGrp="1"/>
          </p:cNvSpPr>
          <p:nvPr>
            <p:ph type="title"/>
          </p:nvPr>
        </p:nvSpPr>
        <p:spPr/>
        <p:txBody>
          <a:bodyPr/>
          <a:lstStyle/>
          <a:p>
            <a:r>
              <a:rPr lang="en-US"/>
              <a:t>RESOLVE Resource Plan</a:t>
            </a:r>
          </a:p>
        </p:txBody>
      </p:sp>
      <p:sp>
        <p:nvSpPr>
          <p:cNvPr id="3" name="Text Placeholder 2">
            <a:extLst>
              <a:ext uri="{FF2B5EF4-FFF2-40B4-BE49-F238E27FC236}">
                <a16:creationId xmlns:a16="http://schemas.microsoft.com/office/drawing/2014/main" id="{5B88FA45-86A9-4102-A193-2662E9489CC7}"/>
              </a:ext>
            </a:extLst>
          </p:cNvPr>
          <p:cNvSpPr>
            <a:spLocks noGrp="1"/>
          </p:cNvSpPr>
          <p:nvPr>
            <p:ph type="body" sz="quarter" idx="10"/>
          </p:nvPr>
        </p:nvSpPr>
        <p:spPr/>
        <p:txBody>
          <a:bodyPr/>
          <a:lstStyle/>
          <a:p>
            <a:r>
              <a:rPr lang="en-US"/>
              <a:t>RESOLVE is a resource procurement model that determines the optimal electricity generation plan to meet statewide energy procurement targets</a:t>
            </a:r>
          </a:p>
          <a:p>
            <a:r>
              <a:rPr lang="en-US"/>
              <a:t>GHG emissions target comes from PATHWAYS, consistent with statewide emissions scenario</a:t>
            </a:r>
          </a:p>
          <a:p>
            <a:r>
              <a:rPr lang="en-US"/>
              <a:t>RESOLVE procures renewable resources to serve all electricity load while meeting the GHG constraint. As an effect of this constraint, the RPS% exceeds near-term current state targets</a:t>
            </a:r>
          </a:p>
        </p:txBody>
      </p:sp>
      <p:pic>
        <p:nvPicPr>
          <p:cNvPr id="5" name="Picture 4">
            <a:extLst>
              <a:ext uri="{FF2B5EF4-FFF2-40B4-BE49-F238E27FC236}">
                <a16:creationId xmlns:a16="http://schemas.microsoft.com/office/drawing/2014/main" id="{9688DDF1-87BD-4A2F-BB7F-2C26B815F493}"/>
              </a:ext>
            </a:extLst>
          </p:cNvPr>
          <p:cNvPicPr>
            <a:picLocks noChangeAspect="1"/>
          </p:cNvPicPr>
          <p:nvPr/>
        </p:nvPicPr>
        <p:blipFill>
          <a:blip r:embed="rId2"/>
          <a:stretch>
            <a:fillRect/>
          </a:stretch>
        </p:blipFill>
        <p:spPr>
          <a:xfrm>
            <a:off x="6096001" y="3692472"/>
            <a:ext cx="4139543" cy="2743438"/>
          </a:xfrm>
          <a:prstGeom prst="rect">
            <a:avLst/>
          </a:prstGeom>
        </p:spPr>
      </p:pic>
      <p:pic>
        <p:nvPicPr>
          <p:cNvPr id="7" name="Picture 6">
            <a:extLst>
              <a:ext uri="{FF2B5EF4-FFF2-40B4-BE49-F238E27FC236}">
                <a16:creationId xmlns:a16="http://schemas.microsoft.com/office/drawing/2014/main" id="{0CCDD75B-CF4A-4078-BB09-9ACC51D051D8}"/>
              </a:ext>
            </a:extLst>
          </p:cNvPr>
          <p:cNvPicPr>
            <a:picLocks noChangeAspect="1"/>
          </p:cNvPicPr>
          <p:nvPr/>
        </p:nvPicPr>
        <p:blipFill>
          <a:blip r:embed="rId3"/>
          <a:stretch>
            <a:fillRect/>
          </a:stretch>
        </p:blipFill>
        <p:spPr>
          <a:xfrm>
            <a:off x="1871473" y="3692472"/>
            <a:ext cx="4145639" cy="2743438"/>
          </a:xfrm>
          <a:prstGeom prst="rect">
            <a:avLst/>
          </a:prstGeom>
        </p:spPr>
      </p:pic>
    </p:spTree>
    <p:extLst>
      <p:ext uri="{BB962C8B-B14F-4D97-AF65-F5344CB8AC3E}">
        <p14:creationId xmlns:p14="http://schemas.microsoft.com/office/powerpoint/2010/main" val="1877152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7FCF23D-1483-4FCA-8F81-49670541CDB3}"/>
              </a:ext>
            </a:extLst>
          </p:cNvPr>
          <p:cNvSpPr>
            <a:spLocks noGrp="1"/>
          </p:cNvSpPr>
          <p:nvPr>
            <p:ph type="body" sz="quarter" idx="10"/>
          </p:nvPr>
        </p:nvSpPr>
        <p:spPr/>
        <p:txBody>
          <a:bodyPr/>
          <a:lstStyle/>
          <a:p>
            <a:r>
              <a:rPr lang="en-US"/>
              <a:t>To meet SB100 goals in 2045, as well as emissions targets, RESOLVE builds significant amounts of renewable resources and storage</a:t>
            </a:r>
          </a:p>
          <a:p>
            <a:r>
              <a:rPr lang="en-US"/>
              <a:t>This analysis is based on the publicly available 2018 CEC statewide RESOLVE model, with updated cost information</a:t>
            </a:r>
          </a:p>
        </p:txBody>
      </p:sp>
      <p:sp>
        <p:nvSpPr>
          <p:cNvPr id="2" name="Title 1">
            <a:extLst>
              <a:ext uri="{FF2B5EF4-FFF2-40B4-BE49-F238E27FC236}">
                <a16:creationId xmlns:a16="http://schemas.microsoft.com/office/drawing/2014/main" id="{AF5F3E76-5008-49DD-9DE7-733E4D542E5C}"/>
              </a:ext>
            </a:extLst>
          </p:cNvPr>
          <p:cNvSpPr>
            <a:spLocks noGrp="1"/>
          </p:cNvSpPr>
          <p:nvPr>
            <p:ph type="title"/>
          </p:nvPr>
        </p:nvSpPr>
        <p:spPr/>
        <p:txBody>
          <a:bodyPr/>
          <a:lstStyle/>
          <a:p>
            <a:r>
              <a:rPr lang="en-US"/>
              <a:t>RESOLVE Resource Portfolio</a:t>
            </a:r>
          </a:p>
        </p:txBody>
      </p:sp>
      <p:grpSp>
        <p:nvGrpSpPr>
          <p:cNvPr id="4" name="Group 3">
            <a:extLst>
              <a:ext uri="{FF2B5EF4-FFF2-40B4-BE49-F238E27FC236}">
                <a16:creationId xmlns:a16="http://schemas.microsoft.com/office/drawing/2014/main" id="{A1C263E9-F519-4306-852B-F6593D04F5D9}"/>
              </a:ext>
            </a:extLst>
          </p:cNvPr>
          <p:cNvGrpSpPr/>
          <p:nvPr/>
        </p:nvGrpSpPr>
        <p:grpSpPr>
          <a:xfrm>
            <a:off x="1447800" y="3355630"/>
            <a:ext cx="9296400" cy="2511770"/>
            <a:chOff x="1600200" y="3355630"/>
            <a:chExt cx="9296400" cy="2511770"/>
          </a:xfrm>
        </p:grpSpPr>
        <p:pic>
          <p:nvPicPr>
            <p:cNvPr id="12" name="Picture 11">
              <a:extLst>
                <a:ext uri="{FF2B5EF4-FFF2-40B4-BE49-F238E27FC236}">
                  <a16:creationId xmlns:a16="http://schemas.microsoft.com/office/drawing/2014/main" id="{47204690-BA5E-493B-996A-56209C5EDE14}"/>
                </a:ext>
              </a:extLst>
            </p:cNvPr>
            <p:cNvPicPr>
              <a:picLocks noChangeAspect="1"/>
            </p:cNvPicPr>
            <p:nvPr/>
          </p:nvPicPr>
          <p:blipFill>
            <a:blip r:embed="rId2"/>
            <a:stretch>
              <a:fillRect/>
            </a:stretch>
          </p:blipFill>
          <p:spPr>
            <a:xfrm>
              <a:off x="6781443" y="3355630"/>
              <a:ext cx="4115157" cy="2511770"/>
            </a:xfrm>
            <a:prstGeom prst="rect">
              <a:avLst/>
            </a:prstGeom>
          </p:spPr>
        </p:pic>
        <p:pic>
          <p:nvPicPr>
            <p:cNvPr id="10" name="Picture 9">
              <a:extLst>
                <a:ext uri="{FF2B5EF4-FFF2-40B4-BE49-F238E27FC236}">
                  <a16:creationId xmlns:a16="http://schemas.microsoft.com/office/drawing/2014/main" id="{8D230D46-E349-4E04-9FA1-22D8053516BD}"/>
                </a:ext>
              </a:extLst>
            </p:cNvPr>
            <p:cNvPicPr>
              <a:picLocks noChangeAspect="1"/>
            </p:cNvPicPr>
            <p:nvPr/>
          </p:nvPicPr>
          <p:blipFill>
            <a:blip r:embed="rId3"/>
            <a:stretch>
              <a:fillRect/>
            </a:stretch>
          </p:blipFill>
          <p:spPr>
            <a:xfrm>
              <a:off x="1600200" y="3355630"/>
              <a:ext cx="4115157" cy="2511770"/>
            </a:xfrm>
            <a:prstGeom prst="rect">
              <a:avLst/>
            </a:prstGeom>
          </p:spPr>
        </p:pic>
      </p:grpSp>
    </p:spTree>
    <p:extLst>
      <p:ext uri="{BB962C8B-B14F-4D97-AF65-F5344CB8AC3E}">
        <p14:creationId xmlns:p14="http://schemas.microsoft.com/office/powerpoint/2010/main" val="29473754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AF3B8-A74E-48C7-8F4F-E7E17CB4E710}"/>
              </a:ext>
            </a:extLst>
          </p:cNvPr>
          <p:cNvSpPr>
            <a:spLocks noGrp="1"/>
          </p:cNvSpPr>
          <p:nvPr>
            <p:ph type="title"/>
          </p:nvPr>
        </p:nvSpPr>
        <p:spPr/>
        <p:txBody>
          <a:bodyPr/>
          <a:lstStyle/>
          <a:p>
            <a:r>
              <a:rPr lang="en-US"/>
              <a:t>Avoided Energy Costs</a:t>
            </a:r>
          </a:p>
        </p:txBody>
      </p:sp>
      <p:sp>
        <p:nvSpPr>
          <p:cNvPr id="3" name="Text Placeholder 2">
            <a:extLst>
              <a:ext uri="{FF2B5EF4-FFF2-40B4-BE49-F238E27FC236}">
                <a16:creationId xmlns:a16="http://schemas.microsoft.com/office/drawing/2014/main" id="{78FCAFC9-12A2-4500-A1F1-2F76AB146E80}"/>
              </a:ext>
            </a:extLst>
          </p:cNvPr>
          <p:cNvSpPr>
            <a:spLocks noGrp="1"/>
          </p:cNvSpPr>
          <p:nvPr>
            <p:ph type="body" sz="quarter" idx="10"/>
          </p:nvPr>
        </p:nvSpPr>
        <p:spPr>
          <a:xfrm>
            <a:off x="685800" y="1280160"/>
            <a:ext cx="6143978" cy="5278684"/>
          </a:xfrm>
        </p:spPr>
        <p:txBody>
          <a:bodyPr>
            <a:normAutofit/>
          </a:bodyPr>
          <a:lstStyle/>
          <a:p>
            <a:r>
              <a:rPr lang="en-US"/>
              <a:t>New production simulation run in PLEXOS model</a:t>
            </a:r>
          </a:p>
          <a:p>
            <a:r>
              <a:rPr lang="en-US"/>
              <a:t>Model footprint is entire Western Interconnection to reflect the impacts of interzonal trade, transmission, and generation on California energy prices</a:t>
            </a:r>
          </a:p>
          <a:p>
            <a:r>
              <a:rPr lang="en-US"/>
              <a:t>CEC and E3 updated inputs to IEPR PLEXOS model</a:t>
            </a:r>
          </a:p>
          <a:p>
            <a:pPr lvl="1"/>
            <a:r>
              <a:rPr lang="en-US"/>
              <a:t>Changes in annual load due to efficiency, transportation electrification, building electrification</a:t>
            </a:r>
          </a:p>
          <a:p>
            <a:pPr lvl="1"/>
            <a:r>
              <a:rPr lang="en-US"/>
              <a:t>Changes in hourly load due to new weather year</a:t>
            </a:r>
          </a:p>
          <a:p>
            <a:pPr lvl="1"/>
            <a:r>
              <a:rPr lang="en-US"/>
              <a:t>Changes in supply side generation mix to meet SB100</a:t>
            </a:r>
          </a:p>
          <a:p>
            <a:pPr lvl="1"/>
            <a:r>
              <a:rPr lang="en-US"/>
              <a:t>Update renewable generation shapes to match new weather year</a:t>
            </a:r>
          </a:p>
          <a:p>
            <a:endParaRPr lang="en-US"/>
          </a:p>
          <a:p>
            <a:pPr lvl="1"/>
            <a:endParaRPr lang="en-US"/>
          </a:p>
        </p:txBody>
      </p:sp>
      <p:pic>
        <p:nvPicPr>
          <p:cNvPr id="4" name="Picture 3">
            <a:extLst>
              <a:ext uri="{FF2B5EF4-FFF2-40B4-BE49-F238E27FC236}">
                <a16:creationId xmlns:a16="http://schemas.microsoft.com/office/drawing/2014/main" id="{EA67279C-8486-47BD-8BE0-2E8DEAC48CB7}"/>
              </a:ext>
            </a:extLst>
          </p:cNvPr>
          <p:cNvPicPr>
            <a:picLocks noChangeAspect="1"/>
          </p:cNvPicPr>
          <p:nvPr/>
        </p:nvPicPr>
        <p:blipFill>
          <a:blip r:embed="rId2"/>
          <a:stretch>
            <a:fillRect/>
          </a:stretch>
        </p:blipFill>
        <p:spPr>
          <a:xfrm>
            <a:off x="7467600" y="1103055"/>
            <a:ext cx="3880554" cy="4748387"/>
          </a:xfrm>
          <a:prstGeom prst="rect">
            <a:avLst/>
          </a:prstGeom>
        </p:spPr>
      </p:pic>
      <p:sp>
        <p:nvSpPr>
          <p:cNvPr id="5" name="TextBox 4">
            <a:extLst>
              <a:ext uri="{FF2B5EF4-FFF2-40B4-BE49-F238E27FC236}">
                <a16:creationId xmlns:a16="http://schemas.microsoft.com/office/drawing/2014/main" id="{C1AC5FB3-1FE0-4B65-8301-C4D90FC4821F}"/>
              </a:ext>
            </a:extLst>
          </p:cNvPr>
          <p:cNvSpPr txBox="1"/>
          <p:nvPr/>
        </p:nvSpPr>
        <p:spPr>
          <a:xfrm>
            <a:off x="9515446" y="5851442"/>
            <a:ext cx="901209" cy="307777"/>
          </a:xfrm>
          <a:prstGeom prst="rect">
            <a:avLst/>
          </a:prstGeom>
          <a:noFill/>
        </p:spPr>
        <p:txBody>
          <a:bodyPr wrap="none" rtlCol="0">
            <a:spAutoFit/>
          </a:bodyPr>
          <a:lstStyle/>
          <a:p>
            <a:pPr algn="l"/>
            <a:r>
              <a:rPr lang="en-US" sz="1400" i="1">
                <a:solidFill>
                  <a:srgbClr val="000000"/>
                </a:solidFill>
              </a:rPr>
              <a:t>wecc.org</a:t>
            </a:r>
          </a:p>
        </p:txBody>
      </p:sp>
    </p:spTree>
    <p:extLst>
      <p:ext uri="{BB962C8B-B14F-4D97-AF65-F5344CB8AC3E}">
        <p14:creationId xmlns:p14="http://schemas.microsoft.com/office/powerpoint/2010/main" val="26086319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FB4CF-BC1B-4EBE-BC6C-A832838FE2D1}"/>
              </a:ext>
            </a:extLst>
          </p:cNvPr>
          <p:cNvSpPr>
            <a:spLocks noGrp="1"/>
          </p:cNvSpPr>
          <p:nvPr>
            <p:ph type="title"/>
          </p:nvPr>
        </p:nvSpPr>
        <p:spPr/>
        <p:txBody>
          <a:bodyPr/>
          <a:lstStyle/>
          <a:p>
            <a:r>
              <a:rPr lang="en-US"/>
              <a:t>Wholesale Electricity Price Forecast</a:t>
            </a:r>
          </a:p>
        </p:txBody>
      </p:sp>
      <p:sp>
        <p:nvSpPr>
          <p:cNvPr id="3" name="Text Placeholder 2">
            <a:extLst>
              <a:ext uri="{FF2B5EF4-FFF2-40B4-BE49-F238E27FC236}">
                <a16:creationId xmlns:a16="http://schemas.microsoft.com/office/drawing/2014/main" id="{D4A5E38F-8422-4AE2-BB45-6FC3B374F7E7}"/>
              </a:ext>
            </a:extLst>
          </p:cNvPr>
          <p:cNvSpPr>
            <a:spLocks noGrp="1"/>
          </p:cNvSpPr>
          <p:nvPr>
            <p:ph type="body" sz="quarter" idx="10"/>
          </p:nvPr>
        </p:nvSpPr>
        <p:spPr>
          <a:xfrm>
            <a:off x="533400" y="1267968"/>
            <a:ext cx="5943600" cy="2542032"/>
          </a:xfrm>
        </p:spPr>
        <p:txBody>
          <a:bodyPr/>
          <a:lstStyle/>
          <a:p>
            <a:r>
              <a:rPr lang="en-US"/>
              <a:t>Marginal energy price shape generated from PLEXOS production simulation modeling at CEC</a:t>
            </a:r>
          </a:p>
          <a:p>
            <a:r>
              <a:rPr lang="en-US"/>
              <a:t>SB100-compliant portfolio calculated with RESOLVE model</a:t>
            </a:r>
          </a:p>
          <a:p>
            <a:r>
              <a:rPr lang="en-US"/>
              <a:t>Ran PLEXOS for 2023-2030 and 2045, interpolating prices for complete 2023-2052 scope</a:t>
            </a:r>
          </a:p>
        </p:txBody>
      </p:sp>
      <p:pic>
        <p:nvPicPr>
          <p:cNvPr id="4" name="Picture 3">
            <a:extLst>
              <a:ext uri="{FF2B5EF4-FFF2-40B4-BE49-F238E27FC236}">
                <a16:creationId xmlns:a16="http://schemas.microsoft.com/office/drawing/2014/main" id="{9E1C4915-25E1-4726-BCD0-8367E4180312}"/>
              </a:ext>
            </a:extLst>
          </p:cNvPr>
          <p:cNvPicPr>
            <a:picLocks noChangeAspect="1"/>
          </p:cNvPicPr>
          <p:nvPr/>
        </p:nvPicPr>
        <p:blipFill>
          <a:blip r:embed="rId2"/>
          <a:stretch>
            <a:fillRect/>
          </a:stretch>
        </p:blipFill>
        <p:spPr>
          <a:xfrm>
            <a:off x="1066404" y="3657600"/>
            <a:ext cx="4572396" cy="2743438"/>
          </a:xfrm>
          <a:prstGeom prst="rect">
            <a:avLst/>
          </a:prstGeom>
        </p:spPr>
      </p:pic>
      <p:pic>
        <p:nvPicPr>
          <p:cNvPr id="5" name="Picture 4">
            <a:extLst>
              <a:ext uri="{FF2B5EF4-FFF2-40B4-BE49-F238E27FC236}">
                <a16:creationId xmlns:a16="http://schemas.microsoft.com/office/drawing/2014/main" id="{2824A352-12FC-44E7-ACA0-7C49358350CD}"/>
              </a:ext>
            </a:extLst>
          </p:cNvPr>
          <p:cNvPicPr>
            <a:picLocks noChangeAspect="1"/>
          </p:cNvPicPr>
          <p:nvPr/>
        </p:nvPicPr>
        <p:blipFill>
          <a:blip r:embed="rId3"/>
          <a:stretch>
            <a:fillRect/>
          </a:stretch>
        </p:blipFill>
        <p:spPr>
          <a:xfrm>
            <a:off x="7614543" y="974845"/>
            <a:ext cx="3434456" cy="1828800"/>
          </a:xfrm>
          <a:prstGeom prst="rect">
            <a:avLst/>
          </a:prstGeom>
        </p:spPr>
      </p:pic>
      <p:pic>
        <p:nvPicPr>
          <p:cNvPr id="6" name="Picture 5">
            <a:extLst>
              <a:ext uri="{FF2B5EF4-FFF2-40B4-BE49-F238E27FC236}">
                <a16:creationId xmlns:a16="http://schemas.microsoft.com/office/drawing/2014/main" id="{31488F76-DD86-41E5-BB45-AFD5BE5DE267}"/>
              </a:ext>
            </a:extLst>
          </p:cNvPr>
          <p:cNvPicPr>
            <a:picLocks noChangeAspect="1"/>
          </p:cNvPicPr>
          <p:nvPr/>
        </p:nvPicPr>
        <p:blipFill>
          <a:blip r:embed="rId4"/>
          <a:stretch>
            <a:fillRect/>
          </a:stretch>
        </p:blipFill>
        <p:spPr>
          <a:xfrm>
            <a:off x="7614545" y="2825496"/>
            <a:ext cx="3434455" cy="1828800"/>
          </a:xfrm>
          <a:prstGeom prst="rect">
            <a:avLst/>
          </a:prstGeom>
        </p:spPr>
      </p:pic>
      <p:sp>
        <p:nvSpPr>
          <p:cNvPr id="8" name="TextBox 7">
            <a:extLst>
              <a:ext uri="{FF2B5EF4-FFF2-40B4-BE49-F238E27FC236}">
                <a16:creationId xmlns:a16="http://schemas.microsoft.com/office/drawing/2014/main" id="{9E5BCF9C-E22C-434C-BB3C-864BE25B6360}"/>
              </a:ext>
            </a:extLst>
          </p:cNvPr>
          <p:cNvSpPr txBox="1"/>
          <p:nvPr/>
        </p:nvSpPr>
        <p:spPr>
          <a:xfrm rot="16200000">
            <a:off x="7080688" y="1704579"/>
            <a:ext cx="697627" cy="369332"/>
          </a:xfrm>
          <a:prstGeom prst="rect">
            <a:avLst/>
          </a:prstGeom>
          <a:noFill/>
        </p:spPr>
        <p:txBody>
          <a:bodyPr wrap="none" rtlCol="0">
            <a:spAutoFit/>
          </a:bodyPr>
          <a:lstStyle/>
          <a:p>
            <a:r>
              <a:rPr lang="en-US">
                <a:solidFill>
                  <a:srgbClr val="000000"/>
                </a:solidFill>
              </a:rPr>
              <a:t>2023</a:t>
            </a:r>
          </a:p>
        </p:txBody>
      </p:sp>
      <p:pic>
        <p:nvPicPr>
          <p:cNvPr id="11" name="Picture 10">
            <a:extLst>
              <a:ext uri="{FF2B5EF4-FFF2-40B4-BE49-F238E27FC236}">
                <a16:creationId xmlns:a16="http://schemas.microsoft.com/office/drawing/2014/main" id="{33C27C74-2775-447D-9C6F-0B9AF8F62787}"/>
              </a:ext>
            </a:extLst>
          </p:cNvPr>
          <p:cNvPicPr>
            <a:picLocks noChangeAspect="1"/>
          </p:cNvPicPr>
          <p:nvPr/>
        </p:nvPicPr>
        <p:blipFill>
          <a:blip r:embed="rId5"/>
          <a:stretch>
            <a:fillRect/>
          </a:stretch>
        </p:blipFill>
        <p:spPr>
          <a:xfrm>
            <a:off x="7614545" y="4676147"/>
            <a:ext cx="3434455" cy="1828800"/>
          </a:xfrm>
          <a:prstGeom prst="rect">
            <a:avLst/>
          </a:prstGeom>
        </p:spPr>
      </p:pic>
      <p:sp>
        <p:nvSpPr>
          <p:cNvPr id="12" name="TextBox 11">
            <a:extLst>
              <a:ext uri="{FF2B5EF4-FFF2-40B4-BE49-F238E27FC236}">
                <a16:creationId xmlns:a16="http://schemas.microsoft.com/office/drawing/2014/main" id="{7D811142-D746-4DE1-92AA-C1B0E5712FFD}"/>
              </a:ext>
            </a:extLst>
          </p:cNvPr>
          <p:cNvSpPr txBox="1"/>
          <p:nvPr/>
        </p:nvSpPr>
        <p:spPr>
          <a:xfrm rot="16200000">
            <a:off x="7080688" y="3555230"/>
            <a:ext cx="697627" cy="369332"/>
          </a:xfrm>
          <a:prstGeom prst="rect">
            <a:avLst/>
          </a:prstGeom>
          <a:noFill/>
        </p:spPr>
        <p:txBody>
          <a:bodyPr wrap="none" rtlCol="0">
            <a:spAutoFit/>
          </a:bodyPr>
          <a:lstStyle/>
          <a:p>
            <a:r>
              <a:rPr lang="en-US">
                <a:solidFill>
                  <a:srgbClr val="000000"/>
                </a:solidFill>
              </a:rPr>
              <a:t>2030</a:t>
            </a:r>
          </a:p>
        </p:txBody>
      </p:sp>
      <p:sp>
        <p:nvSpPr>
          <p:cNvPr id="13" name="TextBox 12">
            <a:extLst>
              <a:ext uri="{FF2B5EF4-FFF2-40B4-BE49-F238E27FC236}">
                <a16:creationId xmlns:a16="http://schemas.microsoft.com/office/drawing/2014/main" id="{C2DB665F-BAED-4044-8C19-011E92F2E40E}"/>
              </a:ext>
            </a:extLst>
          </p:cNvPr>
          <p:cNvSpPr txBox="1"/>
          <p:nvPr/>
        </p:nvSpPr>
        <p:spPr>
          <a:xfrm rot="16200000">
            <a:off x="7080688" y="5405880"/>
            <a:ext cx="697627" cy="369332"/>
          </a:xfrm>
          <a:prstGeom prst="rect">
            <a:avLst/>
          </a:prstGeom>
          <a:noFill/>
        </p:spPr>
        <p:txBody>
          <a:bodyPr wrap="none" rtlCol="0">
            <a:spAutoFit/>
          </a:bodyPr>
          <a:lstStyle/>
          <a:p>
            <a:r>
              <a:rPr lang="en-US">
                <a:solidFill>
                  <a:srgbClr val="000000"/>
                </a:solidFill>
              </a:rPr>
              <a:t>2045</a:t>
            </a:r>
          </a:p>
        </p:txBody>
      </p:sp>
    </p:spTree>
    <p:extLst>
      <p:ext uri="{BB962C8B-B14F-4D97-AF65-F5344CB8AC3E}">
        <p14:creationId xmlns:p14="http://schemas.microsoft.com/office/powerpoint/2010/main" val="2386132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A8269-DF01-45F7-BEB1-22223BBEE21D}"/>
              </a:ext>
            </a:extLst>
          </p:cNvPr>
          <p:cNvSpPr>
            <a:spLocks noGrp="1"/>
          </p:cNvSpPr>
          <p:nvPr>
            <p:ph type="title"/>
          </p:nvPr>
        </p:nvSpPr>
        <p:spPr/>
        <p:txBody>
          <a:bodyPr>
            <a:normAutofit fontScale="90000"/>
          </a:bodyPr>
          <a:lstStyle/>
          <a:p>
            <a:r>
              <a:rPr lang="en-US"/>
              <a:t>PLEXOS Energy Price Shape Example:</a:t>
            </a:r>
            <a:br>
              <a:rPr lang="en-US"/>
            </a:br>
            <a:r>
              <a:rPr lang="en-US"/>
              <a:t>SCE 2030</a:t>
            </a:r>
          </a:p>
        </p:txBody>
      </p:sp>
      <p:pic>
        <p:nvPicPr>
          <p:cNvPr id="6" name="Picture 5">
            <a:extLst>
              <a:ext uri="{FF2B5EF4-FFF2-40B4-BE49-F238E27FC236}">
                <a16:creationId xmlns:a16="http://schemas.microsoft.com/office/drawing/2014/main" id="{EBE0C8CE-2E70-4FDF-A0C3-B2CDDB860E3F}"/>
              </a:ext>
            </a:extLst>
          </p:cNvPr>
          <p:cNvPicPr>
            <a:picLocks noChangeAspect="1"/>
          </p:cNvPicPr>
          <p:nvPr/>
        </p:nvPicPr>
        <p:blipFill>
          <a:blip r:embed="rId2"/>
          <a:stretch>
            <a:fillRect/>
          </a:stretch>
        </p:blipFill>
        <p:spPr>
          <a:xfrm>
            <a:off x="1686218" y="3773980"/>
            <a:ext cx="3653659" cy="2743200"/>
          </a:xfrm>
          <a:prstGeom prst="rect">
            <a:avLst/>
          </a:prstGeom>
        </p:spPr>
      </p:pic>
      <p:pic>
        <p:nvPicPr>
          <p:cNvPr id="4" name="Picture 3">
            <a:extLst>
              <a:ext uri="{FF2B5EF4-FFF2-40B4-BE49-F238E27FC236}">
                <a16:creationId xmlns:a16="http://schemas.microsoft.com/office/drawing/2014/main" id="{E3AD2DFE-1ED6-4158-8817-834090EEC319}"/>
              </a:ext>
            </a:extLst>
          </p:cNvPr>
          <p:cNvPicPr>
            <a:picLocks noChangeAspect="1"/>
          </p:cNvPicPr>
          <p:nvPr/>
        </p:nvPicPr>
        <p:blipFill>
          <a:blip r:embed="rId3"/>
          <a:stretch>
            <a:fillRect/>
          </a:stretch>
        </p:blipFill>
        <p:spPr>
          <a:xfrm>
            <a:off x="1686218" y="947653"/>
            <a:ext cx="3653659" cy="2743200"/>
          </a:xfrm>
          <a:prstGeom prst="rect">
            <a:avLst/>
          </a:prstGeom>
        </p:spPr>
      </p:pic>
      <p:pic>
        <p:nvPicPr>
          <p:cNvPr id="5" name="Picture 4">
            <a:extLst>
              <a:ext uri="{FF2B5EF4-FFF2-40B4-BE49-F238E27FC236}">
                <a16:creationId xmlns:a16="http://schemas.microsoft.com/office/drawing/2014/main" id="{4F7E9FF6-8850-447C-A1DE-E0AF9ECF90A0}"/>
              </a:ext>
            </a:extLst>
          </p:cNvPr>
          <p:cNvPicPr>
            <a:picLocks noChangeAspect="1"/>
          </p:cNvPicPr>
          <p:nvPr/>
        </p:nvPicPr>
        <p:blipFill>
          <a:blip r:embed="rId4"/>
          <a:stretch>
            <a:fillRect/>
          </a:stretch>
        </p:blipFill>
        <p:spPr>
          <a:xfrm>
            <a:off x="5297634" y="947653"/>
            <a:ext cx="3653659" cy="2743200"/>
          </a:xfrm>
          <a:prstGeom prst="rect">
            <a:avLst/>
          </a:prstGeom>
        </p:spPr>
      </p:pic>
      <p:pic>
        <p:nvPicPr>
          <p:cNvPr id="7" name="Picture 6">
            <a:extLst>
              <a:ext uri="{FF2B5EF4-FFF2-40B4-BE49-F238E27FC236}">
                <a16:creationId xmlns:a16="http://schemas.microsoft.com/office/drawing/2014/main" id="{DEE14679-48D0-4D31-B94F-B3AC5DE7C212}"/>
              </a:ext>
            </a:extLst>
          </p:cNvPr>
          <p:cNvPicPr>
            <a:picLocks noChangeAspect="1"/>
          </p:cNvPicPr>
          <p:nvPr/>
        </p:nvPicPr>
        <p:blipFill>
          <a:blip r:embed="rId5"/>
          <a:stretch>
            <a:fillRect/>
          </a:stretch>
        </p:blipFill>
        <p:spPr>
          <a:xfrm>
            <a:off x="5297634" y="3773980"/>
            <a:ext cx="3653659" cy="2743200"/>
          </a:xfrm>
          <a:prstGeom prst="rect">
            <a:avLst/>
          </a:prstGeom>
        </p:spPr>
      </p:pic>
      <p:pic>
        <p:nvPicPr>
          <p:cNvPr id="8" name="Picture 7">
            <a:extLst>
              <a:ext uri="{FF2B5EF4-FFF2-40B4-BE49-F238E27FC236}">
                <a16:creationId xmlns:a16="http://schemas.microsoft.com/office/drawing/2014/main" id="{493BFC52-D2FD-49BA-B3FD-C8516DF48AE8}"/>
              </a:ext>
            </a:extLst>
          </p:cNvPr>
          <p:cNvPicPr>
            <a:picLocks noChangeAspect="1"/>
          </p:cNvPicPr>
          <p:nvPr/>
        </p:nvPicPr>
        <p:blipFill rotWithShape="1">
          <a:blip r:embed="rId6"/>
          <a:srcRect l="67214"/>
          <a:stretch/>
        </p:blipFill>
        <p:spPr>
          <a:xfrm>
            <a:off x="8951293" y="2057400"/>
            <a:ext cx="1504791" cy="2743200"/>
          </a:xfrm>
          <a:prstGeom prst="rect">
            <a:avLst/>
          </a:prstGeom>
        </p:spPr>
      </p:pic>
    </p:spTree>
    <p:extLst>
      <p:ext uri="{BB962C8B-B14F-4D97-AF65-F5344CB8AC3E}">
        <p14:creationId xmlns:p14="http://schemas.microsoft.com/office/powerpoint/2010/main" val="4228535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76340A73-87B9-4B2F-9DB7-2D207DDA9EFD}"/>
              </a:ext>
            </a:extLst>
          </p:cNvPr>
          <p:cNvSpPr>
            <a:spLocks noGrp="1"/>
          </p:cNvSpPr>
          <p:nvPr>
            <p:ph type="title"/>
          </p:nvPr>
        </p:nvSpPr>
        <p:spPr/>
        <p:txBody>
          <a:bodyPr/>
          <a:lstStyle/>
          <a:p>
            <a:r>
              <a:rPr lang="en-US"/>
              <a:t>Energy Price Shape Comparison</a:t>
            </a:r>
          </a:p>
        </p:txBody>
      </p:sp>
      <p:sp>
        <p:nvSpPr>
          <p:cNvPr id="16" name="Text Placeholder 15">
            <a:extLst>
              <a:ext uri="{FF2B5EF4-FFF2-40B4-BE49-F238E27FC236}">
                <a16:creationId xmlns:a16="http://schemas.microsoft.com/office/drawing/2014/main" id="{3FE46A98-8BCF-42B5-8CFF-82AA603CFBC4}"/>
              </a:ext>
            </a:extLst>
          </p:cNvPr>
          <p:cNvSpPr>
            <a:spLocks noGrp="1"/>
          </p:cNvSpPr>
          <p:nvPr>
            <p:ph type="body" sz="quarter" idx="10"/>
          </p:nvPr>
        </p:nvSpPr>
        <p:spPr/>
        <p:txBody>
          <a:bodyPr/>
          <a:lstStyle/>
          <a:p>
            <a:r>
              <a:rPr lang="en-US" dirty="0"/>
              <a:t>Higher buildout of solar in PLEXOS drives down midday prices</a:t>
            </a:r>
          </a:p>
          <a:p>
            <a:r>
              <a:rPr lang="en-US" dirty="0"/>
              <a:t>Abundant near-zero variable cost resources – solar, wind, and storage – contribute to lower prices overall – particularly with Spring’s low loads, high solar, and hydro runoff</a:t>
            </a:r>
          </a:p>
          <a:p>
            <a:r>
              <a:rPr lang="en-US" dirty="0"/>
              <a:t>Storage discharge reduces peak prices in morning and evening “shoulder hours”</a:t>
            </a:r>
          </a:p>
        </p:txBody>
      </p:sp>
      <p:grpSp>
        <p:nvGrpSpPr>
          <p:cNvPr id="20" name="Group 19">
            <a:extLst>
              <a:ext uri="{FF2B5EF4-FFF2-40B4-BE49-F238E27FC236}">
                <a16:creationId xmlns:a16="http://schemas.microsoft.com/office/drawing/2014/main" id="{4605C269-2C5F-489E-BB90-C408048204EC}"/>
              </a:ext>
            </a:extLst>
          </p:cNvPr>
          <p:cNvGrpSpPr/>
          <p:nvPr/>
        </p:nvGrpSpPr>
        <p:grpSpPr>
          <a:xfrm>
            <a:off x="1982060" y="3191256"/>
            <a:ext cx="8227883" cy="3383280"/>
            <a:chOff x="392826" y="3191256"/>
            <a:chExt cx="8227883" cy="3383280"/>
          </a:xfrm>
        </p:grpSpPr>
        <p:pic>
          <p:nvPicPr>
            <p:cNvPr id="19" name="Picture 18">
              <a:extLst>
                <a:ext uri="{FF2B5EF4-FFF2-40B4-BE49-F238E27FC236}">
                  <a16:creationId xmlns:a16="http://schemas.microsoft.com/office/drawing/2014/main" id="{B0F6CEDF-466D-4D8C-84AE-73B2B7203D9A}"/>
                </a:ext>
              </a:extLst>
            </p:cNvPr>
            <p:cNvPicPr>
              <a:picLocks noChangeAspect="1"/>
            </p:cNvPicPr>
            <p:nvPr/>
          </p:nvPicPr>
          <p:blipFill>
            <a:blip r:embed="rId2"/>
            <a:stretch>
              <a:fillRect/>
            </a:stretch>
          </p:blipFill>
          <p:spPr>
            <a:xfrm>
              <a:off x="392826" y="3191256"/>
              <a:ext cx="8227883" cy="3383280"/>
            </a:xfrm>
            <a:prstGeom prst="rect">
              <a:avLst/>
            </a:prstGeom>
          </p:spPr>
        </p:pic>
        <p:sp>
          <p:nvSpPr>
            <p:cNvPr id="7" name="Rectangle 6">
              <a:extLst>
                <a:ext uri="{FF2B5EF4-FFF2-40B4-BE49-F238E27FC236}">
                  <a16:creationId xmlns:a16="http://schemas.microsoft.com/office/drawing/2014/main" id="{F34FC6CD-953F-4E11-9EB5-FC3AE1C61384}"/>
                </a:ext>
              </a:extLst>
            </p:cNvPr>
            <p:cNvSpPr/>
            <p:nvPr/>
          </p:nvSpPr>
          <p:spPr>
            <a:xfrm>
              <a:off x="804844" y="6076188"/>
              <a:ext cx="320040" cy="1920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D43D5DB-26E9-4480-B659-ADBC0049AB3A}"/>
                </a:ext>
              </a:extLst>
            </p:cNvPr>
            <p:cNvSpPr/>
            <p:nvPr/>
          </p:nvSpPr>
          <p:spPr>
            <a:xfrm>
              <a:off x="1124884" y="6126480"/>
              <a:ext cx="6638372" cy="640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935053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F12E6-EA4E-4DE6-8CC6-EFBFDD791B78}"/>
              </a:ext>
            </a:extLst>
          </p:cNvPr>
          <p:cNvSpPr>
            <a:spLocks noGrp="1"/>
          </p:cNvSpPr>
          <p:nvPr>
            <p:ph type="title"/>
          </p:nvPr>
        </p:nvSpPr>
        <p:spPr/>
        <p:txBody>
          <a:bodyPr/>
          <a:lstStyle/>
          <a:p>
            <a:r>
              <a:rPr lang="en-US"/>
              <a:t>Generation Capacity</a:t>
            </a:r>
          </a:p>
        </p:txBody>
      </p:sp>
      <p:sp>
        <p:nvSpPr>
          <p:cNvPr id="3" name="Text Placeholder 2">
            <a:extLst>
              <a:ext uri="{FF2B5EF4-FFF2-40B4-BE49-F238E27FC236}">
                <a16:creationId xmlns:a16="http://schemas.microsoft.com/office/drawing/2014/main" id="{97896687-1640-4F7F-B44A-06BEF3C8D07F}"/>
              </a:ext>
            </a:extLst>
          </p:cNvPr>
          <p:cNvSpPr>
            <a:spLocks noGrp="1"/>
          </p:cNvSpPr>
          <p:nvPr>
            <p:ph type="body" sz="quarter" idx="10"/>
          </p:nvPr>
        </p:nvSpPr>
        <p:spPr>
          <a:xfrm>
            <a:off x="463296" y="1280160"/>
            <a:ext cx="5023104" cy="4937760"/>
          </a:xfrm>
        </p:spPr>
        <p:txBody>
          <a:bodyPr/>
          <a:lstStyle/>
          <a:p>
            <a:r>
              <a:rPr lang="en-US"/>
              <a:t>System Net Peak expected to transition as renewable penetration increases</a:t>
            </a:r>
          </a:p>
          <a:p>
            <a:pPr lvl="1"/>
            <a:r>
              <a:rPr lang="en-US"/>
              <a:t>2023 – summer evenings</a:t>
            </a:r>
          </a:p>
          <a:p>
            <a:pPr lvl="1"/>
            <a:r>
              <a:rPr lang="en-US"/>
              <a:t>2033 – mornings after batteries dispatch</a:t>
            </a:r>
          </a:p>
          <a:p>
            <a:pPr lvl="1"/>
            <a:r>
              <a:rPr lang="en-US"/>
              <a:t>2045 – winter periods of low renewable energy availability</a:t>
            </a:r>
          </a:p>
          <a:p>
            <a:r>
              <a:rPr lang="en-US"/>
              <a:t>With significant solar and storage, early morning before sun rises will be capacity defining event</a:t>
            </a:r>
          </a:p>
        </p:txBody>
      </p:sp>
      <p:pic>
        <p:nvPicPr>
          <p:cNvPr id="4" name="Picture 3">
            <a:extLst>
              <a:ext uri="{FF2B5EF4-FFF2-40B4-BE49-F238E27FC236}">
                <a16:creationId xmlns:a16="http://schemas.microsoft.com/office/drawing/2014/main" id="{0822BBBA-A0C9-4CAA-A72F-7F55FCC2E0FC}"/>
              </a:ext>
            </a:extLst>
          </p:cNvPr>
          <p:cNvPicPr>
            <a:picLocks noChangeAspect="1"/>
          </p:cNvPicPr>
          <p:nvPr/>
        </p:nvPicPr>
        <p:blipFill>
          <a:blip r:embed="rId2"/>
          <a:stretch>
            <a:fillRect/>
          </a:stretch>
        </p:blipFill>
        <p:spPr>
          <a:xfrm>
            <a:off x="7334399" y="1066800"/>
            <a:ext cx="3867001" cy="1676400"/>
          </a:xfrm>
          <a:prstGeom prst="rect">
            <a:avLst/>
          </a:prstGeom>
        </p:spPr>
      </p:pic>
      <p:pic>
        <p:nvPicPr>
          <p:cNvPr id="6" name="Picture 5">
            <a:extLst>
              <a:ext uri="{FF2B5EF4-FFF2-40B4-BE49-F238E27FC236}">
                <a16:creationId xmlns:a16="http://schemas.microsoft.com/office/drawing/2014/main" id="{C6F1276B-1BCE-4498-B8D0-980F9126040F}"/>
              </a:ext>
            </a:extLst>
          </p:cNvPr>
          <p:cNvPicPr>
            <a:picLocks noChangeAspect="1"/>
          </p:cNvPicPr>
          <p:nvPr/>
        </p:nvPicPr>
        <p:blipFill>
          <a:blip r:embed="rId3"/>
          <a:stretch>
            <a:fillRect/>
          </a:stretch>
        </p:blipFill>
        <p:spPr>
          <a:xfrm>
            <a:off x="7328675" y="2819400"/>
            <a:ext cx="3859971" cy="1673352"/>
          </a:xfrm>
          <a:prstGeom prst="rect">
            <a:avLst/>
          </a:prstGeom>
        </p:spPr>
      </p:pic>
      <p:pic>
        <p:nvPicPr>
          <p:cNvPr id="8" name="Picture 7">
            <a:extLst>
              <a:ext uri="{FF2B5EF4-FFF2-40B4-BE49-F238E27FC236}">
                <a16:creationId xmlns:a16="http://schemas.microsoft.com/office/drawing/2014/main" id="{9B239830-C392-4D4B-B776-2C5EB05D02ED}"/>
              </a:ext>
            </a:extLst>
          </p:cNvPr>
          <p:cNvPicPr>
            <a:picLocks noChangeAspect="1"/>
          </p:cNvPicPr>
          <p:nvPr/>
        </p:nvPicPr>
        <p:blipFill>
          <a:blip r:embed="rId4"/>
          <a:stretch>
            <a:fillRect/>
          </a:stretch>
        </p:blipFill>
        <p:spPr>
          <a:xfrm>
            <a:off x="7309453" y="4581242"/>
            <a:ext cx="3859971" cy="1673352"/>
          </a:xfrm>
          <a:prstGeom prst="rect">
            <a:avLst/>
          </a:prstGeom>
        </p:spPr>
      </p:pic>
      <p:sp>
        <p:nvSpPr>
          <p:cNvPr id="9" name="TextBox 8">
            <a:extLst>
              <a:ext uri="{FF2B5EF4-FFF2-40B4-BE49-F238E27FC236}">
                <a16:creationId xmlns:a16="http://schemas.microsoft.com/office/drawing/2014/main" id="{C819B098-0D06-47AF-A455-1080825A88F0}"/>
              </a:ext>
            </a:extLst>
          </p:cNvPr>
          <p:cNvSpPr txBox="1"/>
          <p:nvPr/>
        </p:nvSpPr>
        <p:spPr>
          <a:xfrm>
            <a:off x="6644157" y="1735723"/>
            <a:ext cx="639919" cy="338554"/>
          </a:xfrm>
          <a:prstGeom prst="rect">
            <a:avLst/>
          </a:prstGeom>
          <a:noFill/>
        </p:spPr>
        <p:txBody>
          <a:bodyPr wrap="none" rtlCol="0">
            <a:spAutoFit/>
          </a:bodyPr>
          <a:lstStyle/>
          <a:p>
            <a:pPr algn="l"/>
            <a:r>
              <a:rPr lang="en-US" sz="1600" b="1">
                <a:solidFill>
                  <a:schemeClr val="accent1"/>
                </a:solidFill>
              </a:rPr>
              <a:t>2023</a:t>
            </a:r>
          </a:p>
        </p:txBody>
      </p:sp>
      <p:sp>
        <p:nvSpPr>
          <p:cNvPr id="10" name="TextBox 9">
            <a:extLst>
              <a:ext uri="{FF2B5EF4-FFF2-40B4-BE49-F238E27FC236}">
                <a16:creationId xmlns:a16="http://schemas.microsoft.com/office/drawing/2014/main" id="{60820308-9E2B-482C-9F17-35137EAED439}"/>
              </a:ext>
            </a:extLst>
          </p:cNvPr>
          <p:cNvSpPr txBox="1"/>
          <p:nvPr/>
        </p:nvSpPr>
        <p:spPr>
          <a:xfrm>
            <a:off x="6644158" y="3486799"/>
            <a:ext cx="639919" cy="338554"/>
          </a:xfrm>
          <a:prstGeom prst="rect">
            <a:avLst/>
          </a:prstGeom>
          <a:noFill/>
        </p:spPr>
        <p:txBody>
          <a:bodyPr wrap="none" rtlCol="0">
            <a:spAutoFit/>
          </a:bodyPr>
          <a:lstStyle/>
          <a:p>
            <a:pPr algn="l"/>
            <a:r>
              <a:rPr lang="en-US" sz="1600" b="1">
                <a:solidFill>
                  <a:schemeClr val="accent1"/>
                </a:solidFill>
              </a:rPr>
              <a:t>2033</a:t>
            </a:r>
          </a:p>
        </p:txBody>
      </p:sp>
      <p:sp>
        <p:nvSpPr>
          <p:cNvPr id="11" name="TextBox 10">
            <a:extLst>
              <a:ext uri="{FF2B5EF4-FFF2-40B4-BE49-F238E27FC236}">
                <a16:creationId xmlns:a16="http://schemas.microsoft.com/office/drawing/2014/main" id="{26700281-EF89-4A08-81A9-DA12DC33B53B}"/>
              </a:ext>
            </a:extLst>
          </p:cNvPr>
          <p:cNvSpPr txBox="1"/>
          <p:nvPr/>
        </p:nvSpPr>
        <p:spPr>
          <a:xfrm>
            <a:off x="6647027" y="5248641"/>
            <a:ext cx="639919" cy="338554"/>
          </a:xfrm>
          <a:prstGeom prst="rect">
            <a:avLst/>
          </a:prstGeom>
          <a:noFill/>
        </p:spPr>
        <p:txBody>
          <a:bodyPr wrap="none" rtlCol="0">
            <a:spAutoFit/>
          </a:bodyPr>
          <a:lstStyle/>
          <a:p>
            <a:pPr algn="l"/>
            <a:r>
              <a:rPr lang="en-US" sz="1600" b="1">
                <a:solidFill>
                  <a:schemeClr val="accent1"/>
                </a:solidFill>
              </a:rPr>
              <a:t>2045</a:t>
            </a:r>
          </a:p>
        </p:txBody>
      </p:sp>
    </p:spTree>
    <p:extLst>
      <p:ext uri="{BB962C8B-B14F-4D97-AF65-F5344CB8AC3E}">
        <p14:creationId xmlns:p14="http://schemas.microsoft.com/office/powerpoint/2010/main" val="38741100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AF3B8-A74E-48C7-8F4F-E7E17CB4E710}"/>
              </a:ext>
            </a:extLst>
          </p:cNvPr>
          <p:cNvSpPr>
            <a:spLocks noGrp="1"/>
          </p:cNvSpPr>
          <p:nvPr>
            <p:ph type="title"/>
          </p:nvPr>
        </p:nvSpPr>
        <p:spPr>
          <a:xfrm>
            <a:off x="1427181" y="0"/>
            <a:ext cx="10279171" cy="896112"/>
          </a:xfrm>
        </p:spPr>
        <p:txBody>
          <a:bodyPr/>
          <a:lstStyle/>
          <a:p>
            <a:r>
              <a:rPr lang="en-US"/>
              <a:t>T&amp;D Capacity</a:t>
            </a:r>
          </a:p>
        </p:txBody>
      </p:sp>
      <p:sp>
        <p:nvSpPr>
          <p:cNvPr id="3" name="Text Placeholder 2">
            <a:extLst>
              <a:ext uri="{FF2B5EF4-FFF2-40B4-BE49-F238E27FC236}">
                <a16:creationId xmlns:a16="http://schemas.microsoft.com/office/drawing/2014/main" id="{78FCAFC9-12A2-4500-A1F1-2F76AB146E80}"/>
              </a:ext>
            </a:extLst>
          </p:cNvPr>
          <p:cNvSpPr>
            <a:spLocks noGrp="1"/>
          </p:cNvSpPr>
          <p:nvPr>
            <p:ph type="body" sz="quarter" idx="10"/>
          </p:nvPr>
        </p:nvSpPr>
        <p:spPr>
          <a:xfrm>
            <a:off x="463296" y="1280160"/>
            <a:ext cx="5861304" cy="4937760"/>
          </a:xfrm>
        </p:spPr>
        <p:txBody>
          <a:bodyPr/>
          <a:lstStyle/>
          <a:p>
            <a:r>
              <a:rPr lang="en-US"/>
              <a:t>New weather year used in for T&amp;D Allocator model, along with regional rooftop PV penetration forecasts</a:t>
            </a:r>
          </a:p>
          <a:p>
            <a:r>
              <a:rPr lang="en-US"/>
              <a:t>Peaks generally remain in historical patterns</a:t>
            </a:r>
          </a:p>
          <a:p>
            <a:r>
              <a:rPr lang="en-US"/>
              <a:t>T&amp;D avoided costs are calculated using weighted average from the latest utility GRCs, consistent with 2019 CPUC Avoided Cost Calculator</a:t>
            </a:r>
          </a:p>
          <a:p>
            <a:pPr lvl="1"/>
            <a:r>
              <a:rPr lang="en-US"/>
              <a:t>Transmission: $24.47/kW-</a:t>
            </a:r>
            <a:r>
              <a:rPr lang="en-US" err="1"/>
              <a:t>yr</a:t>
            </a:r>
            <a:endParaRPr lang="en-US"/>
          </a:p>
          <a:p>
            <a:pPr lvl="1"/>
            <a:r>
              <a:rPr lang="en-US"/>
              <a:t>Distribution: $102.54/kW-</a:t>
            </a:r>
            <a:r>
              <a:rPr lang="en-US" err="1"/>
              <a:t>yr</a:t>
            </a:r>
            <a:endParaRPr lang="en-US"/>
          </a:p>
          <a:p>
            <a:endParaRPr lang="en-US"/>
          </a:p>
          <a:p>
            <a:pPr lvl="1"/>
            <a:endParaRPr lang="en-US"/>
          </a:p>
        </p:txBody>
      </p:sp>
      <p:sp>
        <p:nvSpPr>
          <p:cNvPr id="8" name="TextBox 7">
            <a:extLst>
              <a:ext uri="{FF2B5EF4-FFF2-40B4-BE49-F238E27FC236}">
                <a16:creationId xmlns:a16="http://schemas.microsoft.com/office/drawing/2014/main" id="{6925EFEB-6952-4941-B58D-2251C50CE06B}"/>
              </a:ext>
            </a:extLst>
          </p:cNvPr>
          <p:cNvSpPr txBox="1"/>
          <p:nvPr/>
        </p:nvSpPr>
        <p:spPr>
          <a:xfrm>
            <a:off x="7754088" y="1794700"/>
            <a:ext cx="639919" cy="338554"/>
          </a:xfrm>
          <a:prstGeom prst="rect">
            <a:avLst/>
          </a:prstGeom>
          <a:noFill/>
        </p:spPr>
        <p:txBody>
          <a:bodyPr wrap="none" rtlCol="0">
            <a:spAutoFit/>
          </a:bodyPr>
          <a:lstStyle/>
          <a:p>
            <a:pPr algn="l"/>
            <a:r>
              <a:rPr lang="en-US" sz="1600" b="1">
                <a:solidFill>
                  <a:schemeClr val="accent1"/>
                </a:solidFill>
              </a:rPr>
              <a:t>2023</a:t>
            </a:r>
          </a:p>
        </p:txBody>
      </p:sp>
      <p:sp>
        <p:nvSpPr>
          <p:cNvPr id="9" name="TextBox 8">
            <a:extLst>
              <a:ext uri="{FF2B5EF4-FFF2-40B4-BE49-F238E27FC236}">
                <a16:creationId xmlns:a16="http://schemas.microsoft.com/office/drawing/2014/main" id="{623B03BB-3DEC-41F4-A2E1-080F38951AE2}"/>
              </a:ext>
            </a:extLst>
          </p:cNvPr>
          <p:cNvSpPr txBox="1"/>
          <p:nvPr/>
        </p:nvSpPr>
        <p:spPr>
          <a:xfrm>
            <a:off x="7754088" y="3556542"/>
            <a:ext cx="639919" cy="338554"/>
          </a:xfrm>
          <a:prstGeom prst="rect">
            <a:avLst/>
          </a:prstGeom>
          <a:noFill/>
        </p:spPr>
        <p:txBody>
          <a:bodyPr wrap="none" rtlCol="0">
            <a:spAutoFit/>
          </a:bodyPr>
          <a:lstStyle/>
          <a:p>
            <a:pPr algn="l"/>
            <a:r>
              <a:rPr lang="en-US" sz="1600" b="1">
                <a:solidFill>
                  <a:schemeClr val="accent1"/>
                </a:solidFill>
              </a:rPr>
              <a:t>2033</a:t>
            </a:r>
          </a:p>
        </p:txBody>
      </p:sp>
      <p:sp>
        <p:nvSpPr>
          <p:cNvPr id="10" name="TextBox 9">
            <a:extLst>
              <a:ext uri="{FF2B5EF4-FFF2-40B4-BE49-F238E27FC236}">
                <a16:creationId xmlns:a16="http://schemas.microsoft.com/office/drawing/2014/main" id="{B457E4AA-B21B-42FA-A474-1F2DD16386F1}"/>
              </a:ext>
            </a:extLst>
          </p:cNvPr>
          <p:cNvSpPr txBox="1"/>
          <p:nvPr/>
        </p:nvSpPr>
        <p:spPr>
          <a:xfrm>
            <a:off x="7756957" y="5318384"/>
            <a:ext cx="639919" cy="338554"/>
          </a:xfrm>
          <a:prstGeom prst="rect">
            <a:avLst/>
          </a:prstGeom>
          <a:noFill/>
        </p:spPr>
        <p:txBody>
          <a:bodyPr wrap="none" rtlCol="0">
            <a:spAutoFit/>
          </a:bodyPr>
          <a:lstStyle/>
          <a:p>
            <a:pPr algn="l"/>
            <a:r>
              <a:rPr lang="en-US" sz="1600" b="1">
                <a:solidFill>
                  <a:schemeClr val="accent1"/>
                </a:solidFill>
              </a:rPr>
              <a:t>2045</a:t>
            </a:r>
          </a:p>
        </p:txBody>
      </p:sp>
      <p:pic>
        <p:nvPicPr>
          <p:cNvPr id="11" name="Picture 10">
            <a:extLst>
              <a:ext uri="{FF2B5EF4-FFF2-40B4-BE49-F238E27FC236}">
                <a16:creationId xmlns:a16="http://schemas.microsoft.com/office/drawing/2014/main" id="{585FAE15-F06E-4147-9008-ED4E530DDE9F}"/>
              </a:ext>
            </a:extLst>
          </p:cNvPr>
          <p:cNvPicPr>
            <a:picLocks noChangeAspect="1"/>
          </p:cNvPicPr>
          <p:nvPr/>
        </p:nvPicPr>
        <p:blipFill>
          <a:blip r:embed="rId2"/>
          <a:stretch>
            <a:fillRect/>
          </a:stretch>
        </p:blipFill>
        <p:spPr>
          <a:xfrm>
            <a:off x="8465353" y="1100323"/>
            <a:ext cx="2964647" cy="1673352"/>
          </a:xfrm>
          <a:prstGeom prst="rect">
            <a:avLst/>
          </a:prstGeom>
        </p:spPr>
      </p:pic>
      <p:pic>
        <p:nvPicPr>
          <p:cNvPr id="12" name="Picture 11">
            <a:extLst>
              <a:ext uri="{FF2B5EF4-FFF2-40B4-BE49-F238E27FC236}">
                <a16:creationId xmlns:a16="http://schemas.microsoft.com/office/drawing/2014/main" id="{8DD0F08F-4D42-4BCD-8640-DE069B10D2C1}"/>
              </a:ext>
            </a:extLst>
          </p:cNvPr>
          <p:cNvPicPr>
            <a:picLocks noChangeAspect="1"/>
          </p:cNvPicPr>
          <p:nvPr/>
        </p:nvPicPr>
        <p:blipFill>
          <a:blip r:embed="rId3"/>
          <a:stretch>
            <a:fillRect/>
          </a:stretch>
        </p:blipFill>
        <p:spPr>
          <a:xfrm>
            <a:off x="8465353" y="2875518"/>
            <a:ext cx="2964647" cy="1673352"/>
          </a:xfrm>
          <a:prstGeom prst="rect">
            <a:avLst/>
          </a:prstGeom>
        </p:spPr>
      </p:pic>
      <p:pic>
        <p:nvPicPr>
          <p:cNvPr id="13" name="Picture 12">
            <a:extLst>
              <a:ext uri="{FF2B5EF4-FFF2-40B4-BE49-F238E27FC236}">
                <a16:creationId xmlns:a16="http://schemas.microsoft.com/office/drawing/2014/main" id="{610727D1-56B6-4EF4-928D-F72E234F8FA6}"/>
              </a:ext>
            </a:extLst>
          </p:cNvPr>
          <p:cNvPicPr>
            <a:picLocks noChangeAspect="1"/>
          </p:cNvPicPr>
          <p:nvPr/>
        </p:nvPicPr>
        <p:blipFill>
          <a:blip r:embed="rId4"/>
          <a:stretch>
            <a:fillRect/>
          </a:stretch>
        </p:blipFill>
        <p:spPr>
          <a:xfrm>
            <a:off x="8465353" y="4687384"/>
            <a:ext cx="2964647" cy="1673352"/>
          </a:xfrm>
          <a:prstGeom prst="rect">
            <a:avLst/>
          </a:prstGeom>
        </p:spPr>
      </p:pic>
      <p:sp>
        <p:nvSpPr>
          <p:cNvPr id="14" name="TextBox 13">
            <a:extLst>
              <a:ext uri="{FF2B5EF4-FFF2-40B4-BE49-F238E27FC236}">
                <a16:creationId xmlns:a16="http://schemas.microsoft.com/office/drawing/2014/main" id="{9D936BFC-5369-43CF-8B0D-3F9D107B6202}"/>
              </a:ext>
            </a:extLst>
          </p:cNvPr>
          <p:cNvSpPr txBox="1"/>
          <p:nvPr/>
        </p:nvSpPr>
        <p:spPr>
          <a:xfrm>
            <a:off x="7709204" y="1031785"/>
            <a:ext cx="684803" cy="338554"/>
          </a:xfrm>
          <a:prstGeom prst="rect">
            <a:avLst/>
          </a:prstGeom>
          <a:noFill/>
        </p:spPr>
        <p:txBody>
          <a:bodyPr wrap="none" rtlCol="0">
            <a:spAutoFit/>
          </a:bodyPr>
          <a:lstStyle/>
          <a:p>
            <a:pPr algn="l"/>
            <a:r>
              <a:rPr lang="en-US" sz="1600" b="1">
                <a:solidFill>
                  <a:schemeClr val="accent1"/>
                </a:solidFill>
              </a:rPr>
              <a:t>CZ12</a:t>
            </a:r>
          </a:p>
        </p:txBody>
      </p:sp>
    </p:spTree>
    <p:extLst>
      <p:ext uri="{BB962C8B-B14F-4D97-AF65-F5344CB8AC3E}">
        <p14:creationId xmlns:p14="http://schemas.microsoft.com/office/powerpoint/2010/main" val="10141845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BFD1F-8D74-4D53-B90D-7E1D06054B36}"/>
              </a:ext>
            </a:extLst>
          </p:cNvPr>
          <p:cNvSpPr>
            <a:spLocks noGrp="1"/>
          </p:cNvSpPr>
          <p:nvPr>
            <p:ph type="title"/>
          </p:nvPr>
        </p:nvSpPr>
        <p:spPr/>
        <p:txBody>
          <a:bodyPr/>
          <a:lstStyle/>
          <a:p>
            <a:r>
              <a:rPr lang="en-US"/>
              <a:t>Emissions Accounting for Electricity</a:t>
            </a:r>
          </a:p>
        </p:txBody>
      </p:sp>
      <p:sp>
        <p:nvSpPr>
          <p:cNvPr id="3" name="Text Placeholder 2">
            <a:extLst>
              <a:ext uri="{FF2B5EF4-FFF2-40B4-BE49-F238E27FC236}">
                <a16:creationId xmlns:a16="http://schemas.microsoft.com/office/drawing/2014/main" id="{CFB1B480-86B8-462E-9C8E-28636CFB5FBA}"/>
              </a:ext>
            </a:extLst>
          </p:cNvPr>
          <p:cNvSpPr>
            <a:spLocks noGrp="1"/>
          </p:cNvSpPr>
          <p:nvPr>
            <p:ph type="body" sz="quarter" idx="10"/>
          </p:nvPr>
        </p:nvSpPr>
        <p:spPr/>
        <p:txBody>
          <a:bodyPr/>
          <a:lstStyle/>
          <a:p>
            <a:r>
              <a:rPr lang="en-US" dirty="0"/>
              <a:t>Three emissions cost streams for electricity</a:t>
            </a:r>
          </a:p>
          <a:p>
            <a:pPr marL="754380" lvl="1" indent="-342900">
              <a:buFont typeface="+mj-lt"/>
              <a:buAutoNum type="arabicPeriod"/>
            </a:pPr>
            <a:r>
              <a:rPr lang="en-US" b="1" dirty="0"/>
              <a:t>Cap and Trade Emissions</a:t>
            </a:r>
            <a:r>
              <a:rPr lang="en-US" dirty="0"/>
              <a:t>: Direct plant emissions from directly serving load</a:t>
            </a:r>
          </a:p>
          <a:p>
            <a:pPr marL="754380" lvl="1" indent="-342900">
              <a:buFont typeface="+mj-lt"/>
              <a:buAutoNum type="arabicPeriod"/>
            </a:pPr>
            <a:r>
              <a:rPr lang="en-US" b="1" dirty="0"/>
              <a:t>GHG Adder: </a:t>
            </a:r>
            <a:r>
              <a:rPr lang="en-US" dirty="0"/>
              <a:t>Additional cost of procuring the necessary supply-side resources to achieve the electricity-sector long run emissions intensity target.</a:t>
            </a:r>
            <a:r>
              <a:rPr lang="en-US" b="1" dirty="0"/>
              <a:t> </a:t>
            </a:r>
            <a:r>
              <a:rPr lang="en-US" dirty="0"/>
              <a:t>Replaces previous ‘RPS Adder’ field</a:t>
            </a:r>
          </a:p>
          <a:p>
            <a:pPr marL="754380" lvl="1" indent="-342900">
              <a:buFont typeface="+mj-lt"/>
              <a:buAutoNum type="arabicPeriod"/>
            </a:pPr>
            <a:r>
              <a:rPr lang="en-US" b="1" dirty="0"/>
              <a:t>Emissions Abatement:</a:t>
            </a:r>
            <a:r>
              <a:rPr lang="en-US" dirty="0"/>
              <a:t> Economy-wide cost of abating remaining emissions after supply-side actions have been taken</a:t>
            </a:r>
            <a:endParaRPr lang="en-US" b="1" dirty="0"/>
          </a:p>
          <a:p>
            <a:endParaRPr lang="en-US" dirty="0"/>
          </a:p>
          <a:p>
            <a:endParaRPr lang="en-US" dirty="0"/>
          </a:p>
        </p:txBody>
      </p:sp>
      <p:sp>
        <p:nvSpPr>
          <p:cNvPr id="5" name="Arrow: Up 4">
            <a:extLst>
              <a:ext uri="{FF2B5EF4-FFF2-40B4-BE49-F238E27FC236}">
                <a16:creationId xmlns:a16="http://schemas.microsoft.com/office/drawing/2014/main" id="{050158E5-2273-4C06-A329-463E8854EF3F}"/>
              </a:ext>
            </a:extLst>
          </p:cNvPr>
          <p:cNvSpPr/>
          <p:nvPr/>
        </p:nvSpPr>
        <p:spPr>
          <a:xfrm>
            <a:off x="3779320" y="4249326"/>
            <a:ext cx="578735" cy="1828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09D70FB-E167-41C3-B892-F9DAD8D5515F}"/>
              </a:ext>
            </a:extLst>
          </p:cNvPr>
          <p:cNvSpPr txBox="1"/>
          <p:nvPr/>
        </p:nvSpPr>
        <p:spPr>
          <a:xfrm>
            <a:off x="4284314" y="4962425"/>
            <a:ext cx="1409171" cy="830997"/>
          </a:xfrm>
          <a:prstGeom prst="rect">
            <a:avLst/>
          </a:prstGeom>
          <a:noFill/>
        </p:spPr>
        <p:txBody>
          <a:bodyPr wrap="square" rtlCol="0">
            <a:spAutoFit/>
          </a:bodyPr>
          <a:lstStyle/>
          <a:p>
            <a:pPr algn="l"/>
            <a:r>
              <a:rPr lang="en-US" sz="1200">
                <a:solidFill>
                  <a:schemeClr val="accent1"/>
                </a:solidFill>
              </a:rPr>
              <a:t>Adding load from new buildings increases emissions</a:t>
            </a:r>
          </a:p>
        </p:txBody>
      </p:sp>
      <p:cxnSp>
        <p:nvCxnSpPr>
          <p:cNvPr id="7" name="Straight Connector 6">
            <a:extLst>
              <a:ext uri="{FF2B5EF4-FFF2-40B4-BE49-F238E27FC236}">
                <a16:creationId xmlns:a16="http://schemas.microsoft.com/office/drawing/2014/main" id="{D4D02A5C-137B-4C02-BE29-18B051981A1A}"/>
              </a:ext>
            </a:extLst>
          </p:cNvPr>
          <p:cNvCxnSpPr/>
          <p:nvPr/>
        </p:nvCxnSpPr>
        <p:spPr>
          <a:xfrm>
            <a:off x="2795471" y="3823956"/>
            <a:ext cx="0" cy="225417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97E3FDF-71A6-4B83-A788-C69B74599893}"/>
              </a:ext>
            </a:extLst>
          </p:cNvPr>
          <p:cNvCxnSpPr>
            <a:cxnSpLocks/>
          </p:cNvCxnSpPr>
          <p:nvPr/>
        </p:nvCxnSpPr>
        <p:spPr>
          <a:xfrm>
            <a:off x="2807047" y="6078126"/>
            <a:ext cx="5694737"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3E7E59D9-DF7B-44CC-8C83-9262B0098DC9}"/>
              </a:ext>
            </a:extLst>
          </p:cNvPr>
          <p:cNvSpPr txBox="1"/>
          <p:nvPr/>
        </p:nvSpPr>
        <p:spPr>
          <a:xfrm rot="16200000">
            <a:off x="1505516" y="4805811"/>
            <a:ext cx="2036135" cy="276999"/>
          </a:xfrm>
          <a:prstGeom prst="rect">
            <a:avLst/>
          </a:prstGeom>
          <a:noFill/>
        </p:spPr>
        <p:txBody>
          <a:bodyPr wrap="none" rtlCol="0">
            <a:spAutoFit/>
          </a:bodyPr>
          <a:lstStyle/>
          <a:p>
            <a:pPr algn="l"/>
            <a:r>
              <a:rPr lang="en-US" sz="1200">
                <a:solidFill>
                  <a:schemeClr val="accent1"/>
                </a:solidFill>
              </a:rPr>
              <a:t>Electric Emissions (tonnes)</a:t>
            </a:r>
          </a:p>
        </p:txBody>
      </p:sp>
      <p:cxnSp>
        <p:nvCxnSpPr>
          <p:cNvPr id="10" name="Straight Connector 9">
            <a:extLst>
              <a:ext uri="{FF2B5EF4-FFF2-40B4-BE49-F238E27FC236}">
                <a16:creationId xmlns:a16="http://schemas.microsoft.com/office/drawing/2014/main" id="{F7839EB0-C5E2-47CE-99F0-FFBDFC5B5FEA}"/>
              </a:ext>
            </a:extLst>
          </p:cNvPr>
          <p:cNvCxnSpPr>
            <a:cxnSpLocks/>
          </p:cNvCxnSpPr>
          <p:nvPr/>
        </p:nvCxnSpPr>
        <p:spPr>
          <a:xfrm>
            <a:off x="4045537" y="4237751"/>
            <a:ext cx="3026825" cy="0"/>
          </a:xfrm>
          <a:prstGeom prst="line">
            <a:avLst/>
          </a:prstGeom>
        </p:spPr>
        <p:style>
          <a:lnRef idx="1">
            <a:schemeClr val="accent1"/>
          </a:lnRef>
          <a:fillRef idx="0">
            <a:schemeClr val="accent1"/>
          </a:fillRef>
          <a:effectRef idx="0">
            <a:schemeClr val="accent1"/>
          </a:effectRef>
          <a:fontRef idx="minor">
            <a:schemeClr val="tx1"/>
          </a:fontRef>
        </p:style>
      </p:cxnSp>
      <p:sp>
        <p:nvSpPr>
          <p:cNvPr id="11" name="Arrow: Up 10">
            <a:extLst>
              <a:ext uri="{FF2B5EF4-FFF2-40B4-BE49-F238E27FC236}">
                <a16:creationId xmlns:a16="http://schemas.microsoft.com/office/drawing/2014/main" id="{87A3B51E-A462-48CB-B93F-B545681A34A6}"/>
              </a:ext>
            </a:extLst>
          </p:cNvPr>
          <p:cNvSpPr/>
          <p:nvPr/>
        </p:nvSpPr>
        <p:spPr>
          <a:xfrm rot="10800000">
            <a:off x="6493630" y="4249326"/>
            <a:ext cx="578731" cy="936226"/>
          </a:xfrm>
          <a:prstGeom prst="upArrow">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1D8745BC-E006-4926-A7A7-743A1B5326CE}"/>
              </a:ext>
            </a:extLst>
          </p:cNvPr>
          <p:cNvCxnSpPr>
            <a:cxnSpLocks/>
          </p:cNvCxnSpPr>
          <p:nvPr/>
        </p:nvCxnSpPr>
        <p:spPr>
          <a:xfrm>
            <a:off x="6420298" y="5204802"/>
            <a:ext cx="2071861" cy="0"/>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A7EF061D-2B24-4498-A8B4-62FD988A2334}"/>
              </a:ext>
            </a:extLst>
          </p:cNvPr>
          <p:cNvSpPr txBox="1"/>
          <p:nvPr/>
        </p:nvSpPr>
        <p:spPr>
          <a:xfrm>
            <a:off x="7072362" y="4169890"/>
            <a:ext cx="1306505" cy="1015663"/>
          </a:xfrm>
          <a:prstGeom prst="rect">
            <a:avLst/>
          </a:prstGeom>
          <a:noFill/>
        </p:spPr>
        <p:txBody>
          <a:bodyPr wrap="square" rtlCol="0">
            <a:spAutoFit/>
          </a:bodyPr>
          <a:lstStyle/>
          <a:p>
            <a:pPr algn="l"/>
            <a:r>
              <a:rPr lang="en-US" sz="1200">
                <a:solidFill>
                  <a:schemeClr val="accent1"/>
                </a:solidFill>
              </a:rPr>
              <a:t>Re-optimized RPS portfolio reduces emissions to hit SB100 goals</a:t>
            </a:r>
          </a:p>
        </p:txBody>
      </p:sp>
      <p:sp>
        <p:nvSpPr>
          <p:cNvPr id="14" name="TextBox 13">
            <a:extLst>
              <a:ext uri="{FF2B5EF4-FFF2-40B4-BE49-F238E27FC236}">
                <a16:creationId xmlns:a16="http://schemas.microsoft.com/office/drawing/2014/main" id="{00C63D24-4399-4DF2-B201-E63E692A5030}"/>
              </a:ext>
            </a:extLst>
          </p:cNvPr>
          <p:cNvSpPr txBox="1"/>
          <p:nvPr/>
        </p:nvSpPr>
        <p:spPr>
          <a:xfrm>
            <a:off x="9308894" y="3172321"/>
            <a:ext cx="1306505" cy="830997"/>
          </a:xfrm>
          <a:prstGeom prst="rect">
            <a:avLst/>
          </a:prstGeom>
          <a:noFill/>
        </p:spPr>
        <p:txBody>
          <a:bodyPr wrap="square" rtlCol="0">
            <a:spAutoFit/>
          </a:bodyPr>
          <a:lstStyle/>
          <a:p>
            <a:pPr algn="l"/>
            <a:r>
              <a:rPr lang="en-US" sz="1200">
                <a:solidFill>
                  <a:schemeClr val="accent1"/>
                </a:solidFill>
              </a:rPr>
              <a:t>‘GHG Adder’ calculates cost of incremental renewables</a:t>
            </a:r>
          </a:p>
        </p:txBody>
      </p:sp>
      <p:sp>
        <p:nvSpPr>
          <p:cNvPr id="15" name="Arrow: Up-Down 14">
            <a:extLst>
              <a:ext uri="{FF2B5EF4-FFF2-40B4-BE49-F238E27FC236}">
                <a16:creationId xmlns:a16="http://schemas.microsoft.com/office/drawing/2014/main" id="{35400FD3-6981-4799-AA92-11DD058E1469}"/>
              </a:ext>
            </a:extLst>
          </p:cNvPr>
          <p:cNvSpPr/>
          <p:nvPr/>
        </p:nvSpPr>
        <p:spPr>
          <a:xfrm>
            <a:off x="7517943" y="5224052"/>
            <a:ext cx="486137" cy="854060"/>
          </a:xfrm>
          <a:prstGeom prst="upDownArrow">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5DB0EDE-4264-4FE6-84C3-FE3A1214D519}"/>
              </a:ext>
            </a:extLst>
          </p:cNvPr>
          <p:cNvSpPr txBox="1"/>
          <p:nvPr/>
        </p:nvSpPr>
        <p:spPr>
          <a:xfrm>
            <a:off x="6387585" y="5355202"/>
            <a:ext cx="981043" cy="646331"/>
          </a:xfrm>
          <a:prstGeom prst="rect">
            <a:avLst/>
          </a:prstGeom>
          <a:noFill/>
        </p:spPr>
        <p:txBody>
          <a:bodyPr wrap="square" rtlCol="0">
            <a:spAutoFit/>
          </a:bodyPr>
          <a:lstStyle/>
          <a:p>
            <a:pPr algn="l"/>
            <a:r>
              <a:rPr lang="en-US" sz="1200">
                <a:solidFill>
                  <a:schemeClr val="accent1"/>
                </a:solidFill>
              </a:rPr>
              <a:t>Net long-run GHG emissions</a:t>
            </a:r>
          </a:p>
        </p:txBody>
      </p:sp>
      <p:cxnSp>
        <p:nvCxnSpPr>
          <p:cNvPr id="17" name="Straight Arrow Connector 16">
            <a:extLst>
              <a:ext uri="{FF2B5EF4-FFF2-40B4-BE49-F238E27FC236}">
                <a16:creationId xmlns:a16="http://schemas.microsoft.com/office/drawing/2014/main" id="{9FE060B1-F7B0-47F2-ABBF-BB8FE8A83D2F}"/>
              </a:ext>
            </a:extLst>
          </p:cNvPr>
          <p:cNvCxnSpPr>
            <a:cxnSpLocks/>
          </p:cNvCxnSpPr>
          <p:nvPr/>
        </p:nvCxnSpPr>
        <p:spPr>
          <a:xfrm flipH="1">
            <a:off x="8850185" y="3723327"/>
            <a:ext cx="387796" cy="3699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75C54FFB-3C6E-42D6-B810-9D8225B028F8}"/>
              </a:ext>
            </a:extLst>
          </p:cNvPr>
          <p:cNvSpPr txBox="1"/>
          <p:nvPr/>
        </p:nvSpPr>
        <p:spPr>
          <a:xfrm>
            <a:off x="2813551" y="3662057"/>
            <a:ext cx="1306505" cy="1015663"/>
          </a:xfrm>
          <a:prstGeom prst="rect">
            <a:avLst/>
          </a:prstGeom>
          <a:noFill/>
        </p:spPr>
        <p:txBody>
          <a:bodyPr wrap="square" rtlCol="0">
            <a:spAutoFit/>
          </a:bodyPr>
          <a:lstStyle/>
          <a:p>
            <a:pPr algn="l"/>
            <a:r>
              <a:rPr lang="en-US" sz="1200">
                <a:solidFill>
                  <a:schemeClr val="accent1"/>
                </a:solidFill>
              </a:rPr>
              <a:t>Direct emissions increases subject to Cap and Trade market</a:t>
            </a:r>
          </a:p>
        </p:txBody>
      </p:sp>
      <p:cxnSp>
        <p:nvCxnSpPr>
          <p:cNvPr id="19" name="Straight Arrow Connector 18">
            <a:extLst>
              <a:ext uri="{FF2B5EF4-FFF2-40B4-BE49-F238E27FC236}">
                <a16:creationId xmlns:a16="http://schemas.microsoft.com/office/drawing/2014/main" id="{D7DEC787-4DE6-4C64-BF2C-D15C377260F4}"/>
              </a:ext>
            </a:extLst>
          </p:cNvPr>
          <p:cNvCxnSpPr>
            <a:cxnSpLocks/>
          </p:cNvCxnSpPr>
          <p:nvPr/>
        </p:nvCxnSpPr>
        <p:spPr>
          <a:xfrm>
            <a:off x="3447131" y="4668175"/>
            <a:ext cx="389790" cy="3515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4E5EA0D2-BC21-4108-AF63-D9C6CABC47CC}"/>
              </a:ext>
            </a:extLst>
          </p:cNvPr>
          <p:cNvSpPr txBox="1"/>
          <p:nvPr/>
        </p:nvSpPr>
        <p:spPr>
          <a:xfrm>
            <a:off x="10055066" y="4724853"/>
            <a:ext cx="1306505" cy="1569660"/>
          </a:xfrm>
          <a:prstGeom prst="rect">
            <a:avLst/>
          </a:prstGeom>
          <a:noFill/>
        </p:spPr>
        <p:txBody>
          <a:bodyPr wrap="square" rtlCol="0">
            <a:spAutoFit/>
          </a:bodyPr>
          <a:lstStyle/>
          <a:p>
            <a:pPr algn="l"/>
            <a:r>
              <a:rPr lang="en-US" sz="1200">
                <a:solidFill>
                  <a:schemeClr val="accent1"/>
                </a:solidFill>
              </a:rPr>
              <a:t>Remaining emissions put pressure on the 80 x 50 GHG cap and therefore drive costs to meet statewide goal</a:t>
            </a:r>
          </a:p>
        </p:txBody>
      </p:sp>
      <p:cxnSp>
        <p:nvCxnSpPr>
          <p:cNvPr id="22" name="Straight Arrow Connector 21">
            <a:extLst>
              <a:ext uri="{FF2B5EF4-FFF2-40B4-BE49-F238E27FC236}">
                <a16:creationId xmlns:a16="http://schemas.microsoft.com/office/drawing/2014/main" id="{873F6B65-2A84-4C10-BE85-925D7DA53BEA}"/>
              </a:ext>
            </a:extLst>
          </p:cNvPr>
          <p:cNvCxnSpPr>
            <a:cxnSpLocks/>
          </p:cNvCxnSpPr>
          <p:nvPr/>
        </p:nvCxnSpPr>
        <p:spPr>
          <a:xfrm flipH="1">
            <a:off x="8112873" y="5635857"/>
            <a:ext cx="184927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ED1D0B58-31CF-4C5A-A159-68F3B55CDBD7}"/>
              </a:ext>
            </a:extLst>
          </p:cNvPr>
          <p:cNvSpPr txBox="1"/>
          <p:nvPr/>
        </p:nvSpPr>
        <p:spPr>
          <a:xfrm>
            <a:off x="8481637" y="4169882"/>
            <a:ext cx="1306505" cy="830997"/>
          </a:xfrm>
          <a:prstGeom prst="rect">
            <a:avLst/>
          </a:prstGeom>
          <a:noFill/>
        </p:spPr>
        <p:txBody>
          <a:bodyPr wrap="square" rtlCol="0">
            <a:spAutoFit/>
          </a:bodyPr>
          <a:lstStyle/>
          <a:p>
            <a:pPr algn="l"/>
            <a:r>
              <a:rPr lang="en-US" sz="1200" dirty="0">
                <a:solidFill>
                  <a:schemeClr val="accent1"/>
                </a:solidFill>
              </a:rPr>
              <a:t>Biofuels to reduce GHG content of pipeline gas</a:t>
            </a:r>
          </a:p>
        </p:txBody>
      </p:sp>
      <p:sp>
        <p:nvSpPr>
          <p:cNvPr id="23" name="TextBox 22">
            <a:extLst>
              <a:ext uri="{FF2B5EF4-FFF2-40B4-BE49-F238E27FC236}">
                <a16:creationId xmlns:a16="http://schemas.microsoft.com/office/drawing/2014/main" id="{5838F090-1DAA-4EEB-A2EE-F4CC3CE4D6E5}"/>
              </a:ext>
            </a:extLst>
          </p:cNvPr>
          <p:cNvSpPr txBox="1"/>
          <p:nvPr/>
        </p:nvSpPr>
        <p:spPr>
          <a:xfrm>
            <a:off x="8172584" y="4456314"/>
            <a:ext cx="389850" cy="369332"/>
          </a:xfrm>
          <a:prstGeom prst="rect">
            <a:avLst/>
          </a:prstGeom>
          <a:noFill/>
        </p:spPr>
        <p:txBody>
          <a:bodyPr wrap="none" rtlCol="0">
            <a:spAutoFit/>
          </a:bodyPr>
          <a:lstStyle/>
          <a:p>
            <a:pPr algn="l"/>
            <a:r>
              <a:rPr lang="en-US">
                <a:solidFill>
                  <a:schemeClr val="accent1"/>
                </a:solidFill>
              </a:rPr>
              <a:t>or</a:t>
            </a:r>
          </a:p>
        </p:txBody>
      </p:sp>
      <p:sp>
        <p:nvSpPr>
          <p:cNvPr id="24" name="Oval 23">
            <a:extLst>
              <a:ext uri="{FF2B5EF4-FFF2-40B4-BE49-F238E27FC236}">
                <a16:creationId xmlns:a16="http://schemas.microsoft.com/office/drawing/2014/main" id="{238715C1-4C1E-4CBB-8754-B5F5A3B0BF59}"/>
              </a:ext>
            </a:extLst>
          </p:cNvPr>
          <p:cNvSpPr/>
          <p:nvPr/>
        </p:nvSpPr>
        <p:spPr>
          <a:xfrm>
            <a:off x="3412187" y="5035964"/>
            <a:ext cx="277000" cy="3376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accent5">
                    <a:lumMod val="60000"/>
                    <a:lumOff val="40000"/>
                  </a:schemeClr>
                </a:solidFill>
              </a:rPr>
              <a:t>1</a:t>
            </a:r>
          </a:p>
        </p:txBody>
      </p:sp>
      <p:sp>
        <p:nvSpPr>
          <p:cNvPr id="25" name="Oval 24">
            <a:extLst>
              <a:ext uri="{FF2B5EF4-FFF2-40B4-BE49-F238E27FC236}">
                <a16:creationId xmlns:a16="http://schemas.microsoft.com/office/drawing/2014/main" id="{6B05F972-CD84-4678-BABD-97C24A36E94E}"/>
              </a:ext>
            </a:extLst>
          </p:cNvPr>
          <p:cNvSpPr/>
          <p:nvPr/>
        </p:nvSpPr>
        <p:spPr>
          <a:xfrm>
            <a:off x="6252359" y="4416542"/>
            <a:ext cx="277000" cy="3376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accent5">
                    <a:lumMod val="60000"/>
                    <a:lumOff val="40000"/>
                  </a:schemeClr>
                </a:solidFill>
              </a:rPr>
              <a:t>2</a:t>
            </a:r>
          </a:p>
        </p:txBody>
      </p:sp>
      <p:sp>
        <p:nvSpPr>
          <p:cNvPr id="26" name="Oval 25">
            <a:extLst>
              <a:ext uri="{FF2B5EF4-FFF2-40B4-BE49-F238E27FC236}">
                <a16:creationId xmlns:a16="http://schemas.microsoft.com/office/drawing/2014/main" id="{5013E30E-BEFB-4B1B-A8E5-BFEF16F257BF}"/>
              </a:ext>
            </a:extLst>
          </p:cNvPr>
          <p:cNvSpPr/>
          <p:nvPr/>
        </p:nvSpPr>
        <p:spPr>
          <a:xfrm>
            <a:off x="7202327" y="5509529"/>
            <a:ext cx="277000" cy="3376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accent5">
                    <a:lumMod val="60000"/>
                    <a:lumOff val="40000"/>
                  </a:schemeClr>
                </a:solidFill>
              </a:rPr>
              <a:t>3</a:t>
            </a:r>
          </a:p>
        </p:txBody>
      </p:sp>
    </p:spTree>
    <p:extLst>
      <p:ext uri="{BB962C8B-B14F-4D97-AF65-F5344CB8AC3E}">
        <p14:creationId xmlns:p14="http://schemas.microsoft.com/office/powerpoint/2010/main" val="26102025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BFD1F-8D74-4D53-B90D-7E1D06054B36}"/>
              </a:ext>
            </a:extLst>
          </p:cNvPr>
          <p:cNvSpPr>
            <a:spLocks noGrp="1"/>
          </p:cNvSpPr>
          <p:nvPr>
            <p:ph type="title"/>
          </p:nvPr>
        </p:nvSpPr>
        <p:spPr/>
        <p:txBody>
          <a:bodyPr/>
          <a:lstStyle/>
          <a:p>
            <a:r>
              <a:rPr lang="en-US"/>
              <a:t>Emissions Accounting for Natural Gas</a:t>
            </a:r>
          </a:p>
        </p:txBody>
      </p:sp>
      <p:sp>
        <p:nvSpPr>
          <p:cNvPr id="3" name="Text Placeholder 2">
            <a:extLst>
              <a:ext uri="{FF2B5EF4-FFF2-40B4-BE49-F238E27FC236}">
                <a16:creationId xmlns:a16="http://schemas.microsoft.com/office/drawing/2014/main" id="{CFB1B480-86B8-462E-9C8E-28636CFB5FBA}"/>
              </a:ext>
            </a:extLst>
          </p:cNvPr>
          <p:cNvSpPr>
            <a:spLocks noGrp="1"/>
          </p:cNvSpPr>
          <p:nvPr>
            <p:ph type="body" sz="quarter" idx="10"/>
          </p:nvPr>
        </p:nvSpPr>
        <p:spPr>
          <a:xfrm>
            <a:off x="463296" y="1280160"/>
            <a:ext cx="9498851" cy="4937760"/>
          </a:xfrm>
        </p:spPr>
        <p:txBody>
          <a:bodyPr/>
          <a:lstStyle/>
          <a:p>
            <a:r>
              <a:rPr lang="en-US" dirty="0"/>
              <a:t>Two emissions cost streams for natural gas</a:t>
            </a:r>
          </a:p>
          <a:p>
            <a:pPr marL="754380" lvl="1" indent="-342900">
              <a:buFont typeface="+mj-lt"/>
              <a:buAutoNum type="arabicPeriod"/>
            </a:pPr>
            <a:r>
              <a:rPr lang="en-US" b="1" dirty="0"/>
              <a:t>Cap and Trade Emissions</a:t>
            </a:r>
            <a:r>
              <a:rPr lang="en-US" dirty="0"/>
              <a:t>: Direct emissions from non-renewable gas delivered (net of RNG)</a:t>
            </a:r>
          </a:p>
          <a:p>
            <a:pPr marL="411480" lvl="1" indent="0">
              <a:buNone/>
            </a:pPr>
            <a:r>
              <a:rPr lang="en-US" dirty="0"/>
              <a:t>	Additional cost of procuring renewable natural gas included in the commodity price. </a:t>
            </a:r>
          </a:p>
          <a:p>
            <a:pPr marL="754380" lvl="1" indent="-342900">
              <a:buFont typeface="+mj-lt"/>
              <a:buAutoNum type="arabicPeriod" startAt="2"/>
            </a:pPr>
            <a:r>
              <a:rPr lang="en-US" b="1" dirty="0"/>
              <a:t>Emissions Abatement: </a:t>
            </a:r>
            <a:r>
              <a:rPr lang="en-US" dirty="0"/>
              <a:t>Economy-wide cost of abating remaining emissions after supply-side actions have been taken</a:t>
            </a:r>
          </a:p>
          <a:p>
            <a:endParaRPr lang="en-US" dirty="0"/>
          </a:p>
          <a:p>
            <a:endParaRPr lang="en-US" dirty="0"/>
          </a:p>
        </p:txBody>
      </p:sp>
      <p:sp>
        <p:nvSpPr>
          <p:cNvPr id="5" name="Arrow: Up 4">
            <a:extLst>
              <a:ext uri="{FF2B5EF4-FFF2-40B4-BE49-F238E27FC236}">
                <a16:creationId xmlns:a16="http://schemas.microsoft.com/office/drawing/2014/main" id="{050158E5-2273-4C06-A329-463E8854EF3F}"/>
              </a:ext>
            </a:extLst>
          </p:cNvPr>
          <p:cNvSpPr/>
          <p:nvPr/>
        </p:nvSpPr>
        <p:spPr>
          <a:xfrm>
            <a:off x="3779320" y="4249326"/>
            <a:ext cx="578735" cy="18288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A09D70FB-E167-41C3-B892-F9DAD8D5515F}"/>
              </a:ext>
            </a:extLst>
          </p:cNvPr>
          <p:cNvSpPr txBox="1"/>
          <p:nvPr/>
        </p:nvSpPr>
        <p:spPr>
          <a:xfrm>
            <a:off x="4260082" y="5086346"/>
            <a:ext cx="1409171" cy="1015663"/>
          </a:xfrm>
          <a:prstGeom prst="rect">
            <a:avLst/>
          </a:prstGeom>
          <a:noFill/>
        </p:spPr>
        <p:txBody>
          <a:bodyPr wrap="square" rtlCol="0">
            <a:spAutoFit/>
          </a:bodyPr>
          <a:lstStyle/>
          <a:p>
            <a:pPr algn="l"/>
            <a:r>
              <a:rPr lang="en-US" sz="1200" dirty="0">
                <a:solidFill>
                  <a:schemeClr val="accent1"/>
                </a:solidFill>
              </a:rPr>
              <a:t>Adding demand from new buildings increases emissions</a:t>
            </a:r>
          </a:p>
        </p:txBody>
      </p:sp>
      <p:cxnSp>
        <p:nvCxnSpPr>
          <p:cNvPr id="7" name="Straight Connector 6">
            <a:extLst>
              <a:ext uri="{FF2B5EF4-FFF2-40B4-BE49-F238E27FC236}">
                <a16:creationId xmlns:a16="http://schemas.microsoft.com/office/drawing/2014/main" id="{D4D02A5C-137B-4C02-BE29-18B051981A1A}"/>
              </a:ext>
            </a:extLst>
          </p:cNvPr>
          <p:cNvCxnSpPr/>
          <p:nvPr/>
        </p:nvCxnSpPr>
        <p:spPr>
          <a:xfrm>
            <a:off x="2795471" y="3823956"/>
            <a:ext cx="0" cy="225417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C97E3FDF-71A6-4B83-A788-C69B74599893}"/>
              </a:ext>
            </a:extLst>
          </p:cNvPr>
          <p:cNvCxnSpPr>
            <a:cxnSpLocks/>
          </p:cNvCxnSpPr>
          <p:nvPr/>
        </p:nvCxnSpPr>
        <p:spPr>
          <a:xfrm>
            <a:off x="2807047" y="6078126"/>
            <a:ext cx="5694737"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3E7E59D9-DF7B-44CC-8C83-9262B0098DC9}"/>
              </a:ext>
            </a:extLst>
          </p:cNvPr>
          <p:cNvSpPr txBox="1"/>
          <p:nvPr/>
        </p:nvSpPr>
        <p:spPr>
          <a:xfrm rot="16200000">
            <a:off x="1347623" y="4805811"/>
            <a:ext cx="2351926" cy="276999"/>
          </a:xfrm>
          <a:prstGeom prst="rect">
            <a:avLst/>
          </a:prstGeom>
          <a:noFill/>
        </p:spPr>
        <p:txBody>
          <a:bodyPr wrap="none" rtlCol="0">
            <a:spAutoFit/>
          </a:bodyPr>
          <a:lstStyle/>
          <a:p>
            <a:pPr algn="l"/>
            <a:r>
              <a:rPr lang="en-US" sz="1200" dirty="0">
                <a:solidFill>
                  <a:schemeClr val="accent1"/>
                </a:solidFill>
              </a:rPr>
              <a:t>Natural Gas Emissions (</a:t>
            </a:r>
            <a:r>
              <a:rPr lang="en-US" sz="1200" dirty="0" err="1">
                <a:solidFill>
                  <a:schemeClr val="accent1"/>
                </a:solidFill>
              </a:rPr>
              <a:t>tonnes</a:t>
            </a:r>
            <a:r>
              <a:rPr lang="en-US" sz="1200" dirty="0">
                <a:solidFill>
                  <a:schemeClr val="accent1"/>
                </a:solidFill>
              </a:rPr>
              <a:t>)</a:t>
            </a:r>
          </a:p>
        </p:txBody>
      </p:sp>
      <p:cxnSp>
        <p:nvCxnSpPr>
          <p:cNvPr id="10" name="Straight Connector 9">
            <a:extLst>
              <a:ext uri="{FF2B5EF4-FFF2-40B4-BE49-F238E27FC236}">
                <a16:creationId xmlns:a16="http://schemas.microsoft.com/office/drawing/2014/main" id="{F7839EB0-C5E2-47CE-99F0-FFBDFC5B5FEA}"/>
              </a:ext>
            </a:extLst>
          </p:cNvPr>
          <p:cNvCxnSpPr>
            <a:cxnSpLocks/>
          </p:cNvCxnSpPr>
          <p:nvPr/>
        </p:nvCxnSpPr>
        <p:spPr>
          <a:xfrm>
            <a:off x="4055062" y="4237751"/>
            <a:ext cx="1361929" cy="4591"/>
          </a:xfrm>
          <a:prstGeom prst="line">
            <a:avLst/>
          </a:prstGeom>
        </p:spPr>
        <p:style>
          <a:lnRef idx="1">
            <a:schemeClr val="accent1"/>
          </a:lnRef>
          <a:fillRef idx="0">
            <a:schemeClr val="accent1"/>
          </a:fillRef>
          <a:effectRef idx="0">
            <a:schemeClr val="accent1"/>
          </a:effectRef>
          <a:fontRef idx="minor">
            <a:schemeClr val="tx1"/>
          </a:fontRef>
        </p:style>
      </p:cxnSp>
      <p:sp>
        <p:nvSpPr>
          <p:cNvPr id="11" name="Arrow: Up 10">
            <a:extLst>
              <a:ext uri="{FF2B5EF4-FFF2-40B4-BE49-F238E27FC236}">
                <a16:creationId xmlns:a16="http://schemas.microsoft.com/office/drawing/2014/main" id="{87A3B51E-A462-48CB-B93F-B545681A34A6}"/>
              </a:ext>
            </a:extLst>
          </p:cNvPr>
          <p:cNvSpPr/>
          <p:nvPr/>
        </p:nvSpPr>
        <p:spPr>
          <a:xfrm rot="10800000">
            <a:off x="4495888" y="4249326"/>
            <a:ext cx="578731" cy="575694"/>
          </a:xfrm>
          <a:prstGeom prst="upArrow">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1D8745BC-E006-4926-A7A7-743A1B5326CE}"/>
              </a:ext>
            </a:extLst>
          </p:cNvPr>
          <p:cNvCxnSpPr>
            <a:cxnSpLocks/>
          </p:cNvCxnSpPr>
          <p:nvPr/>
        </p:nvCxnSpPr>
        <p:spPr>
          <a:xfrm>
            <a:off x="3335605" y="4837410"/>
            <a:ext cx="438385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Arrow: Up-Down 14">
            <a:extLst>
              <a:ext uri="{FF2B5EF4-FFF2-40B4-BE49-F238E27FC236}">
                <a16:creationId xmlns:a16="http://schemas.microsoft.com/office/drawing/2014/main" id="{35400FD3-6981-4799-AA92-11DD058E1469}"/>
              </a:ext>
            </a:extLst>
          </p:cNvPr>
          <p:cNvSpPr/>
          <p:nvPr/>
        </p:nvSpPr>
        <p:spPr>
          <a:xfrm>
            <a:off x="7058367" y="4849800"/>
            <a:ext cx="486137" cy="1189629"/>
          </a:xfrm>
          <a:prstGeom prst="upDownArrow">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05DB0EDE-4264-4FE6-84C3-FE3A1214D519}"/>
              </a:ext>
            </a:extLst>
          </p:cNvPr>
          <p:cNvSpPr txBox="1"/>
          <p:nvPr/>
        </p:nvSpPr>
        <p:spPr>
          <a:xfrm>
            <a:off x="5825867" y="5258610"/>
            <a:ext cx="981043" cy="646331"/>
          </a:xfrm>
          <a:prstGeom prst="rect">
            <a:avLst/>
          </a:prstGeom>
          <a:noFill/>
        </p:spPr>
        <p:txBody>
          <a:bodyPr wrap="square" rtlCol="0">
            <a:spAutoFit/>
          </a:bodyPr>
          <a:lstStyle/>
          <a:p>
            <a:pPr algn="l"/>
            <a:r>
              <a:rPr lang="en-US" sz="1200">
                <a:solidFill>
                  <a:schemeClr val="accent1"/>
                </a:solidFill>
              </a:rPr>
              <a:t>Net long-run GHG emissions</a:t>
            </a:r>
          </a:p>
        </p:txBody>
      </p:sp>
      <p:cxnSp>
        <p:nvCxnSpPr>
          <p:cNvPr id="17" name="Straight Arrow Connector 16">
            <a:extLst>
              <a:ext uri="{FF2B5EF4-FFF2-40B4-BE49-F238E27FC236}">
                <a16:creationId xmlns:a16="http://schemas.microsoft.com/office/drawing/2014/main" id="{9FE060B1-F7B0-47F2-ABBF-BB8FE8A83D2F}"/>
              </a:ext>
            </a:extLst>
          </p:cNvPr>
          <p:cNvCxnSpPr>
            <a:cxnSpLocks/>
          </p:cNvCxnSpPr>
          <p:nvPr/>
        </p:nvCxnSpPr>
        <p:spPr>
          <a:xfrm flipH="1">
            <a:off x="5145727" y="4320186"/>
            <a:ext cx="429484" cy="2280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75C54FFB-3C6E-42D6-B810-9D8225B028F8}"/>
              </a:ext>
            </a:extLst>
          </p:cNvPr>
          <p:cNvSpPr txBox="1"/>
          <p:nvPr/>
        </p:nvSpPr>
        <p:spPr>
          <a:xfrm>
            <a:off x="2813551" y="3662057"/>
            <a:ext cx="1306505" cy="1015663"/>
          </a:xfrm>
          <a:prstGeom prst="rect">
            <a:avLst/>
          </a:prstGeom>
          <a:noFill/>
        </p:spPr>
        <p:txBody>
          <a:bodyPr wrap="square" rtlCol="0">
            <a:spAutoFit/>
          </a:bodyPr>
          <a:lstStyle/>
          <a:p>
            <a:pPr algn="l"/>
            <a:r>
              <a:rPr lang="en-US" sz="1200">
                <a:solidFill>
                  <a:schemeClr val="accent1"/>
                </a:solidFill>
              </a:rPr>
              <a:t>Direct emissions increases subject to Cap and Trade market</a:t>
            </a:r>
          </a:p>
        </p:txBody>
      </p:sp>
      <p:sp>
        <p:nvSpPr>
          <p:cNvPr id="20" name="TextBox 19">
            <a:extLst>
              <a:ext uri="{FF2B5EF4-FFF2-40B4-BE49-F238E27FC236}">
                <a16:creationId xmlns:a16="http://schemas.microsoft.com/office/drawing/2014/main" id="{4E5EA0D2-BC21-4108-AF63-D9C6CABC47CC}"/>
              </a:ext>
            </a:extLst>
          </p:cNvPr>
          <p:cNvSpPr txBox="1"/>
          <p:nvPr/>
        </p:nvSpPr>
        <p:spPr>
          <a:xfrm>
            <a:off x="8696946" y="4628712"/>
            <a:ext cx="1306505" cy="1569660"/>
          </a:xfrm>
          <a:prstGeom prst="rect">
            <a:avLst/>
          </a:prstGeom>
          <a:noFill/>
        </p:spPr>
        <p:txBody>
          <a:bodyPr wrap="square" rtlCol="0">
            <a:spAutoFit/>
          </a:bodyPr>
          <a:lstStyle/>
          <a:p>
            <a:pPr algn="l"/>
            <a:r>
              <a:rPr lang="en-US" sz="1200">
                <a:solidFill>
                  <a:schemeClr val="accent1"/>
                </a:solidFill>
              </a:rPr>
              <a:t>Remaining emissions put pressure on the 80 x 50 GHG cap and therefore drive costs to meet statewide goal</a:t>
            </a:r>
          </a:p>
        </p:txBody>
      </p:sp>
      <p:cxnSp>
        <p:nvCxnSpPr>
          <p:cNvPr id="22" name="Straight Arrow Connector 21">
            <a:extLst>
              <a:ext uri="{FF2B5EF4-FFF2-40B4-BE49-F238E27FC236}">
                <a16:creationId xmlns:a16="http://schemas.microsoft.com/office/drawing/2014/main" id="{873F6B65-2A84-4C10-BE85-925D7DA53BEA}"/>
              </a:ext>
            </a:extLst>
          </p:cNvPr>
          <p:cNvCxnSpPr>
            <a:cxnSpLocks/>
          </p:cNvCxnSpPr>
          <p:nvPr/>
        </p:nvCxnSpPr>
        <p:spPr>
          <a:xfrm flipH="1">
            <a:off x="7719461" y="5413542"/>
            <a:ext cx="78232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1" name="TextBox 20">
            <a:extLst>
              <a:ext uri="{FF2B5EF4-FFF2-40B4-BE49-F238E27FC236}">
                <a16:creationId xmlns:a16="http://schemas.microsoft.com/office/drawing/2014/main" id="{ED1D0B58-31CF-4C5A-A159-68F3B55CDBD7}"/>
              </a:ext>
            </a:extLst>
          </p:cNvPr>
          <p:cNvSpPr txBox="1"/>
          <p:nvPr/>
        </p:nvSpPr>
        <p:spPr>
          <a:xfrm>
            <a:off x="5584807" y="3790111"/>
            <a:ext cx="1306505" cy="830997"/>
          </a:xfrm>
          <a:prstGeom prst="rect">
            <a:avLst/>
          </a:prstGeom>
          <a:noFill/>
        </p:spPr>
        <p:txBody>
          <a:bodyPr wrap="square" rtlCol="0">
            <a:spAutoFit/>
          </a:bodyPr>
          <a:lstStyle/>
          <a:p>
            <a:pPr algn="l"/>
            <a:r>
              <a:rPr lang="en-US" sz="1200">
                <a:solidFill>
                  <a:schemeClr val="accent1"/>
                </a:solidFill>
              </a:rPr>
              <a:t>Biofuels to reduce GHG content of pipeline gas</a:t>
            </a:r>
          </a:p>
        </p:txBody>
      </p:sp>
      <p:sp>
        <p:nvSpPr>
          <p:cNvPr id="24" name="Oval 23">
            <a:extLst>
              <a:ext uri="{FF2B5EF4-FFF2-40B4-BE49-F238E27FC236}">
                <a16:creationId xmlns:a16="http://schemas.microsoft.com/office/drawing/2014/main" id="{238715C1-4C1E-4CBB-8754-B5F5A3B0BF59}"/>
              </a:ext>
            </a:extLst>
          </p:cNvPr>
          <p:cNvSpPr/>
          <p:nvPr/>
        </p:nvSpPr>
        <p:spPr>
          <a:xfrm>
            <a:off x="3470340" y="5335243"/>
            <a:ext cx="277000" cy="3376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accent5">
                    <a:lumMod val="60000"/>
                    <a:lumOff val="40000"/>
                  </a:schemeClr>
                </a:solidFill>
              </a:rPr>
              <a:t>1</a:t>
            </a:r>
          </a:p>
        </p:txBody>
      </p:sp>
      <p:sp>
        <p:nvSpPr>
          <p:cNvPr id="26" name="Oval 25">
            <a:extLst>
              <a:ext uri="{FF2B5EF4-FFF2-40B4-BE49-F238E27FC236}">
                <a16:creationId xmlns:a16="http://schemas.microsoft.com/office/drawing/2014/main" id="{5013E30E-BEFB-4B1B-A8E5-BFEF16F257BF}"/>
              </a:ext>
            </a:extLst>
          </p:cNvPr>
          <p:cNvSpPr/>
          <p:nvPr/>
        </p:nvSpPr>
        <p:spPr>
          <a:xfrm>
            <a:off x="6668410" y="5379588"/>
            <a:ext cx="277000" cy="33767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accent5">
                    <a:lumMod val="60000"/>
                    <a:lumOff val="40000"/>
                  </a:schemeClr>
                </a:solidFill>
              </a:rPr>
              <a:t>2</a:t>
            </a:r>
          </a:p>
        </p:txBody>
      </p:sp>
    </p:spTree>
    <p:extLst>
      <p:ext uri="{BB962C8B-B14F-4D97-AF65-F5344CB8AC3E}">
        <p14:creationId xmlns:p14="http://schemas.microsoft.com/office/powerpoint/2010/main" val="40235218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t>GHG Emissions Accounting</a:t>
            </a:r>
          </a:p>
        </p:txBody>
      </p:sp>
      <p:sp>
        <p:nvSpPr>
          <p:cNvPr id="3" name="Content Placeholder 2"/>
          <p:cNvSpPr>
            <a:spLocks noGrp="1"/>
          </p:cNvSpPr>
          <p:nvPr>
            <p:ph type="body" sz="quarter" idx="10"/>
          </p:nvPr>
        </p:nvSpPr>
        <p:spPr>
          <a:xfrm>
            <a:off x="328542" y="1371872"/>
            <a:ext cx="11265408" cy="4937760"/>
          </a:xfrm>
        </p:spPr>
        <p:txBody>
          <a:bodyPr/>
          <a:lstStyle/>
          <a:p>
            <a:r>
              <a:rPr lang="en-US"/>
              <a:t>Cap and Trade Emissions: </a:t>
            </a:r>
            <a:r>
              <a:rPr lang="en-US" b="0"/>
              <a:t>Cost from IEPR GHG Allowance Price forecast; direct cost of emissions from combusting natural gas, factored into retail rates</a:t>
            </a:r>
          </a:p>
          <a:p>
            <a:r>
              <a:rPr lang="en-US"/>
              <a:t>Emissions Abatement: </a:t>
            </a:r>
            <a:r>
              <a:rPr lang="en-US" b="0"/>
              <a:t>Assumed that in a SB32-compliant future, cheapest economy-wide incremental emissions reduction is from electricity supply side, so RESOLVE GHG Abatement price is used. Represents cost of meeting state economy-wide emissions target</a:t>
            </a:r>
            <a:endParaRPr lang="en-US" sz="1400"/>
          </a:p>
          <a:p>
            <a:pPr lvl="1"/>
            <a:endParaRPr lang="en-US" sz="1400"/>
          </a:p>
          <a:p>
            <a:pPr lvl="1"/>
            <a:endParaRPr lang="en-US" sz="1400"/>
          </a:p>
          <a:p>
            <a:pPr lvl="1"/>
            <a:endParaRPr lang="en-US" sz="1400"/>
          </a:p>
          <a:p>
            <a:pPr marL="457200" lvl="1" indent="0">
              <a:buNone/>
            </a:pPr>
            <a:endParaRPr lang="en-US" sz="1400"/>
          </a:p>
          <a:p>
            <a:pPr marL="457200" lvl="1" indent="0">
              <a:buNone/>
            </a:pPr>
            <a:endParaRPr lang="en-US" sz="1400"/>
          </a:p>
          <a:p>
            <a:pPr marL="457200" lvl="1" indent="0">
              <a:buNone/>
            </a:pPr>
            <a:endParaRPr lang="en-US" sz="1400"/>
          </a:p>
        </p:txBody>
      </p:sp>
      <p:pic>
        <p:nvPicPr>
          <p:cNvPr id="4" name="Picture 3">
            <a:extLst>
              <a:ext uri="{FF2B5EF4-FFF2-40B4-BE49-F238E27FC236}">
                <a16:creationId xmlns:a16="http://schemas.microsoft.com/office/drawing/2014/main" id="{EB705BB9-858E-4184-A13F-1732F00BD18C}"/>
              </a:ext>
            </a:extLst>
          </p:cNvPr>
          <p:cNvPicPr>
            <a:picLocks noChangeAspect="1"/>
          </p:cNvPicPr>
          <p:nvPr/>
        </p:nvPicPr>
        <p:blipFill>
          <a:blip r:embed="rId2"/>
          <a:stretch>
            <a:fillRect/>
          </a:stretch>
        </p:blipFill>
        <p:spPr>
          <a:xfrm>
            <a:off x="913062" y="3297390"/>
            <a:ext cx="4956478" cy="2743438"/>
          </a:xfrm>
          <a:prstGeom prst="rect">
            <a:avLst/>
          </a:prstGeom>
        </p:spPr>
      </p:pic>
      <p:sp>
        <p:nvSpPr>
          <p:cNvPr id="5" name="Arrow: Right 4">
            <a:extLst>
              <a:ext uri="{FF2B5EF4-FFF2-40B4-BE49-F238E27FC236}">
                <a16:creationId xmlns:a16="http://schemas.microsoft.com/office/drawing/2014/main" id="{3AC65D06-A9ED-4F78-95EB-F39C90B25D15}"/>
              </a:ext>
            </a:extLst>
          </p:cNvPr>
          <p:cNvSpPr/>
          <p:nvPr/>
        </p:nvSpPr>
        <p:spPr>
          <a:xfrm>
            <a:off x="6198668" y="3994756"/>
            <a:ext cx="827773" cy="2695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Arrow: Right 5">
            <a:extLst>
              <a:ext uri="{FF2B5EF4-FFF2-40B4-BE49-F238E27FC236}">
                <a16:creationId xmlns:a16="http://schemas.microsoft.com/office/drawing/2014/main" id="{95AC4A2A-B22B-4059-97A3-9DCB637E5D3B}"/>
              </a:ext>
            </a:extLst>
          </p:cNvPr>
          <p:cNvSpPr/>
          <p:nvPr/>
        </p:nvSpPr>
        <p:spPr>
          <a:xfrm>
            <a:off x="6198668" y="4797428"/>
            <a:ext cx="827773" cy="26950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9ED58ADA-4984-461C-A1C1-37021361328C}"/>
              </a:ext>
            </a:extLst>
          </p:cNvPr>
          <p:cNvSpPr txBox="1"/>
          <p:nvPr/>
        </p:nvSpPr>
        <p:spPr>
          <a:xfrm>
            <a:off x="7129401" y="4747515"/>
            <a:ext cx="3339440" cy="369332"/>
          </a:xfrm>
          <a:prstGeom prst="rect">
            <a:avLst/>
          </a:prstGeom>
          <a:noFill/>
        </p:spPr>
        <p:txBody>
          <a:bodyPr wrap="none" rtlCol="0">
            <a:spAutoFit/>
          </a:bodyPr>
          <a:lstStyle/>
          <a:p>
            <a:pPr algn="l"/>
            <a:r>
              <a:rPr lang="en-US">
                <a:solidFill>
                  <a:schemeClr val="accent1"/>
                </a:solidFill>
              </a:rPr>
              <a:t>Used for GHG Allowance Price</a:t>
            </a:r>
          </a:p>
        </p:txBody>
      </p:sp>
      <p:sp>
        <p:nvSpPr>
          <p:cNvPr id="8" name="TextBox 7">
            <a:extLst>
              <a:ext uri="{FF2B5EF4-FFF2-40B4-BE49-F238E27FC236}">
                <a16:creationId xmlns:a16="http://schemas.microsoft.com/office/drawing/2014/main" id="{A16F7BDE-2778-4424-AF5F-F35DFD17EBC0}"/>
              </a:ext>
            </a:extLst>
          </p:cNvPr>
          <p:cNvSpPr txBox="1"/>
          <p:nvPr/>
        </p:nvSpPr>
        <p:spPr>
          <a:xfrm>
            <a:off x="7118729" y="3667845"/>
            <a:ext cx="3801041" cy="923330"/>
          </a:xfrm>
          <a:prstGeom prst="rect">
            <a:avLst/>
          </a:prstGeom>
          <a:solidFill>
            <a:schemeClr val="bg2">
              <a:lumMod val="75000"/>
            </a:schemeClr>
          </a:solidFill>
        </p:spPr>
        <p:txBody>
          <a:bodyPr wrap="none" rtlCol="0">
            <a:spAutoFit/>
          </a:bodyPr>
          <a:lstStyle/>
          <a:p>
            <a:pPr algn="l"/>
            <a:r>
              <a:rPr lang="en-US">
                <a:solidFill>
                  <a:schemeClr val="accent1"/>
                </a:solidFill>
              </a:rPr>
              <a:t>Used for Electricity GHG Reduction</a:t>
            </a:r>
          </a:p>
          <a:p>
            <a:pPr algn="ctr"/>
            <a:r>
              <a:rPr lang="en-US">
                <a:solidFill>
                  <a:schemeClr val="accent1"/>
                </a:solidFill>
              </a:rPr>
              <a:t>and</a:t>
            </a:r>
          </a:p>
          <a:p>
            <a:pPr algn="l"/>
            <a:r>
              <a:rPr lang="en-US">
                <a:solidFill>
                  <a:schemeClr val="accent1"/>
                </a:solidFill>
              </a:rPr>
              <a:t>Used for Economy-side Abatement</a:t>
            </a:r>
          </a:p>
        </p:txBody>
      </p:sp>
    </p:spTree>
    <p:extLst>
      <p:ext uri="{BB962C8B-B14F-4D97-AF65-F5344CB8AC3E}">
        <p14:creationId xmlns:p14="http://schemas.microsoft.com/office/powerpoint/2010/main" val="1543360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074C7-5267-421A-AD30-C1715B63575B}"/>
              </a:ext>
            </a:extLst>
          </p:cNvPr>
          <p:cNvSpPr>
            <a:spLocks noGrp="1"/>
          </p:cNvSpPr>
          <p:nvPr>
            <p:ph type="title"/>
          </p:nvPr>
        </p:nvSpPr>
        <p:spPr/>
        <p:txBody>
          <a:bodyPr/>
          <a:lstStyle/>
          <a:p>
            <a:r>
              <a:rPr lang="en-US"/>
              <a:t>Electricity Retail Rate Adjustment</a:t>
            </a:r>
          </a:p>
        </p:txBody>
      </p:sp>
      <p:sp>
        <p:nvSpPr>
          <p:cNvPr id="3" name="Text Placeholder 2">
            <a:extLst>
              <a:ext uri="{FF2B5EF4-FFF2-40B4-BE49-F238E27FC236}">
                <a16:creationId xmlns:a16="http://schemas.microsoft.com/office/drawing/2014/main" id="{BB8D54E5-6F74-47D5-9C96-58C02A37764B}"/>
              </a:ext>
            </a:extLst>
          </p:cNvPr>
          <p:cNvSpPr>
            <a:spLocks noGrp="1"/>
          </p:cNvSpPr>
          <p:nvPr>
            <p:ph type="body" sz="quarter" idx="10"/>
          </p:nvPr>
        </p:nvSpPr>
        <p:spPr>
          <a:xfrm>
            <a:off x="463296" y="1143000"/>
            <a:ext cx="11265408" cy="4937760"/>
          </a:xfrm>
        </p:spPr>
        <p:txBody>
          <a:bodyPr/>
          <a:lstStyle/>
          <a:p>
            <a:r>
              <a:rPr lang="en-US"/>
              <a:t>Little change in electricity retail rate forecasts from 2019 TDV</a:t>
            </a:r>
          </a:p>
          <a:p>
            <a:pPr lvl="1"/>
            <a:r>
              <a:rPr lang="en-US"/>
              <a:t>2019 TDV used Mid Demand case from 2015 IEPR</a:t>
            </a:r>
          </a:p>
          <a:p>
            <a:pPr lvl="1"/>
            <a:r>
              <a:rPr lang="en-US"/>
              <a:t>2022 TDV uses Mid Demand case from 2019 IEPR</a:t>
            </a:r>
          </a:p>
          <a:p>
            <a:pPr lvl="1"/>
            <a:endParaRPr lang="en-US"/>
          </a:p>
        </p:txBody>
      </p:sp>
      <p:pic>
        <p:nvPicPr>
          <p:cNvPr id="9" name="Picture 8">
            <a:extLst>
              <a:ext uri="{FF2B5EF4-FFF2-40B4-BE49-F238E27FC236}">
                <a16:creationId xmlns:a16="http://schemas.microsoft.com/office/drawing/2014/main" id="{E4476CBF-3A74-4860-B4FF-1CEB93550632}"/>
              </a:ext>
            </a:extLst>
          </p:cNvPr>
          <p:cNvPicPr>
            <a:picLocks noChangeAspect="1"/>
          </p:cNvPicPr>
          <p:nvPr/>
        </p:nvPicPr>
        <p:blipFill>
          <a:blip r:embed="rId2"/>
          <a:stretch>
            <a:fillRect/>
          </a:stretch>
        </p:blipFill>
        <p:spPr>
          <a:xfrm>
            <a:off x="1232649" y="2272649"/>
            <a:ext cx="4298053" cy="4115157"/>
          </a:xfrm>
          <a:prstGeom prst="rect">
            <a:avLst/>
          </a:prstGeom>
        </p:spPr>
      </p:pic>
      <p:pic>
        <p:nvPicPr>
          <p:cNvPr id="10" name="Picture 9">
            <a:extLst>
              <a:ext uri="{FF2B5EF4-FFF2-40B4-BE49-F238E27FC236}">
                <a16:creationId xmlns:a16="http://schemas.microsoft.com/office/drawing/2014/main" id="{982C2177-3DB9-4305-A215-3469C2FDFDCE}"/>
              </a:ext>
            </a:extLst>
          </p:cNvPr>
          <p:cNvPicPr>
            <a:picLocks noChangeAspect="1"/>
          </p:cNvPicPr>
          <p:nvPr/>
        </p:nvPicPr>
        <p:blipFill>
          <a:blip r:embed="rId3"/>
          <a:stretch>
            <a:fillRect/>
          </a:stretch>
        </p:blipFill>
        <p:spPr>
          <a:xfrm>
            <a:off x="6566766" y="2272650"/>
            <a:ext cx="4462606" cy="4272708"/>
          </a:xfrm>
          <a:prstGeom prst="rect">
            <a:avLst/>
          </a:prstGeom>
        </p:spPr>
      </p:pic>
    </p:spTree>
    <p:extLst>
      <p:ext uri="{BB962C8B-B14F-4D97-AF65-F5344CB8AC3E}">
        <p14:creationId xmlns:p14="http://schemas.microsoft.com/office/powerpoint/2010/main" val="1713337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03D7F-BF2C-4B06-AF64-AD82A319D03F}"/>
              </a:ext>
            </a:extLst>
          </p:cNvPr>
          <p:cNvSpPr>
            <a:spLocks noGrp="1"/>
          </p:cNvSpPr>
          <p:nvPr>
            <p:ph type="title"/>
          </p:nvPr>
        </p:nvSpPr>
        <p:spPr/>
        <p:txBody>
          <a:bodyPr/>
          <a:lstStyle/>
          <a:p>
            <a:r>
              <a:rPr lang="en-US"/>
              <a:t>Title 24 2022 TDV Results</a:t>
            </a:r>
          </a:p>
        </p:txBody>
      </p:sp>
    </p:spTree>
    <p:extLst>
      <p:ext uri="{BB962C8B-B14F-4D97-AF65-F5344CB8AC3E}">
        <p14:creationId xmlns:p14="http://schemas.microsoft.com/office/powerpoint/2010/main" val="42605963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 name="Picture 74">
            <a:extLst>
              <a:ext uri="{FF2B5EF4-FFF2-40B4-BE49-F238E27FC236}">
                <a16:creationId xmlns:a16="http://schemas.microsoft.com/office/drawing/2014/main" id="{6622B706-DF4C-4EBD-A2BD-D498E1340AD7}"/>
              </a:ext>
            </a:extLst>
          </p:cNvPr>
          <p:cNvPicPr>
            <a:picLocks noChangeAspect="1"/>
          </p:cNvPicPr>
          <p:nvPr/>
        </p:nvPicPr>
        <p:blipFill>
          <a:blip r:embed="rId2"/>
          <a:stretch>
            <a:fillRect/>
          </a:stretch>
        </p:blipFill>
        <p:spPr>
          <a:xfrm>
            <a:off x="1524000" y="2497293"/>
            <a:ext cx="5666193" cy="3383280"/>
          </a:xfrm>
          <a:prstGeom prst="rect">
            <a:avLst/>
          </a:prstGeom>
        </p:spPr>
      </p:pic>
      <p:sp>
        <p:nvSpPr>
          <p:cNvPr id="2" name="Title 1"/>
          <p:cNvSpPr>
            <a:spLocks noGrp="1"/>
          </p:cNvSpPr>
          <p:nvPr>
            <p:ph type="title"/>
          </p:nvPr>
        </p:nvSpPr>
        <p:spPr/>
        <p:txBody>
          <a:bodyPr/>
          <a:lstStyle/>
          <a:p>
            <a:r>
              <a:rPr lang="en-US"/>
              <a:t>Updated Inputs to Electricity TDV</a:t>
            </a:r>
          </a:p>
        </p:txBody>
      </p:sp>
      <p:sp>
        <p:nvSpPr>
          <p:cNvPr id="7" name="TextBox 6"/>
          <p:cNvSpPr txBox="1"/>
          <p:nvPr/>
        </p:nvSpPr>
        <p:spPr>
          <a:xfrm>
            <a:off x="2037857" y="2116583"/>
            <a:ext cx="4419600" cy="307777"/>
          </a:xfrm>
          <a:prstGeom prst="rect">
            <a:avLst/>
          </a:prstGeom>
          <a:solidFill>
            <a:schemeClr val="bg1"/>
          </a:solidFill>
        </p:spPr>
        <p:txBody>
          <a:bodyPr wrap="square" rtlCol="0">
            <a:spAutoFit/>
          </a:bodyPr>
          <a:lstStyle/>
          <a:p>
            <a:r>
              <a:rPr lang="en-US" sz="1400" b="1">
                <a:solidFill>
                  <a:srgbClr val="000000"/>
                </a:solidFill>
              </a:rPr>
              <a:t>Sample Electric 2022 TDV – Residential CZ12</a:t>
            </a:r>
          </a:p>
        </p:txBody>
      </p:sp>
      <p:cxnSp>
        <p:nvCxnSpPr>
          <p:cNvPr id="12" name="Elbow Connector 11"/>
          <p:cNvCxnSpPr>
            <a:cxnSpLocks/>
            <a:endCxn id="25" idx="1"/>
          </p:cNvCxnSpPr>
          <p:nvPr/>
        </p:nvCxnSpPr>
        <p:spPr>
          <a:xfrm rot="5400000" flipH="1" flipV="1">
            <a:off x="6299514" y="1741553"/>
            <a:ext cx="1571881" cy="1255989"/>
          </a:xfrm>
          <a:prstGeom prst="bentConnector2">
            <a:avLst/>
          </a:prstGeom>
          <a:ln w="19050" cap="flat">
            <a:solidFill>
              <a:schemeClr val="accent2">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7713448" y="1321995"/>
            <a:ext cx="2878352" cy="523220"/>
          </a:xfrm>
          <a:prstGeom prst="rect">
            <a:avLst/>
          </a:prstGeom>
          <a:noFill/>
        </p:spPr>
        <p:txBody>
          <a:bodyPr wrap="square" rtlCol="0">
            <a:spAutoFit/>
          </a:bodyPr>
          <a:lstStyle/>
          <a:p>
            <a:r>
              <a:rPr lang="en-US" sz="1400">
                <a:solidFill>
                  <a:srgbClr val="000000"/>
                </a:solidFill>
              </a:rPr>
              <a:t>Resource balance year, marginal capacity resource</a:t>
            </a:r>
          </a:p>
        </p:txBody>
      </p:sp>
      <p:cxnSp>
        <p:nvCxnSpPr>
          <p:cNvPr id="26" name="Elbow Connector 25"/>
          <p:cNvCxnSpPr>
            <a:cxnSpLocks/>
            <a:endCxn id="32" idx="1"/>
          </p:cNvCxnSpPr>
          <p:nvPr/>
        </p:nvCxnSpPr>
        <p:spPr>
          <a:xfrm flipV="1">
            <a:off x="6048488" y="2208744"/>
            <a:ext cx="1664961" cy="1190234"/>
          </a:xfrm>
          <a:prstGeom prst="bentConnector3">
            <a:avLst>
              <a:gd name="adj1" fmla="val 54394"/>
            </a:avLst>
          </a:prstGeom>
          <a:ln w="19050">
            <a:solidFill>
              <a:schemeClr val="accent3"/>
            </a:solidFill>
            <a:tailEnd type="arrow"/>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7713448" y="1947134"/>
            <a:ext cx="2878352" cy="523220"/>
          </a:xfrm>
          <a:prstGeom prst="rect">
            <a:avLst/>
          </a:prstGeom>
          <a:noFill/>
        </p:spPr>
        <p:txBody>
          <a:bodyPr wrap="square" rtlCol="0">
            <a:spAutoFit/>
          </a:bodyPr>
          <a:lstStyle/>
          <a:p>
            <a:r>
              <a:rPr lang="en-US" sz="1400">
                <a:solidFill>
                  <a:srgbClr val="000000"/>
                </a:solidFill>
              </a:rPr>
              <a:t>T&amp;D costs, CTZ weather, distributed PV % and profile</a:t>
            </a:r>
          </a:p>
        </p:txBody>
      </p:sp>
      <p:sp>
        <p:nvSpPr>
          <p:cNvPr id="64" name="TextBox 63"/>
          <p:cNvSpPr txBox="1"/>
          <p:nvPr/>
        </p:nvSpPr>
        <p:spPr>
          <a:xfrm>
            <a:off x="7713448" y="4232248"/>
            <a:ext cx="3106948" cy="307777"/>
          </a:xfrm>
          <a:prstGeom prst="rect">
            <a:avLst/>
          </a:prstGeom>
          <a:noFill/>
        </p:spPr>
        <p:txBody>
          <a:bodyPr wrap="square" rtlCol="0">
            <a:spAutoFit/>
          </a:bodyPr>
          <a:lstStyle/>
          <a:p>
            <a:r>
              <a:rPr lang="en-US" sz="1400">
                <a:solidFill>
                  <a:srgbClr val="000000"/>
                </a:solidFill>
              </a:rPr>
              <a:t>Ancillary services costs</a:t>
            </a:r>
          </a:p>
        </p:txBody>
      </p:sp>
      <p:sp>
        <p:nvSpPr>
          <p:cNvPr id="66" name="TextBox 65"/>
          <p:cNvSpPr txBox="1"/>
          <p:nvPr/>
        </p:nvSpPr>
        <p:spPr>
          <a:xfrm>
            <a:off x="7713448" y="5892226"/>
            <a:ext cx="3106948" cy="307777"/>
          </a:xfrm>
          <a:prstGeom prst="rect">
            <a:avLst/>
          </a:prstGeom>
          <a:noFill/>
        </p:spPr>
        <p:txBody>
          <a:bodyPr wrap="square" rtlCol="0">
            <a:spAutoFit/>
          </a:bodyPr>
          <a:lstStyle/>
          <a:p>
            <a:r>
              <a:rPr lang="en-US" sz="1400">
                <a:solidFill>
                  <a:srgbClr val="000000"/>
                </a:solidFill>
              </a:rPr>
              <a:t>Electric retail rate forecast</a:t>
            </a:r>
          </a:p>
        </p:txBody>
      </p:sp>
      <p:sp>
        <p:nvSpPr>
          <p:cNvPr id="96" name="TextBox 95"/>
          <p:cNvSpPr txBox="1"/>
          <p:nvPr/>
        </p:nvSpPr>
        <p:spPr>
          <a:xfrm>
            <a:off x="7713448" y="5051639"/>
            <a:ext cx="3106948" cy="738664"/>
          </a:xfrm>
          <a:prstGeom prst="rect">
            <a:avLst/>
          </a:prstGeom>
          <a:noFill/>
        </p:spPr>
        <p:txBody>
          <a:bodyPr wrap="square" rtlCol="0">
            <a:spAutoFit/>
          </a:bodyPr>
          <a:lstStyle/>
          <a:p>
            <a:r>
              <a:rPr lang="en-US" sz="1400">
                <a:solidFill>
                  <a:srgbClr val="000000"/>
                </a:solidFill>
              </a:rPr>
              <a:t>PLEXOS simulation with SB100 resource portfolio, loads with CTZ weather and electrification</a:t>
            </a:r>
          </a:p>
        </p:txBody>
      </p:sp>
      <p:sp>
        <p:nvSpPr>
          <p:cNvPr id="24" name="TextBox 23"/>
          <p:cNvSpPr txBox="1"/>
          <p:nvPr/>
        </p:nvSpPr>
        <p:spPr>
          <a:xfrm>
            <a:off x="7713448" y="4641944"/>
            <a:ext cx="2764052" cy="307777"/>
          </a:xfrm>
          <a:prstGeom prst="rect">
            <a:avLst/>
          </a:prstGeom>
          <a:noFill/>
        </p:spPr>
        <p:txBody>
          <a:bodyPr wrap="square" rtlCol="0">
            <a:spAutoFit/>
          </a:bodyPr>
          <a:lstStyle/>
          <a:p>
            <a:r>
              <a:rPr lang="en-US" sz="1400">
                <a:solidFill>
                  <a:srgbClr val="000000"/>
                </a:solidFill>
              </a:rPr>
              <a:t>Same loss %’s </a:t>
            </a:r>
            <a:r>
              <a:rPr lang="en-US" sz="1400">
                <a:solidFill>
                  <a:srgbClr val="000000"/>
                </a:solidFill>
                <a:sym typeface="Wingdings" panose="05000000000000000000" pitchFamily="2" charset="2"/>
              </a:rPr>
              <a:t> </a:t>
            </a:r>
            <a:r>
              <a:rPr lang="en-US" sz="1400">
                <a:solidFill>
                  <a:srgbClr val="000000"/>
                </a:solidFill>
              </a:rPr>
              <a:t>new value</a:t>
            </a:r>
          </a:p>
        </p:txBody>
      </p:sp>
      <p:sp>
        <p:nvSpPr>
          <p:cNvPr id="27" name="TextBox 26"/>
          <p:cNvSpPr txBox="1"/>
          <p:nvPr/>
        </p:nvSpPr>
        <p:spPr>
          <a:xfrm>
            <a:off x="7713448" y="2572273"/>
            <a:ext cx="2954552" cy="523220"/>
          </a:xfrm>
          <a:prstGeom prst="rect">
            <a:avLst/>
          </a:prstGeom>
          <a:noFill/>
        </p:spPr>
        <p:txBody>
          <a:bodyPr wrap="square" rtlCol="0">
            <a:spAutoFit/>
          </a:bodyPr>
          <a:lstStyle/>
          <a:p>
            <a:r>
              <a:rPr lang="en-US" sz="1400">
                <a:solidFill>
                  <a:srgbClr val="000000"/>
                </a:solidFill>
              </a:rPr>
              <a:t>Carbon price forecast, economy-wide abatement costs to hit 80x50</a:t>
            </a:r>
          </a:p>
        </p:txBody>
      </p:sp>
      <p:cxnSp>
        <p:nvCxnSpPr>
          <p:cNvPr id="28" name="Elbow Connector 27"/>
          <p:cNvCxnSpPr>
            <a:cxnSpLocks/>
            <a:endCxn id="27" idx="1"/>
          </p:cNvCxnSpPr>
          <p:nvPr/>
        </p:nvCxnSpPr>
        <p:spPr>
          <a:xfrm rot="5400000" flipH="1" flipV="1">
            <a:off x="7054621" y="2997172"/>
            <a:ext cx="822116" cy="495538"/>
          </a:xfrm>
          <a:prstGeom prst="bentConnector2">
            <a:avLst/>
          </a:prstGeom>
          <a:ln w="19050">
            <a:solidFill>
              <a:srgbClr val="00BF4D"/>
            </a:solidFill>
            <a:tailEnd type="arrow"/>
          </a:ln>
        </p:spPr>
        <p:style>
          <a:lnRef idx="1">
            <a:schemeClr val="accent1"/>
          </a:lnRef>
          <a:fillRef idx="0">
            <a:schemeClr val="accent1"/>
          </a:fillRef>
          <a:effectRef idx="0">
            <a:schemeClr val="accent1"/>
          </a:effectRef>
          <a:fontRef idx="minor">
            <a:schemeClr val="tx1"/>
          </a:fontRef>
        </p:style>
      </p:cxnSp>
      <p:cxnSp>
        <p:nvCxnSpPr>
          <p:cNvPr id="33" name="Elbow Connector 27">
            <a:extLst>
              <a:ext uri="{FF2B5EF4-FFF2-40B4-BE49-F238E27FC236}">
                <a16:creationId xmlns:a16="http://schemas.microsoft.com/office/drawing/2014/main" id="{7325B922-61F2-4551-8FCB-E209C755370D}"/>
              </a:ext>
            </a:extLst>
          </p:cNvPr>
          <p:cNvCxnSpPr>
            <a:cxnSpLocks/>
            <a:endCxn id="40" idx="1"/>
          </p:cNvCxnSpPr>
          <p:nvPr/>
        </p:nvCxnSpPr>
        <p:spPr>
          <a:xfrm flipV="1">
            <a:off x="6457458" y="3459022"/>
            <a:ext cx="1255989" cy="469713"/>
          </a:xfrm>
          <a:prstGeom prst="bentConnector3">
            <a:avLst>
              <a:gd name="adj1" fmla="val 72401"/>
            </a:avLst>
          </a:prstGeom>
          <a:ln w="19050">
            <a:solidFill>
              <a:schemeClr val="accent4">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9" name="Elbow Connector 57">
            <a:extLst>
              <a:ext uri="{FF2B5EF4-FFF2-40B4-BE49-F238E27FC236}">
                <a16:creationId xmlns:a16="http://schemas.microsoft.com/office/drawing/2014/main" id="{E84487A4-65D2-4FD0-BD4B-067D91A61B69}"/>
              </a:ext>
            </a:extLst>
          </p:cNvPr>
          <p:cNvCxnSpPr>
            <a:cxnSpLocks/>
            <a:endCxn id="41" idx="1"/>
          </p:cNvCxnSpPr>
          <p:nvPr/>
        </p:nvCxnSpPr>
        <p:spPr>
          <a:xfrm flipV="1">
            <a:off x="7085452" y="3976440"/>
            <a:ext cx="627996" cy="226822"/>
          </a:xfrm>
          <a:prstGeom prst="bentConnector3">
            <a:avLst>
              <a:gd name="adj1" fmla="val 65167"/>
            </a:avLst>
          </a:prstGeom>
          <a:ln w="19050">
            <a:solidFill>
              <a:schemeClr val="accent4">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2" name="Elbow Connector 57">
            <a:extLst>
              <a:ext uri="{FF2B5EF4-FFF2-40B4-BE49-F238E27FC236}">
                <a16:creationId xmlns:a16="http://schemas.microsoft.com/office/drawing/2014/main" id="{7AF91665-B1A4-4E57-9E1A-6FF1A1B30480}"/>
              </a:ext>
            </a:extLst>
          </p:cNvPr>
          <p:cNvCxnSpPr>
            <a:cxnSpLocks/>
            <a:endCxn id="96" idx="1"/>
          </p:cNvCxnSpPr>
          <p:nvPr/>
        </p:nvCxnSpPr>
        <p:spPr>
          <a:xfrm>
            <a:off x="6096000" y="4987263"/>
            <a:ext cx="1617448" cy="433708"/>
          </a:xfrm>
          <a:prstGeom prst="bentConnector3">
            <a:avLst>
              <a:gd name="adj1" fmla="val 81659"/>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53" name="Elbow Connector 57">
            <a:extLst>
              <a:ext uri="{FF2B5EF4-FFF2-40B4-BE49-F238E27FC236}">
                <a16:creationId xmlns:a16="http://schemas.microsoft.com/office/drawing/2014/main" id="{85040F7C-A217-4DD0-85C8-BB8E007A4E4A}"/>
              </a:ext>
            </a:extLst>
          </p:cNvPr>
          <p:cNvCxnSpPr>
            <a:cxnSpLocks/>
            <a:endCxn id="66" idx="1"/>
          </p:cNvCxnSpPr>
          <p:nvPr/>
        </p:nvCxnSpPr>
        <p:spPr>
          <a:xfrm>
            <a:off x="6850572" y="5235404"/>
            <a:ext cx="862877" cy="810711"/>
          </a:xfrm>
          <a:prstGeom prst="bentConnector3">
            <a:avLst>
              <a:gd name="adj1" fmla="val 42582"/>
            </a:avLst>
          </a:prstGeom>
          <a:ln w="19050">
            <a:solidFill>
              <a:schemeClr val="accent1">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BEBC4D16-E37B-4C6A-8AFF-424FF36BB560}"/>
              </a:ext>
            </a:extLst>
          </p:cNvPr>
          <p:cNvSpPr txBox="1"/>
          <p:nvPr/>
        </p:nvSpPr>
        <p:spPr>
          <a:xfrm>
            <a:off x="7350361" y="946098"/>
            <a:ext cx="3106948" cy="338554"/>
          </a:xfrm>
          <a:prstGeom prst="rect">
            <a:avLst/>
          </a:prstGeom>
          <a:noFill/>
        </p:spPr>
        <p:txBody>
          <a:bodyPr wrap="square" rtlCol="0" anchor="ctr" anchorCtr="0">
            <a:spAutoFit/>
          </a:bodyPr>
          <a:lstStyle/>
          <a:p>
            <a:pPr algn="ctr"/>
            <a:r>
              <a:rPr lang="en-US" sz="1600" b="1" u="sng">
                <a:solidFill>
                  <a:srgbClr val="000000"/>
                </a:solidFill>
              </a:rPr>
              <a:t>Updates for 2022 TDVs</a:t>
            </a:r>
          </a:p>
        </p:txBody>
      </p:sp>
      <p:cxnSp>
        <p:nvCxnSpPr>
          <p:cNvPr id="72" name="Elbow Connector 57">
            <a:extLst>
              <a:ext uri="{FF2B5EF4-FFF2-40B4-BE49-F238E27FC236}">
                <a16:creationId xmlns:a16="http://schemas.microsoft.com/office/drawing/2014/main" id="{C3B3AB2C-33AD-4233-94F5-BE0BFE3A4B47}"/>
              </a:ext>
            </a:extLst>
          </p:cNvPr>
          <p:cNvCxnSpPr>
            <a:cxnSpLocks/>
            <a:endCxn id="24" idx="1"/>
          </p:cNvCxnSpPr>
          <p:nvPr/>
        </p:nvCxnSpPr>
        <p:spPr>
          <a:xfrm>
            <a:off x="6096000" y="4731456"/>
            <a:ext cx="1617448" cy="64377"/>
          </a:xfrm>
          <a:prstGeom prst="bentConnector3">
            <a:avLst>
              <a:gd name="adj1" fmla="val 50000"/>
            </a:avLst>
          </a:prstGeom>
          <a:ln w="19050">
            <a:solidFill>
              <a:schemeClr val="accent1">
                <a:lumMod val="20000"/>
                <a:lumOff val="8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Elbow Connector 27">
            <a:extLst>
              <a:ext uri="{FF2B5EF4-FFF2-40B4-BE49-F238E27FC236}">
                <a16:creationId xmlns:a16="http://schemas.microsoft.com/office/drawing/2014/main" id="{839ED8B7-9E27-4279-AA7A-C73342F3537B}"/>
              </a:ext>
            </a:extLst>
          </p:cNvPr>
          <p:cNvCxnSpPr>
            <a:cxnSpLocks/>
          </p:cNvCxnSpPr>
          <p:nvPr/>
        </p:nvCxnSpPr>
        <p:spPr>
          <a:xfrm flipH="1">
            <a:off x="7085452" y="3646531"/>
            <a:ext cx="130020" cy="0"/>
          </a:xfrm>
          <a:prstGeom prst="straightConnector1">
            <a:avLst/>
          </a:prstGeom>
          <a:ln w="19050">
            <a:solidFill>
              <a:srgbClr val="00BF4D"/>
            </a:solidFill>
            <a:tailEnd type="non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6B918562-ABD3-4955-BC30-D0A099A8F313}"/>
              </a:ext>
            </a:extLst>
          </p:cNvPr>
          <p:cNvSpPr txBox="1"/>
          <p:nvPr/>
        </p:nvSpPr>
        <p:spPr>
          <a:xfrm>
            <a:off x="7713447" y="3197412"/>
            <a:ext cx="3228091" cy="523220"/>
          </a:xfrm>
          <a:prstGeom prst="rect">
            <a:avLst/>
          </a:prstGeom>
          <a:noFill/>
        </p:spPr>
        <p:txBody>
          <a:bodyPr wrap="square" rtlCol="0">
            <a:spAutoFit/>
          </a:bodyPr>
          <a:lstStyle/>
          <a:p>
            <a:r>
              <a:rPr lang="en-US" sz="1400">
                <a:solidFill>
                  <a:srgbClr val="000000"/>
                </a:solidFill>
              </a:rPr>
              <a:t>GHG-based procurement of integrated renewables to reduce electricity GHGs</a:t>
            </a:r>
          </a:p>
        </p:txBody>
      </p:sp>
      <p:sp>
        <p:nvSpPr>
          <p:cNvPr id="41" name="TextBox 40">
            <a:extLst>
              <a:ext uri="{FF2B5EF4-FFF2-40B4-BE49-F238E27FC236}">
                <a16:creationId xmlns:a16="http://schemas.microsoft.com/office/drawing/2014/main" id="{C0D7F1B6-3512-483E-A64B-EF7D02EE2558}"/>
              </a:ext>
            </a:extLst>
          </p:cNvPr>
          <p:cNvSpPr txBox="1"/>
          <p:nvPr/>
        </p:nvSpPr>
        <p:spPr>
          <a:xfrm>
            <a:off x="7713448" y="3822552"/>
            <a:ext cx="2764052" cy="307777"/>
          </a:xfrm>
          <a:prstGeom prst="rect">
            <a:avLst/>
          </a:prstGeom>
          <a:noFill/>
        </p:spPr>
        <p:txBody>
          <a:bodyPr wrap="square" rtlCol="0">
            <a:spAutoFit/>
          </a:bodyPr>
          <a:lstStyle/>
          <a:p>
            <a:r>
              <a:rPr lang="en-US" sz="1400">
                <a:solidFill>
                  <a:srgbClr val="000000"/>
                </a:solidFill>
              </a:rPr>
              <a:t>Carbon allowance price forecast</a:t>
            </a:r>
          </a:p>
        </p:txBody>
      </p:sp>
      <p:cxnSp>
        <p:nvCxnSpPr>
          <p:cNvPr id="56" name="Elbow Connector 57">
            <a:extLst>
              <a:ext uri="{FF2B5EF4-FFF2-40B4-BE49-F238E27FC236}">
                <a16:creationId xmlns:a16="http://schemas.microsoft.com/office/drawing/2014/main" id="{554A8978-1809-472E-9F95-174FE61C3372}"/>
              </a:ext>
            </a:extLst>
          </p:cNvPr>
          <p:cNvCxnSpPr>
            <a:cxnSpLocks/>
            <a:endCxn id="64" idx="1"/>
          </p:cNvCxnSpPr>
          <p:nvPr/>
        </p:nvCxnSpPr>
        <p:spPr>
          <a:xfrm flipV="1">
            <a:off x="6781592" y="4386137"/>
            <a:ext cx="931856" cy="59633"/>
          </a:xfrm>
          <a:prstGeom prst="bentConnector3">
            <a:avLst>
              <a:gd name="adj1" fmla="val 50000"/>
            </a:avLst>
          </a:prstGeom>
          <a:ln w="19050">
            <a:solidFill>
              <a:schemeClr val="accent6">
                <a:lumMod val="40000"/>
                <a:lumOff val="6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4" name="Elbow Connector 27">
            <a:extLst>
              <a:ext uri="{FF2B5EF4-FFF2-40B4-BE49-F238E27FC236}">
                <a16:creationId xmlns:a16="http://schemas.microsoft.com/office/drawing/2014/main" id="{8052400B-1346-4526-AE2D-30781D77F219}"/>
              </a:ext>
            </a:extLst>
          </p:cNvPr>
          <p:cNvCxnSpPr>
            <a:cxnSpLocks/>
          </p:cNvCxnSpPr>
          <p:nvPr/>
        </p:nvCxnSpPr>
        <p:spPr>
          <a:xfrm flipH="1">
            <a:off x="6210572" y="3152577"/>
            <a:ext cx="255488" cy="0"/>
          </a:xfrm>
          <a:prstGeom prst="straightConnector1">
            <a:avLst/>
          </a:prstGeom>
          <a:ln w="19050" cap="flat">
            <a:solidFill>
              <a:schemeClr val="accent2">
                <a:lumMod val="60000"/>
                <a:lumOff val="40000"/>
              </a:schemeClr>
            </a:solidFill>
            <a:round/>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1209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15A17-E97C-43D9-B340-E787FD54BFF2}"/>
              </a:ext>
            </a:extLst>
          </p:cNvPr>
          <p:cNvSpPr>
            <a:spLocks noGrp="1"/>
          </p:cNvSpPr>
          <p:nvPr>
            <p:ph type="title"/>
          </p:nvPr>
        </p:nvSpPr>
        <p:spPr/>
        <p:txBody>
          <a:bodyPr>
            <a:normAutofit/>
          </a:bodyPr>
          <a:lstStyle/>
          <a:p>
            <a:r>
              <a:rPr lang="en-US"/>
              <a:t>Electricity TDV Changes from Last Cycle</a:t>
            </a:r>
          </a:p>
        </p:txBody>
      </p:sp>
      <p:sp>
        <p:nvSpPr>
          <p:cNvPr id="3" name="Text Placeholder 2">
            <a:extLst>
              <a:ext uri="{FF2B5EF4-FFF2-40B4-BE49-F238E27FC236}">
                <a16:creationId xmlns:a16="http://schemas.microsoft.com/office/drawing/2014/main" id="{EE95C603-AF1D-4BCC-9E85-B8A7E59EA922}"/>
              </a:ext>
            </a:extLst>
          </p:cNvPr>
          <p:cNvSpPr>
            <a:spLocks noGrp="1"/>
          </p:cNvSpPr>
          <p:nvPr>
            <p:ph type="body" sz="quarter" idx="10"/>
          </p:nvPr>
        </p:nvSpPr>
        <p:spPr>
          <a:xfrm>
            <a:off x="463296" y="1143000"/>
            <a:ext cx="11265408" cy="1267469"/>
          </a:xfrm>
        </p:spPr>
        <p:txBody>
          <a:bodyPr>
            <a:normAutofit fontScale="92500" lnSpcReduction="10000"/>
          </a:bodyPr>
          <a:lstStyle/>
          <a:p>
            <a:r>
              <a:rPr lang="en-US"/>
              <a:t>Increase in renewable generation, decrease in natural gas commodity cost drive down wholesale energy costs</a:t>
            </a:r>
          </a:p>
          <a:p>
            <a:pPr lvl="1"/>
            <a:r>
              <a:rPr lang="en-US"/>
              <a:t>Decrease in volumetric costs is supplemented with fixed costs through retail rate adder</a:t>
            </a:r>
          </a:p>
          <a:p>
            <a:r>
              <a:rPr lang="en-US"/>
              <a:t>Decrease in TDV in middle of day</a:t>
            </a:r>
          </a:p>
        </p:txBody>
      </p:sp>
      <p:grpSp>
        <p:nvGrpSpPr>
          <p:cNvPr id="4" name="Group 3">
            <a:extLst>
              <a:ext uri="{FF2B5EF4-FFF2-40B4-BE49-F238E27FC236}">
                <a16:creationId xmlns:a16="http://schemas.microsoft.com/office/drawing/2014/main" id="{D6B2AB5E-1FE1-4A7D-9103-B3B5A66C52C3}"/>
              </a:ext>
            </a:extLst>
          </p:cNvPr>
          <p:cNvGrpSpPr/>
          <p:nvPr/>
        </p:nvGrpSpPr>
        <p:grpSpPr>
          <a:xfrm>
            <a:off x="8839826" y="2270690"/>
            <a:ext cx="1693296" cy="3383280"/>
            <a:chOff x="7057382" y="2282952"/>
            <a:chExt cx="1693296" cy="3383280"/>
          </a:xfrm>
        </p:grpSpPr>
        <p:pic>
          <p:nvPicPr>
            <p:cNvPr id="5" name="Picture 4">
              <a:extLst>
                <a:ext uri="{FF2B5EF4-FFF2-40B4-BE49-F238E27FC236}">
                  <a16:creationId xmlns:a16="http://schemas.microsoft.com/office/drawing/2014/main" id="{AC36BE9B-83D2-4E79-B4E2-28A11BAC6B38}"/>
                </a:ext>
              </a:extLst>
            </p:cNvPr>
            <p:cNvPicPr>
              <a:picLocks noChangeAspect="1"/>
            </p:cNvPicPr>
            <p:nvPr/>
          </p:nvPicPr>
          <p:blipFill rotWithShape="1">
            <a:blip r:embed="rId2"/>
            <a:srcRect l="70200"/>
            <a:stretch/>
          </p:blipFill>
          <p:spPr>
            <a:xfrm>
              <a:off x="7057382" y="2282952"/>
              <a:ext cx="1688553" cy="3383280"/>
            </a:xfrm>
            <a:prstGeom prst="rect">
              <a:avLst/>
            </a:prstGeom>
          </p:spPr>
        </p:pic>
        <p:sp>
          <p:nvSpPr>
            <p:cNvPr id="6" name="TextBox 5">
              <a:extLst>
                <a:ext uri="{FF2B5EF4-FFF2-40B4-BE49-F238E27FC236}">
                  <a16:creationId xmlns:a16="http://schemas.microsoft.com/office/drawing/2014/main" id="{A2ED2F7D-D342-4AFD-B6C8-013DC5C4B71B}"/>
                </a:ext>
              </a:extLst>
            </p:cNvPr>
            <p:cNvSpPr txBox="1"/>
            <p:nvPr/>
          </p:nvSpPr>
          <p:spPr>
            <a:xfrm>
              <a:off x="8520660" y="3253924"/>
              <a:ext cx="172484" cy="338554"/>
            </a:xfrm>
            <a:prstGeom prst="rect">
              <a:avLst/>
            </a:prstGeom>
            <a:noFill/>
          </p:spPr>
          <p:txBody>
            <a:bodyPr wrap="none" lIns="45720" rIns="45720" rtlCol="0">
              <a:spAutoFit/>
            </a:bodyPr>
            <a:lstStyle/>
            <a:p>
              <a:pPr algn="ctr"/>
              <a:r>
                <a:rPr lang="en-US" sz="1600" b="1">
                  <a:solidFill>
                    <a:srgbClr val="000000"/>
                  </a:solidFill>
                </a:rPr>
                <a:t>*</a:t>
              </a:r>
            </a:p>
          </p:txBody>
        </p:sp>
        <p:sp>
          <p:nvSpPr>
            <p:cNvPr id="7" name="TextBox 6">
              <a:extLst>
                <a:ext uri="{FF2B5EF4-FFF2-40B4-BE49-F238E27FC236}">
                  <a16:creationId xmlns:a16="http://schemas.microsoft.com/office/drawing/2014/main" id="{DE47458A-A09E-47B3-9909-8762DAC0310B}"/>
                </a:ext>
              </a:extLst>
            </p:cNvPr>
            <p:cNvSpPr txBox="1"/>
            <p:nvPr/>
          </p:nvSpPr>
          <p:spPr>
            <a:xfrm>
              <a:off x="7891238" y="3519838"/>
              <a:ext cx="172484" cy="338554"/>
            </a:xfrm>
            <a:prstGeom prst="rect">
              <a:avLst/>
            </a:prstGeom>
            <a:noFill/>
          </p:spPr>
          <p:txBody>
            <a:bodyPr wrap="none" lIns="45720" rIns="45720" rtlCol="0">
              <a:spAutoFit/>
            </a:bodyPr>
            <a:lstStyle/>
            <a:p>
              <a:pPr algn="ctr"/>
              <a:r>
                <a:rPr lang="en-US" sz="1600" b="1">
                  <a:solidFill>
                    <a:srgbClr val="000000"/>
                  </a:solidFill>
                </a:rPr>
                <a:t>*</a:t>
              </a:r>
            </a:p>
          </p:txBody>
        </p:sp>
        <p:sp>
          <p:nvSpPr>
            <p:cNvPr id="8" name="TextBox 7">
              <a:extLst>
                <a:ext uri="{FF2B5EF4-FFF2-40B4-BE49-F238E27FC236}">
                  <a16:creationId xmlns:a16="http://schemas.microsoft.com/office/drawing/2014/main" id="{6B34DCAC-3CB4-4598-8DA2-2C807FA6ED58}"/>
                </a:ext>
              </a:extLst>
            </p:cNvPr>
            <p:cNvSpPr txBox="1"/>
            <p:nvPr/>
          </p:nvSpPr>
          <p:spPr>
            <a:xfrm>
              <a:off x="8578194" y="3778549"/>
              <a:ext cx="172484" cy="338554"/>
            </a:xfrm>
            <a:prstGeom prst="rect">
              <a:avLst/>
            </a:prstGeom>
            <a:noFill/>
          </p:spPr>
          <p:txBody>
            <a:bodyPr wrap="none" lIns="45720" rIns="45720" rtlCol="0">
              <a:spAutoFit/>
            </a:bodyPr>
            <a:lstStyle/>
            <a:p>
              <a:pPr algn="ctr"/>
              <a:r>
                <a:rPr lang="en-US" sz="1600" b="1">
                  <a:solidFill>
                    <a:srgbClr val="000000"/>
                  </a:solidFill>
                </a:rPr>
                <a:t>*</a:t>
              </a:r>
            </a:p>
          </p:txBody>
        </p:sp>
      </p:grpSp>
      <p:pic>
        <p:nvPicPr>
          <p:cNvPr id="9" name="Picture 8">
            <a:extLst>
              <a:ext uri="{FF2B5EF4-FFF2-40B4-BE49-F238E27FC236}">
                <a16:creationId xmlns:a16="http://schemas.microsoft.com/office/drawing/2014/main" id="{86EAF76E-3831-4F36-89F7-7EA99D4E4312}"/>
              </a:ext>
            </a:extLst>
          </p:cNvPr>
          <p:cNvPicPr>
            <a:picLocks noChangeAspect="1"/>
          </p:cNvPicPr>
          <p:nvPr/>
        </p:nvPicPr>
        <p:blipFill rotWithShape="1">
          <a:blip r:embed="rId2"/>
          <a:srcRect l="10700" r="33188"/>
          <a:stretch/>
        </p:blipFill>
        <p:spPr>
          <a:xfrm>
            <a:off x="5484074" y="2788920"/>
            <a:ext cx="3179441" cy="3383280"/>
          </a:xfrm>
          <a:prstGeom prst="rect">
            <a:avLst/>
          </a:prstGeom>
        </p:spPr>
      </p:pic>
      <p:sp>
        <p:nvSpPr>
          <p:cNvPr id="10" name="TextBox 9">
            <a:extLst>
              <a:ext uri="{FF2B5EF4-FFF2-40B4-BE49-F238E27FC236}">
                <a16:creationId xmlns:a16="http://schemas.microsoft.com/office/drawing/2014/main" id="{0AAB1730-61F9-4528-A9B0-FB64EA596C4C}"/>
              </a:ext>
            </a:extLst>
          </p:cNvPr>
          <p:cNvSpPr txBox="1"/>
          <p:nvPr/>
        </p:nvSpPr>
        <p:spPr>
          <a:xfrm>
            <a:off x="6484769" y="2590730"/>
            <a:ext cx="1127874" cy="338554"/>
          </a:xfrm>
          <a:prstGeom prst="rect">
            <a:avLst/>
          </a:prstGeom>
          <a:solidFill>
            <a:schemeClr val="bg1"/>
          </a:solidFill>
        </p:spPr>
        <p:txBody>
          <a:bodyPr wrap="none" lIns="45720" rIns="45720" rtlCol="0">
            <a:spAutoFit/>
          </a:bodyPr>
          <a:lstStyle/>
          <a:p>
            <a:pPr algn="ctr"/>
            <a:r>
              <a:rPr lang="en-US" sz="1600" b="1">
                <a:solidFill>
                  <a:srgbClr val="000000"/>
                </a:solidFill>
              </a:rPr>
              <a:t>2022 TDVs</a:t>
            </a:r>
          </a:p>
        </p:txBody>
      </p:sp>
      <p:sp>
        <p:nvSpPr>
          <p:cNvPr id="11" name="TextBox 10">
            <a:extLst>
              <a:ext uri="{FF2B5EF4-FFF2-40B4-BE49-F238E27FC236}">
                <a16:creationId xmlns:a16="http://schemas.microsoft.com/office/drawing/2014/main" id="{B3E01C1E-2C6E-4AB5-B7A2-CEE4B6FCB9CD}"/>
              </a:ext>
            </a:extLst>
          </p:cNvPr>
          <p:cNvSpPr txBox="1"/>
          <p:nvPr/>
        </p:nvSpPr>
        <p:spPr>
          <a:xfrm>
            <a:off x="3198270" y="2590730"/>
            <a:ext cx="1127873" cy="338554"/>
          </a:xfrm>
          <a:prstGeom prst="rect">
            <a:avLst/>
          </a:prstGeom>
          <a:solidFill>
            <a:schemeClr val="bg1"/>
          </a:solidFill>
        </p:spPr>
        <p:txBody>
          <a:bodyPr wrap="none" lIns="45720" rIns="45720" rtlCol="0">
            <a:spAutoFit/>
          </a:bodyPr>
          <a:lstStyle/>
          <a:p>
            <a:pPr algn="ctr"/>
            <a:r>
              <a:rPr lang="en-US" sz="1600" b="1">
                <a:solidFill>
                  <a:srgbClr val="000000"/>
                </a:solidFill>
              </a:rPr>
              <a:t>2019 TDVs</a:t>
            </a:r>
          </a:p>
        </p:txBody>
      </p:sp>
      <p:pic>
        <p:nvPicPr>
          <p:cNvPr id="12" name="Picture 11">
            <a:extLst>
              <a:ext uri="{FF2B5EF4-FFF2-40B4-BE49-F238E27FC236}">
                <a16:creationId xmlns:a16="http://schemas.microsoft.com/office/drawing/2014/main" id="{012F7907-0BD0-4883-93A7-48757EE4CFF5}"/>
              </a:ext>
            </a:extLst>
          </p:cNvPr>
          <p:cNvPicPr>
            <a:picLocks noChangeAspect="1"/>
          </p:cNvPicPr>
          <p:nvPr/>
        </p:nvPicPr>
        <p:blipFill rotWithShape="1">
          <a:blip r:embed="rId3"/>
          <a:srcRect l="70166" t="31714" b="54773"/>
          <a:stretch/>
        </p:blipFill>
        <p:spPr>
          <a:xfrm>
            <a:off x="8839827" y="5666460"/>
            <a:ext cx="1688553" cy="457200"/>
          </a:xfrm>
          <a:prstGeom prst="rect">
            <a:avLst/>
          </a:prstGeom>
        </p:spPr>
      </p:pic>
      <p:pic>
        <p:nvPicPr>
          <p:cNvPr id="13" name="Picture 12">
            <a:extLst>
              <a:ext uri="{FF2B5EF4-FFF2-40B4-BE49-F238E27FC236}">
                <a16:creationId xmlns:a16="http://schemas.microsoft.com/office/drawing/2014/main" id="{B56CDCCC-3BEB-4B06-B41D-3C0C9E621D91}"/>
              </a:ext>
            </a:extLst>
          </p:cNvPr>
          <p:cNvPicPr>
            <a:picLocks noChangeAspect="1"/>
          </p:cNvPicPr>
          <p:nvPr/>
        </p:nvPicPr>
        <p:blipFill rotWithShape="1">
          <a:blip r:embed="rId3"/>
          <a:srcRect r="34715"/>
          <a:stretch/>
        </p:blipFill>
        <p:spPr>
          <a:xfrm>
            <a:off x="1609640" y="2788920"/>
            <a:ext cx="3695002" cy="3383280"/>
          </a:xfrm>
          <a:prstGeom prst="rect">
            <a:avLst/>
          </a:prstGeom>
        </p:spPr>
      </p:pic>
      <p:grpSp>
        <p:nvGrpSpPr>
          <p:cNvPr id="14" name="Group 13">
            <a:extLst>
              <a:ext uri="{FF2B5EF4-FFF2-40B4-BE49-F238E27FC236}">
                <a16:creationId xmlns:a16="http://schemas.microsoft.com/office/drawing/2014/main" id="{B617180F-F03C-4389-9D76-3E554DBDD7E0}"/>
              </a:ext>
            </a:extLst>
          </p:cNvPr>
          <p:cNvGrpSpPr/>
          <p:nvPr/>
        </p:nvGrpSpPr>
        <p:grpSpPr>
          <a:xfrm>
            <a:off x="8850484" y="5245382"/>
            <a:ext cx="1463040" cy="369332"/>
            <a:chOff x="7030134" y="2389334"/>
            <a:chExt cx="1463040" cy="369332"/>
          </a:xfrm>
        </p:grpSpPr>
        <p:sp>
          <p:nvSpPr>
            <p:cNvPr id="15" name="TextBox 14">
              <a:extLst>
                <a:ext uri="{FF2B5EF4-FFF2-40B4-BE49-F238E27FC236}">
                  <a16:creationId xmlns:a16="http://schemas.microsoft.com/office/drawing/2014/main" id="{9ADF6F6A-C38E-4966-9E5B-B1E867D5C136}"/>
                </a:ext>
              </a:extLst>
            </p:cNvPr>
            <p:cNvSpPr txBox="1"/>
            <p:nvPr/>
          </p:nvSpPr>
          <p:spPr>
            <a:xfrm>
              <a:off x="7075854" y="2389334"/>
              <a:ext cx="1371600" cy="369332"/>
            </a:xfrm>
            <a:prstGeom prst="rect">
              <a:avLst/>
            </a:prstGeom>
            <a:noFill/>
            <a:ln>
              <a:noFill/>
            </a:ln>
          </p:spPr>
          <p:txBody>
            <a:bodyPr wrap="square" lIns="0" tIns="0" rIns="0" bIns="0" rtlCol="0">
              <a:noAutofit/>
            </a:bodyPr>
            <a:lstStyle/>
            <a:p>
              <a:pPr algn="ctr"/>
              <a:r>
                <a:rPr lang="en-US" sz="1200" b="1">
                  <a:solidFill>
                    <a:srgbClr val="000000"/>
                  </a:solidFill>
                </a:rPr>
                <a:t>Former Categories in 2019 TDVs</a:t>
              </a:r>
            </a:p>
          </p:txBody>
        </p:sp>
        <p:cxnSp>
          <p:nvCxnSpPr>
            <p:cNvPr id="16" name="Straight Connector 15">
              <a:extLst>
                <a:ext uri="{FF2B5EF4-FFF2-40B4-BE49-F238E27FC236}">
                  <a16:creationId xmlns:a16="http://schemas.microsoft.com/office/drawing/2014/main" id="{A8072748-EF83-4B70-8F10-E824F16A33E9}"/>
                </a:ext>
              </a:extLst>
            </p:cNvPr>
            <p:cNvCxnSpPr>
              <a:cxnSpLocks/>
            </p:cNvCxnSpPr>
            <p:nvPr/>
          </p:nvCxnSpPr>
          <p:spPr>
            <a:xfrm flipH="1">
              <a:off x="7030134" y="2758666"/>
              <a:ext cx="146304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grpSp>
        <p:nvGrpSpPr>
          <p:cNvPr id="17" name="Group 16">
            <a:extLst>
              <a:ext uri="{FF2B5EF4-FFF2-40B4-BE49-F238E27FC236}">
                <a16:creationId xmlns:a16="http://schemas.microsoft.com/office/drawing/2014/main" id="{CD7C97AC-6194-4565-A48D-203DE318C5CE}"/>
              </a:ext>
            </a:extLst>
          </p:cNvPr>
          <p:cNvGrpSpPr/>
          <p:nvPr/>
        </p:nvGrpSpPr>
        <p:grpSpPr>
          <a:xfrm>
            <a:off x="8850484" y="2360344"/>
            <a:ext cx="1463040" cy="369332"/>
            <a:chOff x="7030134" y="2389334"/>
            <a:chExt cx="1463040" cy="369332"/>
          </a:xfrm>
        </p:grpSpPr>
        <p:sp>
          <p:nvSpPr>
            <p:cNvPr id="18" name="TextBox 17">
              <a:extLst>
                <a:ext uri="{FF2B5EF4-FFF2-40B4-BE49-F238E27FC236}">
                  <a16:creationId xmlns:a16="http://schemas.microsoft.com/office/drawing/2014/main" id="{680705F9-C22B-4BFB-A6D4-D659BF456182}"/>
                </a:ext>
              </a:extLst>
            </p:cNvPr>
            <p:cNvSpPr txBox="1"/>
            <p:nvPr/>
          </p:nvSpPr>
          <p:spPr>
            <a:xfrm>
              <a:off x="7075854" y="2389334"/>
              <a:ext cx="1371600" cy="369332"/>
            </a:xfrm>
            <a:prstGeom prst="rect">
              <a:avLst/>
            </a:prstGeom>
            <a:noFill/>
            <a:ln>
              <a:noFill/>
            </a:ln>
          </p:spPr>
          <p:txBody>
            <a:bodyPr wrap="square" lIns="0" tIns="0" rIns="0" bIns="0" rtlCol="0">
              <a:noAutofit/>
            </a:bodyPr>
            <a:lstStyle/>
            <a:p>
              <a:pPr algn="ctr"/>
              <a:r>
                <a:rPr lang="en-US" sz="1200" b="1">
                  <a:solidFill>
                    <a:srgbClr val="000000"/>
                  </a:solidFill>
                </a:rPr>
                <a:t>2022 TDV Categories</a:t>
              </a:r>
            </a:p>
          </p:txBody>
        </p:sp>
        <p:cxnSp>
          <p:nvCxnSpPr>
            <p:cNvPr id="19" name="Straight Connector 18">
              <a:extLst>
                <a:ext uri="{FF2B5EF4-FFF2-40B4-BE49-F238E27FC236}">
                  <a16:creationId xmlns:a16="http://schemas.microsoft.com/office/drawing/2014/main" id="{EBCD365C-4854-49E6-9B21-A8A60DD18ED9}"/>
                </a:ext>
              </a:extLst>
            </p:cNvPr>
            <p:cNvCxnSpPr>
              <a:cxnSpLocks/>
            </p:cNvCxnSpPr>
            <p:nvPr/>
          </p:nvCxnSpPr>
          <p:spPr>
            <a:xfrm flipH="1">
              <a:off x="7030134" y="2758666"/>
              <a:ext cx="1463040" cy="0"/>
            </a:xfrm>
            <a:prstGeom prst="line">
              <a:avLst/>
            </a:prstGeom>
            <a:ln w="19050">
              <a:solidFill>
                <a:srgbClr val="000000"/>
              </a:solidFill>
            </a:ln>
          </p:spPr>
          <p:style>
            <a:lnRef idx="1">
              <a:schemeClr val="accent1"/>
            </a:lnRef>
            <a:fillRef idx="0">
              <a:schemeClr val="accent1"/>
            </a:fillRef>
            <a:effectRef idx="0">
              <a:schemeClr val="accent1"/>
            </a:effectRef>
            <a:fontRef idx="minor">
              <a:schemeClr val="tx1"/>
            </a:fontRef>
          </p:style>
        </p:cxnSp>
      </p:grpSp>
      <p:sp>
        <p:nvSpPr>
          <p:cNvPr id="20" name="TextBox 19">
            <a:extLst>
              <a:ext uri="{FF2B5EF4-FFF2-40B4-BE49-F238E27FC236}">
                <a16:creationId xmlns:a16="http://schemas.microsoft.com/office/drawing/2014/main" id="{8EC0FC46-333C-42E2-BC7B-6AA979D185C8}"/>
              </a:ext>
            </a:extLst>
          </p:cNvPr>
          <p:cNvSpPr txBox="1"/>
          <p:nvPr/>
        </p:nvSpPr>
        <p:spPr>
          <a:xfrm>
            <a:off x="8566605" y="6240772"/>
            <a:ext cx="2141419" cy="338554"/>
          </a:xfrm>
          <a:prstGeom prst="rect">
            <a:avLst/>
          </a:prstGeom>
          <a:noFill/>
        </p:spPr>
        <p:txBody>
          <a:bodyPr wrap="none" lIns="45720" rIns="45720" rtlCol="0">
            <a:spAutoFit/>
          </a:bodyPr>
          <a:lstStyle/>
          <a:p>
            <a:pPr algn="ctr"/>
            <a:r>
              <a:rPr lang="en-US" sz="1600" b="1">
                <a:solidFill>
                  <a:srgbClr val="000000"/>
                </a:solidFill>
              </a:rPr>
              <a:t>*</a:t>
            </a:r>
            <a:r>
              <a:rPr lang="en-US" sz="1200">
                <a:solidFill>
                  <a:srgbClr val="000000"/>
                </a:solidFill>
              </a:rPr>
              <a:t>Category new to 2022 TDVs </a:t>
            </a:r>
            <a:endParaRPr lang="en-US" sz="1600" b="1">
              <a:solidFill>
                <a:srgbClr val="000000"/>
              </a:solidFill>
            </a:endParaRPr>
          </a:p>
        </p:txBody>
      </p:sp>
      <p:cxnSp>
        <p:nvCxnSpPr>
          <p:cNvPr id="21" name="Straight Arrow Connector 20">
            <a:extLst>
              <a:ext uri="{FF2B5EF4-FFF2-40B4-BE49-F238E27FC236}">
                <a16:creationId xmlns:a16="http://schemas.microsoft.com/office/drawing/2014/main" id="{7969FB0C-15C2-4DA3-B91A-50B6A846AA48}"/>
              </a:ext>
            </a:extLst>
          </p:cNvPr>
          <p:cNvCxnSpPr>
            <a:cxnSpLocks/>
          </p:cNvCxnSpPr>
          <p:nvPr/>
        </p:nvCxnSpPr>
        <p:spPr>
          <a:xfrm>
            <a:off x="4900549" y="4104841"/>
            <a:ext cx="2712095" cy="0"/>
          </a:xfrm>
          <a:prstGeom prst="straightConnector1">
            <a:avLst/>
          </a:prstGeom>
          <a:ln w="25400">
            <a:solidFill>
              <a:srgbClr val="000000"/>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22" name="Text Placeholder 2">
            <a:extLst>
              <a:ext uri="{FF2B5EF4-FFF2-40B4-BE49-F238E27FC236}">
                <a16:creationId xmlns:a16="http://schemas.microsoft.com/office/drawing/2014/main" id="{16C95A35-655F-4F0C-B17E-D0AC0B11E39B}"/>
              </a:ext>
            </a:extLst>
          </p:cNvPr>
          <p:cNvSpPr txBox="1">
            <a:spLocks/>
          </p:cNvSpPr>
          <p:nvPr/>
        </p:nvSpPr>
        <p:spPr>
          <a:xfrm>
            <a:off x="2023872" y="1432560"/>
            <a:ext cx="8449056" cy="4937760"/>
          </a:xfrm>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ctr">
              <a:spcAft>
                <a:spcPts val="400"/>
              </a:spcAft>
              <a:buClr>
                <a:srgbClr val="E85F31"/>
              </a:buClr>
              <a:buSzPct val="100000"/>
            </a:pPr>
            <a:endParaRPr lang="en-US" b="1">
              <a:solidFill>
                <a:schemeClr val="accent1"/>
              </a:solidFill>
            </a:endParaRPr>
          </a:p>
        </p:txBody>
      </p:sp>
    </p:spTree>
    <p:extLst>
      <p:ext uri="{BB962C8B-B14F-4D97-AF65-F5344CB8AC3E}">
        <p14:creationId xmlns:p14="http://schemas.microsoft.com/office/powerpoint/2010/main" val="32889482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76A370-05E9-4B01-9547-AE660611E6A1}"/>
              </a:ext>
            </a:extLst>
          </p:cNvPr>
          <p:cNvSpPr>
            <a:spLocks noGrp="1"/>
          </p:cNvSpPr>
          <p:nvPr>
            <p:ph type="title"/>
          </p:nvPr>
        </p:nvSpPr>
        <p:spPr/>
        <p:txBody>
          <a:bodyPr/>
          <a:lstStyle/>
          <a:p>
            <a:r>
              <a:rPr lang="en-US"/>
              <a:t>Comparisons between TDVs</a:t>
            </a:r>
          </a:p>
        </p:txBody>
      </p:sp>
      <p:pic>
        <p:nvPicPr>
          <p:cNvPr id="17" name="Picture 16">
            <a:extLst>
              <a:ext uri="{FF2B5EF4-FFF2-40B4-BE49-F238E27FC236}">
                <a16:creationId xmlns:a16="http://schemas.microsoft.com/office/drawing/2014/main" id="{EA86C20E-9DD6-4697-88BC-307EDC3E65BF}"/>
              </a:ext>
            </a:extLst>
          </p:cNvPr>
          <p:cNvPicPr>
            <a:picLocks noChangeAspect="1"/>
          </p:cNvPicPr>
          <p:nvPr/>
        </p:nvPicPr>
        <p:blipFill>
          <a:blip r:embed="rId2"/>
          <a:stretch>
            <a:fillRect/>
          </a:stretch>
        </p:blipFill>
        <p:spPr>
          <a:xfrm>
            <a:off x="5296648" y="3748578"/>
            <a:ext cx="5371353" cy="2926080"/>
          </a:xfrm>
          <a:prstGeom prst="rect">
            <a:avLst/>
          </a:prstGeom>
        </p:spPr>
      </p:pic>
      <p:pic>
        <p:nvPicPr>
          <p:cNvPr id="19" name="Picture 18">
            <a:extLst>
              <a:ext uri="{FF2B5EF4-FFF2-40B4-BE49-F238E27FC236}">
                <a16:creationId xmlns:a16="http://schemas.microsoft.com/office/drawing/2014/main" id="{2FC609E5-E99F-4842-8C1F-3EC6616F5213}"/>
              </a:ext>
            </a:extLst>
          </p:cNvPr>
          <p:cNvPicPr>
            <a:picLocks noChangeAspect="1"/>
          </p:cNvPicPr>
          <p:nvPr/>
        </p:nvPicPr>
        <p:blipFill>
          <a:blip r:embed="rId3"/>
          <a:stretch>
            <a:fillRect/>
          </a:stretch>
        </p:blipFill>
        <p:spPr>
          <a:xfrm>
            <a:off x="5296648" y="986907"/>
            <a:ext cx="5388849" cy="2926080"/>
          </a:xfrm>
          <a:prstGeom prst="rect">
            <a:avLst/>
          </a:prstGeom>
        </p:spPr>
      </p:pic>
      <p:pic>
        <p:nvPicPr>
          <p:cNvPr id="21" name="Picture 20">
            <a:extLst>
              <a:ext uri="{FF2B5EF4-FFF2-40B4-BE49-F238E27FC236}">
                <a16:creationId xmlns:a16="http://schemas.microsoft.com/office/drawing/2014/main" id="{75AE2815-7D36-4629-BFAA-627DEEC46B48}"/>
              </a:ext>
            </a:extLst>
          </p:cNvPr>
          <p:cNvPicPr>
            <a:picLocks noChangeAspect="1"/>
          </p:cNvPicPr>
          <p:nvPr/>
        </p:nvPicPr>
        <p:blipFill rotWithShape="1">
          <a:blip r:embed="rId4"/>
          <a:srcRect r="33497"/>
          <a:stretch/>
        </p:blipFill>
        <p:spPr>
          <a:xfrm>
            <a:off x="1524001" y="3748578"/>
            <a:ext cx="3583709" cy="2926080"/>
          </a:xfrm>
          <a:prstGeom prst="rect">
            <a:avLst/>
          </a:prstGeom>
        </p:spPr>
      </p:pic>
      <p:pic>
        <p:nvPicPr>
          <p:cNvPr id="22" name="Picture 21">
            <a:extLst>
              <a:ext uri="{FF2B5EF4-FFF2-40B4-BE49-F238E27FC236}">
                <a16:creationId xmlns:a16="http://schemas.microsoft.com/office/drawing/2014/main" id="{189463E7-FBC9-4432-BA02-D8D4FBEFA7CA}"/>
              </a:ext>
            </a:extLst>
          </p:cNvPr>
          <p:cNvPicPr>
            <a:picLocks noChangeAspect="1"/>
          </p:cNvPicPr>
          <p:nvPr/>
        </p:nvPicPr>
        <p:blipFill rotWithShape="1">
          <a:blip r:embed="rId4"/>
          <a:srcRect r="33497"/>
          <a:stretch/>
        </p:blipFill>
        <p:spPr>
          <a:xfrm>
            <a:off x="1524001" y="986907"/>
            <a:ext cx="3583709" cy="2926080"/>
          </a:xfrm>
          <a:prstGeom prst="rect">
            <a:avLst/>
          </a:prstGeom>
        </p:spPr>
      </p:pic>
      <p:sp>
        <p:nvSpPr>
          <p:cNvPr id="23" name="TextBox 22">
            <a:extLst>
              <a:ext uri="{FF2B5EF4-FFF2-40B4-BE49-F238E27FC236}">
                <a16:creationId xmlns:a16="http://schemas.microsoft.com/office/drawing/2014/main" id="{EDF45308-28C6-4019-A70A-2AA4937B5F97}"/>
              </a:ext>
            </a:extLst>
          </p:cNvPr>
          <p:cNvSpPr txBox="1"/>
          <p:nvPr/>
        </p:nvSpPr>
        <p:spPr>
          <a:xfrm>
            <a:off x="3005517" y="2123060"/>
            <a:ext cx="1106968" cy="307777"/>
          </a:xfrm>
          <a:prstGeom prst="rect">
            <a:avLst/>
          </a:prstGeom>
          <a:noFill/>
        </p:spPr>
        <p:txBody>
          <a:bodyPr wrap="square" rtlCol="0">
            <a:spAutoFit/>
          </a:bodyPr>
          <a:lstStyle/>
          <a:p>
            <a:pPr algn="ctr"/>
            <a:r>
              <a:rPr lang="en-US" sz="1400" b="1">
                <a:solidFill>
                  <a:srgbClr val="000000"/>
                </a:solidFill>
              </a:rPr>
              <a:t>2019 TDV</a:t>
            </a:r>
          </a:p>
        </p:txBody>
      </p:sp>
      <p:sp>
        <p:nvSpPr>
          <p:cNvPr id="24" name="TextBox 23">
            <a:extLst>
              <a:ext uri="{FF2B5EF4-FFF2-40B4-BE49-F238E27FC236}">
                <a16:creationId xmlns:a16="http://schemas.microsoft.com/office/drawing/2014/main" id="{DEC55546-96DD-4078-BF5D-AC74AB3B1519}"/>
              </a:ext>
            </a:extLst>
          </p:cNvPr>
          <p:cNvSpPr txBox="1"/>
          <p:nvPr/>
        </p:nvSpPr>
        <p:spPr>
          <a:xfrm>
            <a:off x="6750862" y="2122379"/>
            <a:ext cx="1106968" cy="307777"/>
          </a:xfrm>
          <a:prstGeom prst="rect">
            <a:avLst/>
          </a:prstGeom>
          <a:noFill/>
        </p:spPr>
        <p:txBody>
          <a:bodyPr wrap="square" rtlCol="0">
            <a:spAutoFit/>
          </a:bodyPr>
          <a:lstStyle/>
          <a:p>
            <a:pPr algn="ctr"/>
            <a:r>
              <a:rPr lang="en-US" sz="1400" b="1">
                <a:solidFill>
                  <a:srgbClr val="000000"/>
                </a:solidFill>
              </a:rPr>
              <a:t>2019 TDV</a:t>
            </a:r>
          </a:p>
        </p:txBody>
      </p:sp>
      <p:sp>
        <p:nvSpPr>
          <p:cNvPr id="25" name="TextBox 24">
            <a:extLst>
              <a:ext uri="{FF2B5EF4-FFF2-40B4-BE49-F238E27FC236}">
                <a16:creationId xmlns:a16="http://schemas.microsoft.com/office/drawing/2014/main" id="{17DFE678-4945-4F9E-80A9-B002192133B7}"/>
              </a:ext>
            </a:extLst>
          </p:cNvPr>
          <p:cNvSpPr txBox="1"/>
          <p:nvPr/>
        </p:nvSpPr>
        <p:spPr>
          <a:xfrm>
            <a:off x="3084026" y="4876875"/>
            <a:ext cx="1106968" cy="307777"/>
          </a:xfrm>
          <a:prstGeom prst="rect">
            <a:avLst/>
          </a:prstGeom>
          <a:noFill/>
        </p:spPr>
        <p:txBody>
          <a:bodyPr wrap="square" rtlCol="0">
            <a:spAutoFit/>
          </a:bodyPr>
          <a:lstStyle/>
          <a:p>
            <a:pPr algn="ctr"/>
            <a:r>
              <a:rPr lang="en-US" sz="1400" b="1">
                <a:solidFill>
                  <a:srgbClr val="000000"/>
                </a:solidFill>
              </a:rPr>
              <a:t>2019 TDV</a:t>
            </a:r>
          </a:p>
        </p:txBody>
      </p:sp>
      <p:sp>
        <p:nvSpPr>
          <p:cNvPr id="26" name="TextBox 25">
            <a:extLst>
              <a:ext uri="{FF2B5EF4-FFF2-40B4-BE49-F238E27FC236}">
                <a16:creationId xmlns:a16="http://schemas.microsoft.com/office/drawing/2014/main" id="{3AC7175F-6D3A-42D5-877E-21929D7E82E7}"/>
              </a:ext>
            </a:extLst>
          </p:cNvPr>
          <p:cNvSpPr txBox="1"/>
          <p:nvPr/>
        </p:nvSpPr>
        <p:spPr>
          <a:xfrm>
            <a:off x="6776809" y="4993145"/>
            <a:ext cx="1106968" cy="307777"/>
          </a:xfrm>
          <a:prstGeom prst="rect">
            <a:avLst/>
          </a:prstGeom>
          <a:noFill/>
        </p:spPr>
        <p:txBody>
          <a:bodyPr wrap="square" rtlCol="0">
            <a:spAutoFit/>
          </a:bodyPr>
          <a:lstStyle/>
          <a:p>
            <a:pPr algn="ctr"/>
            <a:r>
              <a:rPr lang="en-US" sz="1400" b="1">
                <a:solidFill>
                  <a:srgbClr val="000000"/>
                </a:solidFill>
              </a:rPr>
              <a:t>2019 TDV</a:t>
            </a:r>
          </a:p>
        </p:txBody>
      </p:sp>
      <p:sp>
        <p:nvSpPr>
          <p:cNvPr id="27" name="TextBox 26">
            <a:extLst>
              <a:ext uri="{FF2B5EF4-FFF2-40B4-BE49-F238E27FC236}">
                <a16:creationId xmlns:a16="http://schemas.microsoft.com/office/drawing/2014/main" id="{54B7239B-A563-4BD2-8EE0-CBDCAF2E5FA3}"/>
              </a:ext>
            </a:extLst>
          </p:cNvPr>
          <p:cNvSpPr txBox="1"/>
          <p:nvPr/>
        </p:nvSpPr>
        <p:spPr>
          <a:xfrm>
            <a:off x="2304010" y="1044267"/>
            <a:ext cx="2667000" cy="369332"/>
          </a:xfrm>
          <a:prstGeom prst="rect">
            <a:avLst/>
          </a:prstGeom>
          <a:noFill/>
        </p:spPr>
        <p:txBody>
          <a:bodyPr wrap="square" rtlCol="0">
            <a:spAutoFit/>
          </a:bodyPr>
          <a:lstStyle/>
          <a:p>
            <a:pPr algn="ctr"/>
            <a:r>
              <a:rPr lang="en-US" b="1"/>
              <a:t>CZ 12 Res</a:t>
            </a:r>
          </a:p>
        </p:txBody>
      </p:sp>
      <p:sp>
        <p:nvSpPr>
          <p:cNvPr id="28" name="TextBox 27">
            <a:extLst>
              <a:ext uri="{FF2B5EF4-FFF2-40B4-BE49-F238E27FC236}">
                <a16:creationId xmlns:a16="http://schemas.microsoft.com/office/drawing/2014/main" id="{C463C951-0BB9-4502-A661-76DA11C9EC54}"/>
              </a:ext>
            </a:extLst>
          </p:cNvPr>
          <p:cNvSpPr txBox="1"/>
          <p:nvPr/>
        </p:nvSpPr>
        <p:spPr>
          <a:xfrm>
            <a:off x="2304010" y="3806545"/>
            <a:ext cx="2667000" cy="369332"/>
          </a:xfrm>
          <a:prstGeom prst="rect">
            <a:avLst/>
          </a:prstGeom>
          <a:noFill/>
        </p:spPr>
        <p:txBody>
          <a:bodyPr wrap="square" rtlCol="0">
            <a:spAutoFit/>
          </a:bodyPr>
          <a:lstStyle/>
          <a:p>
            <a:pPr algn="ctr"/>
            <a:r>
              <a:rPr lang="en-US" b="1"/>
              <a:t>CZ 12 Res</a:t>
            </a:r>
          </a:p>
        </p:txBody>
      </p:sp>
      <p:sp>
        <p:nvSpPr>
          <p:cNvPr id="29" name="TextBox 28">
            <a:extLst>
              <a:ext uri="{FF2B5EF4-FFF2-40B4-BE49-F238E27FC236}">
                <a16:creationId xmlns:a16="http://schemas.microsoft.com/office/drawing/2014/main" id="{D8CCFD0A-9EC3-4108-A325-1B9ACF6A0609}"/>
              </a:ext>
            </a:extLst>
          </p:cNvPr>
          <p:cNvSpPr txBox="1"/>
          <p:nvPr/>
        </p:nvSpPr>
        <p:spPr>
          <a:xfrm>
            <a:off x="6096000" y="1041088"/>
            <a:ext cx="2667000" cy="369332"/>
          </a:xfrm>
          <a:prstGeom prst="rect">
            <a:avLst/>
          </a:prstGeom>
          <a:noFill/>
        </p:spPr>
        <p:txBody>
          <a:bodyPr wrap="square" rtlCol="0">
            <a:spAutoFit/>
          </a:bodyPr>
          <a:lstStyle/>
          <a:p>
            <a:pPr algn="ctr"/>
            <a:r>
              <a:rPr lang="en-US" b="1"/>
              <a:t>CZ 7 Res</a:t>
            </a:r>
          </a:p>
        </p:txBody>
      </p:sp>
      <p:sp>
        <p:nvSpPr>
          <p:cNvPr id="30" name="TextBox 29">
            <a:extLst>
              <a:ext uri="{FF2B5EF4-FFF2-40B4-BE49-F238E27FC236}">
                <a16:creationId xmlns:a16="http://schemas.microsoft.com/office/drawing/2014/main" id="{8786A5F8-B8AE-49B3-9D1E-B2E0E444BD5F}"/>
              </a:ext>
            </a:extLst>
          </p:cNvPr>
          <p:cNvSpPr txBox="1"/>
          <p:nvPr/>
        </p:nvSpPr>
        <p:spPr>
          <a:xfrm>
            <a:off x="6096000" y="3802759"/>
            <a:ext cx="2667000" cy="369332"/>
          </a:xfrm>
          <a:prstGeom prst="rect">
            <a:avLst/>
          </a:prstGeom>
          <a:noFill/>
        </p:spPr>
        <p:txBody>
          <a:bodyPr wrap="square" rtlCol="0">
            <a:spAutoFit/>
          </a:bodyPr>
          <a:lstStyle/>
          <a:p>
            <a:pPr algn="ctr"/>
            <a:r>
              <a:rPr lang="en-US" b="1"/>
              <a:t>CZ 12 Non-Res</a:t>
            </a:r>
          </a:p>
        </p:txBody>
      </p:sp>
      <p:sp>
        <p:nvSpPr>
          <p:cNvPr id="31" name="Right Arrow 5">
            <a:extLst>
              <a:ext uri="{FF2B5EF4-FFF2-40B4-BE49-F238E27FC236}">
                <a16:creationId xmlns:a16="http://schemas.microsoft.com/office/drawing/2014/main" id="{7792D984-CC51-41DC-90BC-F8CF008B36BD}"/>
              </a:ext>
            </a:extLst>
          </p:cNvPr>
          <p:cNvSpPr/>
          <p:nvPr/>
        </p:nvSpPr>
        <p:spPr>
          <a:xfrm>
            <a:off x="4467561" y="1041946"/>
            <a:ext cx="2228850" cy="640080"/>
          </a:xfrm>
          <a:prstGeom prst="rect">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t>Different CZs have different shapes</a:t>
            </a:r>
          </a:p>
        </p:txBody>
      </p:sp>
      <p:sp>
        <p:nvSpPr>
          <p:cNvPr id="34" name="Right Arrow 5">
            <a:extLst>
              <a:ext uri="{FF2B5EF4-FFF2-40B4-BE49-F238E27FC236}">
                <a16:creationId xmlns:a16="http://schemas.microsoft.com/office/drawing/2014/main" id="{A8315171-6A01-4C50-91A4-86B43D891124}"/>
              </a:ext>
            </a:extLst>
          </p:cNvPr>
          <p:cNvSpPr/>
          <p:nvPr/>
        </p:nvSpPr>
        <p:spPr>
          <a:xfrm>
            <a:off x="2909456" y="3600935"/>
            <a:ext cx="5920509" cy="1945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3" name="Right Arrow 5">
            <a:extLst>
              <a:ext uri="{FF2B5EF4-FFF2-40B4-BE49-F238E27FC236}">
                <a16:creationId xmlns:a16="http://schemas.microsoft.com/office/drawing/2014/main" id="{86BAA34E-6D05-4221-8DBA-CD3193368359}"/>
              </a:ext>
            </a:extLst>
          </p:cNvPr>
          <p:cNvSpPr/>
          <p:nvPr/>
        </p:nvSpPr>
        <p:spPr>
          <a:xfrm>
            <a:off x="4621866" y="3667236"/>
            <a:ext cx="1920240" cy="1005840"/>
          </a:xfrm>
          <a:prstGeom prst="rect">
            <a:avLst/>
          </a:prstGeom>
          <a:solidFill>
            <a:schemeClr val="bg1">
              <a:lumMod val="50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t>Res and Non-Res have same shape but different retail adjustment factors</a:t>
            </a:r>
          </a:p>
        </p:txBody>
      </p:sp>
    </p:spTree>
    <p:extLst>
      <p:ext uri="{BB962C8B-B14F-4D97-AF65-F5344CB8AC3E}">
        <p14:creationId xmlns:p14="http://schemas.microsoft.com/office/powerpoint/2010/main" val="9668461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D3544E1-73F6-49D7-91CD-69B267FE599A}"/>
              </a:ext>
            </a:extLst>
          </p:cNvPr>
          <p:cNvPicPr>
            <a:picLocks noChangeAspect="1"/>
          </p:cNvPicPr>
          <p:nvPr/>
        </p:nvPicPr>
        <p:blipFill>
          <a:blip r:embed="rId2"/>
          <a:stretch>
            <a:fillRect/>
          </a:stretch>
        </p:blipFill>
        <p:spPr>
          <a:xfrm>
            <a:off x="1568884" y="2052773"/>
            <a:ext cx="5066215" cy="2743438"/>
          </a:xfrm>
          <a:prstGeom prst="rect">
            <a:avLst/>
          </a:prstGeom>
        </p:spPr>
      </p:pic>
      <p:sp>
        <p:nvSpPr>
          <p:cNvPr id="2" name="Title 1"/>
          <p:cNvSpPr>
            <a:spLocks noGrp="1"/>
          </p:cNvSpPr>
          <p:nvPr>
            <p:ph type="title"/>
          </p:nvPr>
        </p:nvSpPr>
        <p:spPr/>
        <p:txBody>
          <a:bodyPr>
            <a:normAutofit/>
          </a:bodyPr>
          <a:lstStyle/>
          <a:p>
            <a:r>
              <a:rPr lang="en-US"/>
              <a:t>Updated inputs to Natural Gas TDV - Policy</a:t>
            </a:r>
          </a:p>
        </p:txBody>
      </p:sp>
      <p:sp>
        <p:nvSpPr>
          <p:cNvPr id="22" name="TextBox 21"/>
          <p:cNvSpPr txBox="1"/>
          <p:nvPr/>
        </p:nvSpPr>
        <p:spPr>
          <a:xfrm>
            <a:off x="7561052" y="4145425"/>
            <a:ext cx="3106948" cy="584775"/>
          </a:xfrm>
          <a:prstGeom prst="rect">
            <a:avLst/>
          </a:prstGeom>
          <a:noFill/>
        </p:spPr>
        <p:txBody>
          <a:bodyPr wrap="square" rtlCol="0">
            <a:spAutoFit/>
          </a:bodyPr>
          <a:lstStyle/>
          <a:p>
            <a:r>
              <a:rPr lang="en-US" sz="1600">
                <a:solidFill>
                  <a:schemeClr val="tx1">
                    <a:lumMod val="75000"/>
                  </a:schemeClr>
                </a:solidFill>
              </a:rPr>
              <a:t>Updated natural gas retail rate forecast</a:t>
            </a:r>
          </a:p>
        </p:txBody>
      </p:sp>
      <p:sp>
        <p:nvSpPr>
          <p:cNvPr id="17" name="TextBox 16"/>
          <p:cNvSpPr txBox="1"/>
          <p:nvPr/>
        </p:nvSpPr>
        <p:spPr>
          <a:xfrm>
            <a:off x="7561052" y="3541655"/>
            <a:ext cx="3106948" cy="584775"/>
          </a:xfrm>
          <a:prstGeom prst="rect">
            <a:avLst/>
          </a:prstGeom>
          <a:noFill/>
        </p:spPr>
        <p:txBody>
          <a:bodyPr wrap="square" rtlCol="0">
            <a:spAutoFit/>
          </a:bodyPr>
          <a:lstStyle/>
          <a:p>
            <a:r>
              <a:rPr lang="en-US" sz="1600">
                <a:solidFill>
                  <a:schemeClr val="tx1">
                    <a:lumMod val="75000"/>
                  </a:schemeClr>
                </a:solidFill>
              </a:rPr>
              <a:t>Updated natural gas commodity price forecast including biofuels</a:t>
            </a:r>
          </a:p>
        </p:txBody>
      </p:sp>
      <p:sp>
        <p:nvSpPr>
          <p:cNvPr id="18" name="TextBox 17"/>
          <p:cNvSpPr txBox="1"/>
          <p:nvPr/>
        </p:nvSpPr>
        <p:spPr>
          <a:xfrm>
            <a:off x="7561052" y="3052099"/>
            <a:ext cx="3794702" cy="338554"/>
          </a:xfrm>
          <a:prstGeom prst="rect">
            <a:avLst/>
          </a:prstGeom>
          <a:noFill/>
        </p:spPr>
        <p:txBody>
          <a:bodyPr wrap="square" rtlCol="0">
            <a:spAutoFit/>
          </a:bodyPr>
          <a:lstStyle/>
          <a:p>
            <a:r>
              <a:rPr lang="en-US" sz="1600">
                <a:solidFill>
                  <a:schemeClr val="tx1">
                    <a:lumMod val="75000"/>
                  </a:schemeClr>
                </a:solidFill>
              </a:rPr>
              <a:t>Updated CO2 allowance price forecast</a:t>
            </a:r>
          </a:p>
        </p:txBody>
      </p:sp>
      <p:sp>
        <p:nvSpPr>
          <p:cNvPr id="26" name="TextBox 25"/>
          <p:cNvSpPr txBox="1"/>
          <p:nvPr/>
        </p:nvSpPr>
        <p:spPr>
          <a:xfrm>
            <a:off x="2406308" y="1646703"/>
            <a:ext cx="2597063" cy="523220"/>
          </a:xfrm>
          <a:prstGeom prst="rect">
            <a:avLst/>
          </a:prstGeom>
          <a:noFill/>
        </p:spPr>
        <p:txBody>
          <a:bodyPr wrap="square" rtlCol="0">
            <a:spAutoFit/>
          </a:bodyPr>
          <a:lstStyle/>
          <a:p>
            <a:pPr algn="ctr"/>
            <a:r>
              <a:rPr lang="en-US" sz="1400" b="1">
                <a:solidFill>
                  <a:schemeClr val="tx1">
                    <a:lumMod val="75000"/>
                  </a:schemeClr>
                </a:solidFill>
              </a:rPr>
              <a:t>Policy Compliant</a:t>
            </a:r>
          </a:p>
          <a:p>
            <a:pPr algn="ctr"/>
            <a:r>
              <a:rPr lang="en-US" sz="1400" b="1">
                <a:solidFill>
                  <a:schemeClr val="tx1">
                    <a:lumMod val="75000"/>
                  </a:schemeClr>
                </a:solidFill>
              </a:rPr>
              <a:t>Natural Gas 2022 TDV - Res </a:t>
            </a:r>
          </a:p>
        </p:txBody>
      </p:sp>
      <p:cxnSp>
        <p:nvCxnSpPr>
          <p:cNvPr id="16" name="Elbow Connector 15"/>
          <p:cNvCxnSpPr>
            <a:cxnSpLocks/>
            <a:stCxn id="4" idx="3"/>
            <a:endCxn id="18" idx="1"/>
          </p:cNvCxnSpPr>
          <p:nvPr/>
        </p:nvCxnSpPr>
        <p:spPr>
          <a:xfrm flipV="1">
            <a:off x="6635099" y="3221376"/>
            <a:ext cx="925953" cy="203116"/>
          </a:xfrm>
          <a:prstGeom prst="bentConnector3">
            <a:avLst>
              <a:gd name="adj1" fmla="val 50000"/>
            </a:avLst>
          </a:prstGeom>
          <a:ln w="19050">
            <a:solidFill>
              <a:schemeClr val="accent4"/>
            </a:solidFill>
            <a:tailEnd type="arrow"/>
          </a:ln>
        </p:spPr>
        <p:style>
          <a:lnRef idx="1">
            <a:schemeClr val="accent1"/>
          </a:lnRef>
          <a:fillRef idx="0">
            <a:schemeClr val="accent1"/>
          </a:fillRef>
          <a:effectRef idx="0">
            <a:schemeClr val="accent1"/>
          </a:effectRef>
          <a:fontRef idx="minor">
            <a:schemeClr val="tx1"/>
          </a:fontRef>
        </p:style>
      </p:cxnSp>
      <p:cxnSp>
        <p:nvCxnSpPr>
          <p:cNvPr id="23" name="Elbow Connector 22"/>
          <p:cNvCxnSpPr>
            <a:cxnSpLocks/>
            <a:endCxn id="22" idx="1"/>
          </p:cNvCxnSpPr>
          <p:nvPr/>
        </p:nvCxnSpPr>
        <p:spPr>
          <a:xfrm>
            <a:off x="6001499" y="4019301"/>
            <a:ext cx="1559553" cy="418512"/>
          </a:xfrm>
          <a:prstGeom prst="bentConnector3">
            <a:avLst>
              <a:gd name="adj1" fmla="val 50000"/>
            </a:avLst>
          </a:prstGeom>
          <a:ln w="19050">
            <a:solidFill>
              <a:schemeClr val="accent1">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5F58605D-FEB3-4FEC-B8C8-CC85E8BD9A2F}"/>
              </a:ext>
            </a:extLst>
          </p:cNvPr>
          <p:cNvSpPr txBox="1"/>
          <p:nvPr/>
        </p:nvSpPr>
        <p:spPr>
          <a:xfrm>
            <a:off x="7561052" y="2543298"/>
            <a:ext cx="3106948" cy="338554"/>
          </a:xfrm>
          <a:prstGeom prst="rect">
            <a:avLst/>
          </a:prstGeom>
          <a:noFill/>
        </p:spPr>
        <p:txBody>
          <a:bodyPr wrap="square" rtlCol="0">
            <a:spAutoFit/>
          </a:bodyPr>
          <a:lstStyle/>
          <a:p>
            <a:r>
              <a:rPr lang="en-US" sz="1600">
                <a:solidFill>
                  <a:schemeClr val="tx1">
                    <a:lumMod val="75000"/>
                  </a:schemeClr>
                </a:solidFill>
              </a:rPr>
              <a:t>Residual Emissions Abatement</a:t>
            </a:r>
          </a:p>
        </p:txBody>
      </p:sp>
      <p:cxnSp>
        <p:nvCxnSpPr>
          <p:cNvPr id="15" name="Elbow Connector 15">
            <a:extLst>
              <a:ext uri="{FF2B5EF4-FFF2-40B4-BE49-F238E27FC236}">
                <a16:creationId xmlns:a16="http://schemas.microsoft.com/office/drawing/2014/main" id="{4672E960-3EDE-4FF4-8E2C-DE035073BD9C}"/>
              </a:ext>
            </a:extLst>
          </p:cNvPr>
          <p:cNvCxnSpPr>
            <a:cxnSpLocks/>
          </p:cNvCxnSpPr>
          <p:nvPr/>
        </p:nvCxnSpPr>
        <p:spPr>
          <a:xfrm flipV="1">
            <a:off x="6563912" y="2712576"/>
            <a:ext cx="947467" cy="433599"/>
          </a:xfrm>
          <a:prstGeom prst="bentConnector3">
            <a:avLst>
              <a:gd name="adj1" fmla="val 30371"/>
            </a:avLst>
          </a:prstGeom>
          <a:ln w="19050">
            <a:solidFill>
              <a:schemeClr val="accent4">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Elbow Connector 22">
            <a:extLst>
              <a:ext uri="{FF2B5EF4-FFF2-40B4-BE49-F238E27FC236}">
                <a16:creationId xmlns:a16="http://schemas.microsoft.com/office/drawing/2014/main" id="{55584C48-2CAE-46CE-B604-260BF2C74D82}"/>
              </a:ext>
            </a:extLst>
          </p:cNvPr>
          <p:cNvCxnSpPr>
            <a:cxnSpLocks/>
            <a:endCxn id="17" idx="1"/>
          </p:cNvCxnSpPr>
          <p:nvPr/>
        </p:nvCxnSpPr>
        <p:spPr>
          <a:xfrm>
            <a:off x="6314831" y="3660903"/>
            <a:ext cx="1246221" cy="173140"/>
          </a:xfrm>
          <a:prstGeom prst="bentConnector3">
            <a:avLst>
              <a:gd name="adj1" fmla="val 50000"/>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521165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8A054A6-37CC-4427-B92A-44944701788F}"/>
              </a:ext>
            </a:extLst>
          </p:cNvPr>
          <p:cNvPicPr>
            <a:picLocks noChangeAspect="1"/>
          </p:cNvPicPr>
          <p:nvPr/>
        </p:nvPicPr>
        <p:blipFill>
          <a:blip r:embed="rId2"/>
          <a:stretch>
            <a:fillRect/>
          </a:stretch>
        </p:blipFill>
        <p:spPr>
          <a:xfrm>
            <a:off x="1573525" y="2052773"/>
            <a:ext cx="5066215" cy="2743438"/>
          </a:xfrm>
          <a:prstGeom prst="rect">
            <a:avLst/>
          </a:prstGeom>
        </p:spPr>
      </p:pic>
      <p:sp>
        <p:nvSpPr>
          <p:cNvPr id="2" name="Title 1"/>
          <p:cNvSpPr>
            <a:spLocks noGrp="1"/>
          </p:cNvSpPr>
          <p:nvPr>
            <p:ph type="title"/>
          </p:nvPr>
        </p:nvSpPr>
        <p:spPr/>
        <p:txBody>
          <a:bodyPr>
            <a:normAutofit/>
          </a:bodyPr>
          <a:lstStyle/>
          <a:p>
            <a:r>
              <a:rPr lang="en-US"/>
              <a:t>Updated inputs to Natural Gas TDV – Mid-IEPR</a:t>
            </a:r>
          </a:p>
        </p:txBody>
      </p:sp>
      <p:sp>
        <p:nvSpPr>
          <p:cNvPr id="22" name="TextBox 21"/>
          <p:cNvSpPr txBox="1"/>
          <p:nvPr/>
        </p:nvSpPr>
        <p:spPr>
          <a:xfrm>
            <a:off x="7213580" y="4156085"/>
            <a:ext cx="3106948" cy="584775"/>
          </a:xfrm>
          <a:prstGeom prst="rect">
            <a:avLst/>
          </a:prstGeom>
          <a:noFill/>
        </p:spPr>
        <p:txBody>
          <a:bodyPr wrap="square" rtlCol="0">
            <a:spAutoFit/>
          </a:bodyPr>
          <a:lstStyle/>
          <a:p>
            <a:r>
              <a:rPr lang="en-US" sz="1600">
                <a:solidFill>
                  <a:schemeClr val="tx1">
                    <a:lumMod val="75000"/>
                  </a:schemeClr>
                </a:solidFill>
              </a:rPr>
              <a:t>Updated natural gas retail rate forecast</a:t>
            </a:r>
          </a:p>
        </p:txBody>
      </p:sp>
      <p:sp>
        <p:nvSpPr>
          <p:cNvPr id="17" name="TextBox 16"/>
          <p:cNvSpPr txBox="1"/>
          <p:nvPr/>
        </p:nvSpPr>
        <p:spPr>
          <a:xfrm>
            <a:off x="6912448" y="3492118"/>
            <a:ext cx="3106948" cy="584775"/>
          </a:xfrm>
          <a:prstGeom prst="rect">
            <a:avLst/>
          </a:prstGeom>
          <a:noFill/>
        </p:spPr>
        <p:txBody>
          <a:bodyPr wrap="square" rtlCol="0">
            <a:spAutoFit/>
          </a:bodyPr>
          <a:lstStyle/>
          <a:p>
            <a:r>
              <a:rPr lang="en-US" sz="1600">
                <a:solidFill>
                  <a:schemeClr val="tx1">
                    <a:lumMod val="75000"/>
                  </a:schemeClr>
                </a:solidFill>
              </a:rPr>
              <a:t>Updated natural gas commodity price forecast</a:t>
            </a:r>
          </a:p>
        </p:txBody>
      </p:sp>
      <p:sp>
        <p:nvSpPr>
          <p:cNvPr id="18" name="TextBox 17"/>
          <p:cNvSpPr txBox="1"/>
          <p:nvPr/>
        </p:nvSpPr>
        <p:spPr>
          <a:xfrm>
            <a:off x="7561052" y="2920514"/>
            <a:ext cx="3106948" cy="338554"/>
          </a:xfrm>
          <a:prstGeom prst="rect">
            <a:avLst/>
          </a:prstGeom>
          <a:noFill/>
        </p:spPr>
        <p:txBody>
          <a:bodyPr wrap="square" rtlCol="0">
            <a:spAutoFit/>
          </a:bodyPr>
          <a:lstStyle/>
          <a:p>
            <a:r>
              <a:rPr lang="en-US" sz="1600">
                <a:solidFill>
                  <a:schemeClr val="tx1">
                    <a:lumMod val="75000"/>
                  </a:schemeClr>
                </a:solidFill>
              </a:rPr>
              <a:t>Updated CO2 price forecast</a:t>
            </a:r>
          </a:p>
        </p:txBody>
      </p:sp>
      <p:cxnSp>
        <p:nvCxnSpPr>
          <p:cNvPr id="6" name="Straight Arrow Connector 5"/>
          <p:cNvCxnSpPr/>
          <p:nvPr/>
        </p:nvCxnSpPr>
        <p:spPr>
          <a:xfrm>
            <a:off x="6272368" y="3668362"/>
            <a:ext cx="640080" cy="0"/>
          </a:xfrm>
          <a:prstGeom prst="straightConnector1">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6" name="Elbow Connector 15"/>
          <p:cNvCxnSpPr>
            <a:cxnSpLocks/>
            <a:endCxn id="18" idx="1"/>
          </p:cNvCxnSpPr>
          <p:nvPr/>
        </p:nvCxnSpPr>
        <p:spPr>
          <a:xfrm flipV="1">
            <a:off x="6621262" y="3089791"/>
            <a:ext cx="939790" cy="343776"/>
          </a:xfrm>
          <a:prstGeom prst="bentConnector3">
            <a:avLst>
              <a:gd name="adj1" fmla="val 50000"/>
            </a:avLst>
          </a:prstGeom>
          <a:ln w="19050">
            <a:solidFill>
              <a:schemeClr val="accent4"/>
            </a:solidFill>
            <a:tailEnd type="arrow"/>
          </a:ln>
        </p:spPr>
        <p:style>
          <a:lnRef idx="1">
            <a:schemeClr val="accent1"/>
          </a:lnRef>
          <a:fillRef idx="0">
            <a:schemeClr val="accent1"/>
          </a:fillRef>
          <a:effectRef idx="0">
            <a:schemeClr val="accent1"/>
          </a:effectRef>
          <a:fontRef idx="minor">
            <a:schemeClr val="tx1"/>
          </a:fontRef>
        </p:style>
      </p:cxnSp>
      <p:cxnSp>
        <p:nvCxnSpPr>
          <p:cNvPr id="23" name="Elbow Connector 22"/>
          <p:cNvCxnSpPr/>
          <p:nvPr/>
        </p:nvCxnSpPr>
        <p:spPr>
          <a:xfrm>
            <a:off x="6001499" y="4019301"/>
            <a:ext cx="1181818" cy="418512"/>
          </a:xfrm>
          <a:prstGeom prst="bentConnector3">
            <a:avLst>
              <a:gd name="adj1" fmla="val 939"/>
            </a:avLst>
          </a:prstGeom>
          <a:ln w="19050">
            <a:solidFill>
              <a:schemeClr val="accent1">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5F58605D-FEB3-4FEC-B8C8-CC85E8BD9A2F}"/>
              </a:ext>
            </a:extLst>
          </p:cNvPr>
          <p:cNvSpPr txBox="1"/>
          <p:nvPr/>
        </p:nvSpPr>
        <p:spPr>
          <a:xfrm>
            <a:off x="7561052" y="2543298"/>
            <a:ext cx="3106948" cy="338554"/>
          </a:xfrm>
          <a:prstGeom prst="rect">
            <a:avLst/>
          </a:prstGeom>
          <a:noFill/>
        </p:spPr>
        <p:txBody>
          <a:bodyPr wrap="square" rtlCol="0">
            <a:spAutoFit/>
          </a:bodyPr>
          <a:lstStyle/>
          <a:p>
            <a:r>
              <a:rPr lang="en-US" sz="1600">
                <a:solidFill>
                  <a:schemeClr val="tx1">
                    <a:lumMod val="75000"/>
                  </a:schemeClr>
                </a:solidFill>
              </a:rPr>
              <a:t>Added Emissions Abatement</a:t>
            </a:r>
          </a:p>
        </p:txBody>
      </p:sp>
      <p:cxnSp>
        <p:nvCxnSpPr>
          <p:cNvPr id="15" name="Elbow Connector 15">
            <a:extLst>
              <a:ext uri="{FF2B5EF4-FFF2-40B4-BE49-F238E27FC236}">
                <a16:creationId xmlns:a16="http://schemas.microsoft.com/office/drawing/2014/main" id="{4672E960-3EDE-4FF4-8E2C-DE035073BD9C}"/>
              </a:ext>
            </a:extLst>
          </p:cNvPr>
          <p:cNvCxnSpPr>
            <a:cxnSpLocks/>
          </p:cNvCxnSpPr>
          <p:nvPr/>
        </p:nvCxnSpPr>
        <p:spPr>
          <a:xfrm flipV="1">
            <a:off x="6563912" y="2712576"/>
            <a:ext cx="947467" cy="433599"/>
          </a:xfrm>
          <a:prstGeom prst="bentConnector3">
            <a:avLst>
              <a:gd name="adj1" fmla="val 30371"/>
            </a:avLst>
          </a:prstGeom>
          <a:ln w="19050">
            <a:solidFill>
              <a:schemeClr val="accent4">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E49B51E0-FF30-4F1C-8C5E-4D44234AE5BB}"/>
              </a:ext>
            </a:extLst>
          </p:cNvPr>
          <p:cNvSpPr txBox="1"/>
          <p:nvPr/>
        </p:nvSpPr>
        <p:spPr>
          <a:xfrm>
            <a:off x="2406308" y="1646703"/>
            <a:ext cx="2597063" cy="523220"/>
          </a:xfrm>
          <a:prstGeom prst="rect">
            <a:avLst/>
          </a:prstGeom>
          <a:noFill/>
        </p:spPr>
        <p:txBody>
          <a:bodyPr wrap="square" rtlCol="0">
            <a:spAutoFit/>
          </a:bodyPr>
          <a:lstStyle/>
          <a:p>
            <a:pPr algn="ctr"/>
            <a:r>
              <a:rPr lang="en-US" sz="1400" b="1">
                <a:solidFill>
                  <a:schemeClr val="tx1">
                    <a:lumMod val="75000"/>
                  </a:schemeClr>
                </a:solidFill>
              </a:rPr>
              <a:t>Mid-IEPR</a:t>
            </a:r>
          </a:p>
          <a:p>
            <a:pPr algn="ctr"/>
            <a:r>
              <a:rPr lang="en-US" sz="1400" b="1">
                <a:solidFill>
                  <a:schemeClr val="tx1">
                    <a:lumMod val="75000"/>
                  </a:schemeClr>
                </a:solidFill>
              </a:rPr>
              <a:t>Natural Gas 2022 TDV - Res </a:t>
            </a:r>
          </a:p>
        </p:txBody>
      </p:sp>
    </p:spTree>
    <p:extLst>
      <p:ext uri="{BB962C8B-B14F-4D97-AF65-F5344CB8AC3E}">
        <p14:creationId xmlns:p14="http://schemas.microsoft.com/office/powerpoint/2010/main" val="32638253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568755D-D8FD-4E84-9B40-4A182907717F}"/>
              </a:ext>
            </a:extLst>
          </p:cNvPr>
          <p:cNvPicPr>
            <a:picLocks noChangeAspect="1"/>
          </p:cNvPicPr>
          <p:nvPr/>
        </p:nvPicPr>
        <p:blipFill>
          <a:blip r:embed="rId2"/>
          <a:stretch>
            <a:fillRect/>
          </a:stretch>
        </p:blipFill>
        <p:spPr>
          <a:xfrm>
            <a:off x="1754720" y="2149876"/>
            <a:ext cx="5078408" cy="2743438"/>
          </a:xfrm>
          <a:prstGeom prst="rect">
            <a:avLst/>
          </a:prstGeom>
        </p:spPr>
      </p:pic>
      <p:sp>
        <p:nvSpPr>
          <p:cNvPr id="2" name="Title 1"/>
          <p:cNvSpPr>
            <a:spLocks noGrp="1"/>
          </p:cNvSpPr>
          <p:nvPr>
            <p:ph type="title"/>
          </p:nvPr>
        </p:nvSpPr>
        <p:spPr/>
        <p:txBody>
          <a:bodyPr>
            <a:normAutofit/>
          </a:bodyPr>
          <a:lstStyle/>
          <a:p>
            <a:r>
              <a:rPr lang="en-US"/>
              <a:t>Updated inputs to Propane TDV</a:t>
            </a:r>
          </a:p>
        </p:txBody>
      </p:sp>
      <p:sp>
        <p:nvSpPr>
          <p:cNvPr id="12" name="TextBox 11">
            <a:extLst>
              <a:ext uri="{FF2B5EF4-FFF2-40B4-BE49-F238E27FC236}">
                <a16:creationId xmlns:a16="http://schemas.microsoft.com/office/drawing/2014/main" id="{C2AC506B-F648-4DBC-8A7C-47ED1F7AC67C}"/>
              </a:ext>
            </a:extLst>
          </p:cNvPr>
          <p:cNvSpPr txBox="1"/>
          <p:nvPr/>
        </p:nvSpPr>
        <p:spPr>
          <a:xfrm>
            <a:off x="7243781" y="3598974"/>
            <a:ext cx="3106948" cy="584775"/>
          </a:xfrm>
          <a:prstGeom prst="rect">
            <a:avLst/>
          </a:prstGeom>
          <a:noFill/>
        </p:spPr>
        <p:txBody>
          <a:bodyPr wrap="square" rtlCol="0">
            <a:spAutoFit/>
          </a:bodyPr>
          <a:lstStyle/>
          <a:p>
            <a:r>
              <a:rPr lang="en-US" sz="1600">
                <a:solidFill>
                  <a:schemeClr val="tx1">
                    <a:lumMod val="75000"/>
                  </a:schemeClr>
                </a:solidFill>
              </a:rPr>
              <a:t>Updated propane retail rate forecast (2019 EIA AEO)</a:t>
            </a:r>
          </a:p>
        </p:txBody>
      </p:sp>
      <p:sp>
        <p:nvSpPr>
          <p:cNvPr id="13" name="TextBox 12">
            <a:extLst>
              <a:ext uri="{FF2B5EF4-FFF2-40B4-BE49-F238E27FC236}">
                <a16:creationId xmlns:a16="http://schemas.microsoft.com/office/drawing/2014/main" id="{AEDAC246-A43F-4E67-9763-C16474E004F3}"/>
              </a:ext>
            </a:extLst>
          </p:cNvPr>
          <p:cNvSpPr txBox="1"/>
          <p:nvPr/>
        </p:nvSpPr>
        <p:spPr>
          <a:xfrm>
            <a:off x="7653572" y="3056576"/>
            <a:ext cx="3106948" cy="338554"/>
          </a:xfrm>
          <a:prstGeom prst="rect">
            <a:avLst/>
          </a:prstGeom>
          <a:noFill/>
        </p:spPr>
        <p:txBody>
          <a:bodyPr wrap="square" rtlCol="0">
            <a:spAutoFit/>
          </a:bodyPr>
          <a:lstStyle/>
          <a:p>
            <a:r>
              <a:rPr lang="en-US" sz="1600">
                <a:solidFill>
                  <a:schemeClr val="tx1">
                    <a:lumMod val="75000"/>
                  </a:schemeClr>
                </a:solidFill>
              </a:rPr>
              <a:t>Updated CO2 price forecast</a:t>
            </a:r>
          </a:p>
        </p:txBody>
      </p:sp>
      <p:sp>
        <p:nvSpPr>
          <p:cNvPr id="14" name="TextBox 13">
            <a:extLst>
              <a:ext uri="{FF2B5EF4-FFF2-40B4-BE49-F238E27FC236}">
                <a16:creationId xmlns:a16="http://schemas.microsoft.com/office/drawing/2014/main" id="{DBB8F0CD-82E1-47B5-B83E-9B47CA3BC184}"/>
              </a:ext>
            </a:extLst>
          </p:cNvPr>
          <p:cNvSpPr txBox="1"/>
          <p:nvPr/>
        </p:nvSpPr>
        <p:spPr>
          <a:xfrm>
            <a:off x="3038294" y="1995988"/>
            <a:ext cx="1866532" cy="307777"/>
          </a:xfrm>
          <a:prstGeom prst="rect">
            <a:avLst/>
          </a:prstGeom>
          <a:noFill/>
        </p:spPr>
        <p:txBody>
          <a:bodyPr wrap="square" rtlCol="0">
            <a:spAutoFit/>
          </a:bodyPr>
          <a:lstStyle/>
          <a:p>
            <a:r>
              <a:rPr lang="en-US" sz="1400" b="1">
                <a:solidFill>
                  <a:schemeClr val="tx1">
                    <a:lumMod val="75000"/>
                  </a:schemeClr>
                </a:solidFill>
              </a:rPr>
              <a:t>Propane 2022 TDV</a:t>
            </a:r>
          </a:p>
        </p:txBody>
      </p:sp>
      <p:cxnSp>
        <p:nvCxnSpPr>
          <p:cNvPr id="15" name="Elbow Connector 31">
            <a:extLst>
              <a:ext uri="{FF2B5EF4-FFF2-40B4-BE49-F238E27FC236}">
                <a16:creationId xmlns:a16="http://schemas.microsoft.com/office/drawing/2014/main" id="{F6BD4108-92CE-4079-9F29-1433185FE5AD}"/>
              </a:ext>
            </a:extLst>
          </p:cNvPr>
          <p:cNvCxnSpPr>
            <a:cxnSpLocks/>
          </p:cNvCxnSpPr>
          <p:nvPr/>
        </p:nvCxnSpPr>
        <p:spPr>
          <a:xfrm flipV="1">
            <a:off x="6833990" y="3212761"/>
            <a:ext cx="819582" cy="272859"/>
          </a:xfrm>
          <a:prstGeom prst="bentConnector3">
            <a:avLst>
              <a:gd name="adj1" fmla="val 57564"/>
            </a:avLst>
          </a:prstGeom>
          <a:ln w="19050">
            <a:solidFill>
              <a:schemeClr val="accent4"/>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34618FFD-F621-45B6-B766-51208CCC9004}"/>
              </a:ext>
            </a:extLst>
          </p:cNvPr>
          <p:cNvCxnSpPr/>
          <p:nvPr/>
        </p:nvCxnSpPr>
        <p:spPr>
          <a:xfrm>
            <a:off x="6513950" y="3750305"/>
            <a:ext cx="640080" cy="0"/>
          </a:xfrm>
          <a:prstGeom prst="straightConnector1">
            <a:avLst/>
          </a:prstGeom>
          <a:ln w="190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D5312648-7FE0-4745-93E8-C0D55D442AFD}"/>
              </a:ext>
            </a:extLst>
          </p:cNvPr>
          <p:cNvSpPr txBox="1"/>
          <p:nvPr/>
        </p:nvSpPr>
        <p:spPr>
          <a:xfrm>
            <a:off x="7452102" y="2575874"/>
            <a:ext cx="3106948" cy="338554"/>
          </a:xfrm>
          <a:prstGeom prst="rect">
            <a:avLst/>
          </a:prstGeom>
          <a:noFill/>
        </p:spPr>
        <p:txBody>
          <a:bodyPr wrap="square" rtlCol="0">
            <a:spAutoFit/>
          </a:bodyPr>
          <a:lstStyle/>
          <a:p>
            <a:r>
              <a:rPr lang="en-US" sz="1600">
                <a:solidFill>
                  <a:schemeClr val="tx1">
                    <a:lumMod val="75000"/>
                  </a:schemeClr>
                </a:solidFill>
              </a:rPr>
              <a:t>Added Emissions Abatement</a:t>
            </a:r>
          </a:p>
        </p:txBody>
      </p:sp>
      <p:cxnSp>
        <p:nvCxnSpPr>
          <p:cNvPr id="18" name="Elbow Connector 15">
            <a:extLst>
              <a:ext uri="{FF2B5EF4-FFF2-40B4-BE49-F238E27FC236}">
                <a16:creationId xmlns:a16="http://schemas.microsoft.com/office/drawing/2014/main" id="{5C498A2A-C4A7-4ED9-A923-0675693F7F97}"/>
              </a:ext>
            </a:extLst>
          </p:cNvPr>
          <p:cNvCxnSpPr>
            <a:cxnSpLocks/>
          </p:cNvCxnSpPr>
          <p:nvPr/>
        </p:nvCxnSpPr>
        <p:spPr>
          <a:xfrm flipV="1">
            <a:off x="6835714" y="2732059"/>
            <a:ext cx="616388" cy="508325"/>
          </a:xfrm>
          <a:prstGeom prst="bentConnector3">
            <a:avLst>
              <a:gd name="adj1" fmla="val 50000"/>
            </a:avLst>
          </a:prstGeom>
          <a:ln w="19050">
            <a:solidFill>
              <a:schemeClr val="accent4">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82625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FA0F893-8995-48CF-A7D9-85B1A8AABC53}"/>
              </a:ext>
            </a:extLst>
          </p:cNvPr>
          <p:cNvPicPr>
            <a:picLocks noChangeAspect="1"/>
          </p:cNvPicPr>
          <p:nvPr/>
        </p:nvPicPr>
        <p:blipFill>
          <a:blip r:embed="rId2"/>
          <a:stretch>
            <a:fillRect/>
          </a:stretch>
        </p:blipFill>
        <p:spPr>
          <a:xfrm>
            <a:off x="304800" y="2326339"/>
            <a:ext cx="5760720" cy="3298114"/>
          </a:xfrm>
          <a:prstGeom prst="rect">
            <a:avLst/>
          </a:prstGeom>
        </p:spPr>
      </p:pic>
      <p:sp>
        <p:nvSpPr>
          <p:cNvPr id="2" name="Title 1">
            <a:extLst>
              <a:ext uri="{FF2B5EF4-FFF2-40B4-BE49-F238E27FC236}">
                <a16:creationId xmlns:a16="http://schemas.microsoft.com/office/drawing/2014/main" id="{0BF5AA8F-9A22-4731-921A-F068A0661188}"/>
              </a:ext>
            </a:extLst>
          </p:cNvPr>
          <p:cNvSpPr>
            <a:spLocks noGrp="1"/>
          </p:cNvSpPr>
          <p:nvPr>
            <p:ph type="title"/>
          </p:nvPr>
        </p:nvSpPr>
        <p:spPr/>
        <p:txBody>
          <a:bodyPr>
            <a:normAutofit/>
          </a:bodyPr>
          <a:lstStyle/>
          <a:p>
            <a:r>
              <a:rPr lang="en-US"/>
              <a:t>Natural Gas and Propane TDVs Comparison</a:t>
            </a:r>
          </a:p>
        </p:txBody>
      </p:sp>
      <p:sp>
        <p:nvSpPr>
          <p:cNvPr id="4" name="Slide Number Placeholder 3">
            <a:extLst>
              <a:ext uri="{FF2B5EF4-FFF2-40B4-BE49-F238E27FC236}">
                <a16:creationId xmlns:a16="http://schemas.microsoft.com/office/drawing/2014/main" id="{6047D756-D886-4F1E-8BC9-1B1C549ED1F0}"/>
              </a:ext>
            </a:extLst>
          </p:cNvPr>
          <p:cNvSpPr>
            <a:spLocks noGrp="1"/>
          </p:cNvSpPr>
          <p:nvPr>
            <p:ph type="sldNum" sz="quarter" idx="12"/>
          </p:nvPr>
        </p:nvSpPr>
        <p:spPr/>
        <p:txBody>
          <a:bodyPr/>
          <a:lstStyle/>
          <a:p>
            <a:fld id="{32EEA5E8-3DCE-4522-8561-1FBABAB92354}" type="slidenum">
              <a:rPr lang="en-US" smtClean="0"/>
              <a:pPr/>
              <a:t>40</a:t>
            </a:fld>
            <a:endParaRPr lang="en-US"/>
          </a:p>
        </p:txBody>
      </p:sp>
      <p:sp>
        <p:nvSpPr>
          <p:cNvPr id="5" name="TextBox 4">
            <a:extLst>
              <a:ext uri="{FF2B5EF4-FFF2-40B4-BE49-F238E27FC236}">
                <a16:creationId xmlns:a16="http://schemas.microsoft.com/office/drawing/2014/main" id="{274B98E0-0B5F-42C7-B902-C09955BCA0CA}"/>
              </a:ext>
            </a:extLst>
          </p:cNvPr>
          <p:cNvSpPr txBox="1"/>
          <p:nvPr/>
        </p:nvSpPr>
        <p:spPr>
          <a:xfrm>
            <a:off x="2714107" y="3701534"/>
            <a:ext cx="775853" cy="184666"/>
          </a:xfrm>
          <a:prstGeom prst="rect">
            <a:avLst/>
          </a:prstGeom>
          <a:solidFill>
            <a:schemeClr val="accent1"/>
          </a:solidFill>
        </p:spPr>
        <p:txBody>
          <a:bodyPr wrap="none" lIns="0" tIns="0" rIns="0" bIns="0" rtlCol="0" anchor="ctr" anchorCtr="0">
            <a:spAutoFit/>
          </a:bodyPr>
          <a:lstStyle/>
          <a:p>
            <a:pPr algn="ctr"/>
            <a:r>
              <a:rPr lang="en-US" sz="1200" b="1">
                <a:solidFill>
                  <a:schemeClr val="accent3">
                    <a:lumMod val="60000"/>
                    <a:lumOff val="40000"/>
                  </a:schemeClr>
                </a:solidFill>
              </a:rPr>
              <a:t>2019 TDVs</a:t>
            </a:r>
          </a:p>
        </p:txBody>
      </p:sp>
      <p:sp>
        <p:nvSpPr>
          <p:cNvPr id="6" name="TextBox 5">
            <a:extLst>
              <a:ext uri="{FF2B5EF4-FFF2-40B4-BE49-F238E27FC236}">
                <a16:creationId xmlns:a16="http://schemas.microsoft.com/office/drawing/2014/main" id="{70BDC196-E437-4E45-B491-E4B6D5357D46}"/>
              </a:ext>
            </a:extLst>
          </p:cNvPr>
          <p:cNvSpPr txBox="1"/>
          <p:nvPr/>
        </p:nvSpPr>
        <p:spPr>
          <a:xfrm>
            <a:off x="2714106" y="3930134"/>
            <a:ext cx="775853" cy="184666"/>
          </a:xfrm>
          <a:prstGeom prst="rect">
            <a:avLst/>
          </a:prstGeom>
          <a:solidFill>
            <a:schemeClr val="accent1"/>
          </a:solidFill>
        </p:spPr>
        <p:txBody>
          <a:bodyPr wrap="none" lIns="0" tIns="0" rIns="0" bIns="0" rtlCol="0" anchor="ctr" anchorCtr="0">
            <a:spAutoFit/>
          </a:bodyPr>
          <a:lstStyle/>
          <a:p>
            <a:pPr algn="ctr"/>
            <a:r>
              <a:rPr lang="en-US" sz="1200" b="1">
                <a:solidFill>
                  <a:schemeClr val="accent3">
                    <a:lumMod val="20000"/>
                    <a:lumOff val="80000"/>
                  </a:schemeClr>
                </a:solidFill>
              </a:rPr>
              <a:t>2016 TDVs</a:t>
            </a:r>
          </a:p>
        </p:txBody>
      </p:sp>
      <p:sp>
        <p:nvSpPr>
          <p:cNvPr id="10" name="TextBox 9">
            <a:extLst>
              <a:ext uri="{FF2B5EF4-FFF2-40B4-BE49-F238E27FC236}">
                <a16:creationId xmlns:a16="http://schemas.microsoft.com/office/drawing/2014/main" id="{065E3263-2825-445C-843D-7306B0AAB730}"/>
              </a:ext>
            </a:extLst>
          </p:cNvPr>
          <p:cNvSpPr txBox="1"/>
          <p:nvPr/>
        </p:nvSpPr>
        <p:spPr>
          <a:xfrm>
            <a:off x="1295400" y="1559182"/>
            <a:ext cx="3403496" cy="646331"/>
          </a:xfrm>
          <a:prstGeom prst="rect">
            <a:avLst/>
          </a:prstGeom>
          <a:noFill/>
        </p:spPr>
        <p:txBody>
          <a:bodyPr wrap="none" rtlCol="0">
            <a:spAutoFit/>
          </a:bodyPr>
          <a:lstStyle/>
          <a:p>
            <a:pPr algn="ctr"/>
            <a:r>
              <a:rPr lang="en-US">
                <a:solidFill>
                  <a:schemeClr val="accent1"/>
                </a:solidFill>
              </a:rPr>
              <a:t>Natural Gas TDV</a:t>
            </a:r>
          </a:p>
          <a:p>
            <a:pPr algn="ctr"/>
            <a:r>
              <a:rPr lang="en-US">
                <a:solidFill>
                  <a:schemeClr val="accent1"/>
                </a:solidFill>
              </a:rPr>
              <a:t>30-year NPV Residential, CZ12</a:t>
            </a:r>
          </a:p>
        </p:txBody>
      </p:sp>
      <p:pic>
        <p:nvPicPr>
          <p:cNvPr id="8" name="Picture 7">
            <a:extLst>
              <a:ext uri="{FF2B5EF4-FFF2-40B4-BE49-F238E27FC236}">
                <a16:creationId xmlns:a16="http://schemas.microsoft.com/office/drawing/2014/main" id="{3963AF6B-8D77-45FA-8E66-FF015DE71973}"/>
              </a:ext>
            </a:extLst>
          </p:cNvPr>
          <p:cNvPicPr>
            <a:picLocks noChangeAspect="1"/>
          </p:cNvPicPr>
          <p:nvPr/>
        </p:nvPicPr>
        <p:blipFill>
          <a:blip r:embed="rId3"/>
          <a:stretch>
            <a:fillRect/>
          </a:stretch>
        </p:blipFill>
        <p:spPr>
          <a:xfrm>
            <a:off x="6364142" y="2332613"/>
            <a:ext cx="5749761" cy="3291840"/>
          </a:xfrm>
          <a:prstGeom prst="rect">
            <a:avLst/>
          </a:prstGeom>
        </p:spPr>
      </p:pic>
      <p:sp>
        <p:nvSpPr>
          <p:cNvPr id="13" name="TextBox 12">
            <a:extLst>
              <a:ext uri="{FF2B5EF4-FFF2-40B4-BE49-F238E27FC236}">
                <a16:creationId xmlns:a16="http://schemas.microsoft.com/office/drawing/2014/main" id="{46EB22FC-DC96-4D27-9FFD-6E5AB2B7C831}"/>
              </a:ext>
            </a:extLst>
          </p:cNvPr>
          <p:cNvSpPr txBox="1"/>
          <p:nvPr/>
        </p:nvSpPr>
        <p:spPr>
          <a:xfrm>
            <a:off x="8702042" y="3886200"/>
            <a:ext cx="775853" cy="184666"/>
          </a:xfrm>
          <a:prstGeom prst="rect">
            <a:avLst/>
          </a:prstGeom>
          <a:solidFill>
            <a:schemeClr val="accent1"/>
          </a:solidFill>
        </p:spPr>
        <p:txBody>
          <a:bodyPr wrap="none" lIns="0" tIns="0" rIns="0" bIns="0" rtlCol="0" anchor="ctr" anchorCtr="0">
            <a:spAutoFit/>
          </a:bodyPr>
          <a:lstStyle/>
          <a:p>
            <a:pPr algn="ctr"/>
            <a:r>
              <a:rPr lang="en-US" sz="1200" b="1">
                <a:solidFill>
                  <a:schemeClr val="accent3">
                    <a:lumMod val="60000"/>
                    <a:lumOff val="40000"/>
                  </a:schemeClr>
                </a:solidFill>
              </a:rPr>
              <a:t>2019 TDVs</a:t>
            </a:r>
          </a:p>
        </p:txBody>
      </p:sp>
      <p:sp>
        <p:nvSpPr>
          <p:cNvPr id="14" name="TextBox 13">
            <a:extLst>
              <a:ext uri="{FF2B5EF4-FFF2-40B4-BE49-F238E27FC236}">
                <a16:creationId xmlns:a16="http://schemas.microsoft.com/office/drawing/2014/main" id="{ED69F373-0A50-4403-8C5F-8FBA5F7966F9}"/>
              </a:ext>
            </a:extLst>
          </p:cNvPr>
          <p:cNvSpPr txBox="1"/>
          <p:nvPr/>
        </p:nvSpPr>
        <p:spPr>
          <a:xfrm>
            <a:off x="8534400" y="4343400"/>
            <a:ext cx="775853" cy="184666"/>
          </a:xfrm>
          <a:prstGeom prst="rect">
            <a:avLst/>
          </a:prstGeom>
          <a:solidFill>
            <a:schemeClr val="accent1"/>
          </a:solidFill>
        </p:spPr>
        <p:txBody>
          <a:bodyPr wrap="none" lIns="0" tIns="0" rIns="0" bIns="0" rtlCol="0" anchor="ctr" anchorCtr="0">
            <a:spAutoFit/>
          </a:bodyPr>
          <a:lstStyle/>
          <a:p>
            <a:pPr algn="ctr"/>
            <a:r>
              <a:rPr lang="en-US" sz="1200" b="1">
                <a:solidFill>
                  <a:schemeClr val="accent3">
                    <a:lumMod val="20000"/>
                    <a:lumOff val="80000"/>
                  </a:schemeClr>
                </a:solidFill>
              </a:rPr>
              <a:t>2016 TDVs</a:t>
            </a:r>
          </a:p>
        </p:txBody>
      </p:sp>
      <p:sp>
        <p:nvSpPr>
          <p:cNvPr id="15" name="TextBox 14">
            <a:extLst>
              <a:ext uri="{FF2B5EF4-FFF2-40B4-BE49-F238E27FC236}">
                <a16:creationId xmlns:a16="http://schemas.microsoft.com/office/drawing/2014/main" id="{F276A104-1309-4696-A0B7-68F7D782CEF7}"/>
              </a:ext>
            </a:extLst>
          </p:cNvPr>
          <p:cNvSpPr txBox="1"/>
          <p:nvPr/>
        </p:nvSpPr>
        <p:spPr>
          <a:xfrm>
            <a:off x="7220578" y="1559182"/>
            <a:ext cx="3403496" cy="646331"/>
          </a:xfrm>
          <a:prstGeom prst="rect">
            <a:avLst/>
          </a:prstGeom>
          <a:noFill/>
        </p:spPr>
        <p:txBody>
          <a:bodyPr wrap="none" rtlCol="0">
            <a:spAutoFit/>
          </a:bodyPr>
          <a:lstStyle/>
          <a:p>
            <a:pPr algn="ctr"/>
            <a:r>
              <a:rPr lang="en-US">
                <a:solidFill>
                  <a:schemeClr val="accent1"/>
                </a:solidFill>
              </a:rPr>
              <a:t>Propane Gas TDV</a:t>
            </a:r>
          </a:p>
          <a:p>
            <a:pPr algn="ctr"/>
            <a:r>
              <a:rPr lang="en-US">
                <a:solidFill>
                  <a:schemeClr val="accent1"/>
                </a:solidFill>
              </a:rPr>
              <a:t>30-year NPV Residential, CZ12</a:t>
            </a:r>
          </a:p>
        </p:txBody>
      </p:sp>
    </p:spTree>
    <p:extLst>
      <p:ext uri="{BB962C8B-B14F-4D97-AF65-F5344CB8AC3E}">
        <p14:creationId xmlns:p14="http://schemas.microsoft.com/office/powerpoint/2010/main" val="9816715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1E033-E7D0-452F-934B-9849BC26B957}"/>
              </a:ext>
            </a:extLst>
          </p:cNvPr>
          <p:cNvSpPr>
            <a:spLocks noGrp="1"/>
          </p:cNvSpPr>
          <p:nvPr>
            <p:ph type="title"/>
          </p:nvPr>
        </p:nvSpPr>
        <p:spPr/>
        <p:txBody>
          <a:bodyPr/>
          <a:lstStyle/>
          <a:p>
            <a:r>
              <a:rPr lang="en-US"/>
              <a:t>Source Energy Metric</a:t>
            </a:r>
          </a:p>
        </p:txBody>
      </p:sp>
    </p:spTree>
    <p:extLst>
      <p:ext uri="{BB962C8B-B14F-4D97-AF65-F5344CB8AC3E}">
        <p14:creationId xmlns:p14="http://schemas.microsoft.com/office/powerpoint/2010/main" val="8309620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28C61-CD24-4431-BC7A-28F36076E3BA}"/>
              </a:ext>
            </a:extLst>
          </p:cNvPr>
          <p:cNvSpPr>
            <a:spLocks noGrp="1"/>
          </p:cNvSpPr>
          <p:nvPr>
            <p:ph type="title"/>
          </p:nvPr>
        </p:nvSpPr>
        <p:spPr/>
        <p:txBody>
          <a:bodyPr/>
          <a:lstStyle/>
          <a:p>
            <a:r>
              <a:rPr lang="en-US"/>
              <a:t>Source Energy Metric</a:t>
            </a:r>
          </a:p>
        </p:txBody>
      </p:sp>
      <p:sp>
        <p:nvSpPr>
          <p:cNvPr id="3" name="Text Placeholder 2">
            <a:extLst>
              <a:ext uri="{FF2B5EF4-FFF2-40B4-BE49-F238E27FC236}">
                <a16:creationId xmlns:a16="http://schemas.microsoft.com/office/drawing/2014/main" id="{62BCC611-846D-42B3-A8BC-615C47778B82}"/>
              </a:ext>
            </a:extLst>
          </p:cNvPr>
          <p:cNvSpPr>
            <a:spLocks noGrp="1"/>
          </p:cNvSpPr>
          <p:nvPr>
            <p:ph type="body" sz="quarter" idx="10"/>
          </p:nvPr>
        </p:nvSpPr>
        <p:spPr/>
        <p:txBody>
          <a:bodyPr/>
          <a:lstStyle/>
          <a:p>
            <a:r>
              <a:rPr lang="en-US"/>
              <a:t>Secondary evaluation metric to encourage efficient consumption of input fuels, by calculating the total input fuels for a unit of end-use consumption</a:t>
            </a:r>
          </a:p>
          <a:p>
            <a:r>
              <a:rPr lang="en-US"/>
              <a:t>Defined as Btu of depletable fuels, averaged over the lifetime of a building or measure</a:t>
            </a:r>
          </a:p>
          <a:p>
            <a:pPr lvl="1"/>
            <a:r>
              <a:rPr lang="en-US"/>
              <a:t>Renewable energy (ex: wind, solar) and renewable fuels (ex. biogas, hydrogen) are defined as having zero marginal source energy in this definition</a:t>
            </a:r>
          </a:p>
          <a:p>
            <a:r>
              <a:rPr lang="en-US"/>
              <a:t>As natural gas is the only thermal generation that could be on the margin, the source energy metric correlates with emissions</a:t>
            </a:r>
          </a:p>
          <a:p>
            <a:r>
              <a:rPr lang="en-US"/>
              <a:t>For electricity end-uses, long run marginal source energy is used</a:t>
            </a:r>
          </a:p>
          <a:p>
            <a:pPr lvl="1"/>
            <a:r>
              <a:rPr lang="en-US"/>
              <a:t>Factors in supply-side interventions that will occur as a result of incremental load</a:t>
            </a:r>
          </a:p>
          <a:p>
            <a:pPr lvl="2"/>
            <a:r>
              <a:rPr lang="en-US"/>
              <a:t>Ex. given a 50% RPS, if 1,000 MWh of new annual load is added, a corresponding 500 MWh of new renewable energy must be procured and delivered</a:t>
            </a:r>
          </a:p>
          <a:p>
            <a:pPr lvl="2"/>
            <a:r>
              <a:rPr lang="en-US"/>
              <a:t>The new renewables will offset some of the initial increase in generation </a:t>
            </a:r>
          </a:p>
          <a:p>
            <a:endParaRPr lang="en-US"/>
          </a:p>
        </p:txBody>
      </p:sp>
    </p:spTree>
    <p:extLst>
      <p:ext uri="{BB962C8B-B14F-4D97-AF65-F5344CB8AC3E}">
        <p14:creationId xmlns:p14="http://schemas.microsoft.com/office/powerpoint/2010/main" val="16231996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9D85F-194F-4A9D-A6F1-7D4AE1C555EA}"/>
              </a:ext>
            </a:extLst>
          </p:cNvPr>
          <p:cNvSpPr>
            <a:spLocks noGrp="1"/>
          </p:cNvSpPr>
          <p:nvPr>
            <p:ph type="title"/>
          </p:nvPr>
        </p:nvSpPr>
        <p:spPr/>
        <p:txBody>
          <a:bodyPr>
            <a:normAutofit/>
          </a:bodyPr>
          <a:lstStyle/>
          <a:p>
            <a:r>
              <a:rPr lang="en-US"/>
              <a:t>Formulation - Electricity Source Energy</a:t>
            </a:r>
          </a:p>
        </p:txBody>
      </p:sp>
      <p:sp>
        <p:nvSpPr>
          <p:cNvPr id="3" name="Text Placeholder 2">
            <a:extLst>
              <a:ext uri="{FF2B5EF4-FFF2-40B4-BE49-F238E27FC236}">
                <a16:creationId xmlns:a16="http://schemas.microsoft.com/office/drawing/2014/main" id="{5413343A-5520-4AD1-8966-2BCDA7A1F42B}"/>
              </a:ext>
            </a:extLst>
          </p:cNvPr>
          <p:cNvSpPr>
            <a:spLocks noGrp="1"/>
          </p:cNvSpPr>
          <p:nvPr>
            <p:ph type="body" sz="quarter" idx="10"/>
          </p:nvPr>
        </p:nvSpPr>
        <p:spPr>
          <a:xfrm>
            <a:off x="1854708" y="960120"/>
            <a:ext cx="8449056" cy="4937760"/>
          </a:xfrm>
        </p:spPr>
        <p:txBody>
          <a:bodyPr/>
          <a:lstStyle/>
          <a:p>
            <a:r>
              <a:rPr lang="en-US"/>
              <a:t>Implied short run marginal source energy calculated based on hourly wholesale energy price forecast (from PLEXOS)</a:t>
            </a:r>
          </a:p>
          <a:p>
            <a:endParaRPr lang="en-US"/>
          </a:p>
          <a:p>
            <a:endParaRPr lang="en-US"/>
          </a:p>
          <a:p>
            <a:endParaRPr lang="en-US"/>
          </a:p>
          <a:p>
            <a:endParaRPr lang="en-US"/>
          </a:p>
          <a:p>
            <a:endParaRPr lang="en-US"/>
          </a:p>
          <a:p>
            <a:r>
              <a:rPr lang="en-US"/>
              <a:t>Avoided source energy from incremental renewable generation is calculated based on hourly profile of new renewable portfolio and short run source energy</a:t>
            </a:r>
          </a:p>
          <a:p>
            <a:pPr marL="0" indent="0">
              <a:buNone/>
            </a:pPr>
            <a:endParaRPr lang="en-US"/>
          </a:p>
          <a:p>
            <a:endParaRPr lang="en-US"/>
          </a:p>
        </p:txBody>
      </p:sp>
      <p:pic>
        <p:nvPicPr>
          <p:cNvPr id="4" name="Picture 3">
            <a:extLst>
              <a:ext uri="{FF2B5EF4-FFF2-40B4-BE49-F238E27FC236}">
                <a16:creationId xmlns:a16="http://schemas.microsoft.com/office/drawing/2014/main" id="{7CBB4E40-BDC1-4912-B030-3D27B2A44126}"/>
              </a:ext>
            </a:extLst>
          </p:cNvPr>
          <p:cNvPicPr>
            <a:picLocks noChangeAspect="1"/>
          </p:cNvPicPr>
          <p:nvPr/>
        </p:nvPicPr>
        <p:blipFill>
          <a:blip r:embed="rId2"/>
          <a:stretch>
            <a:fillRect/>
          </a:stretch>
        </p:blipFill>
        <p:spPr>
          <a:xfrm>
            <a:off x="4341305" y="1578604"/>
            <a:ext cx="3509393" cy="1904640"/>
          </a:xfrm>
          <a:prstGeom prst="rect">
            <a:avLst/>
          </a:prstGeom>
        </p:spPr>
      </p:pic>
      <p:pic>
        <p:nvPicPr>
          <p:cNvPr id="5" name="Picture 4">
            <a:extLst>
              <a:ext uri="{FF2B5EF4-FFF2-40B4-BE49-F238E27FC236}">
                <a16:creationId xmlns:a16="http://schemas.microsoft.com/office/drawing/2014/main" id="{6CDAB407-1A5A-4F6C-A300-95E7E3ABCCBF}"/>
              </a:ext>
            </a:extLst>
          </p:cNvPr>
          <p:cNvPicPr>
            <a:picLocks noChangeAspect="1"/>
          </p:cNvPicPr>
          <p:nvPr/>
        </p:nvPicPr>
        <p:blipFill>
          <a:blip r:embed="rId3"/>
          <a:stretch>
            <a:fillRect/>
          </a:stretch>
        </p:blipFill>
        <p:spPr>
          <a:xfrm>
            <a:off x="1718702" y="4625801"/>
            <a:ext cx="2527240" cy="1371600"/>
          </a:xfrm>
          <a:prstGeom prst="rect">
            <a:avLst/>
          </a:prstGeom>
        </p:spPr>
      </p:pic>
      <p:pic>
        <p:nvPicPr>
          <p:cNvPr id="6" name="Picture 5">
            <a:extLst>
              <a:ext uri="{FF2B5EF4-FFF2-40B4-BE49-F238E27FC236}">
                <a16:creationId xmlns:a16="http://schemas.microsoft.com/office/drawing/2014/main" id="{73D8E020-96F8-4983-9245-64D9885B2333}"/>
              </a:ext>
            </a:extLst>
          </p:cNvPr>
          <p:cNvPicPr>
            <a:picLocks noChangeAspect="1"/>
          </p:cNvPicPr>
          <p:nvPr/>
        </p:nvPicPr>
        <p:blipFill>
          <a:blip r:embed="rId4"/>
          <a:stretch>
            <a:fillRect/>
          </a:stretch>
        </p:blipFill>
        <p:spPr>
          <a:xfrm>
            <a:off x="4655631" y="4625801"/>
            <a:ext cx="2527240" cy="1371600"/>
          </a:xfrm>
          <a:prstGeom prst="rect">
            <a:avLst/>
          </a:prstGeom>
        </p:spPr>
      </p:pic>
      <p:pic>
        <p:nvPicPr>
          <p:cNvPr id="7" name="Picture 6">
            <a:extLst>
              <a:ext uri="{FF2B5EF4-FFF2-40B4-BE49-F238E27FC236}">
                <a16:creationId xmlns:a16="http://schemas.microsoft.com/office/drawing/2014/main" id="{DC4826DD-AB67-4554-8C57-E296B7160866}"/>
              </a:ext>
            </a:extLst>
          </p:cNvPr>
          <p:cNvPicPr>
            <a:picLocks noChangeAspect="1"/>
          </p:cNvPicPr>
          <p:nvPr/>
        </p:nvPicPr>
        <p:blipFill>
          <a:blip r:embed="rId5"/>
          <a:stretch>
            <a:fillRect/>
          </a:stretch>
        </p:blipFill>
        <p:spPr>
          <a:xfrm>
            <a:off x="7592560" y="4625801"/>
            <a:ext cx="2527240" cy="1371600"/>
          </a:xfrm>
          <a:prstGeom prst="rect">
            <a:avLst/>
          </a:prstGeom>
        </p:spPr>
      </p:pic>
      <p:sp>
        <p:nvSpPr>
          <p:cNvPr id="9" name="Multiplication Sign 8">
            <a:extLst>
              <a:ext uri="{FF2B5EF4-FFF2-40B4-BE49-F238E27FC236}">
                <a16:creationId xmlns:a16="http://schemas.microsoft.com/office/drawing/2014/main" id="{CEC900C6-6D44-4FE8-A057-F8ED7CA5410E}"/>
              </a:ext>
            </a:extLst>
          </p:cNvPr>
          <p:cNvSpPr/>
          <p:nvPr/>
        </p:nvSpPr>
        <p:spPr>
          <a:xfrm>
            <a:off x="4324539" y="5129939"/>
            <a:ext cx="387458" cy="441702"/>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Equals 9">
            <a:extLst>
              <a:ext uri="{FF2B5EF4-FFF2-40B4-BE49-F238E27FC236}">
                <a16:creationId xmlns:a16="http://schemas.microsoft.com/office/drawing/2014/main" id="{53713BBD-9290-4E13-9AA5-FEF51B210BFB}"/>
              </a:ext>
            </a:extLst>
          </p:cNvPr>
          <p:cNvSpPr/>
          <p:nvPr/>
        </p:nvSpPr>
        <p:spPr>
          <a:xfrm>
            <a:off x="7234124" y="5141563"/>
            <a:ext cx="443191" cy="418454"/>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2" name="Picture 11">
            <a:extLst>
              <a:ext uri="{FF2B5EF4-FFF2-40B4-BE49-F238E27FC236}">
                <a16:creationId xmlns:a16="http://schemas.microsoft.com/office/drawing/2014/main" id="{86AB92D3-2770-4FF2-AA8F-64E34BA17CFB}"/>
              </a:ext>
            </a:extLst>
          </p:cNvPr>
          <p:cNvPicPr>
            <a:picLocks noChangeAspect="1"/>
          </p:cNvPicPr>
          <p:nvPr/>
        </p:nvPicPr>
        <p:blipFill>
          <a:blip r:embed="rId6"/>
          <a:stretch>
            <a:fillRect/>
          </a:stretch>
        </p:blipFill>
        <p:spPr>
          <a:xfrm>
            <a:off x="7328593" y="6114679"/>
            <a:ext cx="3253688" cy="408240"/>
          </a:xfrm>
          <a:prstGeom prst="rect">
            <a:avLst/>
          </a:prstGeom>
        </p:spPr>
      </p:pic>
      <p:sp>
        <p:nvSpPr>
          <p:cNvPr id="13" name="TextBox 12">
            <a:extLst>
              <a:ext uri="{FF2B5EF4-FFF2-40B4-BE49-F238E27FC236}">
                <a16:creationId xmlns:a16="http://schemas.microsoft.com/office/drawing/2014/main" id="{7D0BE247-4309-4131-9008-DAE67B909E7A}"/>
              </a:ext>
            </a:extLst>
          </p:cNvPr>
          <p:cNvSpPr txBox="1"/>
          <p:nvPr/>
        </p:nvSpPr>
        <p:spPr>
          <a:xfrm>
            <a:off x="5279787" y="3199229"/>
            <a:ext cx="1903085" cy="261610"/>
          </a:xfrm>
          <a:prstGeom prst="rect">
            <a:avLst/>
          </a:prstGeom>
          <a:noFill/>
        </p:spPr>
        <p:txBody>
          <a:bodyPr wrap="none" rtlCol="0">
            <a:spAutoFit/>
          </a:bodyPr>
          <a:lstStyle/>
          <a:p>
            <a:pPr algn="l"/>
            <a:r>
              <a:rPr lang="en-US" sz="1100" b="1">
                <a:solidFill>
                  <a:srgbClr val="024461"/>
                </a:solidFill>
              </a:rPr>
              <a:t>Short Run Source Energy</a:t>
            </a:r>
          </a:p>
        </p:txBody>
      </p:sp>
      <p:sp>
        <p:nvSpPr>
          <p:cNvPr id="14" name="TextBox 13">
            <a:extLst>
              <a:ext uri="{FF2B5EF4-FFF2-40B4-BE49-F238E27FC236}">
                <a16:creationId xmlns:a16="http://schemas.microsoft.com/office/drawing/2014/main" id="{B9DBD73C-D6FA-4DD7-A34C-C08DA5973FBF}"/>
              </a:ext>
            </a:extLst>
          </p:cNvPr>
          <p:cNvSpPr txBox="1"/>
          <p:nvPr/>
        </p:nvSpPr>
        <p:spPr>
          <a:xfrm>
            <a:off x="5060228" y="5735791"/>
            <a:ext cx="1903085" cy="261610"/>
          </a:xfrm>
          <a:prstGeom prst="rect">
            <a:avLst/>
          </a:prstGeom>
          <a:noFill/>
        </p:spPr>
        <p:txBody>
          <a:bodyPr wrap="none" rtlCol="0">
            <a:spAutoFit/>
          </a:bodyPr>
          <a:lstStyle/>
          <a:p>
            <a:pPr algn="l"/>
            <a:r>
              <a:rPr lang="en-US" sz="1100" b="1">
                <a:solidFill>
                  <a:srgbClr val="024461"/>
                </a:solidFill>
              </a:rPr>
              <a:t>Short Run Source Energy</a:t>
            </a:r>
          </a:p>
        </p:txBody>
      </p:sp>
      <p:sp>
        <p:nvSpPr>
          <p:cNvPr id="15" name="TextBox 14">
            <a:extLst>
              <a:ext uri="{FF2B5EF4-FFF2-40B4-BE49-F238E27FC236}">
                <a16:creationId xmlns:a16="http://schemas.microsoft.com/office/drawing/2014/main" id="{D788E8C5-D210-44D3-B4BD-72DBC7BF0129}"/>
              </a:ext>
            </a:extLst>
          </p:cNvPr>
          <p:cNvSpPr txBox="1"/>
          <p:nvPr/>
        </p:nvSpPr>
        <p:spPr>
          <a:xfrm>
            <a:off x="2184093" y="5744670"/>
            <a:ext cx="1710725" cy="261610"/>
          </a:xfrm>
          <a:prstGeom prst="rect">
            <a:avLst/>
          </a:prstGeom>
          <a:noFill/>
        </p:spPr>
        <p:txBody>
          <a:bodyPr wrap="none" rtlCol="0">
            <a:spAutoFit/>
          </a:bodyPr>
          <a:lstStyle/>
          <a:p>
            <a:pPr algn="l"/>
            <a:r>
              <a:rPr lang="en-US" sz="1100" b="1">
                <a:solidFill>
                  <a:srgbClr val="024461"/>
                </a:solidFill>
              </a:rPr>
              <a:t>Renewable Gen Profile</a:t>
            </a:r>
          </a:p>
        </p:txBody>
      </p:sp>
      <p:sp>
        <p:nvSpPr>
          <p:cNvPr id="16" name="TextBox 15">
            <a:extLst>
              <a:ext uri="{FF2B5EF4-FFF2-40B4-BE49-F238E27FC236}">
                <a16:creationId xmlns:a16="http://schemas.microsoft.com/office/drawing/2014/main" id="{72D02E14-B3F8-437C-9E09-5C908A9A2BD6}"/>
              </a:ext>
            </a:extLst>
          </p:cNvPr>
          <p:cNvSpPr txBox="1"/>
          <p:nvPr/>
        </p:nvSpPr>
        <p:spPr>
          <a:xfrm>
            <a:off x="7971774" y="5584272"/>
            <a:ext cx="2036135" cy="430887"/>
          </a:xfrm>
          <a:prstGeom prst="rect">
            <a:avLst/>
          </a:prstGeom>
          <a:noFill/>
        </p:spPr>
        <p:txBody>
          <a:bodyPr wrap="none" rtlCol="0">
            <a:spAutoFit/>
          </a:bodyPr>
          <a:lstStyle/>
          <a:p>
            <a:pPr algn="ctr"/>
            <a:r>
              <a:rPr lang="en-US" sz="1100" b="1">
                <a:solidFill>
                  <a:srgbClr val="024461"/>
                </a:solidFill>
              </a:rPr>
              <a:t>Hourly</a:t>
            </a:r>
          </a:p>
          <a:p>
            <a:pPr algn="l"/>
            <a:r>
              <a:rPr lang="en-US" sz="1100" b="1">
                <a:solidFill>
                  <a:srgbClr val="024461"/>
                </a:solidFill>
              </a:rPr>
              <a:t>Renewable Avoided Energy</a:t>
            </a:r>
          </a:p>
        </p:txBody>
      </p:sp>
    </p:spTree>
    <p:extLst>
      <p:ext uri="{BB962C8B-B14F-4D97-AF65-F5344CB8AC3E}">
        <p14:creationId xmlns:p14="http://schemas.microsoft.com/office/powerpoint/2010/main" val="13672608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413343A-5520-4AD1-8966-2BCDA7A1F42B}"/>
              </a:ext>
            </a:extLst>
          </p:cNvPr>
          <p:cNvSpPr>
            <a:spLocks noGrp="1"/>
          </p:cNvSpPr>
          <p:nvPr>
            <p:ph type="body" sz="quarter" idx="10"/>
          </p:nvPr>
        </p:nvSpPr>
        <p:spPr>
          <a:xfrm>
            <a:off x="1854708" y="1176919"/>
            <a:ext cx="8449056" cy="4937760"/>
          </a:xfrm>
        </p:spPr>
        <p:txBody>
          <a:bodyPr/>
          <a:lstStyle/>
          <a:p>
            <a:r>
              <a:rPr lang="en-US"/>
              <a:t>Renewable avoided source energy is generalized to an annual number (renewables integration does need to occur in same hour as new load)</a:t>
            </a:r>
          </a:p>
          <a:p>
            <a:endParaRPr lang="en-US"/>
          </a:p>
          <a:p>
            <a:endParaRPr lang="en-US"/>
          </a:p>
          <a:p>
            <a:pPr marL="0" indent="0">
              <a:buNone/>
            </a:pPr>
            <a:endParaRPr lang="en-US"/>
          </a:p>
          <a:p>
            <a:pPr marL="0" indent="0">
              <a:buNone/>
            </a:pPr>
            <a:endParaRPr lang="en-US"/>
          </a:p>
          <a:p>
            <a:r>
              <a:rPr lang="en-US"/>
              <a:t>Avoided source energy from incremental renewable is calculated based on hourly generation of incremental renewables and short run source energy</a:t>
            </a:r>
          </a:p>
          <a:p>
            <a:pPr marL="0" indent="0">
              <a:buNone/>
            </a:pPr>
            <a:endParaRPr lang="en-US"/>
          </a:p>
          <a:p>
            <a:endParaRPr lang="en-US"/>
          </a:p>
        </p:txBody>
      </p:sp>
      <p:sp>
        <p:nvSpPr>
          <p:cNvPr id="2" name="Title 1">
            <a:extLst>
              <a:ext uri="{FF2B5EF4-FFF2-40B4-BE49-F238E27FC236}">
                <a16:creationId xmlns:a16="http://schemas.microsoft.com/office/drawing/2014/main" id="{D949D85F-194F-4A9D-A6F1-7D4AE1C555EA}"/>
              </a:ext>
            </a:extLst>
          </p:cNvPr>
          <p:cNvSpPr>
            <a:spLocks noGrp="1"/>
          </p:cNvSpPr>
          <p:nvPr>
            <p:ph type="title"/>
          </p:nvPr>
        </p:nvSpPr>
        <p:spPr/>
        <p:txBody>
          <a:bodyPr>
            <a:normAutofit/>
          </a:bodyPr>
          <a:lstStyle/>
          <a:p>
            <a:r>
              <a:rPr lang="en-US"/>
              <a:t>Formulation – Electricity Source Energy (2)</a:t>
            </a:r>
          </a:p>
        </p:txBody>
      </p:sp>
      <p:pic>
        <p:nvPicPr>
          <p:cNvPr id="6" name="Picture 5">
            <a:extLst>
              <a:ext uri="{FF2B5EF4-FFF2-40B4-BE49-F238E27FC236}">
                <a16:creationId xmlns:a16="http://schemas.microsoft.com/office/drawing/2014/main" id="{73D8E020-96F8-4983-9245-64D9885B2333}"/>
              </a:ext>
            </a:extLst>
          </p:cNvPr>
          <p:cNvPicPr>
            <a:picLocks noChangeAspect="1"/>
          </p:cNvPicPr>
          <p:nvPr/>
        </p:nvPicPr>
        <p:blipFill>
          <a:blip r:embed="rId2"/>
          <a:stretch>
            <a:fillRect/>
          </a:stretch>
        </p:blipFill>
        <p:spPr>
          <a:xfrm>
            <a:off x="1717210" y="4455763"/>
            <a:ext cx="2527240" cy="1371600"/>
          </a:xfrm>
          <a:prstGeom prst="rect">
            <a:avLst/>
          </a:prstGeom>
        </p:spPr>
      </p:pic>
      <p:sp>
        <p:nvSpPr>
          <p:cNvPr id="10" name="Equals 9">
            <a:extLst>
              <a:ext uri="{FF2B5EF4-FFF2-40B4-BE49-F238E27FC236}">
                <a16:creationId xmlns:a16="http://schemas.microsoft.com/office/drawing/2014/main" id="{53713BBD-9290-4E13-9AA5-FEF51B210BFB}"/>
              </a:ext>
            </a:extLst>
          </p:cNvPr>
          <p:cNvSpPr/>
          <p:nvPr/>
        </p:nvSpPr>
        <p:spPr>
          <a:xfrm>
            <a:off x="7345824" y="4932336"/>
            <a:ext cx="443191" cy="418454"/>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8" name="Picture 7">
            <a:extLst>
              <a:ext uri="{FF2B5EF4-FFF2-40B4-BE49-F238E27FC236}">
                <a16:creationId xmlns:a16="http://schemas.microsoft.com/office/drawing/2014/main" id="{EB20C49B-9870-496E-B31D-5183855D14EB}"/>
              </a:ext>
            </a:extLst>
          </p:cNvPr>
          <p:cNvPicPr>
            <a:picLocks noChangeAspect="1"/>
          </p:cNvPicPr>
          <p:nvPr/>
        </p:nvPicPr>
        <p:blipFill>
          <a:blip r:embed="rId3"/>
          <a:stretch>
            <a:fillRect/>
          </a:stretch>
        </p:blipFill>
        <p:spPr>
          <a:xfrm>
            <a:off x="2980913" y="1917469"/>
            <a:ext cx="2530059" cy="1371719"/>
          </a:xfrm>
          <a:prstGeom prst="rect">
            <a:avLst/>
          </a:prstGeom>
        </p:spPr>
      </p:pic>
      <p:pic>
        <p:nvPicPr>
          <p:cNvPr id="12" name="Picture 11">
            <a:extLst>
              <a:ext uri="{FF2B5EF4-FFF2-40B4-BE49-F238E27FC236}">
                <a16:creationId xmlns:a16="http://schemas.microsoft.com/office/drawing/2014/main" id="{A37CD85F-ABB5-42E5-8DE9-3BA945BA44BB}"/>
              </a:ext>
            </a:extLst>
          </p:cNvPr>
          <p:cNvPicPr>
            <a:picLocks noChangeAspect="1"/>
          </p:cNvPicPr>
          <p:nvPr/>
        </p:nvPicPr>
        <p:blipFill>
          <a:blip r:embed="rId4"/>
          <a:stretch>
            <a:fillRect/>
          </a:stretch>
        </p:blipFill>
        <p:spPr>
          <a:xfrm>
            <a:off x="6167525" y="1910166"/>
            <a:ext cx="2527240" cy="1371600"/>
          </a:xfrm>
          <a:prstGeom prst="rect">
            <a:avLst/>
          </a:prstGeom>
        </p:spPr>
      </p:pic>
      <p:pic>
        <p:nvPicPr>
          <p:cNvPr id="13" name="Picture 12">
            <a:extLst>
              <a:ext uri="{FF2B5EF4-FFF2-40B4-BE49-F238E27FC236}">
                <a16:creationId xmlns:a16="http://schemas.microsoft.com/office/drawing/2014/main" id="{62255B52-9DCB-4B9C-83CD-F8CEF8B63309}"/>
              </a:ext>
            </a:extLst>
          </p:cNvPr>
          <p:cNvPicPr>
            <a:picLocks noChangeAspect="1"/>
          </p:cNvPicPr>
          <p:nvPr/>
        </p:nvPicPr>
        <p:blipFill>
          <a:blip r:embed="rId5"/>
          <a:stretch>
            <a:fillRect/>
          </a:stretch>
        </p:blipFill>
        <p:spPr>
          <a:xfrm>
            <a:off x="7328593" y="6114679"/>
            <a:ext cx="3253688" cy="408240"/>
          </a:xfrm>
          <a:prstGeom prst="rect">
            <a:avLst/>
          </a:prstGeom>
        </p:spPr>
      </p:pic>
      <p:sp>
        <p:nvSpPr>
          <p:cNvPr id="14" name="Arrow: Right 13">
            <a:extLst>
              <a:ext uri="{FF2B5EF4-FFF2-40B4-BE49-F238E27FC236}">
                <a16:creationId xmlns:a16="http://schemas.microsoft.com/office/drawing/2014/main" id="{937D1C89-7343-4E6A-9818-056D25EB8368}"/>
              </a:ext>
            </a:extLst>
          </p:cNvPr>
          <p:cNvSpPr/>
          <p:nvPr/>
        </p:nvSpPr>
        <p:spPr>
          <a:xfrm>
            <a:off x="5678460" y="2506199"/>
            <a:ext cx="457583" cy="19425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Minus Sign 14">
            <a:extLst>
              <a:ext uri="{FF2B5EF4-FFF2-40B4-BE49-F238E27FC236}">
                <a16:creationId xmlns:a16="http://schemas.microsoft.com/office/drawing/2014/main" id="{0DBE38D2-D024-4528-8984-93FF77ED264A}"/>
              </a:ext>
            </a:extLst>
          </p:cNvPr>
          <p:cNvSpPr/>
          <p:nvPr/>
        </p:nvSpPr>
        <p:spPr>
          <a:xfrm>
            <a:off x="4309922" y="4932336"/>
            <a:ext cx="443191" cy="418454"/>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C317D775-090D-47DE-AE2D-9AF46965A32F}"/>
              </a:ext>
            </a:extLst>
          </p:cNvPr>
          <p:cNvPicPr>
            <a:picLocks noChangeAspect="1"/>
          </p:cNvPicPr>
          <p:nvPr/>
        </p:nvPicPr>
        <p:blipFill>
          <a:blip r:embed="rId4"/>
          <a:stretch>
            <a:fillRect/>
          </a:stretch>
        </p:blipFill>
        <p:spPr>
          <a:xfrm>
            <a:off x="4753112" y="4455763"/>
            <a:ext cx="2527240" cy="1371600"/>
          </a:xfrm>
          <a:prstGeom prst="rect">
            <a:avLst/>
          </a:prstGeom>
        </p:spPr>
      </p:pic>
      <p:pic>
        <p:nvPicPr>
          <p:cNvPr id="17" name="Picture 16">
            <a:extLst>
              <a:ext uri="{FF2B5EF4-FFF2-40B4-BE49-F238E27FC236}">
                <a16:creationId xmlns:a16="http://schemas.microsoft.com/office/drawing/2014/main" id="{1C6C8E97-DCC6-47F9-AF86-35D7142C5609}"/>
              </a:ext>
            </a:extLst>
          </p:cNvPr>
          <p:cNvPicPr>
            <a:picLocks noChangeAspect="1"/>
          </p:cNvPicPr>
          <p:nvPr/>
        </p:nvPicPr>
        <p:blipFill>
          <a:blip r:embed="rId6"/>
          <a:stretch>
            <a:fillRect/>
          </a:stretch>
        </p:blipFill>
        <p:spPr>
          <a:xfrm>
            <a:off x="7854262" y="4455763"/>
            <a:ext cx="2527240" cy="1371600"/>
          </a:xfrm>
          <a:prstGeom prst="rect">
            <a:avLst/>
          </a:prstGeom>
        </p:spPr>
      </p:pic>
      <p:sp>
        <p:nvSpPr>
          <p:cNvPr id="18" name="TextBox 17">
            <a:extLst>
              <a:ext uri="{FF2B5EF4-FFF2-40B4-BE49-F238E27FC236}">
                <a16:creationId xmlns:a16="http://schemas.microsoft.com/office/drawing/2014/main" id="{46EFE274-685C-4CD5-9A79-0AB1BE8E0970}"/>
              </a:ext>
            </a:extLst>
          </p:cNvPr>
          <p:cNvSpPr txBox="1"/>
          <p:nvPr/>
        </p:nvSpPr>
        <p:spPr>
          <a:xfrm>
            <a:off x="2107801" y="5565753"/>
            <a:ext cx="1903085" cy="261610"/>
          </a:xfrm>
          <a:prstGeom prst="rect">
            <a:avLst/>
          </a:prstGeom>
          <a:noFill/>
        </p:spPr>
        <p:txBody>
          <a:bodyPr wrap="none" rtlCol="0">
            <a:spAutoFit/>
          </a:bodyPr>
          <a:lstStyle/>
          <a:p>
            <a:pPr algn="l"/>
            <a:r>
              <a:rPr lang="en-US" sz="1100" b="1">
                <a:solidFill>
                  <a:srgbClr val="024461"/>
                </a:solidFill>
              </a:rPr>
              <a:t>Short Run Source Energy</a:t>
            </a:r>
          </a:p>
        </p:txBody>
      </p:sp>
      <p:sp>
        <p:nvSpPr>
          <p:cNvPr id="19" name="TextBox 18">
            <a:extLst>
              <a:ext uri="{FF2B5EF4-FFF2-40B4-BE49-F238E27FC236}">
                <a16:creationId xmlns:a16="http://schemas.microsoft.com/office/drawing/2014/main" id="{DB409B17-8324-489D-9948-73F3DF2B8CA1}"/>
              </a:ext>
            </a:extLst>
          </p:cNvPr>
          <p:cNvSpPr txBox="1"/>
          <p:nvPr/>
        </p:nvSpPr>
        <p:spPr>
          <a:xfrm>
            <a:off x="3332948" y="2850880"/>
            <a:ext cx="2036135" cy="430887"/>
          </a:xfrm>
          <a:prstGeom prst="rect">
            <a:avLst/>
          </a:prstGeom>
          <a:noFill/>
        </p:spPr>
        <p:txBody>
          <a:bodyPr wrap="none" rtlCol="0">
            <a:spAutoFit/>
          </a:bodyPr>
          <a:lstStyle/>
          <a:p>
            <a:pPr algn="ctr"/>
            <a:r>
              <a:rPr lang="en-US" sz="1100" b="1">
                <a:solidFill>
                  <a:srgbClr val="024461"/>
                </a:solidFill>
              </a:rPr>
              <a:t>Hourly</a:t>
            </a:r>
          </a:p>
          <a:p>
            <a:pPr algn="l"/>
            <a:r>
              <a:rPr lang="en-US" sz="1100" b="1">
                <a:solidFill>
                  <a:srgbClr val="024461"/>
                </a:solidFill>
              </a:rPr>
              <a:t>Renewable Avoided Energy</a:t>
            </a:r>
          </a:p>
        </p:txBody>
      </p:sp>
      <p:sp>
        <p:nvSpPr>
          <p:cNvPr id="20" name="TextBox 19">
            <a:extLst>
              <a:ext uri="{FF2B5EF4-FFF2-40B4-BE49-F238E27FC236}">
                <a16:creationId xmlns:a16="http://schemas.microsoft.com/office/drawing/2014/main" id="{63C5CF6C-69A6-415F-B671-3CDA04C9C2C9}"/>
              </a:ext>
            </a:extLst>
          </p:cNvPr>
          <p:cNvSpPr txBox="1"/>
          <p:nvPr/>
        </p:nvSpPr>
        <p:spPr>
          <a:xfrm>
            <a:off x="6549351" y="2864365"/>
            <a:ext cx="2036135" cy="430887"/>
          </a:xfrm>
          <a:prstGeom prst="rect">
            <a:avLst/>
          </a:prstGeom>
          <a:noFill/>
        </p:spPr>
        <p:txBody>
          <a:bodyPr wrap="none" rtlCol="0">
            <a:spAutoFit/>
          </a:bodyPr>
          <a:lstStyle/>
          <a:p>
            <a:pPr algn="ctr"/>
            <a:r>
              <a:rPr lang="en-US" sz="1100" b="1">
                <a:solidFill>
                  <a:srgbClr val="024461"/>
                </a:solidFill>
              </a:rPr>
              <a:t>Time Independent</a:t>
            </a:r>
          </a:p>
          <a:p>
            <a:pPr algn="l"/>
            <a:r>
              <a:rPr lang="en-US" sz="1100" b="1">
                <a:solidFill>
                  <a:srgbClr val="024461"/>
                </a:solidFill>
              </a:rPr>
              <a:t>Renewable Avoided Energy</a:t>
            </a:r>
          </a:p>
        </p:txBody>
      </p:sp>
      <p:sp>
        <p:nvSpPr>
          <p:cNvPr id="21" name="TextBox 20">
            <a:extLst>
              <a:ext uri="{FF2B5EF4-FFF2-40B4-BE49-F238E27FC236}">
                <a16:creationId xmlns:a16="http://schemas.microsoft.com/office/drawing/2014/main" id="{237557AD-03E6-42F2-8A83-56CD7D854E8E}"/>
              </a:ext>
            </a:extLst>
          </p:cNvPr>
          <p:cNvSpPr txBox="1"/>
          <p:nvPr/>
        </p:nvSpPr>
        <p:spPr>
          <a:xfrm>
            <a:off x="5117975" y="5384853"/>
            <a:ext cx="2036135" cy="430887"/>
          </a:xfrm>
          <a:prstGeom prst="rect">
            <a:avLst/>
          </a:prstGeom>
          <a:noFill/>
        </p:spPr>
        <p:txBody>
          <a:bodyPr wrap="none" rtlCol="0">
            <a:spAutoFit/>
          </a:bodyPr>
          <a:lstStyle/>
          <a:p>
            <a:pPr algn="ctr"/>
            <a:r>
              <a:rPr lang="en-US" sz="1100" b="1">
                <a:solidFill>
                  <a:srgbClr val="024461"/>
                </a:solidFill>
              </a:rPr>
              <a:t>Time Independent</a:t>
            </a:r>
          </a:p>
          <a:p>
            <a:pPr algn="l"/>
            <a:r>
              <a:rPr lang="en-US" sz="1100" b="1">
                <a:solidFill>
                  <a:srgbClr val="024461"/>
                </a:solidFill>
              </a:rPr>
              <a:t>Renewable Avoided Energy</a:t>
            </a:r>
          </a:p>
        </p:txBody>
      </p:sp>
      <p:sp>
        <p:nvSpPr>
          <p:cNvPr id="22" name="TextBox 21">
            <a:extLst>
              <a:ext uri="{FF2B5EF4-FFF2-40B4-BE49-F238E27FC236}">
                <a16:creationId xmlns:a16="http://schemas.microsoft.com/office/drawing/2014/main" id="{50FFB099-FCEE-49DE-90BB-CCA3379B5B3C}"/>
              </a:ext>
            </a:extLst>
          </p:cNvPr>
          <p:cNvSpPr txBox="1"/>
          <p:nvPr/>
        </p:nvSpPr>
        <p:spPr>
          <a:xfrm>
            <a:off x="8332953" y="5551484"/>
            <a:ext cx="1919115" cy="261610"/>
          </a:xfrm>
          <a:prstGeom prst="rect">
            <a:avLst/>
          </a:prstGeom>
          <a:noFill/>
        </p:spPr>
        <p:txBody>
          <a:bodyPr wrap="none" rtlCol="0">
            <a:spAutoFit/>
          </a:bodyPr>
          <a:lstStyle/>
          <a:p>
            <a:pPr algn="l"/>
            <a:r>
              <a:rPr lang="en-US" sz="1100" b="1">
                <a:solidFill>
                  <a:srgbClr val="024461"/>
                </a:solidFill>
              </a:rPr>
              <a:t>Long Run Source Energy</a:t>
            </a:r>
          </a:p>
        </p:txBody>
      </p:sp>
      <p:sp>
        <p:nvSpPr>
          <p:cNvPr id="4" name="TextBox 3">
            <a:extLst>
              <a:ext uri="{FF2B5EF4-FFF2-40B4-BE49-F238E27FC236}">
                <a16:creationId xmlns:a16="http://schemas.microsoft.com/office/drawing/2014/main" id="{AAE1744A-5AB7-4107-80CA-E58EAD3272D4}"/>
              </a:ext>
            </a:extLst>
          </p:cNvPr>
          <p:cNvSpPr txBox="1"/>
          <p:nvPr/>
        </p:nvSpPr>
        <p:spPr>
          <a:xfrm>
            <a:off x="2317642" y="2156477"/>
            <a:ext cx="862648" cy="923330"/>
          </a:xfrm>
          <a:prstGeom prst="rect">
            <a:avLst/>
          </a:prstGeom>
          <a:noFill/>
        </p:spPr>
        <p:txBody>
          <a:bodyPr wrap="square" rtlCol="0">
            <a:spAutoFit/>
          </a:bodyPr>
          <a:lstStyle/>
          <a:p>
            <a:pPr algn="l"/>
            <a:r>
              <a:rPr lang="en-US" sz="5400" b="1">
                <a:solidFill>
                  <a:schemeClr val="accent1"/>
                </a:solidFill>
              </a:rPr>
              <a:t>∑</a:t>
            </a:r>
          </a:p>
        </p:txBody>
      </p:sp>
    </p:spTree>
    <p:extLst>
      <p:ext uri="{BB962C8B-B14F-4D97-AF65-F5344CB8AC3E}">
        <p14:creationId xmlns:p14="http://schemas.microsoft.com/office/powerpoint/2010/main" val="73003720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8F539-932E-46F9-B289-B1A002D6F05C}"/>
              </a:ext>
            </a:extLst>
          </p:cNvPr>
          <p:cNvSpPr>
            <a:spLocks noGrp="1"/>
          </p:cNvSpPr>
          <p:nvPr>
            <p:ph type="title"/>
          </p:nvPr>
        </p:nvSpPr>
        <p:spPr/>
        <p:txBody>
          <a:bodyPr/>
          <a:lstStyle/>
          <a:p>
            <a:r>
              <a:rPr lang="en-US"/>
              <a:t>8760 Long-run Source Energy Factors</a:t>
            </a:r>
          </a:p>
        </p:txBody>
      </p:sp>
      <p:sp>
        <p:nvSpPr>
          <p:cNvPr id="3" name="Text Placeholder 2">
            <a:extLst>
              <a:ext uri="{FF2B5EF4-FFF2-40B4-BE49-F238E27FC236}">
                <a16:creationId xmlns:a16="http://schemas.microsoft.com/office/drawing/2014/main" id="{142BC8DF-924B-469F-AEB5-FEF29EF4F2E5}"/>
              </a:ext>
            </a:extLst>
          </p:cNvPr>
          <p:cNvSpPr>
            <a:spLocks noGrp="1"/>
          </p:cNvSpPr>
          <p:nvPr>
            <p:ph type="body" sz="quarter" idx="10"/>
          </p:nvPr>
        </p:nvSpPr>
        <p:spPr/>
        <p:txBody>
          <a:bodyPr/>
          <a:lstStyle/>
          <a:p>
            <a:r>
              <a:rPr lang="en-US"/>
              <a:t>Based on achieving an RPS Portfolio over time consistent with SB100</a:t>
            </a:r>
          </a:p>
          <a:p>
            <a:endParaRPr lang="en-US"/>
          </a:p>
          <a:p>
            <a:r>
              <a:rPr lang="en-US"/>
              <a:t>Average of month and hour, Btu/kWh</a:t>
            </a:r>
          </a:p>
        </p:txBody>
      </p:sp>
      <p:pic>
        <p:nvPicPr>
          <p:cNvPr id="4" name="Picture 3">
            <a:extLst>
              <a:ext uri="{FF2B5EF4-FFF2-40B4-BE49-F238E27FC236}">
                <a16:creationId xmlns:a16="http://schemas.microsoft.com/office/drawing/2014/main" id="{28B98B9D-A646-4FD0-86E3-A74C82FCCABB}"/>
              </a:ext>
            </a:extLst>
          </p:cNvPr>
          <p:cNvPicPr>
            <a:picLocks noChangeAspect="1"/>
          </p:cNvPicPr>
          <p:nvPr/>
        </p:nvPicPr>
        <p:blipFill>
          <a:blip r:embed="rId2"/>
          <a:stretch>
            <a:fillRect/>
          </a:stretch>
        </p:blipFill>
        <p:spPr>
          <a:xfrm>
            <a:off x="2196957" y="2782064"/>
            <a:ext cx="7798086" cy="2795777"/>
          </a:xfrm>
          <a:prstGeom prst="rect">
            <a:avLst/>
          </a:prstGeom>
        </p:spPr>
      </p:pic>
    </p:spTree>
    <p:extLst>
      <p:ext uri="{BB962C8B-B14F-4D97-AF65-F5344CB8AC3E}">
        <p14:creationId xmlns:p14="http://schemas.microsoft.com/office/powerpoint/2010/main" val="19436477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86A8B-7C3D-4660-A7C3-FD103D02E719}"/>
              </a:ext>
            </a:extLst>
          </p:cNvPr>
          <p:cNvSpPr>
            <a:spLocks noGrp="1"/>
          </p:cNvSpPr>
          <p:nvPr>
            <p:ph type="title"/>
          </p:nvPr>
        </p:nvSpPr>
        <p:spPr/>
        <p:txBody>
          <a:bodyPr>
            <a:normAutofit/>
          </a:bodyPr>
          <a:lstStyle/>
          <a:p>
            <a:r>
              <a:rPr lang="en-US"/>
              <a:t>Natural Gas and Propane Source Energy</a:t>
            </a:r>
          </a:p>
        </p:txBody>
      </p:sp>
      <p:sp>
        <p:nvSpPr>
          <p:cNvPr id="5" name="Text Placeholder 2">
            <a:extLst>
              <a:ext uri="{FF2B5EF4-FFF2-40B4-BE49-F238E27FC236}">
                <a16:creationId xmlns:a16="http://schemas.microsoft.com/office/drawing/2014/main" id="{3888523E-E85A-4153-A603-70F3ACC4AC2B}"/>
              </a:ext>
            </a:extLst>
          </p:cNvPr>
          <p:cNvSpPr>
            <a:spLocks noGrp="1"/>
          </p:cNvSpPr>
          <p:nvPr>
            <p:ph type="body" sz="quarter" idx="10"/>
          </p:nvPr>
        </p:nvSpPr>
        <p:spPr/>
        <p:txBody>
          <a:bodyPr/>
          <a:lstStyle/>
          <a:p>
            <a:r>
              <a:rPr lang="en-US"/>
              <a:t>Propane source energy is simple unit conversion (100 kBtu/th)</a:t>
            </a:r>
          </a:p>
          <a:p>
            <a:r>
              <a:rPr lang="en-US"/>
              <a:t>In retail natural gas – blended biogas and hydrogen are counted as 0 Btu/th</a:t>
            </a:r>
          </a:p>
          <a:p>
            <a:pPr lvl="1"/>
            <a:r>
              <a:rPr lang="en-US"/>
              <a:t>Blended RNG assumption results in lifetime source energy of 86-88 kBtu/th</a:t>
            </a:r>
          </a:p>
          <a:p>
            <a:pPr lvl="1"/>
            <a:r>
              <a:rPr lang="en-US"/>
              <a:t>Includes compression losses + LUAF</a:t>
            </a:r>
          </a:p>
        </p:txBody>
      </p:sp>
      <p:pic>
        <p:nvPicPr>
          <p:cNvPr id="7" name="Picture 6">
            <a:extLst>
              <a:ext uri="{FF2B5EF4-FFF2-40B4-BE49-F238E27FC236}">
                <a16:creationId xmlns:a16="http://schemas.microsoft.com/office/drawing/2014/main" id="{71C7925E-B009-47F7-9733-1D5F15402054}"/>
              </a:ext>
            </a:extLst>
          </p:cNvPr>
          <p:cNvPicPr>
            <a:picLocks noChangeAspect="1"/>
          </p:cNvPicPr>
          <p:nvPr/>
        </p:nvPicPr>
        <p:blipFill>
          <a:blip r:embed="rId2"/>
          <a:stretch>
            <a:fillRect/>
          </a:stretch>
        </p:blipFill>
        <p:spPr>
          <a:xfrm>
            <a:off x="3477541" y="3200162"/>
            <a:ext cx="5236918" cy="2743438"/>
          </a:xfrm>
          <a:prstGeom prst="rect">
            <a:avLst/>
          </a:prstGeom>
        </p:spPr>
      </p:pic>
    </p:spTree>
    <p:extLst>
      <p:ext uri="{BB962C8B-B14F-4D97-AF65-F5344CB8AC3E}">
        <p14:creationId xmlns:p14="http://schemas.microsoft.com/office/powerpoint/2010/main" val="23486034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E708C04-0F37-4995-90A7-531EC25BD366}"/>
              </a:ext>
            </a:extLst>
          </p:cNvPr>
          <p:cNvPicPr>
            <a:picLocks noChangeAspect="1"/>
          </p:cNvPicPr>
          <p:nvPr/>
        </p:nvPicPr>
        <p:blipFill>
          <a:blip r:embed="rId2"/>
          <a:stretch>
            <a:fillRect/>
          </a:stretch>
        </p:blipFill>
        <p:spPr>
          <a:xfrm>
            <a:off x="2667000" y="2099245"/>
            <a:ext cx="6850610" cy="3886200"/>
          </a:xfrm>
          <a:prstGeom prst="rect">
            <a:avLst/>
          </a:prstGeom>
        </p:spPr>
      </p:pic>
      <p:sp>
        <p:nvSpPr>
          <p:cNvPr id="3" name="Text Placeholder 2">
            <a:extLst>
              <a:ext uri="{FF2B5EF4-FFF2-40B4-BE49-F238E27FC236}">
                <a16:creationId xmlns:a16="http://schemas.microsoft.com/office/drawing/2014/main" id="{0B2BE1AD-8954-44D9-9AA6-5BDE5329E7D0}"/>
              </a:ext>
            </a:extLst>
          </p:cNvPr>
          <p:cNvSpPr>
            <a:spLocks noGrp="1"/>
          </p:cNvSpPr>
          <p:nvPr>
            <p:ph type="body" sz="quarter" idx="10"/>
          </p:nvPr>
        </p:nvSpPr>
        <p:spPr/>
        <p:txBody>
          <a:bodyPr/>
          <a:lstStyle/>
          <a:p>
            <a:r>
              <a:rPr lang="en-US"/>
              <a:t>All electric end uses, especially heat pumps, have lower source energy than analogous natural gas end uses in mixed fuel home</a:t>
            </a:r>
          </a:p>
        </p:txBody>
      </p:sp>
      <p:sp>
        <p:nvSpPr>
          <p:cNvPr id="2" name="Title 1">
            <a:extLst>
              <a:ext uri="{FF2B5EF4-FFF2-40B4-BE49-F238E27FC236}">
                <a16:creationId xmlns:a16="http://schemas.microsoft.com/office/drawing/2014/main" id="{961F2EC1-3833-4123-80F1-EA7E0943F857}"/>
              </a:ext>
            </a:extLst>
          </p:cNvPr>
          <p:cNvSpPr>
            <a:spLocks noGrp="1"/>
          </p:cNvSpPr>
          <p:nvPr>
            <p:ph type="title"/>
          </p:nvPr>
        </p:nvSpPr>
        <p:spPr/>
        <p:txBody>
          <a:bodyPr/>
          <a:lstStyle/>
          <a:p>
            <a:r>
              <a:rPr lang="en-US"/>
              <a:t>Source Energy Comparison</a:t>
            </a:r>
          </a:p>
        </p:txBody>
      </p:sp>
    </p:spTree>
    <p:extLst>
      <p:ext uri="{BB962C8B-B14F-4D97-AF65-F5344CB8AC3E}">
        <p14:creationId xmlns:p14="http://schemas.microsoft.com/office/powerpoint/2010/main" val="307720785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DF4BC-582D-4CEC-B0ED-2DA0D1244F94}"/>
              </a:ext>
            </a:extLst>
          </p:cNvPr>
          <p:cNvSpPr>
            <a:spLocks noGrp="1"/>
          </p:cNvSpPr>
          <p:nvPr>
            <p:ph type="title"/>
          </p:nvPr>
        </p:nvSpPr>
        <p:spPr/>
        <p:txBody>
          <a:bodyPr/>
          <a:lstStyle/>
          <a:p>
            <a:r>
              <a:rPr lang="en-US"/>
              <a:t>Non-Combustion Emissions</a:t>
            </a:r>
          </a:p>
        </p:txBody>
      </p:sp>
    </p:spTree>
    <p:extLst>
      <p:ext uri="{BB962C8B-B14F-4D97-AF65-F5344CB8AC3E}">
        <p14:creationId xmlns:p14="http://schemas.microsoft.com/office/powerpoint/2010/main" val="3966453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26127-258E-C842-969F-8001AE705A29}"/>
              </a:ext>
            </a:extLst>
          </p:cNvPr>
          <p:cNvSpPr>
            <a:spLocks noGrp="1"/>
          </p:cNvSpPr>
          <p:nvPr>
            <p:ph type="title"/>
          </p:nvPr>
        </p:nvSpPr>
        <p:spPr/>
        <p:txBody>
          <a:bodyPr>
            <a:normAutofit/>
          </a:bodyPr>
          <a:lstStyle/>
          <a:p>
            <a:r>
              <a:rPr lang="en-US"/>
              <a:t>Background on including High GWP emissions</a:t>
            </a:r>
          </a:p>
        </p:txBody>
      </p:sp>
      <p:sp>
        <p:nvSpPr>
          <p:cNvPr id="3" name="Text Placeholder 2">
            <a:extLst>
              <a:ext uri="{FF2B5EF4-FFF2-40B4-BE49-F238E27FC236}">
                <a16:creationId xmlns:a16="http://schemas.microsoft.com/office/drawing/2014/main" id="{9F4EAC6A-EB17-1842-8C73-36CAB51C5877}"/>
              </a:ext>
            </a:extLst>
          </p:cNvPr>
          <p:cNvSpPr>
            <a:spLocks noGrp="1"/>
          </p:cNvSpPr>
          <p:nvPr>
            <p:ph type="body" sz="quarter" idx="10"/>
          </p:nvPr>
        </p:nvSpPr>
        <p:spPr>
          <a:xfrm>
            <a:off x="463295" y="1280160"/>
            <a:ext cx="8164889" cy="4937760"/>
          </a:xfrm>
        </p:spPr>
        <p:txBody>
          <a:bodyPr/>
          <a:lstStyle/>
          <a:p>
            <a:r>
              <a:rPr lang="en-US" dirty="0"/>
              <a:t>All heat pumps have refrigerants, and nearly all refrigerants in use today are very potent greenhouse gases– up to ~2000x stronger than CO2</a:t>
            </a:r>
          </a:p>
          <a:p>
            <a:pPr lvl="1"/>
            <a:r>
              <a:rPr lang="en-US" dirty="0"/>
              <a:t>This comparison to CO2 is known as the Global Warming Potential (GWP)</a:t>
            </a:r>
          </a:p>
          <a:p>
            <a:r>
              <a:rPr lang="en-US" dirty="0"/>
              <a:t>These refrigerants only contribute to global warming when they leak, but leakage is inevitable, and can account for a significant portion of lifecycle emissions from an all-electric building</a:t>
            </a:r>
          </a:p>
          <a:p>
            <a:pPr lvl="1"/>
            <a:r>
              <a:rPr lang="en-US" dirty="0"/>
              <a:t>Air conditioners use refrigerants too, so mixed-fuel buildings have leakage as well</a:t>
            </a:r>
          </a:p>
          <a:p>
            <a:r>
              <a:rPr lang="en-US" dirty="0"/>
              <a:t>Including these emissions in the TDV framework will allow us to compare the true lifecycle emissions between all-electric and mixed-fuel buildings, and more importantly, </a:t>
            </a:r>
            <a:r>
              <a:rPr lang="en-US" u="sng" dirty="0"/>
              <a:t>incentivize the use of lower-GWP refrigerants</a:t>
            </a:r>
            <a:endParaRPr lang="en-US" dirty="0"/>
          </a:p>
          <a:p>
            <a:pPr lvl="1"/>
            <a:r>
              <a:rPr lang="en-US" dirty="0"/>
              <a:t>Lower-GWP refrigerants are available, but are not widely used in the US, and often require different installation practices as they can be mildly flammable</a:t>
            </a:r>
          </a:p>
        </p:txBody>
      </p:sp>
      <p:pic>
        <p:nvPicPr>
          <p:cNvPr id="4" name="Picture 3">
            <a:extLst>
              <a:ext uri="{FF2B5EF4-FFF2-40B4-BE49-F238E27FC236}">
                <a16:creationId xmlns:a16="http://schemas.microsoft.com/office/drawing/2014/main" id="{4F8351D8-D3E6-3A4D-8B5F-7F982AB873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35831" y="2039815"/>
            <a:ext cx="2186525" cy="2915366"/>
          </a:xfrm>
          <a:prstGeom prst="rect">
            <a:avLst/>
          </a:prstGeom>
        </p:spPr>
      </p:pic>
    </p:spTree>
    <p:extLst>
      <p:ext uri="{BB962C8B-B14F-4D97-AF65-F5344CB8AC3E}">
        <p14:creationId xmlns:p14="http://schemas.microsoft.com/office/powerpoint/2010/main" val="30389312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26127-258E-C842-969F-8001AE705A29}"/>
              </a:ext>
            </a:extLst>
          </p:cNvPr>
          <p:cNvSpPr>
            <a:spLocks noGrp="1"/>
          </p:cNvSpPr>
          <p:nvPr>
            <p:ph type="title"/>
          </p:nvPr>
        </p:nvSpPr>
        <p:spPr/>
        <p:txBody>
          <a:bodyPr>
            <a:normAutofit/>
          </a:bodyPr>
          <a:lstStyle/>
          <a:p>
            <a:r>
              <a:rPr lang="en-US"/>
              <a:t>Background on including High GWP emissions</a:t>
            </a:r>
          </a:p>
        </p:txBody>
      </p:sp>
      <p:sp>
        <p:nvSpPr>
          <p:cNvPr id="3" name="Text Placeholder 2">
            <a:extLst>
              <a:ext uri="{FF2B5EF4-FFF2-40B4-BE49-F238E27FC236}">
                <a16:creationId xmlns:a16="http://schemas.microsoft.com/office/drawing/2014/main" id="{9F4EAC6A-EB17-1842-8C73-36CAB51C5877}"/>
              </a:ext>
            </a:extLst>
          </p:cNvPr>
          <p:cNvSpPr>
            <a:spLocks noGrp="1"/>
          </p:cNvSpPr>
          <p:nvPr>
            <p:ph type="body" sz="quarter" idx="10"/>
          </p:nvPr>
        </p:nvSpPr>
        <p:spPr>
          <a:xfrm>
            <a:off x="463296" y="1695938"/>
            <a:ext cx="6318504" cy="4521982"/>
          </a:xfrm>
        </p:spPr>
        <p:txBody>
          <a:bodyPr/>
          <a:lstStyle/>
          <a:p>
            <a:r>
              <a:rPr lang="en-US" dirty="0"/>
              <a:t>On the natural gas side, it is also important to account for the potential for </a:t>
            </a:r>
            <a:r>
              <a:rPr lang="en-US" u="sng" dirty="0"/>
              <a:t>avoided methane leakage</a:t>
            </a:r>
            <a:r>
              <a:rPr lang="en-US" dirty="0"/>
              <a:t> through building choices</a:t>
            </a:r>
          </a:p>
          <a:p>
            <a:pPr lvl="1"/>
            <a:r>
              <a:rPr lang="en-US" dirty="0"/>
              <a:t>It is well-known that the natural gas system has leaks, particularly during the production and storage stages</a:t>
            </a:r>
          </a:p>
          <a:p>
            <a:r>
              <a:rPr lang="en-US" dirty="0"/>
              <a:t>Methane has a 100-year GWP of 25, so leaking methane causes significantly more global warming than burning it</a:t>
            </a:r>
          </a:p>
          <a:p>
            <a:r>
              <a:rPr lang="en-US" dirty="0"/>
              <a:t>The difficult question is: how much methane leakage could we avoid through electrification?</a:t>
            </a:r>
          </a:p>
        </p:txBody>
      </p:sp>
      <p:pic>
        <p:nvPicPr>
          <p:cNvPr id="6" name="Picture 5">
            <a:extLst>
              <a:ext uri="{FF2B5EF4-FFF2-40B4-BE49-F238E27FC236}">
                <a16:creationId xmlns:a16="http://schemas.microsoft.com/office/drawing/2014/main" id="{0C84B99E-5F5D-BE48-B581-D6E79E5A663A}"/>
              </a:ext>
            </a:extLst>
          </p:cNvPr>
          <p:cNvPicPr>
            <a:picLocks noChangeAspect="1"/>
          </p:cNvPicPr>
          <p:nvPr/>
        </p:nvPicPr>
        <p:blipFill>
          <a:blip r:embed="rId2"/>
          <a:stretch>
            <a:fillRect/>
          </a:stretch>
        </p:blipFill>
        <p:spPr>
          <a:xfrm>
            <a:off x="7581900" y="2302330"/>
            <a:ext cx="3314700" cy="2486025"/>
          </a:xfrm>
          <a:prstGeom prst="rect">
            <a:avLst/>
          </a:prstGeom>
        </p:spPr>
      </p:pic>
    </p:spTree>
    <p:extLst>
      <p:ext uri="{BB962C8B-B14F-4D97-AF65-F5344CB8AC3E}">
        <p14:creationId xmlns:p14="http://schemas.microsoft.com/office/powerpoint/2010/main" val="3876718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E55FB-7E2D-476C-940A-98D8059D899D}"/>
              </a:ext>
            </a:extLst>
          </p:cNvPr>
          <p:cNvSpPr>
            <a:spLocks noGrp="1"/>
          </p:cNvSpPr>
          <p:nvPr>
            <p:ph type="title"/>
          </p:nvPr>
        </p:nvSpPr>
        <p:spPr/>
        <p:txBody>
          <a:bodyPr>
            <a:normAutofit fontScale="90000"/>
          </a:bodyPr>
          <a:lstStyle/>
          <a:p>
            <a:r>
              <a:rPr lang="en-US"/>
              <a:t>Proposed Mechanism for Non-Combustion Emissions Accounting</a:t>
            </a:r>
          </a:p>
        </p:txBody>
      </p:sp>
      <p:sp>
        <p:nvSpPr>
          <p:cNvPr id="3" name="Text Placeholder 2">
            <a:extLst>
              <a:ext uri="{FF2B5EF4-FFF2-40B4-BE49-F238E27FC236}">
                <a16:creationId xmlns:a16="http://schemas.microsoft.com/office/drawing/2014/main" id="{AF268F5A-22FA-4525-BD03-3ACDF0628BDB}"/>
              </a:ext>
            </a:extLst>
          </p:cNvPr>
          <p:cNvSpPr>
            <a:spLocks noGrp="1"/>
          </p:cNvSpPr>
          <p:nvPr>
            <p:ph type="body" sz="quarter" idx="10"/>
          </p:nvPr>
        </p:nvSpPr>
        <p:spPr>
          <a:xfrm>
            <a:off x="533400" y="1216138"/>
            <a:ext cx="6160573" cy="4937760"/>
          </a:xfrm>
        </p:spPr>
        <p:txBody>
          <a:bodyPr/>
          <a:lstStyle/>
          <a:p>
            <a:r>
              <a:rPr lang="en-US" dirty="0"/>
              <a:t>Establish for the baseline building types the CO2e for both of the non-combustion emission sources in consideration; refrigerants and methane</a:t>
            </a:r>
          </a:p>
          <a:p>
            <a:r>
              <a:rPr lang="en-US" dirty="0"/>
              <a:t>In CBECC-Res and CBECC-Com:</a:t>
            </a:r>
          </a:p>
          <a:p>
            <a:pPr lvl="1"/>
            <a:r>
              <a:rPr lang="en-US" dirty="0"/>
              <a:t>Compute the CO2e of lifecycle refrigerant and methane emissions</a:t>
            </a:r>
          </a:p>
          <a:p>
            <a:pPr lvl="1"/>
            <a:r>
              <a:rPr lang="en-US" dirty="0"/>
              <a:t>Multiply by the GHG Abatement factor for TDV</a:t>
            </a:r>
          </a:p>
          <a:p>
            <a:pPr lvl="1"/>
            <a:r>
              <a:rPr lang="en-US" dirty="0"/>
              <a:t>Add to the TDV score based on electricity, natural gas, and propane energy use</a:t>
            </a:r>
          </a:p>
          <a:p>
            <a:r>
              <a:rPr lang="en-US" dirty="0"/>
              <a:t>Reduction from the baseline non-combustion emissions would then count as a TDV trade-off so that lower non-combustion emissions would be considered in building design tradeoffs</a:t>
            </a:r>
          </a:p>
        </p:txBody>
      </p:sp>
      <p:pic>
        <p:nvPicPr>
          <p:cNvPr id="4" name="Picture 3">
            <a:extLst>
              <a:ext uri="{FF2B5EF4-FFF2-40B4-BE49-F238E27FC236}">
                <a16:creationId xmlns:a16="http://schemas.microsoft.com/office/drawing/2014/main" id="{BE43EC8B-FB1A-4EC6-A5ED-21B650942DF2}"/>
              </a:ext>
            </a:extLst>
          </p:cNvPr>
          <p:cNvPicPr>
            <a:picLocks noChangeAspect="1"/>
          </p:cNvPicPr>
          <p:nvPr/>
        </p:nvPicPr>
        <p:blipFill rotWithShape="1">
          <a:blip r:embed="rId2"/>
          <a:srcRect l="39900" t="24299"/>
          <a:stretch/>
        </p:blipFill>
        <p:spPr>
          <a:xfrm>
            <a:off x="8044333" y="3259670"/>
            <a:ext cx="3004667" cy="2006538"/>
          </a:xfrm>
          <a:prstGeom prst="rect">
            <a:avLst/>
          </a:prstGeom>
        </p:spPr>
      </p:pic>
      <p:sp>
        <p:nvSpPr>
          <p:cNvPr id="5" name="TextBox 4">
            <a:extLst>
              <a:ext uri="{FF2B5EF4-FFF2-40B4-BE49-F238E27FC236}">
                <a16:creationId xmlns:a16="http://schemas.microsoft.com/office/drawing/2014/main" id="{E8274B28-CFBE-46DE-A206-367E6DC7E8CB}"/>
              </a:ext>
            </a:extLst>
          </p:cNvPr>
          <p:cNvSpPr txBox="1"/>
          <p:nvPr/>
        </p:nvSpPr>
        <p:spPr>
          <a:xfrm>
            <a:off x="7861592" y="1723931"/>
            <a:ext cx="2680137" cy="1077218"/>
          </a:xfrm>
          <a:prstGeom prst="rect">
            <a:avLst/>
          </a:prstGeom>
          <a:noFill/>
        </p:spPr>
        <p:txBody>
          <a:bodyPr wrap="square" rtlCol="0">
            <a:spAutoFit/>
          </a:bodyPr>
          <a:lstStyle/>
          <a:p>
            <a:pPr algn="ctr"/>
            <a:r>
              <a:rPr lang="en-US" sz="1600">
                <a:solidFill>
                  <a:schemeClr val="accent1"/>
                </a:solidFill>
              </a:rPr>
              <a:t>Refrigerant leakage is a significant portion of the GHG emissions from an all-electric home</a:t>
            </a:r>
          </a:p>
        </p:txBody>
      </p:sp>
      <p:sp>
        <p:nvSpPr>
          <p:cNvPr id="6" name="TextBox 5">
            <a:extLst>
              <a:ext uri="{FF2B5EF4-FFF2-40B4-BE49-F238E27FC236}">
                <a16:creationId xmlns:a16="http://schemas.microsoft.com/office/drawing/2014/main" id="{7E4B3F67-E5D4-4C14-B55F-8E3C679D614E}"/>
              </a:ext>
            </a:extLst>
          </p:cNvPr>
          <p:cNvSpPr txBox="1"/>
          <p:nvPr/>
        </p:nvSpPr>
        <p:spPr>
          <a:xfrm>
            <a:off x="7552581" y="2851398"/>
            <a:ext cx="983502" cy="276999"/>
          </a:xfrm>
          <a:prstGeom prst="rect">
            <a:avLst/>
          </a:prstGeom>
          <a:noFill/>
        </p:spPr>
        <p:txBody>
          <a:bodyPr wrap="square" rtlCol="0">
            <a:spAutoFit/>
          </a:bodyPr>
          <a:lstStyle/>
          <a:p>
            <a:pPr algn="l"/>
            <a:r>
              <a:rPr lang="en-US" sz="1200">
                <a:solidFill>
                  <a:schemeClr val="accent1"/>
                </a:solidFill>
              </a:rPr>
              <a:t>Example: </a:t>
            </a:r>
          </a:p>
        </p:txBody>
      </p:sp>
      <p:pic>
        <p:nvPicPr>
          <p:cNvPr id="7" name="Picture 6">
            <a:extLst>
              <a:ext uri="{FF2B5EF4-FFF2-40B4-BE49-F238E27FC236}">
                <a16:creationId xmlns:a16="http://schemas.microsoft.com/office/drawing/2014/main" id="{A5AA2BC2-221D-4C10-9CA7-D1D667BA4E19}"/>
              </a:ext>
            </a:extLst>
          </p:cNvPr>
          <p:cNvPicPr>
            <a:picLocks noChangeAspect="1"/>
          </p:cNvPicPr>
          <p:nvPr/>
        </p:nvPicPr>
        <p:blipFill rotWithShape="1">
          <a:blip r:embed="rId2"/>
          <a:srcRect l="741" t="24299" r="87341"/>
          <a:stretch/>
        </p:blipFill>
        <p:spPr>
          <a:xfrm>
            <a:off x="7563681" y="3259670"/>
            <a:ext cx="595820" cy="2006538"/>
          </a:xfrm>
          <a:prstGeom prst="rect">
            <a:avLst/>
          </a:prstGeom>
        </p:spPr>
      </p:pic>
      <p:sp>
        <p:nvSpPr>
          <p:cNvPr id="8" name="Rectangle 7">
            <a:extLst>
              <a:ext uri="{FF2B5EF4-FFF2-40B4-BE49-F238E27FC236}">
                <a16:creationId xmlns:a16="http://schemas.microsoft.com/office/drawing/2014/main" id="{75497BEC-8D52-4995-A17A-791AF77240EC}"/>
              </a:ext>
            </a:extLst>
          </p:cNvPr>
          <p:cNvSpPr/>
          <p:nvPr/>
        </p:nvSpPr>
        <p:spPr>
          <a:xfrm>
            <a:off x="9611977" y="3685019"/>
            <a:ext cx="1437023" cy="37372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635C4A1-3063-4771-BEBD-9D1EE59062E0}"/>
              </a:ext>
            </a:extLst>
          </p:cNvPr>
          <p:cNvSpPr/>
          <p:nvPr/>
        </p:nvSpPr>
        <p:spPr>
          <a:xfrm>
            <a:off x="9823217" y="4330403"/>
            <a:ext cx="1437023" cy="37372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CF5302-99DC-48DA-9E7E-623FED9ACC6E}"/>
              </a:ext>
            </a:extLst>
          </p:cNvPr>
          <p:cNvSpPr/>
          <p:nvPr/>
        </p:nvSpPr>
        <p:spPr>
          <a:xfrm>
            <a:off x="9823217" y="4278517"/>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Grid CO2 emissions</a:t>
            </a:r>
          </a:p>
        </p:txBody>
      </p:sp>
      <p:sp>
        <p:nvSpPr>
          <p:cNvPr id="11" name="Rectangle 10">
            <a:extLst>
              <a:ext uri="{FF2B5EF4-FFF2-40B4-BE49-F238E27FC236}">
                <a16:creationId xmlns:a16="http://schemas.microsoft.com/office/drawing/2014/main" id="{0C303A57-5A80-41A4-864F-9F61D9D88110}"/>
              </a:ext>
            </a:extLst>
          </p:cNvPr>
          <p:cNvSpPr/>
          <p:nvPr/>
        </p:nvSpPr>
        <p:spPr>
          <a:xfrm>
            <a:off x="9823217" y="4050397"/>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Refrigerant leakage</a:t>
            </a:r>
          </a:p>
        </p:txBody>
      </p:sp>
    </p:spTree>
    <p:extLst>
      <p:ext uri="{BB962C8B-B14F-4D97-AF65-F5344CB8AC3E}">
        <p14:creationId xmlns:p14="http://schemas.microsoft.com/office/powerpoint/2010/main" val="268206583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EAA13-7A75-664C-AB32-566F935DA802}"/>
              </a:ext>
            </a:extLst>
          </p:cNvPr>
          <p:cNvSpPr>
            <a:spLocks noGrp="1"/>
          </p:cNvSpPr>
          <p:nvPr>
            <p:ph type="title"/>
          </p:nvPr>
        </p:nvSpPr>
        <p:spPr/>
        <p:txBody>
          <a:bodyPr/>
          <a:lstStyle/>
          <a:p>
            <a:r>
              <a:rPr lang="en-US"/>
              <a:t>Refrigerant leakage</a:t>
            </a:r>
          </a:p>
        </p:txBody>
      </p:sp>
      <p:sp>
        <p:nvSpPr>
          <p:cNvPr id="3" name="Text Placeholder 2">
            <a:extLst>
              <a:ext uri="{FF2B5EF4-FFF2-40B4-BE49-F238E27FC236}">
                <a16:creationId xmlns:a16="http://schemas.microsoft.com/office/drawing/2014/main" id="{AD134CD1-A439-604A-8B84-6EEA44ABA953}"/>
              </a:ext>
            </a:extLst>
          </p:cNvPr>
          <p:cNvSpPr>
            <a:spLocks noGrp="1"/>
          </p:cNvSpPr>
          <p:nvPr>
            <p:ph type="body" sz="quarter" idx="10"/>
          </p:nvPr>
        </p:nvSpPr>
        <p:spPr>
          <a:xfrm>
            <a:off x="463296" y="1280160"/>
            <a:ext cx="4914362" cy="4937760"/>
          </a:xfrm>
        </p:spPr>
        <p:txBody>
          <a:bodyPr/>
          <a:lstStyle/>
          <a:p>
            <a:r>
              <a:rPr lang="en-US" dirty="0"/>
              <a:t>The California Air Resources Board has compiled data on average leakage rates for appliances that use refrigerants</a:t>
            </a:r>
          </a:p>
          <a:p>
            <a:pPr lvl="1"/>
            <a:r>
              <a:rPr lang="en-US" dirty="0"/>
              <a:t>Leakage happens both during operation and at end-of-life</a:t>
            </a:r>
          </a:p>
          <a:p>
            <a:r>
              <a:rPr lang="en-US" dirty="0"/>
              <a:t>This allows us to calculate </a:t>
            </a:r>
            <a:r>
              <a:rPr lang="en-US" u="sng" dirty="0"/>
              <a:t>lifecycle refrigerant leakage emissions</a:t>
            </a:r>
            <a:r>
              <a:rPr lang="en-US" dirty="0"/>
              <a:t> for any building</a:t>
            </a:r>
          </a:p>
          <a:p>
            <a:pPr lvl="1"/>
            <a:r>
              <a:rPr lang="en-US" dirty="0"/>
              <a:t>These numbers are of course average, as some buildings will leak more than others</a:t>
            </a:r>
          </a:p>
        </p:txBody>
      </p:sp>
      <p:cxnSp>
        <p:nvCxnSpPr>
          <p:cNvPr id="4" name="Straight Connector 3">
            <a:extLst>
              <a:ext uri="{FF2B5EF4-FFF2-40B4-BE49-F238E27FC236}">
                <a16:creationId xmlns:a16="http://schemas.microsoft.com/office/drawing/2014/main" id="{8ADDDC4A-E76F-4447-BA3B-B4F003A34F8A}"/>
              </a:ext>
            </a:extLst>
          </p:cNvPr>
          <p:cNvCxnSpPr>
            <a:cxnSpLocks/>
          </p:cNvCxnSpPr>
          <p:nvPr/>
        </p:nvCxnSpPr>
        <p:spPr>
          <a:xfrm flipV="1">
            <a:off x="2638865" y="5491594"/>
            <a:ext cx="6789420" cy="3031"/>
          </a:xfrm>
          <a:prstGeom prst="line">
            <a:avLst/>
          </a:prstGeom>
        </p:spPr>
        <p:style>
          <a:lnRef idx="1">
            <a:schemeClr val="accent1"/>
          </a:lnRef>
          <a:fillRef idx="0">
            <a:schemeClr val="accent1"/>
          </a:fillRef>
          <a:effectRef idx="0">
            <a:schemeClr val="accent1"/>
          </a:effectRef>
          <a:fontRef idx="minor">
            <a:schemeClr val="tx1"/>
          </a:fontRef>
        </p:style>
      </p:cxnSp>
      <p:sp>
        <p:nvSpPr>
          <p:cNvPr id="5" name="Rectangle 4">
            <a:extLst>
              <a:ext uri="{FF2B5EF4-FFF2-40B4-BE49-F238E27FC236}">
                <a16:creationId xmlns:a16="http://schemas.microsoft.com/office/drawing/2014/main" id="{EEF56599-AA9A-9044-BA36-1D906C1D24C3}"/>
              </a:ext>
            </a:extLst>
          </p:cNvPr>
          <p:cNvSpPr/>
          <p:nvPr/>
        </p:nvSpPr>
        <p:spPr>
          <a:xfrm>
            <a:off x="5629362" y="5268162"/>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Rectangle 5">
            <a:extLst>
              <a:ext uri="{FF2B5EF4-FFF2-40B4-BE49-F238E27FC236}">
                <a16:creationId xmlns:a16="http://schemas.microsoft.com/office/drawing/2014/main" id="{A8F86CB0-D2C5-CB48-A975-27A8EAA279CE}"/>
              </a:ext>
            </a:extLst>
          </p:cNvPr>
          <p:cNvSpPr/>
          <p:nvPr/>
        </p:nvSpPr>
        <p:spPr>
          <a:xfrm>
            <a:off x="6155142" y="5268162"/>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Rectangle 6">
            <a:extLst>
              <a:ext uri="{FF2B5EF4-FFF2-40B4-BE49-F238E27FC236}">
                <a16:creationId xmlns:a16="http://schemas.microsoft.com/office/drawing/2014/main" id="{949BF422-A7E1-A741-8C34-55FCD3252CC9}"/>
              </a:ext>
            </a:extLst>
          </p:cNvPr>
          <p:cNvSpPr/>
          <p:nvPr/>
        </p:nvSpPr>
        <p:spPr>
          <a:xfrm>
            <a:off x="8815193" y="5268162"/>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8" name="Rectangle 7">
            <a:extLst>
              <a:ext uri="{FF2B5EF4-FFF2-40B4-BE49-F238E27FC236}">
                <a16:creationId xmlns:a16="http://schemas.microsoft.com/office/drawing/2014/main" id="{0527FC7D-19CA-F048-A913-5C43AA8503D7}"/>
              </a:ext>
            </a:extLst>
          </p:cNvPr>
          <p:cNvSpPr/>
          <p:nvPr/>
        </p:nvSpPr>
        <p:spPr>
          <a:xfrm>
            <a:off x="8815193" y="4605223"/>
            <a:ext cx="274320" cy="662938"/>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9" name="Rectangle 8">
            <a:extLst>
              <a:ext uri="{FF2B5EF4-FFF2-40B4-BE49-F238E27FC236}">
                <a16:creationId xmlns:a16="http://schemas.microsoft.com/office/drawing/2014/main" id="{3BC60FDF-EA0A-DC48-AD05-E49DB8C3E9F4}"/>
              </a:ext>
            </a:extLst>
          </p:cNvPr>
          <p:cNvSpPr/>
          <p:nvPr/>
        </p:nvSpPr>
        <p:spPr>
          <a:xfrm>
            <a:off x="2399945" y="6100071"/>
            <a:ext cx="7352641" cy="338554"/>
          </a:xfrm>
          <a:prstGeom prst="rect">
            <a:avLst/>
          </a:prstGeom>
        </p:spPr>
        <p:txBody>
          <a:bodyPr wrap="square">
            <a:spAutoFit/>
          </a:bodyPr>
          <a:lstStyle/>
          <a:p>
            <a:r>
              <a:rPr lang="en-US" sz="1600" b="1" dirty="0"/>
              <a:t>Annualized leakage = (Annual leakage rate) + (</a:t>
            </a:r>
            <a:r>
              <a:rPr lang="en-US" sz="1600" b="1" dirty="0">
                <a:solidFill>
                  <a:schemeClr val="accent2"/>
                </a:solidFill>
              </a:rPr>
              <a:t>End-of-life leakage</a:t>
            </a:r>
            <a:r>
              <a:rPr lang="en-US" sz="1600" b="1" dirty="0"/>
              <a:t>)/</a:t>
            </a:r>
            <a:r>
              <a:rPr lang="en-US" sz="1600" b="1" dirty="0">
                <a:solidFill>
                  <a:schemeClr val="accent3"/>
                </a:solidFill>
              </a:rPr>
              <a:t>lifetime</a:t>
            </a:r>
          </a:p>
        </p:txBody>
      </p:sp>
      <p:sp>
        <p:nvSpPr>
          <p:cNvPr id="10" name="Rectangle 9">
            <a:extLst>
              <a:ext uri="{FF2B5EF4-FFF2-40B4-BE49-F238E27FC236}">
                <a16:creationId xmlns:a16="http://schemas.microsoft.com/office/drawing/2014/main" id="{983DF5FF-83A2-FE45-99B6-D081E8DEE9C8}"/>
              </a:ext>
            </a:extLst>
          </p:cNvPr>
          <p:cNvSpPr/>
          <p:nvPr/>
        </p:nvSpPr>
        <p:spPr>
          <a:xfrm>
            <a:off x="6680922" y="5265977"/>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1" name="Rectangle 10">
            <a:extLst>
              <a:ext uri="{FF2B5EF4-FFF2-40B4-BE49-F238E27FC236}">
                <a16:creationId xmlns:a16="http://schemas.microsoft.com/office/drawing/2014/main" id="{4CB91D59-2C3C-9849-B0E4-4CB6AAE6437D}"/>
              </a:ext>
            </a:extLst>
          </p:cNvPr>
          <p:cNvSpPr/>
          <p:nvPr/>
        </p:nvSpPr>
        <p:spPr>
          <a:xfrm>
            <a:off x="7206702" y="5265977"/>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Rectangle 11">
            <a:extLst>
              <a:ext uri="{FF2B5EF4-FFF2-40B4-BE49-F238E27FC236}">
                <a16:creationId xmlns:a16="http://schemas.microsoft.com/office/drawing/2014/main" id="{3E49ABD4-CC9C-384A-8E9A-5B9A52DDD9B3}"/>
              </a:ext>
            </a:extLst>
          </p:cNvPr>
          <p:cNvSpPr/>
          <p:nvPr/>
        </p:nvSpPr>
        <p:spPr>
          <a:xfrm>
            <a:off x="7732482" y="5265977"/>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3" name="Rectangle 12">
            <a:extLst>
              <a:ext uri="{FF2B5EF4-FFF2-40B4-BE49-F238E27FC236}">
                <a16:creationId xmlns:a16="http://schemas.microsoft.com/office/drawing/2014/main" id="{92A65776-D9A7-E64A-B650-5B0DDACADD31}"/>
              </a:ext>
            </a:extLst>
          </p:cNvPr>
          <p:cNvSpPr/>
          <p:nvPr/>
        </p:nvSpPr>
        <p:spPr>
          <a:xfrm>
            <a:off x="8258262" y="5265977"/>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cxnSp>
        <p:nvCxnSpPr>
          <p:cNvPr id="14" name="Straight Arrow Connector 13">
            <a:extLst>
              <a:ext uri="{FF2B5EF4-FFF2-40B4-BE49-F238E27FC236}">
                <a16:creationId xmlns:a16="http://schemas.microsoft.com/office/drawing/2014/main" id="{5D1AD704-DB70-C648-8273-D8823A166989}"/>
              </a:ext>
            </a:extLst>
          </p:cNvPr>
          <p:cNvCxnSpPr>
            <a:cxnSpLocks/>
          </p:cNvCxnSpPr>
          <p:nvPr/>
        </p:nvCxnSpPr>
        <p:spPr>
          <a:xfrm>
            <a:off x="2983471" y="5600083"/>
            <a:ext cx="6106043" cy="0"/>
          </a:xfrm>
          <a:prstGeom prst="straightConnector1">
            <a:avLst/>
          </a:prstGeom>
          <a:ln>
            <a:solidFill>
              <a:schemeClr val="accent3"/>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8D076731-3771-0645-9447-780413F8DAD1}"/>
              </a:ext>
            </a:extLst>
          </p:cNvPr>
          <p:cNvSpPr txBox="1"/>
          <p:nvPr/>
        </p:nvSpPr>
        <p:spPr>
          <a:xfrm>
            <a:off x="5546484" y="5631078"/>
            <a:ext cx="912269" cy="253916"/>
          </a:xfrm>
          <a:prstGeom prst="rect">
            <a:avLst/>
          </a:prstGeom>
          <a:noFill/>
        </p:spPr>
        <p:txBody>
          <a:bodyPr wrap="square" rtlCol="0">
            <a:spAutoFit/>
          </a:bodyPr>
          <a:lstStyle/>
          <a:p>
            <a:pPr algn="l"/>
            <a:r>
              <a:rPr lang="en-US" sz="1050" dirty="0">
                <a:solidFill>
                  <a:schemeClr val="accent3"/>
                </a:solidFill>
              </a:rPr>
              <a:t>12-year life</a:t>
            </a:r>
          </a:p>
        </p:txBody>
      </p:sp>
      <p:sp>
        <p:nvSpPr>
          <p:cNvPr id="16" name="Rectangle 15">
            <a:extLst>
              <a:ext uri="{FF2B5EF4-FFF2-40B4-BE49-F238E27FC236}">
                <a16:creationId xmlns:a16="http://schemas.microsoft.com/office/drawing/2014/main" id="{58689206-F6AB-CB4E-B2F2-0A1529969397}"/>
              </a:ext>
            </a:extLst>
          </p:cNvPr>
          <p:cNvSpPr/>
          <p:nvPr/>
        </p:nvSpPr>
        <p:spPr>
          <a:xfrm>
            <a:off x="2873423" y="5015317"/>
            <a:ext cx="1290815" cy="230832"/>
          </a:xfrm>
          <a:prstGeom prst="rect">
            <a:avLst/>
          </a:prstGeom>
        </p:spPr>
        <p:txBody>
          <a:bodyPr wrap="square">
            <a:spAutoFit/>
          </a:bodyPr>
          <a:lstStyle/>
          <a:p>
            <a:r>
              <a:rPr lang="en-US" sz="900" b="1" dirty="0"/>
              <a:t>Annual leakage</a:t>
            </a:r>
            <a:r>
              <a:rPr lang="en-US" sz="900" b="1" dirty="0">
                <a:sym typeface="Wingdings" panose="05000000000000000000" pitchFamily="2" charset="2"/>
              </a:rPr>
              <a:t> </a:t>
            </a:r>
            <a:endParaRPr lang="en-US" sz="900" b="1" dirty="0">
              <a:solidFill>
                <a:schemeClr val="accent3"/>
              </a:solidFill>
            </a:endParaRPr>
          </a:p>
        </p:txBody>
      </p:sp>
      <p:sp>
        <p:nvSpPr>
          <p:cNvPr id="17" name="Rectangle 16">
            <a:extLst>
              <a:ext uri="{FF2B5EF4-FFF2-40B4-BE49-F238E27FC236}">
                <a16:creationId xmlns:a16="http://schemas.microsoft.com/office/drawing/2014/main" id="{FC3E5439-302F-1A40-9D6C-F18A5BA107E3}"/>
              </a:ext>
            </a:extLst>
          </p:cNvPr>
          <p:cNvSpPr/>
          <p:nvPr/>
        </p:nvSpPr>
        <p:spPr>
          <a:xfrm>
            <a:off x="7671562" y="4691502"/>
            <a:ext cx="1290815" cy="230832"/>
          </a:xfrm>
          <a:prstGeom prst="rect">
            <a:avLst/>
          </a:prstGeom>
        </p:spPr>
        <p:txBody>
          <a:bodyPr wrap="square">
            <a:spAutoFit/>
          </a:bodyPr>
          <a:lstStyle/>
          <a:p>
            <a:r>
              <a:rPr lang="en-US" sz="900" b="1">
                <a:solidFill>
                  <a:schemeClr val="accent2"/>
                </a:solidFill>
              </a:rPr>
              <a:t>End-of-life leakage</a:t>
            </a:r>
          </a:p>
        </p:txBody>
      </p:sp>
      <p:graphicFrame>
        <p:nvGraphicFramePr>
          <p:cNvPr id="18" name="Table 17">
            <a:extLst>
              <a:ext uri="{FF2B5EF4-FFF2-40B4-BE49-F238E27FC236}">
                <a16:creationId xmlns:a16="http://schemas.microsoft.com/office/drawing/2014/main" id="{30B508E5-0654-CE4A-B4C5-F1398F362486}"/>
              </a:ext>
            </a:extLst>
          </p:cNvPr>
          <p:cNvGraphicFramePr>
            <a:graphicFrameLocks noGrp="1"/>
          </p:cNvGraphicFramePr>
          <p:nvPr>
            <p:extLst>
              <p:ext uri="{D42A27DB-BD31-4B8C-83A1-F6EECF244321}">
                <p14:modId xmlns:p14="http://schemas.microsoft.com/office/powerpoint/2010/main" val="2368839444"/>
              </p:ext>
            </p:extLst>
          </p:nvPr>
        </p:nvGraphicFramePr>
        <p:xfrm>
          <a:off x="6213209" y="1602837"/>
          <a:ext cx="5064391" cy="2471666"/>
        </p:xfrm>
        <a:graphic>
          <a:graphicData uri="http://schemas.openxmlformats.org/drawingml/2006/table">
            <a:tbl>
              <a:tblPr firstRow="1" bandRow="1">
                <a:tableStyleId>{6E25E649-3F16-4E02-A733-19D2CDBF48F0}</a:tableStyleId>
              </a:tblPr>
              <a:tblGrid>
                <a:gridCol w="962310">
                  <a:extLst>
                    <a:ext uri="{9D8B030D-6E8A-4147-A177-3AD203B41FA5}">
                      <a16:colId xmlns:a16="http://schemas.microsoft.com/office/drawing/2014/main" val="2303175361"/>
                    </a:ext>
                  </a:extLst>
                </a:gridCol>
                <a:gridCol w="837211">
                  <a:extLst>
                    <a:ext uri="{9D8B030D-6E8A-4147-A177-3AD203B41FA5}">
                      <a16:colId xmlns:a16="http://schemas.microsoft.com/office/drawing/2014/main" val="3885575328"/>
                    </a:ext>
                  </a:extLst>
                </a:gridCol>
                <a:gridCol w="833320">
                  <a:extLst>
                    <a:ext uri="{9D8B030D-6E8A-4147-A177-3AD203B41FA5}">
                      <a16:colId xmlns:a16="http://schemas.microsoft.com/office/drawing/2014/main" val="2587045987"/>
                    </a:ext>
                  </a:extLst>
                </a:gridCol>
                <a:gridCol w="874987">
                  <a:extLst>
                    <a:ext uri="{9D8B030D-6E8A-4147-A177-3AD203B41FA5}">
                      <a16:colId xmlns:a16="http://schemas.microsoft.com/office/drawing/2014/main" val="3772919038"/>
                    </a:ext>
                  </a:extLst>
                </a:gridCol>
                <a:gridCol w="726833">
                  <a:extLst>
                    <a:ext uri="{9D8B030D-6E8A-4147-A177-3AD203B41FA5}">
                      <a16:colId xmlns:a16="http://schemas.microsoft.com/office/drawing/2014/main" val="2226093361"/>
                    </a:ext>
                  </a:extLst>
                </a:gridCol>
                <a:gridCol w="829730">
                  <a:extLst>
                    <a:ext uri="{9D8B030D-6E8A-4147-A177-3AD203B41FA5}">
                      <a16:colId xmlns:a16="http://schemas.microsoft.com/office/drawing/2014/main" val="3282249792"/>
                    </a:ext>
                  </a:extLst>
                </a:gridCol>
              </a:tblGrid>
              <a:tr h="548640">
                <a:tc>
                  <a:txBody>
                    <a:bodyPr/>
                    <a:lstStyle/>
                    <a:p>
                      <a:pPr algn="ctr"/>
                      <a:r>
                        <a:rPr lang="en-US" sz="1000"/>
                        <a:t>Appliance</a:t>
                      </a:r>
                    </a:p>
                  </a:txBody>
                  <a:tcPr marL="68580" marR="68580" marT="34290" marB="34290" anchor="ctr"/>
                </a:tc>
                <a:tc>
                  <a:txBody>
                    <a:bodyPr/>
                    <a:lstStyle/>
                    <a:p>
                      <a:pPr algn="ctr"/>
                      <a:r>
                        <a:rPr lang="en-US" sz="1000"/>
                        <a:t>Typical refrigerant</a:t>
                      </a:r>
                    </a:p>
                  </a:txBody>
                  <a:tcPr marL="68580" marR="68580" marT="34290" marB="34290" anchor="ctr"/>
                </a:tc>
                <a:tc>
                  <a:txBody>
                    <a:bodyPr/>
                    <a:lstStyle/>
                    <a:p>
                      <a:pPr algn="ctr"/>
                      <a:r>
                        <a:rPr lang="en-US" sz="1000"/>
                        <a:t>Refrigerant GWP</a:t>
                      </a:r>
                    </a:p>
                  </a:txBody>
                  <a:tcPr marL="68580" marR="68580" marT="34290" marB="34290" anchor="ctr"/>
                </a:tc>
                <a:tc>
                  <a:txBody>
                    <a:bodyPr/>
                    <a:lstStyle/>
                    <a:p>
                      <a:pPr algn="ctr"/>
                      <a:r>
                        <a:rPr lang="en-US" sz="1000"/>
                        <a:t>Average refrigerant charge</a:t>
                      </a:r>
                    </a:p>
                  </a:txBody>
                  <a:tcPr marL="68580" marR="68580" marT="34290" marB="34290" anchor="ctr"/>
                </a:tc>
                <a:tc>
                  <a:txBody>
                    <a:bodyPr/>
                    <a:lstStyle/>
                    <a:p>
                      <a:pPr algn="ctr"/>
                      <a:r>
                        <a:rPr lang="en-US" sz="1000"/>
                        <a:t>Average annual leakage</a:t>
                      </a:r>
                    </a:p>
                  </a:txBody>
                  <a:tcPr marL="68580" marR="68580" marT="34290" marB="34290" anchor="ctr"/>
                </a:tc>
                <a:tc>
                  <a:txBody>
                    <a:bodyPr/>
                    <a:lstStyle/>
                    <a:p>
                      <a:pPr algn="ctr"/>
                      <a:r>
                        <a:rPr lang="en-US" sz="1000"/>
                        <a:t>Average end-of-life leakage</a:t>
                      </a:r>
                    </a:p>
                  </a:txBody>
                  <a:tcPr marL="68580" marR="68580" marT="34290" marB="34290" anchor="ctr"/>
                </a:tc>
                <a:extLst>
                  <a:ext uri="{0D108BD9-81ED-4DB2-BD59-A6C34878D82A}">
                    <a16:rowId xmlns:a16="http://schemas.microsoft.com/office/drawing/2014/main" val="3379189015"/>
                  </a:ext>
                </a:extLst>
              </a:tr>
              <a:tr h="254246">
                <a:tc>
                  <a:txBody>
                    <a:bodyPr/>
                    <a:lstStyle/>
                    <a:p>
                      <a:pPr algn="ctr"/>
                      <a:r>
                        <a:rPr lang="en-US" sz="1100"/>
                        <a:t>Central A/C</a:t>
                      </a:r>
                    </a:p>
                  </a:txBody>
                  <a:tcPr marL="68580" marR="68580" marT="34290" marB="34290" anchor="ctr"/>
                </a:tc>
                <a:tc>
                  <a:txBody>
                    <a:bodyPr/>
                    <a:lstStyle/>
                    <a:p>
                      <a:pPr algn="ctr"/>
                      <a:r>
                        <a:rPr lang="en-US" sz="1100"/>
                        <a:t>R410A</a:t>
                      </a:r>
                    </a:p>
                  </a:txBody>
                  <a:tcPr marL="68580" marR="68580" marT="34290" marB="34290" anchor="ctr"/>
                </a:tc>
                <a:tc>
                  <a:txBody>
                    <a:bodyPr/>
                    <a:lstStyle/>
                    <a:p>
                      <a:pPr algn="ctr"/>
                      <a:r>
                        <a:rPr lang="en-US" sz="1100"/>
                        <a:t>2088</a:t>
                      </a:r>
                    </a:p>
                  </a:txBody>
                  <a:tcPr marL="68580" marR="68580" marT="34290" marB="34290" anchor="ctr"/>
                </a:tc>
                <a:tc>
                  <a:txBody>
                    <a:bodyPr/>
                    <a:lstStyle/>
                    <a:p>
                      <a:pPr algn="ctr"/>
                      <a:r>
                        <a:rPr lang="en-US" sz="1100"/>
                        <a:t>7.5 lbs</a:t>
                      </a:r>
                    </a:p>
                  </a:txBody>
                  <a:tcPr marL="68580" marR="68580" marT="34290" marB="34290" anchor="ctr"/>
                </a:tc>
                <a:tc>
                  <a:txBody>
                    <a:bodyPr/>
                    <a:lstStyle/>
                    <a:p>
                      <a:pPr algn="ctr"/>
                      <a:r>
                        <a:rPr lang="en-US" sz="1100"/>
                        <a:t>5%</a:t>
                      </a:r>
                    </a:p>
                  </a:txBody>
                  <a:tcPr marL="68580" marR="68580" marT="34290" marB="34290" anchor="ctr"/>
                </a:tc>
                <a:tc>
                  <a:txBody>
                    <a:bodyPr/>
                    <a:lstStyle/>
                    <a:p>
                      <a:pPr algn="ctr"/>
                      <a:r>
                        <a:rPr lang="en-US" sz="1100"/>
                        <a:t>80%</a:t>
                      </a:r>
                    </a:p>
                  </a:txBody>
                  <a:tcPr marL="68580" marR="68580" marT="34290" marB="34290" anchor="ctr"/>
                </a:tc>
                <a:extLst>
                  <a:ext uri="{0D108BD9-81ED-4DB2-BD59-A6C34878D82A}">
                    <a16:rowId xmlns:a16="http://schemas.microsoft.com/office/drawing/2014/main" val="1744631831"/>
                  </a:ext>
                </a:extLst>
              </a:tr>
              <a:tr h="548640">
                <a:tc>
                  <a:txBody>
                    <a:bodyPr/>
                    <a:lstStyle/>
                    <a:p>
                      <a:pPr algn="ctr"/>
                      <a:r>
                        <a:rPr lang="en-US" sz="1100"/>
                        <a:t>Air-source ducted heat pump</a:t>
                      </a:r>
                    </a:p>
                  </a:txBody>
                  <a:tcPr marL="68580" marR="68580" marT="34290" marB="34290" anchor="ctr"/>
                </a:tc>
                <a:tc>
                  <a:txBody>
                    <a:bodyPr/>
                    <a:lstStyle/>
                    <a:p>
                      <a:pPr algn="ctr"/>
                      <a:r>
                        <a:rPr lang="en-US" sz="1100"/>
                        <a:t>R410A</a:t>
                      </a:r>
                    </a:p>
                  </a:txBody>
                  <a:tcPr marL="68580" marR="68580" marT="34290" marB="34290" anchor="ctr"/>
                </a:tc>
                <a:tc>
                  <a:txBody>
                    <a:bodyPr/>
                    <a:lstStyle/>
                    <a:p>
                      <a:pPr algn="ctr"/>
                      <a:r>
                        <a:rPr lang="en-US" sz="1100"/>
                        <a:t>2088</a:t>
                      </a:r>
                    </a:p>
                  </a:txBody>
                  <a:tcPr marL="68580" marR="68580" marT="34290" marB="34290" anchor="ctr"/>
                </a:tc>
                <a:tc>
                  <a:txBody>
                    <a:bodyPr/>
                    <a:lstStyle/>
                    <a:p>
                      <a:pPr algn="ctr"/>
                      <a:r>
                        <a:rPr lang="en-US" sz="1100"/>
                        <a:t>8.2 lbs</a:t>
                      </a:r>
                    </a:p>
                  </a:txBody>
                  <a:tcPr marL="68580" marR="68580" marT="34290" marB="34290" anchor="ctr"/>
                </a:tc>
                <a:tc>
                  <a:txBody>
                    <a:bodyPr/>
                    <a:lstStyle/>
                    <a:p>
                      <a:pPr algn="ctr"/>
                      <a:r>
                        <a:rPr lang="en-US" sz="1100"/>
                        <a:t>5.3%</a:t>
                      </a:r>
                    </a:p>
                  </a:txBody>
                  <a:tcPr marL="68580" marR="68580" marT="34290" marB="34290" anchor="ctr"/>
                </a:tc>
                <a:tc>
                  <a:txBody>
                    <a:bodyPr/>
                    <a:lstStyle/>
                    <a:p>
                      <a:pPr algn="ctr"/>
                      <a:r>
                        <a:rPr lang="en-US" sz="1100"/>
                        <a:t>80%</a:t>
                      </a:r>
                    </a:p>
                  </a:txBody>
                  <a:tcPr marL="68580" marR="68580" marT="34290" marB="34290" anchor="ctr"/>
                </a:tc>
                <a:extLst>
                  <a:ext uri="{0D108BD9-81ED-4DB2-BD59-A6C34878D82A}">
                    <a16:rowId xmlns:a16="http://schemas.microsoft.com/office/drawing/2014/main" val="1008344742"/>
                  </a:ext>
                </a:extLst>
              </a:tr>
              <a:tr h="548640">
                <a:tc>
                  <a:txBody>
                    <a:bodyPr/>
                    <a:lstStyle/>
                    <a:p>
                      <a:pPr algn="ctr"/>
                      <a:r>
                        <a:rPr lang="en-US" sz="1100"/>
                        <a:t>Heat pump water heater</a:t>
                      </a:r>
                    </a:p>
                  </a:txBody>
                  <a:tcPr marL="68580" marR="68580" marT="34290" marB="34290" anchor="ctr"/>
                </a:tc>
                <a:tc>
                  <a:txBody>
                    <a:bodyPr/>
                    <a:lstStyle/>
                    <a:p>
                      <a:pPr algn="ctr"/>
                      <a:r>
                        <a:rPr lang="en-US" sz="1100"/>
                        <a:t>R134A</a:t>
                      </a:r>
                    </a:p>
                  </a:txBody>
                  <a:tcPr marL="68580" marR="68580" marT="34290" marB="34290" anchor="ctr"/>
                </a:tc>
                <a:tc>
                  <a:txBody>
                    <a:bodyPr/>
                    <a:lstStyle/>
                    <a:p>
                      <a:pPr algn="ctr"/>
                      <a:r>
                        <a:rPr lang="en-US" sz="1100"/>
                        <a:t>1430</a:t>
                      </a:r>
                    </a:p>
                  </a:txBody>
                  <a:tcPr marL="68580" marR="68580" marT="34290" marB="34290" anchor="ctr"/>
                </a:tc>
                <a:tc>
                  <a:txBody>
                    <a:bodyPr/>
                    <a:lstStyle/>
                    <a:p>
                      <a:pPr algn="ctr"/>
                      <a:r>
                        <a:rPr lang="en-US" sz="1100"/>
                        <a:t>2.4 lbs</a:t>
                      </a:r>
                    </a:p>
                  </a:txBody>
                  <a:tcPr marL="68580" marR="68580" marT="34290" marB="34290" anchor="ctr"/>
                </a:tc>
                <a:tc>
                  <a:txBody>
                    <a:bodyPr/>
                    <a:lstStyle/>
                    <a:p>
                      <a:pPr algn="ctr"/>
                      <a:r>
                        <a:rPr lang="en-US" sz="1100"/>
                        <a:t>1%</a:t>
                      </a:r>
                    </a:p>
                  </a:txBody>
                  <a:tcPr marL="68580" marR="68580" marT="34290" marB="34290" anchor="ctr"/>
                </a:tc>
                <a:tc>
                  <a:txBody>
                    <a:bodyPr/>
                    <a:lstStyle/>
                    <a:p>
                      <a:pPr algn="ctr"/>
                      <a:r>
                        <a:rPr lang="en-US" sz="1100"/>
                        <a:t>95%</a:t>
                      </a:r>
                    </a:p>
                  </a:txBody>
                  <a:tcPr marL="68580" marR="68580" marT="34290" marB="34290" anchor="ctr"/>
                </a:tc>
                <a:extLst>
                  <a:ext uri="{0D108BD9-81ED-4DB2-BD59-A6C34878D82A}">
                    <a16:rowId xmlns:a16="http://schemas.microsoft.com/office/drawing/2014/main" val="1108988320"/>
                  </a:ext>
                </a:extLst>
              </a:tr>
              <a:tr h="548640">
                <a:tc>
                  <a:txBody>
                    <a:bodyPr/>
                    <a:lstStyle/>
                    <a:p>
                      <a:pPr algn="ctr"/>
                      <a:r>
                        <a:rPr lang="en-US" sz="1100"/>
                        <a:t>Heat pump clothes dryer </a:t>
                      </a:r>
                    </a:p>
                  </a:txBody>
                  <a:tcPr marL="68580" marR="68580" marT="34290" marB="34290" anchor="ctr"/>
                </a:tc>
                <a:tc>
                  <a:txBody>
                    <a:bodyPr/>
                    <a:lstStyle/>
                    <a:p>
                      <a:pPr algn="ctr"/>
                      <a:r>
                        <a:rPr lang="en-US" sz="1100"/>
                        <a:t>R134A</a:t>
                      </a:r>
                    </a:p>
                  </a:txBody>
                  <a:tcPr marL="68580" marR="68580" marT="34290" marB="34290" anchor="ctr"/>
                </a:tc>
                <a:tc>
                  <a:txBody>
                    <a:bodyPr/>
                    <a:lstStyle/>
                    <a:p>
                      <a:pPr algn="ctr"/>
                      <a:r>
                        <a:rPr lang="en-US" sz="1100"/>
                        <a:t>1430</a:t>
                      </a:r>
                    </a:p>
                  </a:txBody>
                  <a:tcPr marL="68580" marR="68580" marT="34290" marB="34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a:t>0.88 lbs</a:t>
                      </a:r>
                    </a:p>
                  </a:txBody>
                  <a:tcPr marL="68580" marR="68580" marT="34290" marB="34290" anchor="ctr"/>
                </a:tc>
                <a:tc>
                  <a:txBody>
                    <a:bodyPr/>
                    <a:lstStyle/>
                    <a:p>
                      <a:pPr algn="ctr"/>
                      <a:r>
                        <a:rPr lang="en-US" sz="1100"/>
                        <a:t>1%</a:t>
                      </a:r>
                    </a:p>
                  </a:txBody>
                  <a:tcPr marL="68580" marR="68580" marT="34290" marB="34290" anchor="ctr"/>
                </a:tc>
                <a:tc>
                  <a:txBody>
                    <a:bodyPr/>
                    <a:lstStyle/>
                    <a:p>
                      <a:pPr algn="ctr"/>
                      <a:r>
                        <a:rPr lang="en-US" sz="1100"/>
                        <a:t>100%</a:t>
                      </a:r>
                    </a:p>
                  </a:txBody>
                  <a:tcPr marL="68580" marR="68580" marT="34290" marB="34290" anchor="ctr"/>
                </a:tc>
                <a:extLst>
                  <a:ext uri="{0D108BD9-81ED-4DB2-BD59-A6C34878D82A}">
                    <a16:rowId xmlns:a16="http://schemas.microsoft.com/office/drawing/2014/main" val="411250719"/>
                  </a:ext>
                </a:extLst>
              </a:tr>
            </a:tbl>
          </a:graphicData>
        </a:graphic>
      </p:graphicFrame>
      <p:sp>
        <p:nvSpPr>
          <p:cNvPr id="19" name="Rectangle 18">
            <a:extLst>
              <a:ext uri="{FF2B5EF4-FFF2-40B4-BE49-F238E27FC236}">
                <a16:creationId xmlns:a16="http://schemas.microsoft.com/office/drawing/2014/main" id="{F68E93B2-AC46-4C17-8606-30CA75A1BC28}"/>
              </a:ext>
            </a:extLst>
          </p:cNvPr>
          <p:cNvSpPr/>
          <p:nvPr/>
        </p:nvSpPr>
        <p:spPr>
          <a:xfrm>
            <a:off x="5105643" y="5275916"/>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Rectangle 19">
            <a:extLst>
              <a:ext uri="{FF2B5EF4-FFF2-40B4-BE49-F238E27FC236}">
                <a16:creationId xmlns:a16="http://schemas.microsoft.com/office/drawing/2014/main" id="{6AF90246-2C1D-42A5-B4BB-F3FAEABB4A62}"/>
              </a:ext>
            </a:extLst>
          </p:cNvPr>
          <p:cNvSpPr/>
          <p:nvPr/>
        </p:nvSpPr>
        <p:spPr>
          <a:xfrm>
            <a:off x="4027078" y="5273686"/>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1" name="Rectangle 20">
            <a:extLst>
              <a:ext uri="{FF2B5EF4-FFF2-40B4-BE49-F238E27FC236}">
                <a16:creationId xmlns:a16="http://schemas.microsoft.com/office/drawing/2014/main" id="{53FB8C98-874A-417A-9EC9-B13722731F9C}"/>
              </a:ext>
            </a:extLst>
          </p:cNvPr>
          <p:cNvSpPr/>
          <p:nvPr/>
        </p:nvSpPr>
        <p:spPr>
          <a:xfrm>
            <a:off x="3507190" y="5273687"/>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2" name="Rectangle 21">
            <a:extLst>
              <a:ext uri="{FF2B5EF4-FFF2-40B4-BE49-F238E27FC236}">
                <a16:creationId xmlns:a16="http://schemas.microsoft.com/office/drawing/2014/main" id="{24AD8435-0A43-4C2E-A6F0-BEC26F2C6DDB}"/>
              </a:ext>
            </a:extLst>
          </p:cNvPr>
          <p:cNvSpPr/>
          <p:nvPr/>
        </p:nvSpPr>
        <p:spPr>
          <a:xfrm>
            <a:off x="2983471" y="5273686"/>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3" name="Rectangle 22">
            <a:extLst>
              <a:ext uri="{FF2B5EF4-FFF2-40B4-BE49-F238E27FC236}">
                <a16:creationId xmlns:a16="http://schemas.microsoft.com/office/drawing/2014/main" id="{D47B10A9-1069-4ADE-8A7C-F034CE30E1B5}"/>
              </a:ext>
            </a:extLst>
          </p:cNvPr>
          <p:cNvSpPr/>
          <p:nvPr/>
        </p:nvSpPr>
        <p:spPr>
          <a:xfrm>
            <a:off x="4574325" y="5275915"/>
            <a:ext cx="274320" cy="2057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Tree>
    <p:extLst>
      <p:ext uri="{BB962C8B-B14F-4D97-AF65-F5344CB8AC3E}">
        <p14:creationId xmlns:p14="http://schemas.microsoft.com/office/powerpoint/2010/main" val="51139229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A487-6887-244A-AD24-C9F5AE6320A8}"/>
              </a:ext>
            </a:extLst>
          </p:cNvPr>
          <p:cNvSpPr>
            <a:spLocks noGrp="1"/>
          </p:cNvSpPr>
          <p:nvPr>
            <p:ph type="title"/>
          </p:nvPr>
        </p:nvSpPr>
        <p:spPr/>
        <p:txBody>
          <a:bodyPr/>
          <a:lstStyle/>
          <a:p>
            <a:r>
              <a:rPr lang="en-US"/>
              <a:t>Lower-GWP refrigerants</a:t>
            </a:r>
          </a:p>
        </p:txBody>
      </p:sp>
      <p:sp>
        <p:nvSpPr>
          <p:cNvPr id="3" name="Text Placeholder 2">
            <a:extLst>
              <a:ext uri="{FF2B5EF4-FFF2-40B4-BE49-F238E27FC236}">
                <a16:creationId xmlns:a16="http://schemas.microsoft.com/office/drawing/2014/main" id="{4645DCAB-DEAD-A247-9C76-BA4FA47EADA3}"/>
              </a:ext>
            </a:extLst>
          </p:cNvPr>
          <p:cNvSpPr>
            <a:spLocks noGrp="1"/>
          </p:cNvSpPr>
          <p:nvPr>
            <p:ph type="body" sz="quarter" idx="10"/>
          </p:nvPr>
        </p:nvSpPr>
        <p:spPr>
          <a:xfrm>
            <a:off x="463296" y="1280160"/>
            <a:ext cx="6470904" cy="4937760"/>
          </a:xfrm>
        </p:spPr>
        <p:txBody>
          <a:bodyPr/>
          <a:lstStyle/>
          <a:p>
            <a:r>
              <a:rPr lang="en-US" sz="1600" dirty="0"/>
              <a:t>Lower-GWP refrigerants are available, but not yet commonly used in the US</a:t>
            </a:r>
          </a:p>
          <a:p>
            <a:r>
              <a:rPr lang="en-US" sz="1600" dirty="0"/>
              <a:t>The most promising near-term low-GWP refrigerant for use in residential HVAC heat pumps is </a:t>
            </a:r>
            <a:r>
              <a:rPr lang="en-US" sz="1600" u="sng" dirty="0"/>
              <a:t>lower-GWP HFCs</a:t>
            </a:r>
            <a:r>
              <a:rPr lang="en-US" sz="1600" dirty="0"/>
              <a:t>, such as HFC-32</a:t>
            </a:r>
          </a:p>
          <a:p>
            <a:pPr lvl="1"/>
            <a:r>
              <a:rPr lang="en-US" sz="1400" dirty="0"/>
              <a:t>These refrigerants are generally mildly flammable, so different installation practices are required.</a:t>
            </a:r>
          </a:p>
          <a:p>
            <a:pPr lvl="1"/>
            <a:r>
              <a:rPr lang="en-US" sz="1400" dirty="0"/>
              <a:t>Fire Code and Mechanical Code currently don’t allow mildly flammable HFCs</a:t>
            </a:r>
          </a:p>
          <a:p>
            <a:r>
              <a:rPr lang="en-US" sz="1600" dirty="0"/>
              <a:t>For other, smaller heat pumps such as water heaters, the most promising option is </a:t>
            </a:r>
            <a:r>
              <a:rPr lang="en-US" sz="1600" u="sng" dirty="0"/>
              <a:t>HFOs</a:t>
            </a:r>
            <a:r>
              <a:rPr lang="en-US" sz="1600" dirty="0"/>
              <a:t>, which are similar to HFCs but have a very low GWP</a:t>
            </a:r>
          </a:p>
          <a:p>
            <a:r>
              <a:rPr lang="en-US" sz="1600" dirty="0"/>
              <a:t>Another option being used in some places, such as Europe and India, is </a:t>
            </a:r>
            <a:r>
              <a:rPr lang="en-US" sz="1600" u="sng" dirty="0"/>
              <a:t>hydrocarbons such as propane</a:t>
            </a:r>
            <a:r>
              <a:rPr lang="en-US" sz="1600" dirty="0"/>
              <a:t>– but flammability is an obvious issue</a:t>
            </a:r>
          </a:p>
          <a:p>
            <a:r>
              <a:rPr lang="en-US" sz="1600" u="sng" dirty="0"/>
              <a:t>CO2 can be used as a refrigerant</a:t>
            </a:r>
            <a:r>
              <a:rPr lang="en-US" sz="1600" dirty="0"/>
              <a:t>, but requires much higher system pressures, so is currently only viable for smaller systems such as automobiles and heat pump water heaters</a:t>
            </a:r>
          </a:p>
        </p:txBody>
      </p:sp>
      <p:graphicFrame>
        <p:nvGraphicFramePr>
          <p:cNvPr id="4" name="Table 3">
            <a:extLst>
              <a:ext uri="{FF2B5EF4-FFF2-40B4-BE49-F238E27FC236}">
                <a16:creationId xmlns:a16="http://schemas.microsoft.com/office/drawing/2014/main" id="{C26F90EA-9B41-1441-895E-A4D3A84A1069}"/>
              </a:ext>
            </a:extLst>
          </p:cNvPr>
          <p:cNvGraphicFramePr>
            <a:graphicFrameLocks noGrp="1"/>
          </p:cNvGraphicFramePr>
          <p:nvPr>
            <p:extLst>
              <p:ext uri="{D42A27DB-BD31-4B8C-83A1-F6EECF244321}">
                <p14:modId xmlns:p14="http://schemas.microsoft.com/office/powerpoint/2010/main" val="4012635479"/>
              </p:ext>
            </p:extLst>
          </p:nvPr>
        </p:nvGraphicFramePr>
        <p:xfrm>
          <a:off x="7696200" y="2287334"/>
          <a:ext cx="3510663" cy="2759226"/>
        </p:xfrm>
        <a:graphic>
          <a:graphicData uri="http://schemas.openxmlformats.org/drawingml/2006/table">
            <a:tbl>
              <a:tblPr firstRow="1" bandRow="1">
                <a:tableStyleId>{6E25E649-3F16-4E02-A733-19D2CDBF48F0}</a:tableStyleId>
              </a:tblPr>
              <a:tblGrid>
                <a:gridCol w="1170221">
                  <a:extLst>
                    <a:ext uri="{9D8B030D-6E8A-4147-A177-3AD203B41FA5}">
                      <a16:colId xmlns:a16="http://schemas.microsoft.com/office/drawing/2014/main" val="4189024641"/>
                    </a:ext>
                  </a:extLst>
                </a:gridCol>
                <a:gridCol w="1170221">
                  <a:extLst>
                    <a:ext uri="{9D8B030D-6E8A-4147-A177-3AD203B41FA5}">
                      <a16:colId xmlns:a16="http://schemas.microsoft.com/office/drawing/2014/main" val="2723842065"/>
                    </a:ext>
                  </a:extLst>
                </a:gridCol>
                <a:gridCol w="1170221">
                  <a:extLst>
                    <a:ext uri="{9D8B030D-6E8A-4147-A177-3AD203B41FA5}">
                      <a16:colId xmlns:a16="http://schemas.microsoft.com/office/drawing/2014/main" val="1136914017"/>
                    </a:ext>
                  </a:extLst>
                </a:gridCol>
              </a:tblGrid>
              <a:tr h="619266">
                <a:tc>
                  <a:txBody>
                    <a:bodyPr/>
                    <a:lstStyle/>
                    <a:p>
                      <a:pPr algn="ctr"/>
                      <a:r>
                        <a:rPr lang="en-US" sz="1400"/>
                        <a:t>Refrigerant</a:t>
                      </a:r>
                    </a:p>
                  </a:txBody>
                  <a:tcPr marL="68580" marR="68580" marT="34290" marB="34290"/>
                </a:tc>
                <a:tc>
                  <a:txBody>
                    <a:bodyPr/>
                    <a:lstStyle/>
                    <a:p>
                      <a:pPr algn="ctr"/>
                      <a:r>
                        <a:rPr lang="en-US" sz="1400"/>
                        <a:t>GWP</a:t>
                      </a:r>
                    </a:p>
                  </a:txBody>
                  <a:tcPr marL="68580" marR="68580" marT="34290" marB="34290"/>
                </a:tc>
                <a:tc>
                  <a:txBody>
                    <a:bodyPr/>
                    <a:lstStyle/>
                    <a:p>
                      <a:pPr algn="ctr"/>
                      <a:r>
                        <a:rPr lang="en-US" sz="1400"/>
                        <a:t>Appropriate for…</a:t>
                      </a:r>
                    </a:p>
                  </a:txBody>
                  <a:tcPr marL="68580" marR="68580" marT="34290" marB="34290"/>
                </a:tc>
                <a:extLst>
                  <a:ext uri="{0D108BD9-81ED-4DB2-BD59-A6C34878D82A}">
                    <a16:rowId xmlns:a16="http://schemas.microsoft.com/office/drawing/2014/main" val="3374399716"/>
                  </a:ext>
                </a:extLst>
              </a:tr>
              <a:tr h="538859">
                <a:tc>
                  <a:txBody>
                    <a:bodyPr/>
                    <a:lstStyle/>
                    <a:p>
                      <a:pPr algn="ctr"/>
                      <a:r>
                        <a:rPr lang="en-US" sz="1200"/>
                        <a:t>HFC-32</a:t>
                      </a:r>
                    </a:p>
                  </a:txBody>
                  <a:tcPr marL="68580" marR="68580" marT="34290" marB="34290" anchor="ctr"/>
                </a:tc>
                <a:tc>
                  <a:txBody>
                    <a:bodyPr/>
                    <a:lstStyle/>
                    <a:p>
                      <a:pPr algn="ctr"/>
                      <a:r>
                        <a:rPr lang="en-US" sz="1200"/>
                        <a:t>675</a:t>
                      </a:r>
                    </a:p>
                  </a:txBody>
                  <a:tcPr marL="68580" marR="68580" marT="34290" marB="34290" anchor="ctr"/>
                </a:tc>
                <a:tc>
                  <a:txBody>
                    <a:bodyPr/>
                    <a:lstStyle/>
                    <a:p>
                      <a:pPr algn="ctr"/>
                      <a:r>
                        <a:rPr lang="en-US" sz="1200"/>
                        <a:t>HVAC Heat Pumps</a:t>
                      </a:r>
                    </a:p>
                  </a:txBody>
                  <a:tcPr marL="68580" marR="68580" marT="34290" marB="34290" anchor="ctr"/>
                </a:tc>
                <a:extLst>
                  <a:ext uri="{0D108BD9-81ED-4DB2-BD59-A6C34878D82A}">
                    <a16:rowId xmlns:a16="http://schemas.microsoft.com/office/drawing/2014/main" val="2596021555"/>
                  </a:ext>
                </a:extLst>
              </a:tr>
              <a:tr h="604159">
                <a:tc>
                  <a:txBody>
                    <a:bodyPr/>
                    <a:lstStyle/>
                    <a:p>
                      <a:pPr algn="ctr"/>
                      <a:r>
                        <a:rPr lang="en-US" sz="1200"/>
                        <a:t>HFO-1234yf</a:t>
                      </a:r>
                    </a:p>
                  </a:txBody>
                  <a:tcPr marL="68580" marR="68580" marT="34290" marB="34290" anchor="ctr"/>
                </a:tc>
                <a:tc>
                  <a:txBody>
                    <a:bodyPr/>
                    <a:lstStyle/>
                    <a:p>
                      <a:pPr algn="ctr"/>
                      <a:r>
                        <a:rPr lang="en-US" sz="1200"/>
                        <a:t>4</a:t>
                      </a:r>
                    </a:p>
                  </a:txBody>
                  <a:tcPr marL="68580" marR="68580" marT="34290" marB="34290" anchor="ctr"/>
                </a:tc>
                <a:tc>
                  <a:txBody>
                    <a:bodyPr/>
                    <a:lstStyle/>
                    <a:p>
                      <a:pPr algn="ctr"/>
                      <a:r>
                        <a:rPr lang="en-US" sz="1200"/>
                        <a:t>All heat pumps except HVAC</a:t>
                      </a:r>
                    </a:p>
                  </a:txBody>
                  <a:tcPr marL="68580" marR="68580" marT="34290" marB="34290" anchor="ctr"/>
                </a:tc>
                <a:extLst>
                  <a:ext uri="{0D108BD9-81ED-4DB2-BD59-A6C34878D82A}">
                    <a16:rowId xmlns:a16="http://schemas.microsoft.com/office/drawing/2014/main" val="1636913727"/>
                  </a:ext>
                </a:extLst>
              </a:tr>
              <a:tr h="432830">
                <a:tc>
                  <a:txBody>
                    <a:bodyPr/>
                    <a:lstStyle/>
                    <a:p>
                      <a:pPr algn="ctr"/>
                      <a:r>
                        <a:rPr lang="en-US" sz="1200"/>
                        <a:t>R-290</a:t>
                      </a:r>
                    </a:p>
                  </a:txBody>
                  <a:tcPr marL="68580" marR="68580" marT="34290" marB="34290" anchor="ctr"/>
                </a:tc>
                <a:tc>
                  <a:txBody>
                    <a:bodyPr/>
                    <a:lstStyle/>
                    <a:p>
                      <a:pPr algn="ctr"/>
                      <a:r>
                        <a:rPr lang="en-US" sz="1200"/>
                        <a:t>3</a:t>
                      </a:r>
                    </a:p>
                  </a:txBody>
                  <a:tcPr marL="68580" marR="68580" marT="34290" marB="34290" anchor="ctr"/>
                </a:tc>
                <a:tc>
                  <a:txBody>
                    <a:bodyPr/>
                    <a:lstStyle/>
                    <a:p>
                      <a:pPr algn="ctr"/>
                      <a:r>
                        <a:rPr lang="en-US" sz="1200"/>
                        <a:t>All</a:t>
                      </a:r>
                    </a:p>
                  </a:txBody>
                  <a:tcPr marL="68580" marR="68580" marT="34290" marB="34290" anchor="ctr"/>
                </a:tc>
                <a:extLst>
                  <a:ext uri="{0D108BD9-81ED-4DB2-BD59-A6C34878D82A}">
                    <a16:rowId xmlns:a16="http://schemas.microsoft.com/office/drawing/2014/main" val="2145877614"/>
                  </a:ext>
                </a:extLst>
              </a:tr>
              <a:tr h="564112">
                <a:tc>
                  <a:txBody>
                    <a:bodyPr/>
                    <a:lstStyle/>
                    <a:p>
                      <a:pPr algn="ctr"/>
                      <a:r>
                        <a:rPr lang="en-US" sz="1200"/>
                        <a:t>R-744 (CO2)</a:t>
                      </a:r>
                    </a:p>
                  </a:txBody>
                  <a:tcPr marL="68580" marR="68580" marT="34290" marB="34290" anchor="ctr"/>
                </a:tc>
                <a:tc>
                  <a:txBody>
                    <a:bodyPr/>
                    <a:lstStyle/>
                    <a:p>
                      <a:pPr algn="ctr"/>
                      <a:r>
                        <a:rPr lang="en-US" sz="1200"/>
                        <a:t>1</a:t>
                      </a:r>
                    </a:p>
                  </a:txBody>
                  <a:tcPr marL="68580" marR="68580" marT="34290" marB="34290" anchor="ctr"/>
                </a:tc>
                <a:tc>
                  <a:txBody>
                    <a:bodyPr/>
                    <a:lstStyle/>
                    <a:p>
                      <a:pPr algn="ctr"/>
                      <a:r>
                        <a:rPr lang="en-US" sz="1200"/>
                        <a:t>All heat pumps except HVAC</a:t>
                      </a:r>
                    </a:p>
                  </a:txBody>
                  <a:tcPr marL="68580" marR="68580" marT="34290" marB="34290" anchor="ctr"/>
                </a:tc>
                <a:extLst>
                  <a:ext uri="{0D108BD9-81ED-4DB2-BD59-A6C34878D82A}">
                    <a16:rowId xmlns:a16="http://schemas.microsoft.com/office/drawing/2014/main" val="2205421478"/>
                  </a:ext>
                </a:extLst>
              </a:tr>
            </a:tbl>
          </a:graphicData>
        </a:graphic>
      </p:graphicFrame>
      <p:sp>
        <p:nvSpPr>
          <p:cNvPr id="5" name="TextBox 4">
            <a:extLst>
              <a:ext uri="{FF2B5EF4-FFF2-40B4-BE49-F238E27FC236}">
                <a16:creationId xmlns:a16="http://schemas.microsoft.com/office/drawing/2014/main" id="{4A6C6BF5-0054-B14F-8DCC-9999DDBE679E}"/>
              </a:ext>
            </a:extLst>
          </p:cNvPr>
          <p:cNvSpPr txBox="1"/>
          <p:nvPr/>
        </p:nvSpPr>
        <p:spPr>
          <a:xfrm>
            <a:off x="7959693" y="1852472"/>
            <a:ext cx="2983676" cy="300082"/>
          </a:xfrm>
          <a:prstGeom prst="rect">
            <a:avLst/>
          </a:prstGeom>
          <a:noFill/>
        </p:spPr>
        <p:txBody>
          <a:bodyPr wrap="square" rtlCol="0">
            <a:spAutoFit/>
          </a:bodyPr>
          <a:lstStyle/>
          <a:p>
            <a:pPr algn="ctr"/>
            <a:r>
              <a:rPr lang="en-US" sz="1350" b="1">
                <a:solidFill>
                  <a:schemeClr val="accent1"/>
                </a:solidFill>
              </a:rPr>
              <a:t>Low-GWP refrigerant alternatives</a:t>
            </a:r>
          </a:p>
        </p:txBody>
      </p:sp>
    </p:spTree>
    <p:extLst>
      <p:ext uri="{BB962C8B-B14F-4D97-AF65-F5344CB8AC3E}">
        <p14:creationId xmlns:p14="http://schemas.microsoft.com/office/powerpoint/2010/main" val="371075263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DF300-1651-475E-8627-6290DA7450B5}"/>
              </a:ext>
            </a:extLst>
          </p:cNvPr>
          <p:cNvSpPr>
            <a:spLocks noGrp="1"/>
          </p:cNvSpPr>
          <p:nvPr>
            <p:ph type="title"/>
          </p:nvPr>
        </p:nvSpPr>
        <p:spPr/>
        <p:txBody>
          <a:bodyPr>
            <a:normAutofit/>
          </a:bodyPr>
          <a:lstStyle/>
          <a:p>
            <a:r>
              <a:rPr lang="en-US"/>
              <a:t>Methane leakage</a:t>
            </a:r>
          </a:p>
        </p:txBody>
      </p:sp>
      <p:sp>
        <p:nvSpPr>
          <p:cNvPr id="3" name="Text Placeholder 2">
            <a:extLst>
              <a:ext uri="{FF2B5EF4-FFF2-40B4-BE49-F238E27FC236}">
                <a16:creationId xmlns:a16="http://schemas.microsoft.com/office/drawing/2014/main" id="{FFCEB15D-B4CB-4DA8-AF75-63B14B84F8E0}"/>
              </a:ext>
            </a:extLst>
          </p:cNvPr>
          <p:cNvSpPr>
            <a:spLocks noGrp="1"/>
          </p:cNvSpPr>
          <p:nvPr>
            <p:ph type="body" sz="quarter" idx="10"/>
          </p:nvPr>
        </p:nvSpPr>
        <p:spPr>
          <a:xfrm>
            <a:off x="463295" y="1280160"/>
            <a:ext cx="10493873" cy="4937760"/>
          </a:xfrm>
        </p:spPr>
        <p:txBody>
          <a:bodyPr/>
          <a:lstStyle/>
          <a:p>
            <a:r>
              <a:rPr lang="en-US" sz="2400" dirty="0"/>
              <a:t>Key question: how much do changes in building natural gas consumption change methane leakage?</a:t>
            </a:r>
          </a:p>
        </p:txBody>
      </p:sp>
      <p:pic>
        <p:nvPicPr>
          <p:cNvPr id="10" name="Graphic 9" descr="House">
            <a:extLst>
              <a:ext uri="{FF2B5EF4-FFF2-40B4-BE49-F238E27FC236}">
                <a16:creationId xmlns:a16="http://schemas.microsoft.com/office/drawing/2014/main" id="{C634841F-3897-4450-A6CE-6EE51EBA66C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38129" y="3993050"/>
            <a:ext cx="1297353" cy="1297353"/>
          </a:xfrm>
          <a:prstGeom prst="rect">
            <a:avLst/>
          </a:prstGeom>
        </p:spPr>
      </p:pic>
      <p:cxnSp>
        <p:nvCxnSpPr>
          <p:cNvPr id="14" name="Straight Connector 13">
            <a:extLst>
              <a:ext uri="{FF2B5EF4-FFF2-40B4-BE49-F238E27FC236}">
                <a16:creationId xmlns:a16="http://schemas.microsoft.com/office/drawing/2014/main" id="{BE7B6DAA-FC6A-4EA4-AF92-29C549D0EFEB}"/>
              </a:ext>
            </a:extLst>
          </p:cNvPr>
          <p:cNvCxnSpPr>
            <a:cxnSpLocks/>
          </p:cNvCxnSpPr>
          <p:nvPr/>
        </p:nvCxnSpPr>
        <p:spPr>
          <a:xfrm>
            <a:off x="2336408" y="5014422"/>
            <a:ext cx="136769" cy="0"/>
          </a:xfrm>
          <a:prstGeom prst="line">
            <a:avLst/>
          </a:prstGeom>
          <a:ln w="38100">
            <a:solidFill>
              <a:srgbClr val="000000"/>
            </a:solidFill>
          </a:ln>
        </p:spPr>
        <p:style>
          <a:lnRef idx="1">
            <a:schemeClr val="accent1"/>
          </a:lnRef>
          <a:fillRef idx="0">
            <a:schemeClr val="accent1"/>
          </a:fillRef>
          <a:effectRef idx="0">
            <a:schemeClr val="accent1"/>
          </a:effectRef>
          <a:fontRef idx="minor">
            <a:schemeClr val="tx1"/>
          </a:fontRef>
        </p:style>
      </p:cxnSp>
      <p:pic>
        <p:nvPicPr>
          <p:cNvPr id="1030" name="Picture 6" descr="Related image">
            <a:extLst>
              <a:ext uri="{FF2B5EF4-FFF2-40B4-BE49-F238E27FC236}">
                <a16:creationId xmlns:a16="http://schemas.microsoft.com/office/drawing/2014/main" id="{6C7A943F-3FE1-4461-AF8B-FF18AF8CA72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3177" y="4680603"/>
            <a:ext cx="365273" cy="365273"/>
          </a:xfrm>
          <a:prstGeom prst="rect">
            <a:avLst/>
          </a:prstGeom>
          <a:noFill/>
          <a:extLst>
            <a:ext uri="{909E8E84-426E-40DD-AFC4-6F175D3DCCD1}">
              <a14:hiddenFill xmlns:a14="http://schemas.microsoft.com/office/drawing/2010/main">
                <a:solidFill>
                  <a:srgbClr val="FFFFFF"/>
                </a:solidFill>
              </a14:hiddenFill>
            </a:ext>
          </a:extLst>
        </p:spPr>
      </p:pic>
      <p:cxnSp>
        <p:nvCxnSpPr>
          <p:cNvPr id="23" name="Straight Connector 22">
            <a:extLst>
              <a:ext uri="{FF2B5EF4-FFF2-40B4-BE49-F238E27FC236}">
                <a16:creationId xmlns:a16="http://schemas.microsoft.com/office/drawing/2014/main" id="{36C65305-B290-45AA-A8C1-36DA04762ED9}"/>
              </a:ext>
            </a:extLst>
          </p:cNvPr>
          <p:cNvCxnSpPr>
            <a:cxnSpLocks/>
          </p:cNvCxnSpPr>
          <p:nvPr/>
        </p:nvCxnSpPr>
        <p:spPr>
          <a:xfrm flipV="1">
            <a:off x="2828925" y="4997272"/>
            <a:ext cx="2651760" cy="0"/>
          </a:xfrm>
          <a:prstGeom prst="line">
            <a:avLst/>
          </a:prstGeom>
          <a:ln w="3810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D5EB3413-850C-431D-B44E-2AC159ADACE9}"/>
              </a:ext>
            </a:extLst>
          </p:cNvPr>
          <p:cNvCxnSpPr>
            <a:cxnSpLocks/>
          </p:cNvCxnSpPr>
          <p:nvPr/>
        </p:nvCxnSpPr>
        <p:spPr>
          <a:xfrm>
            <a:off x="5414806" y="4997271"/>
            <a:ext cx="2805269" cy="0"/>
          </a:xfrm>
          <a:prstGeom prst="line">
            <a:avLst/>
          </a:prstGeom>
          <a:ln w="127000">
            <a:solidFill>
              <a:srgbClr val="00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C30A81-02BF-4951-BF82-C2DB6538C93F}"/>
              </a:ext>
            </a:extLst>
          </p:cNvPr>
          <p:cNvCxnSpPr>
            <a:cxnSpLocks/>
          </p:cNvCxnSpPr>
          <p:nvPr/>
        </p:nvCxnSpPr>
        <p:spPr>
          <a:xfrm flipV="1">
            <a:off x="8220075" y="5012048"/>
            <a:ext cx="1152525" cy="1"/>
          </a:xfrm>
          <a:prstGeom prst="line">
            <a:avLst/>
          </a:prstGeom>
          <a:ln w="38100">
            <a:solidFill>
              <a:srgbClr val="000000"/>
            </a:solidFill>
          </a:ln>
        </p:spPr>
        <p:style>
          <a:lnRef idx="1">
            <a:schemeClr val="accent1"/>
          </a:lnRef>
          <a:fillRef idx="0">
            <a:schemeClr val="accent1"/>
          </a:fillRef>
          <a:effectRef idx="0">
            <a:schemeClr val="accent1"/>
          </a:effectRef>
          <a:fontRef idx="minor">
            <a:schemeClr val="tx1"/>
          </a:fontRef>
        </p:style>
      </p:cxnSp>
      <p:pic>
        <p:nvPicPr>
          <p:cNvPr id="1032" name="Picture 8" descr="Image result for oil well icon">
            <a:extLst>
              <a:ext uri="{FF2B5EF4-FFF2-40B4-BE49-F238E27FC236}">
                <a16:creationId xmlns:a16="http://schemas.microsoft.com/office/drawing/2014/main" id="{8825D41F-A1A8-4124-BF1E-0B711F987B4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72468" y="4162328"/>
            <a:ext cx="928846" cy="928846"/>
          </a:xfrm>
          <a:prstGeom prst="rect">
            <a:avLst/>
          </a:prstGeom>
          <a:noFill/>
          <a:extLst>
            <a:ext uri="{909E8E84-426E-40DD-AFC4-6F175D3DCCD1}">
              <a14:hiddenFill xmlns:a14="http://schemas.microsoft.com/office/drawing/2010/main">
                <a:solidFill>
                  <a:srgbClr val="FFFFFF"/>
                </a:solidFill>
              </a14:hiddenFill>
            </a:ext>
          </a:extLst>
        </p:spPr>
      </p:pic>
      <p:cxnSp>
        <p:nvCxnSpPr>
          <p:cNvPr id="34" name="Straight Connector 33">
            <a:extLst>
              <a:ext uri="{FF2B5EF4-FFF2-40B4-BE49-F238E27FC236}">
                <a16:creationId xmlns:a16="http://schemas.microsoft.com/office/drawing/2014/main" id="{DCD71068-FC48-430F-8926-18799E15A6F3}"/>
              </a:ext>
            </a:extLst>
          </p:cNvPr>
          <p:cNvCxnSpPr>
            <a:cxnSpLocks/>
          </p:cNvCxnSpPr>
          <p:nvPr/>
        </p:nvCxnSpPr>
        <p:spPr>
          <a:xfrm>
            <a:off x="2819400" y="3648075"/>
            <a:ext cx="9525" cy="2520983"/>
          </a:xfrm>
          <a:prstGeom prst="line">
            <a:avLst/>
          </a:prstGeom>
          <a:ln w="22225">
            <a:solidFill>
              <a:srgbClr val="5F5F5F">
                <a:alpha val="60000"/>
              </a:srgbClr>
            </a:solidFill>
            <a:prstDash val="sysDash"/>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5A8DD52F-6B0D-49AC-8440-776BD40C00BB}"/>
              </a:ext>
            </a:extLst>
          </p:cNvPr>
          <p:cNvCxnSpPr>
            <a:cxnSpLocks/>
          </p:cNvCxnSpPr>
          <p:nvPr/>
        </p:nvCxnSpPr>
        <p:spPr>
          <a:xfrm>
            <a:off x="5386466" y="3648073"/>
            <a:ext cx="18893" cy="2520985"/>
          </a:xfrm>
          <a:prstGeom prst="line">
            <a:avLst/>
          </a:prstGeom>
          <a:ln w="22225">
            <a:solidFill>
              <a:srgbClr val="5F5F5F">
                <a:alpha val="60000"/>
              </a:srgbClr>
            </a:solidFill>
            <a:prstDash val="sysDash"/>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8F31432-DD34-4E1B-96B9-2F04A9EE0E9A}"/>
              </a:ext>
            </a:extLst>
          </p:cNvPr>
          <p:cNvCxnSpPr>
            <a:cxnSpLocks/>
          </p:cNvCxnSpPr>
          <p:nvPr/>
        </p:nvCxnSpPr>
        <p:spPr>
          <a:xfrm>
            <a:off x="8210550" y="3617906"/>
            <a:ext cx="0" cy="2490666"/>
          </a:xfrm>
          <a:prstGeom prst="line">
            <a:avLst/>
          </a:prstGeom>
          <a:ln w="22225">
            <a:solidFill>
              <a:srgbClr val="5F5F5F">
                <a:alpha val="60000"/>
              </a:srgbClr>
            </a:solidFill>
            <a:prstDash val="sysDash"/>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id="{C27CA49A-1533-4AC4-825D-46B56E40A19D}"/>
              </a:ext>
            </a:extLst>
          </p:cNvPr>
          <p:cNvSpPr txBox="1"/>
          <p:nvPr/>
        </p:nvSpPr>
        <p:spPr>
          <a:xfrm>
            <a:off x="874956" y="5590143"/>
            <a:ext cx="1963494" cy="338554"/>
          </a:xfrm>
          <a:prstGeom prst="rect">
            <a:avLst/>
          </a:prstGeom>
          <a:noFill/>
        </p:spPr>
        <p:txBody>
          <a:bodyPr wrap="square" rtlCol="0">
            <a:spAutoFit/>
          </a:bodyPr>
          <a:lstStyle/>
          <a:p>
            <a:pPr algn="l"/>
            <a:r>
              <a:rPr lang="en-US" sz="1600" b="1" dirty="0">
                <a:solidFill>
                  <a:srgbClr val="000000"/>
                </a:solidFill>
              </a:rPr>
              <a:t>Behind-the-meter</a:t>
            </a:r>
          </a:p>
        </p:txBody>
      </p:sp>
      <p:sp>
        <p:nvSpPr>
          <p:cNvPr id="46" name="TextBox 45">
            <a:extLst>
              <a:ext uri="{FF2B5EF4-FFF2-40B4-BE49-F238E27FC236}">
                <a16:creationId xmlns:a16="http://schemas.microsoft.com/office/drawing/2014/main" id="{C28590DB-BAB1-4569-8CD9-8B369FE5A1FC}"/>
              </a:ext>
            </a:extLst>
          </p:cNvPr>
          <p:cNvSpPr txBox="1"/>
          <p:nvPr/>
        </p:nvSpPr>
        <p:spPr>
          <a:xfrm>
            <a:off x="3383268" y="5611429"/>
            <a:ext cx="1963494" cy="338554"/>
          </a:xfrm>
          <a:prstGeom prst="rect">
            <a:avLst/>
          </a:prstGeom>
          <a:noFill/>
        </p:spPr>
        <p:txBody>
          <a:bodyPr wrap="square" rtlCol="0">
            <a:spAutoFit/>
          </a:bodyPr>
          <a:lstStyle/>
          <a:p>
            <a:pPr algn="l"/>
            <a:r>
              <a:rPr lang="en-US" sz="1600" b="1" dirty="0">
                <a:solidFill>
                  <a:srgbClr val="000000"/>
                </a:solidFill>
              </a:rPr>
              <a:t>Distribution</a:t>
            </a:r>
          </a:p>
        </p:txBody>
      </p:sp>
      <p:sp>
        <p:nvSpPr>
          <p:cNvPr id="47" name="TextBox 46">
            <a:extLst>
              <a:ext uri="{FF2B5EF4-FFF2-40B4-BE49-F238E27FC236}">
                <a16:creationId xmlns:a16="http://schemas.microsoft.com/office/drawing/2014/main" id="{0CAEA534-17CD-4B32-843D-6F8140E4CCEF}"/>
              </a:ext>
            </a:extLst>
          </p:cNvPr>
          <p:cNvSpPr txBox="1"/>
          <p:nvPr/>
        </p:nvSpPr>
        <p:spPr>
          <a:xfrm>
            <a:off x="5482983" y="5586909"/>
            <a:ext cx="2547938" cy="338554"/>
          </a:xfrm>
          <a:prstGeom prst="rect">
            <a:avLst/>
          </a:prstGeom>
          <a:noFill/>
        </p:spPr>
        <p:txBody>
          <a:bodyPr wrap="square" rtlCol="0">
            <a:spAutoFit/>
          </a:bodyPr>
          <a:lstStyle/>
          <a:p>
            <a:pPr algn="l"/>
            <a:r>
              <a:rPr lang="en-US" sz="1600" b="1" dirty="0">
                <a:solidFill>
                  <a:srgbClr val="000000"/>
                </a:solidFill>
              </a:rPr>
              <a:t>Transmission &amp; Storage</a:t>
            </a:r>
          </a:p>
        </p:txBody>
      </p:sp>
      <p:sp>
        <p:nvSpPr>
          <p:cNvPr id="40" name="Rectangle 39">
            <a:extLst>
              <a:ext uri="{FF2B5EF4-FFF2-40B4-BE49-F238E27FC236}">
                <a16:creationId xmlns:a16="http://schemas.microsoft.com/office/drawing/2014/main" id="{6F697225-8517-42D7-A245-BFD83C80DD07}"/>
              </a:ext>
            </a:extLst>
          </p:cNvPr>
          <p:cNvSpPr/>
          <p:nvPr/>
        </p:nvSpPr>
        <p:spPr>
          <a:xfrm>
            <a:off x="7132701" y="5165378"/>
            <a:ext cx="771524" cy="356230"/>
          </a:xfrm>
          <a:prstGeom prst="rect">
            <a:avLst/>
          </a:prstGeom>
          <a:solidFill>
            <a:srgbClr val="0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9" name="Straight Connector 48">
            <a:extLst>
              <a:ext uri="{FF2B5EF4-FFF2-40B4-BE49-F238E27FC236}">
                <a16:creationId xmlns:a16="http://schemas.microsoft.com/office/drawing/2014/main" id="{2A50469A-0C01-4180-8E1D-FEC5F0587915}"/>
              </a:ext>
            </a:extLst>
          </p:cNvPr>
          <p:cNvCxnSpPr>
            <a:cxnSpLocks/>
          </p:cNvCxnSpPr>
          <p:nvPr/>
        </p:nvCxnSpPr>
        <p:spPr>
          <a:xfrm flipV="1">
            <a:off x="7508938" y="4953417"/>
            <a:ext cx="0" cy="275514"/>
          </a:xfrm>
          <a:prstGeom prst="line">
            <a:avLst/>
          </a:prstGeom>
          <a:ln w="38100">
            <a:solidFill>
              <a:srgbClr val="000000"/>
            </a:solidFill>
          </a:ln>
        </p:spPr>
        <p:style>
          <a:lnRef idx="1">
            <a:schemeClr val="accent1"/>
          </a:lnRef>
          <a:fillRef idx="0">
            <a:schemeClr val="accent1"/>
          </a:fillRef>
          <a:effectRef idx="0">
            <a:schemeClr val="accent1"/>
          </a:effectRef>
          <a:fontRef idx="minor">
            <a:schemeClr val="tx1"/>
          </a:fontRef>
        </p:style>
      </p:cxnSp>
      <p:sp>
        <p:nvSpPr>
          <p:cNvPr id="54" name="TextBox 53">
            <a:extLst>
              <a:ext uri="{FF2B5EF4-FFF2-40B4-BE49-F238E27FC236}">
                <a16:creationId xmlns:a16="http://schemas.microsoft.com/office/drawing/2014/main" id="{F24BF5AD-C2B2-4A4A-B380-B94750969A49}"/>
              </a:ext>
            </a:extLst>
          </p:cNvPr>
          <p:cNvSpPr txBox="1"/>
          <p:nvPr/>
        </p:nvSpPr>
        <p:spPr>
          <a:xfrm>
            <a:off x="8384643" y="5343922"/>
            <a:ext cx="2875419" cy="584775"/>
          </a:xfrm>
          <a:prstGeom prst="rect">
            <a:avLst/>
          </a:prstGeom>
          <a:noFill/>
        </p:spPr>
        <p:txBody>
          <a:bodyPr wrap="square" rtlCol="0">
            <a:spAutoFit/>
          </a:bodyPr>
          <a:lstStyle/>
          <a:p>
            <a:pPr algn="ctr"/>
            <a:r>
              <a:rPr lang="en-US" sz="1600" b="1" dirty="0">
                <a:solidFill>
                  <a:srgbClr val="000000"/>
                </a:solidFill>
              </a:rPr>
              <a:t>Production</a:t>
            </a:r>
          </a:p>
          <a:p>
            <a:pPr algn="ctr"/>
            <a:r>
              <a:rPr lang="en-US" sz="1600" b="1" dirty="0">
                <a:solidFill>
                  <a:srgbClr val="000000"/>
                </a:solidFill>
              </a:rPr>
              <a:t>(90% outside of California)</a:t>
            </a:r>
          </a:p>
        </p:txBody>
      </p:sp>
      <p:sp>
        <p:nvSpPr>
          <p:cNvPr id="56" name="TextBox 55">
            <a:extLst>
              <a:ext uri="{FF2B5EF4-FFF2-40B4-BE49-F238E27FC236}">
                <a16:creationId xmlns:a16="http://schemas.microsoft.com/office/drawing/2014/main" id="{5957D801-C468-42E9-BE36-AD0FE53E8AAE}"/>
              </a:ext>
            </a:extLst>
          </p:cNvPr>
          <p:cNvSpPr txBox="1"/>
          <p:nvPr/>
        </p:nvSpPr>
        <p:spPr>
          <a:xfrm>
            <a:off x="2886076" y="2733385"/>
            <a:ext cx="6419847" cy="461665"/>
          </a:xfrm>
          <a:prstGeom prst="rect">
            <a:avLst/>
          </a:prstGeom>
          <a:noFill/>
        </p:spPr>
        <p:txBody>
          <a:bodyPr wrap="square" rtlCol="0">
            <a:spAutoFit/>
          </a:bodyPr>
          <a:lstStyle/>
          <a:p>
            <a:pPr algn="ctr"/>
            <a:r>
              <a:rPr lang="en-US" sz="2400" b="1" dirty="0">
                <a:solidFill>
                  <a:srgbClr val="000000"/>
                </a:solidFill>
              </a:rPr>
              <a:t>Sources of leaks in the natural gas system</a:t>
            </a:r>
          </a:p>
        </p:txBody>
      </p:sp>
      <p:grpSp>
        <p:nvGrpSpPr>
          <p:cNvPr id="22" name="Group 21">
            <a:extLst>
              <a:ext uri="{FF2B5EF4-FFF2-40B4-BE49-F238E27FC236}">
                <a16:creationId xmlns:a16="http://schemas.microsoft.com/office/drawing/2014/main" id="{7830043E-859C-4CF9-A965-0875F234D866}"/>
              </a:ext>
            </a:extLst>
          </p:cNvPr>
          <p:cNvGrpSpPr>
            <a:grpSpLocks noChangeAspect="1"/>
          </p:cNvGrpSpPr>
          <p:nvPr/>
        </p:nvGrpSpPr>
        <p:grpSpPr>
          <a:xfrm>
            <a:off x="3183400" y="4082870"/>
            <a:ext cx="1828799" cy="1828802"/>
            <a:chOff x="3682639" y="3768988"/>
            <a:chExt cx="1371600" cy="1371602"/>
          </a:xfrm>
          <a:scene3d>
            <a:camera prst="orthographicFront">
              <a:rot lat="19015227" lon="4154792" rev="17070620"/>
            </a:camera>
            <a:lightRig rig="threePt" dir="t"/>
          </a:scene3d>
        </p:grpSpPr>
        <p:grpSp>
          <p:nvGrpSpPr>
            <p:cNvPr id="20" name="Group 19">
              <a:extLst>
                <a:ext uri="{FF2B5EF4-FFF2-40B4-BE49-F238E27FC236}">
                  <a16:creationId xmlns:a16="http://schemas.microsoft.com/office/drawing/2014/main" id="{80AB4470-6515-4891-8376-1A6B74AF58BD}"/>
                </a:ext>
              </a:extLst>
            </p:cNvPr>
            <p:cNvGrpSpPr/>
            <p:nvPr/>
          </p:nvGrpSpPr>
          <p:grpSpPr>
            <a:xfrm>
              <a:off x="3682639" y="3768988"/>
              <a:ext cx="1371600" cy="775943"/>
              <a:chOff x="3682639" y="3616590"/>
              <a:chExt cx="1371600" cy="775943"/>
            </a:xfrm>
          </p:grpSpPr>
          <p:cxnSp>
            <p:nvCxnSpPr>
              <p:cNvPr id="28" name="Straight Connector 27">
                <a:extLst>
                  <a:ext uri="{FF2B5EF4-FFF2-40B4-BE49-F238E27FC236}">
                    <a16:creationId xmlns:a16="http://schemas.microsoft.com/office/drawing/2014/main" id="{E96E61A9-83B1-493B-9147-AD651D73BE1A}"/>
                  </a:ext>
                </a:extLst>
              </p:cNvPr>
              <p:cNvCxnSpPr>
                <a:cxnSpLocks/>
              </p:cNvCxnSpPr>
              <p:nvPr/>
            </p:nvCxnSpPr>
            <p:spPr>
              <a:xfrm flipV="1">
                <a:off x="3682639" y="3616590"/>
                <a:ext cx="1371600" cy="1"/>
              </a:xfrm>
              <a:prstGeom prst="line">
                <a:avLst/>
              </a:prstGeom>
              <a:ln w="63500" cap="sq">
                <a:gradFill flip="none" rotWithShape="1">
                  <a:gsLst>
                    <a:gs pos="0">
                      <a:srgbClr val="000000"/>
                    </a:gs>
                    <a:gs pos="74000">
                      <a:srgbClr val="000000"/>
                    </a:gs>
                    <a:gs pos="83000">
                      <a:srgbClr val="000000"/>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7049F0B-5D46-4F53-B448-EA648A0464E3}"/>
                  </a:ext>
                </a:extLst>
              </p:cNvPr>
              <p:cNvCxnSpPr>
                <a:cxnSpLocks/>
              </p:cNvCxnSpPr>
              <p:nvPr/>
            </p:nvCxnSpPr>
            <p:spPr>
              <a:xfrm flipV="1">
                <a:off x="3682639" y="4004561"/>
                <a:ext cx="1371600" cy="1"/>
              </a:xfrm>
              <a:prstGeom prst="line">
                <a:avLst/>
              </a:prstGeom>
              <a:ln w="63500" cap="sq">
                <a:gradFill flip="none" rotWithShape="1">
                  <a:gsLst>
                    <a:gs pos="0">
                      <a:srgbClr val="000000"/>
                    </a:gs>
                    <a:gs pos="74000">
                      <a:srgbClr val="000000"/>
                    </a:gs>
                    <a:gs pos="83000">
                      <a:srgbClr val="000000"/>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975C689-5BA1-4A38-A75B-BB027465CCEF}"/>
                  </a:ext>
                </a:extLst>
              </p:cNvPr>
              <p:cNvCxnSpPr>
                <a:cxnSpLocks/>
              </p:cNvCxnSpPr>
              <p:nvPr/>
            </p:nvCxnSpPr>
            <p:spPr>
              <a:xfrm flipV="1">
                <a:off x="3682639" y="4392532"/>
                <a:ext cx="1371600" cy="1"/>
              </a:xfrm>
              <a:prstGeom prst="line">
                <a:avLst/>
              </a:prstGeom>
              <a:ln w="63500" cap="sq">
                <a:gradFill flip="none" rotWithShape="1">
                  <a:gsLst>
                    <a:gs pos="0">
                      <a:srgbClr val="000000"/>
                    </a:gs>
                    <a:gs pos="74000">
                      <a:srgbClr val="000000"/>
                    </a:gs>
                    <a:gs pos="83000">
                      <a:srgbClr val="000000"/>
                    </a:gs>
                    <a:gs pos="100000">
                      <a:schemeClr val="bg1"/>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grpSp>
        <p:grpSp>
          <p:nvGrpSpPr>
            <p:cNvPr id="63" name="Group 62">
              <a:extLst>
                <a:ext uri="{FF2B5EF4-FFF2-40B4-BE49-F238E27FC236}">
                  <a16:creationId xmlns:a16="http://schemas.microsoft.com/office/drawing/2014/main" id="{41A81E58-17A4-4152-BF09-AA6CB4EC1D5F}"/>
                </a:ext>
              </a:extLst>
            </p:cNvPr>
            <p:cNvGrpSpPr/>
            <p:nvPr/>
          </p:nvGrpSpPr>
          <p:grpSpPr>
            <a:xfrm rot="5400000">
              <a:off x="3980467" y="4066818"/>
              <a:ext cx="1371600" cy="775943"/>
              <a:chOff x="3682639" y="3616590"/>
              <a:chExt cx="1371600" cy="775943"/>
            </a:xfrm>
          </p:grpSpPr>
          <p:cxnSp>
            <p:nvCxnSpPr>
              <p:cNvPr id="64" name="Straight Connector 63">
                <a:extLst>
                  <a:ext uri="{FF2B5EF4-FFF2-40B4-BE49-F238E27FC236}">
                    <a16:creationId xmlns:a16="http://schemas.microsoft.com/office/drawing/2014/main" id="{CEFCBB22-3109-480A-889D-871CA96C87DC}"/>
                  </a:ext>
                </a:extLst>
              </p:cNvPr>
              <p:cNvCxnSpPr>
                <a:cxnSpLocks/>
              </p:cNvCxnSpPr>
              <p:nvPr/>
            </p:nvCxnSpPr>
            <p:spPr>
              <a:xfrm flipV="1">
                <a:off x="3682639" y="3616590"/>
                <a:ext cx="1371600" cy="1"/>
              </a:xfrm>
              <a:prstGeom prst="line">
                <a:avLst/>
              </a:prstGeom>
              <a:ln w="63500" cap="sq">
                <a:gradFill flip="none" rotWithShape="1">
                  <a:gsLst>
                    <a:gs pos="0">
                      <a:schemeClr val="bg1"/>
                    </a:gs>
                    <a:gs pos="17000">
                      <a:srgbClr val="000000"/>
                    </a:gs>
                    <a:gs pos="83000">
                      <a:srgbClr val="000000"/>
                    </a:gs>
                    <a:gs pos="100000">
                      <a:srgbClr val="000000"/>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17659315-884B-4749-B302-8F4486BE3644}"/>
                  </a:ext>
                </a:extLst>
              </p:cNvPr>
              <p:cNvCxnSpPr>
                <a:cxnSpLocks/>
              </p:cNvCxnSpPr>
              <p:nvPr/>
            </p:nvCxnSpPr>
            <p:spPr>
              <a:xfrm flipV="1">
                <a:off x="3682639" y="4004561"/>
                <a:ext cx="1371600" cy="1"/>
              </a:xfrm>
              <a:prstGeom prst="line">
                <a:avLst/>
              </a:prstGeom>
              <a:ln w="63500" cap="sq">
                <a:gradFill flip="none" rotWithShape="1">
                  <a:gsLst>
                    <a:gs pos="0">
                      <a:schemeClr val="bg1"/>
                    </a:gs>
                    <a:gs pos="17000">
                      <a:srgbClr val="000000"/>
                    </a:gs>
                    <a:gs pos="83000">
                      <a:srgbClr val="000000"/>
                    </a:gs>
                    <a:gs pos="100000">
                      <a:srgbClr val="000000"/>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EE41DFA9-7D74-40B9-806F-367D4A9D28D6}"/>
                  </a:ext>
                </a:extLst>
              </p:cNvPr>
              <p:cNvCxnSpPr>
                <a:cxnSpLocks/>
              </p:cNvCxnSpPr>
              <p:nvPr/>
            </p:nvCxnSpPr>
            <p:spPr>
              <a:xfrm flipV="1">
                <a:off x="3682639" y="4392532"/>
                <a:ext cx="1371600" cy="1"/>
              </a:xfrm>
              <a:prstGeom prst="line">
                <a:avLst/>
              </a:prstGeom>
              <a:ln w="63500" cap="sq">
                <a:gradFill flip="none" rotWithShape="1">
                  <a:gsLst>
                    <a:gs pos="0">
                      <a:schemeClr val="bg1"/>
                    </a:gs>
                    <a:gs pos="17000">
                      <a:srgbClr val="000000"/>
                    </a:gs>
                    <a:gs pos="83000">
                      <a:srgbClr val="000000"/>
                    </a:gs>
                    <a:gs pos="100000">
                      <a:srgbClr val="000000"/>
                    </a:gs>
                  </a:gsLst>
                  <a:path path="circle">
                    <a:fillToRect l="100000" t="100000"/>
                  </a:path>
                  <a:tileRect r="-100000" b="-100000"/>
                </a:gra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4948745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AB053-25CC-446C-8A51-786675399DB1}"/>
              </a:ext>
            </a:extLst>
          </p:cNvPr>
          <p:cNvSpPr>
            <a:spLocks noGrp="1"/>
          </p:cNvSpPr>
          <p:nvPr>
            <p:ph type="title"/>
          </p:nvPr>
        </p:nvSpPr>
        <p:spPr/>
        <p:txBody>
          <a:bodyPr/>
          <a:lstStyle/>
          <a:p>
            <a:r>
              <a:rPr lang="en-US" dirty="0"/>
              <a:t>Estimating methane leakage</a:t>
            </a:r>
          </a:p>
        </p:txBody>
      </p:sp>
      <p:sp>
        <p:nvSpPr>
          <p:cNvPr id="3" name="Text Placeholder 2">
            <a:extLst>
              <a:ext uri="{FF2B5EF4-FFF2-40B4-BE49-F238E27FC236}">
                <a16:creationId xmlns:a16="http://schemas.microsoft.com/office/drawing/2014/main" id="{D8484B42-0A37-49DD-B7BA-D264300F6CB7}"/>
              </a:ext>
            </a:extLst>
          </p:cNvPr>
          <p:cNvSpPr>
            <a:spLocks noGrp="1"/>
          </p:cNvSpPr>
          <p:nvPr>
            <p:ph type="body" sz="quarter" idx="10"/>
          </p:nvPr>
        </p:nvSpPr>
        <p:spPr>
          <a:xfrm>
            <a:off x="440944" y="1053514"/>
            <a:ext cx="11265408" cy="4937760"/>
          </a:xfrm>
        </p:spPr>
        <p:txBody>
          <a:bodyPr/>
          <a:lstStyle/>
          <a:p>
            <a:r>
              <a:rPr lang="en-US" dirty="0"/>
              <a:t>We looked at a broad range of studies on methane leakage</a:t>
            </a:r>
          </a:p>
          <a:p>
            <a:r>
              <a:rPr lang="en-US" dirty="0"/>
              <a:t>None of them answer exactly our question: </a:t>
            </a:r>
            <a:r>
              <a:rPr lang="en-US" u="sng" dirty="0"/>
              <a:t>how much leakage could be avoided by electrifying an appliance or home in California?</a:t>
            </a:r>
          </a:p>
          <a:p>
            <a:endParaRPr lang="en-US" dirty="0"/>
          </a:p>
        </p:txBody>
      </p:sp>
      <p:graphicFrame>
        <p:nvGraphicFramePr>
          <p:cNvPr id="4" name="Table 4">
            <a:extLst>
              <a:ext uri="{FF2B5EF4-FFF2-40B4-BE49-F238E27FC236}">
                <a16:creationId xmlns:a16="http://schemas.microsoft.com/office/drawing/2014/main" id="{4C289766-E4FC-4408-86BF-2D673F48996C}"/>
              </a:ext>
            </a:extLst>
          </p:cNvPr>
          <p:cNvGraphicFramePr>
            <a:graphicFrameLocks noGrp="1"/>
          </p:cNvGraphicFramePr>
          <p:nvPr>
            <p:extLst>
              <p:ext uri="{D42A27DB-BD31-4B8C-83A1-F6EECF244321}">
                <p14:modId xmlns:p14="http://schemas.microsoft.com/office/powerpoint/2010/main" val="1667887417"/>
              </p:ext>
            </p:extLst>
          </p:nvPr>
        </p:nvGraphicFramePr>
        <p:xfrm>
          <a:off x="1943216" y="2267110"/>
          <a:ext cx="8260863" cy="4111662"/>
        </p:xfrm>
        <a:graphic>
          <a:graphicData uri="http://schemas.openxmlformats.org/drawingml/2006/table">
            <a:tbl>
              <a:tblPr firstRow="1" bandRow="1">
                <a:tableStyleId>{6E25E649-3F16-4E02-A733-19D2CDBF48F0}</a:tableStyleId>
              </a:tblPr>
              <a:tblGrid>
                <a:gridCol w="2753621">
                  <a:extLst>
                    <a:ext uri="{9D8B030D-6E8A-4147-A177-3AD203B41FA5}">
                      <a16:colId xmlns:a16="http://schemas.microsoft.com/office/drawing/2014/main" val="905653984"/>
                    </a:ext>
                  </a:extLst>
                </a:gridCol>
                <a:gridCol w="2753621">
                  <a:extLst>
                    <a:ext uri="{9D8B030D-6E8A-4147-A177-3AD203B41FA5}">
                      <a16:colId xmlns:a16="http://schemas.microsoft.com/office/drawing/2014/main" val="1816034900"/>
                    </a:ext>
                  </a:extLst>
                </a:gridCol>
                <a:gridCol w="2753621">
                  <a:extLst>
                    <a:ext uri="{9D8B030D-6E8A-4147-A177-3AD203B41FA5}">
                      <a16:colId xmlns:a16="http://schemas.microsoft.com/office/drawing/2014/main" val="2838037513"/>
                    </a:ext>
                  </a:extLst>
                </a:gridCol>
              </a:tblGrid>
              <a:tr h="440148">
                <a:tc>
                  <a:txBody>
                    <a:bodyPr/>
                    <a:lstStyle/>
                    <a:p>
                      <a:pPr algn="ctr"/>
                      <a:r>
                        <a:rPr lang="en-US" dirty="0"/>
                        <a:t>Source</a:t>
                      </a:r>
                    </a:p>
                  </a:txBody>
                  <a:tcPr anchor="ctr"/>
                </a:tc>
                <a:tc>
                  <a:txBody>
                    <a:bodyPr/>
                    <a:lstStyle/>
                    <a:p>
                      <a:pPr algn="ctr"/>
                      <a:r>
                        <a:rPr lang="en-US" dirty="0"/>
                        <a:t>Description</a:t>
                      </a:r>
                    </a:p>
                  </a:txBody>
                  <a:tcPr anchor="ctr"/>
                </a:tc>
                <a:tc>
                  <a:txBody>
                    <a:bodyPr/>
                    <a:lstStyle/>
                    <a:p>
                      <a:pPr algn="ctr"/>
                      <a:r>
                        <a:rPr lang="en-US" dirty="0"/>
                        <a:t>Leakage rate</a:t>
                      </a:r>
                    </a:p>
                  </a:txBody>
                  <a:tcPr anchor="ctr"/>
                </a:tc>
                <a:extLst>
                  <a:ext uri="{0D108BD9-81ED-4DB2-BD59-A6C34878D82A}">
                    <a16:rowId xmlns:a16="http://schemas.microsoft.com/office/drawing/2014/main" val="3928663307"/>
                  </a:ext>
                </a:extLst>
              </a:tr>
              <a:tr h="759708">
                <a:tc>
                  <a:txBody>
                    <a:bodyPr/>
                    <a:lstStyle/>
                    <a:p>
                      <a:pPr algn="ctr"/>
                      <a:r>
                        <a:rPr lang="en-US" sz="1600" dirty="0"/>
                        <a:t>CARB Inventory- behind-the-meter only</a:t>
                      </a:r>
                    </a:p>
                  </a:txBody>
                  <a:tcPr anchor="ctr"/>
                </a:tc>
                <a:tc>
                  <a:txBody>
                    <a:bodyPr/>
                    <a:lstStyle/>
                    <a:p>
                      <a:pPr algn="ctr"/>
                      <a:r>
                        <a:rPr lang="en-US" sz="1600" dirty="0"/>
                        <a:t>Includes both new and existing homes</a:t>
                      </a:r>
                    </a:p>
                  </a:txBody>
                  <a:tcPr anchor="ctr"/>
                </a:tc>
                <a:tc>
                  <a:txBody>
                    <a:bodyPr/>
                    <a:lstStyle/>
                    <a:p>
                      <a:pPr algn="ctr"/>
                      <a:r>
                        <a:rPr lang="en-US" sz="1600" dirty="0"/>
                        <a:t>0.5%</a:t>
                      </a:r>
                    </a:p>
                  </a:txBody>
                  <a:tcPr anchor="ctr"/>
                </a:tc>
                <a:extLst>
                  <a:ext uri="{0D108BD9-81ED-4DB2-BD59-A6C34878D82A}">
                    <a16:rowId xmlns:a16="http://schemas.microsoft.com/office/drawing/2014/main" val="291384176"/>
                  </a:ext>
                </a:extLst>
              </a:tr>
              <a:tr h="759708">
                <a:tc>
                  <a:txBody>
                    <a:bodyPr/>
                    <a:lstStyle/>
                    <a:p>
                      <a:pPr algn="ctr"/>
                      <a:r>
                        <a:rPr lang="en-US" sz="1600" dirty="0"/>
                        <a:t>CARB Inventory</a:t>
                      </a:r>
                    </a:p>
                  </a:txBody>
                  <a:tcPr anchor="ctr"/>
                </a:tc>
                <a:tc>
                  <a:txBody>
                    <a:bodyPr/>
                    <a:lstStyle/>
                    <a:p>
                      <a:pPr algn="ctr"/>
                      <a:r>
                        <a:rPr lang="en-US" sz="1600" dirty="0"/>
                        <a:t>All leakage sources in CA</a:t>
                      </a:r>
                    </a:p>
                  </a:txBody>
                  <a:tcPr anchor="ctr"/>
                </a:tc>
                <a:tc>
                  <a:txBody>
                    <a:bodyPr/>
                    <a:lstStyle/>
                    <a:p>
                      <a:pPr algn="ctr"/>
                      <a:r>
                        <a:rPr lang="en-US" sz="1600" dirty="0"/>
                        <a:t>0.7%</a:t>
                      </a:r>
                    </a:p>
                  </a:txBody>
                  <a:tcPr anchor="ctr"/>
                </a:tc>
                <a:extLst>
                  <a:ext uri="{0D108BD9-81ED-4DB2-BD59-A6C34878D82A}">
                    <a16:rowId xmlns:a16="http://schemas.microsoft.com/office/drawing/2014/main" val="1486389268"/>
                  </a:ext>
                </a:extLst>
              </a:tr>
              <a:tr h="1085298">
                <a:tc>
                  <a:txBody>
                    <a:bodyPr/>
                    <a:lstStyle/>
                    <a:p>
                      <a:pPr algn="ctr"/>
                      <a:r>
                        <a:rPr lang="en-US" sz="1600" dirty="0"/>
                        <a:t>LA Basin Study (He, 2019)</a:t>
                      </a:r>
                    </a:p>
                  </a:txBody>
                  <a:tcPr anchor="ctr"/>
                </a:tc>
                <a:tc>
                  <a:txBody>
                    <a:bodyPr/>
                    <a:lstStyle/>
                    <a:p>
                      <a:pPr algn="ctr"/>
                      <a:r>
                        <a:rPr lang="en-US" sz="1600" dirty="0"/>
                        <a:t>LA Basin only; attempts to quantify correlation with consumption</a:t>
                      </a:r>
                    </a:p>
                  </a:txBody>
                  <a:tcPr anchor="ctr"/>
                </a:tc>
                <a:tc>
                  <a:txBody>
                    <a:bodyPr/>
                    <a:lstStyle/>
                    <a:p>
                      <a:pPr algn="ctr"/>
                      <a:r>
                        <a:rPr lang="en-US" sz="1600" dirty="0"/>
                        <a:t>1.4%</a:t>
                      </a:r>
                    </a:p>
                  </a:txBody>
                  <a:tcPr anchor="ctr"/>
                </a:tc>
                <a:extLst>
                  <a:ext uri="{0D108BD9-81ED-4DB2-BD59-A6C34878D82A}">
                    <a16:rowId xmlns:a16="http://schemas.microsoft.com/office/drawing/2014/main" val="3650644405"/>
                  </a:ext>
                </a:extLst>
              </a:tr>
              <a:tr h="440148">
                <a:tc>
                  <a:txBody>
                    <a:bodyPr/>
                    <a:lstStyle/>
                    <a:p>
                      <a:pPr algn="ctr"/>
                      <a:r>
                        <a:rPr lang="en-US" sz="1600" dirty="0"/>
                        <a:t>Alvarez (2018)</a:t>
                      </a:r>
                    </a:p>
                  </a:txBody>
                  <a:tcPr anchor="ctr"/>
                </a:tc>
                <a:tc>
                  <a:txBody>
                    <a:bodyPr/>
                    <a:lstStyle/>
                    <a:p>
                      <a:pPr algn="ctr"/>
                      <a:r>
                        <a:rPr lang="en-US" sz="1600" dirty="0"/>
                        <a:t>US-wide estimate including production emissions. Not all of this leakage will be marginal.</a:t>
                      </a:r>
                    </a:p>
                  </a:txBody>
                  <a:tcPr anchor="ctr"/>
                </a:tc>
                <a:tc>
                  <a:txBody>
                    <a:bodyPr/>
                    <a:lstStyle/>
                    <a:p>
                      <a:pPr algn="ctr"/>
                      <a:r>
                        <a:rPr lang="en-US" sz="1600" dirty="0"/>
                        <a:t>2.3%</a:t>
                      </a:r>
                    </a:p>
                  </a:txBody>
                  <a:tcPr anchor="ctr"/>
                </a:tc>
                <a:extLst>
                  <a:ext uri="{0D108BD9-81ED-4DB2-BD59-A6C34878D82A}">
                    <a16:rowId xmlns:a16="http://schemas.microsoft.com/office/drawing/2014/main" val="14391431"/>
                  </a:ext>
                </a:extLst>
              </a:tr>
            </a:tbl>
          </a:graphicData>
        </a:graphic>
      </p:graphicFrame>
      <p:cxnSp>
        <p:nvCxnSpPr>
          <p:cNvPr id="7" name="Straight Arrow Connector 6">
            <a:extLst>
              <a:ext uri="{FF2B5EF4-FFF2-40B4-BE49-F238E27FC236}">
                <a16:creationId xmlns:a16="http://schemas.microsoft.com/office/drawing/2014/main" id="{98703221-96FA-47B9-B9C0-22147DD170D2}"/>
              </a:ext>
            </a:extLst>
          </p:cNvPr>
          <p:cNvCxnSpPr/>
          <p:nvPr/>
        </p:nvCxnSpPr>
        <p:spPr>
          <a:xfrm flipH="1">
            <a:off x="10339754" y="3884246"/>
            <a:ext cx="136659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49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B6584-ACF4-492F-806F-7516E4B28448}"/>
              </a:ext>
            </a:extLst>
          </p:cNvPr>
          <p:cNvSpPr>
            <a:spLocks noGrp="1"/>
          </p:cNvSpPr>
          <p:nvPr>
            <p:ph type="title"/>
          </p:nvPr>
        </p:nvSpPr>
        <p:spPr/>
        <p:txBody>
          <a:bodyPr>
            <a:normAutofit fontScale="90000"/>
          </a:bodyPr>
          <a:lstStyle/>
          <a:p>
            <a:r>
              <a:rPr lang="en-US"/>
              <a:t>Sample calculation of emissions using leakage rates</a:t>
            </a:r>
          </a:p>
        </p:txBody>
      </p:sp>
      <p:sp>
        <p:nvSpPr>
          <p:cNvPr id="3" name="Text Placeholder 2">
            <a:extLst>
              <a:ext uri="{FF2B5EF4-FFF2-40B4-BE49-F238E27FC236}">
                <a16:creationId xmlns:a16="http://schemas.microsoft.com/office/drawing/2014/main" id="{ED8E3A5D-82E9-40B9-96AE-1F37BDD5A90B}"/>
              </a:ext>
            </a:extLst>
          </p:cNvPr>
          <p:cNvSpPr>
            <a:spLocks noGrp="1"/>
          </p:cNvSpPr>
          <p:nvPr>
            <p:ph type="body" sz="quarter" idx="10"/>
          </p:nvPr>
        </p:nvSpPr>
        <p:spPr>
          <a:xfrm>
            <a:off x="463296" y="2164862"/>
            <a:ext cx="5632704" cy="4053058"/>
          </a:xfrm>
        </p:spPr>
        <p:txBody>
          <a:bodyPr/>
          <a:lstStyle/>
          <a:p>
            <a:r>
              <a:rPr lang="en-US" dirty="0"/>
              <a:t>We examined sample CBECC results for a single-family home in CZ12 (Sacramento), to compare the emissions from all-electric and mixed-fuel homes when leakage emissions are included</a:t>
            </a:r>
          </a:p>
          <a:p>
            <a:r>
              <a:rPr lang="en-US" dirty="0"/>
              <a:t>Air conditioners in mixed fuel homes also have refrigerant leakage</a:t>
            </a:r>
          </a:p>
          <a:p>
            <a:r>
              <a:rPr lang="en-US" dirty="0"/>
              <a:t>Overall, the all-electric home in this example emits about 40% less GHGs, once leakage emissions are accounted for.</a:t>
            </a:r>
          </a:p>
        </p:txBody>
      </p:sp>
      <p:pic>
        <p:nvPicPr>
          <p:cNvPr id="5" name="Picture 4">
            <a:extLst>
              <a:ext uri="{FF2B5EF4-FFF2-40B4-BE49-F238E27FC236}">
                <a16:creationId xmlns:a16="http://schemas.microsoft.com/office/drawing/2014/main" id="{97160D2F-9D9E-4AF9-B5A5-CC5A309F3F4C}"/>
              </a:ext>
            </a:extLst>
          </p:cNvPr>
          <p:cNvPicPr>
            <a:picLocks noChangeAspect="1"/>
          </p:cNvPicPr>
          <p:nvPr/>
        </p:nvPicPr>
        <p:blipFill>
          <a:blip r:embed="rId2"/>
          <a:stretch>
            <a:fillRect/>
          </a:stretch>
        </p:blipFill>
        <p:spPr>
          <a:xfrm>
            <a:off x="6543194" y="2257804"/>
            <a:ext cx="5514760" cy="2923796"/>
          </a:xfrm>
          <a:prstGeom prst="rect">
            <a:avLst/>
          </a:prstGeom>
        </p:spPr>
      </p:pic>
      <p:sp>
        <p:nvSpPr>
          <p:cNvPr id="6" name="Rectangle 5">
            <a:extLst>
              <a:ext uri="{FF2B5EF4-FFF2-40B4-BE49-F238E27FC236}">
                <a16:creationId xmlns:a16="http://schemas.microsoft.com/office/drawing/2014/main" id="{FC9167B5-99D6-4174-8DD6-D53FD7A13F47}"/>
              </a:ext>
            </a:extLst>
          </p:cNvPr>
          <p:cNvSpPr/>
          <p:nvPr/>
        </p:nvSpPr>
        <p:spPr>
          <a:xfrm>
            <a:off x="10675096" y="4106577"/>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Grid CO2 emissions</a:t>
            </a:r>
          </a:p>
        </p:txBody>
      </p:sp>
      <p:sp>
        <p:nvSpPr>
          <p:cNvPr id="7" name="Rectangle 6">
            <a:extLst>
              <a:ext uri="{FF2B5EF4-FFF2-40B4-BE49-F238E27FC236}">
                <a16:creationId xmlns:a16="http://schemas.microsoft.com/office/drawing/2014/main" id="{B2A7D7F4-D7B8-432B-B105-B9F89821F1A9}"/>
              </a:ext>
            </a:extLst>
          </p:cNvPr>
          <p:cNvSpPr/>
          <p:nvPr/>
        </p:nvSpPr>
        <p:spPr>
          <a:xfrm>
            <a:off x="10675096" y="3870642"/>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Refrigerant leakage</a:t>
            </a:r>
          </a:p>
        </p:txBody>
      </p:sp>
      <p:sp>
        <p:nvSpPr>
          <p:cNvPr id="8" name="Rectangle 7">
            <a:extLst>
              <a:ext uri="{FF2B5EF4-FFF2-40B4-BE49-F238E27FC236}">
                <a16:creationId xmlns:a16="http://schemas.microsoft.com/office/drawing/2014/main" id="{59A1B907-C8D0-42D3-A972-01CA42D4F851}"/>
              </a:ext>
            </a:extLst>
          </p:cNvPr>
          <p:cNvSpPr/>
          <p:nvPr/>
        </p:nvSpPr>
        <p:spPr>
          <a:xfrm>
            <a:off x="10675095" y="3616877"/>
            <a:ext cx="1493460"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Natural gas combustion</a:t>
            </a:r>
          </a:p>
        </p:txBody>
      </p:sp>
      <p:sp>
        <p:nvSpPr>
          <p:cNvPr id="9" name="Rectangle 8">
            <a:extLst>
              <a:ext uri="{FF2B5EF4-FFF2-40B4-BE49-F238E27FC236}">
                <a16:creationId xmlns:a16="http://schemas.microsoft.com/office/drawing/2014/main" id="{2394C4CD-14F3-4813-BAC6-31894985EE97}"/>
              </a:ext>
            </a:extLst>
          </p:cNvPr>
          <p:cNvSpPr/>
          <p:nvPr/>
        </p:nvSpPr>
        <p:spPr>
          <a:xfrm>
            <a:off x="10675096" y="3380942"/>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Natural gas leakage</a:t>
            </a:r>
          </a:p>
        </p:txBody>
      </p:sp>
    </p:spTree>
    <p:extLst>
      <p:ext uri="{BB962C8B-B14F-4D97-AF65-F5344CB8AC3E}">
        <p14:creationId xmlns:p14="http://schemas.microsoft.com/office/powerpoint/2010/main" val="295783867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B6584-ACF4-492F-806F-7516E4B28448}"/>
              </a:ext>
            </a:extLst>
          </p:cNvPr>
          <p:cNvSpPr>
            <a:spLocks noGrp="1"/>
          </p:cNvSpPr>
          <p:nvPr>
            <p:ph type="title"/>
          </p:nvPr>
        </p:nvSpPr>
        <p:spPr/>
        <p:txBody>
          <a:bodyPr>
            <a:normAutofit/>
          </a:bodyPr>
          <a:lstStyle/>
          <a:p>
            <a:r>
              <a:rPr lang="en-US"/>
              <a:t>Key takeaways</a:t>
            </a:r>
          </a:p>
        </p:txBody>
      </p:sp>
      <p:sp>
        <p:nvSpPr>
          <p:cNvPr id="3" name="Text Placeholder 2">
            <a:extLst>
              <a:ext uri="{FF2B5EF4-FFF2-40B4-BE49-F238E27FC236}">
                <a16:creationId xmlns:a16="http://schemas.microsoft.com/office/drawing/2014/main" id="{ED8E3A5D-82E9-40B9-96AE-1F37BDD5A90B}"/>
              </a:ext>
            </a:extLst>
          </p:cNvPr>
          <p:cNvSpPr>
            <a:spLocks noGrp="1"/>
          </p:cNvSpPr>
          <p:nvPr>
            <p:ph type="body" sz="quarter" idx="10"/>
          </p:nvPr>
        </p:nvSpPr>
        <p:spPr>
          <a:xfrm>
            <a:off x="463296" y="1961662"/>
            <a:ext cx="5632704" cy="4256258"/>
          </a:xfrm>
        </p:spPr>
        <p:txBody>
          <a:bodyPr/>
          <a:lstStyle/>
          <a:p>
            <a:r>
              <a:rPr lang="en-US" dirty="0"/>
              <a:t>All-electric homes emit significantly less GHGs, even when refrigerant and methane leakage is accounted for</a:t>
            </a:r>
          </a:p>
          <a:p>
            <a:r>
              <a:rPr lang="en-US" dirty="0"/>
              <a:t>Low-GWP refrigerants have a significant potential to reduce lifecycle emissions, and therefore could be significantly incentivized through TDV</a:t>
            </a:r>
          </a:p>
          <a:p>
            <a:r>
              <a:rPr lang="en-US" dirty="0"/>
              <a:t>We will further investigate the potential for electrification to reduce leakage in new homes; the CARB leakage rate of 0.7% is our starting point</a:t>
            </a:r>
          </a:p>
        </p:txBody>
      </p:sp>
      <p:pic>
        <p:nvPicPr>
          <p:cNvPr id="6" name="Picture 5">
            <a:extLst>
              <a:ext uri="{FF2B5EF4-FFF2-40B4-BE49-F238E27FC236}">
                <a16:creationId xmlns:a16="http://schemas.microsoft.com/office/drawing/2014/main" id="{76B0CD31-AB95-49AB-9228-10950F891077}"/>
              </a:ext>
            </a:extLst>
          </p:cNvPr>
          <p:cNvPicPr>
            <a:picLocks noChangeAspect="1"/>
          </p:cNvPicPr>
          <p:nvPr/>
        </p:nvPicPr>
        <p:blipFill>
          <a:blip r:embed="rId2"/>
          <a:stretch>
            <a:fillRect/>
          </a:stretch>
        </p:blipFill>
        <p:spPr>
          <a:xfrm>
            <a:off x="6543194" y="2257804"/>
            <a:ext cx="5514760" cy="2923796"/>
          </a:xfrm>
          <a:prstGeom prst="rect">
            <a:avLst/>
          </a:prstGeom>
        </p:spPr>
      </p:pic>
      <p:sp>
        <p:nvSpPr>
          <p:cNvPr id="5" name="Rectangle 4">
            <a:extLst>
              <a:ext uri="{FF2B5EF4-FFF2-40B4-BE49-F238E27FC236}">
                <a16:creationId xmlns:a16="http://schemas.microsoft.com/office/drawing/2014/main" id="{F74D0AAD-0F88-4F51-B0EC-FD09E8161BF0}"/>
              </a:ext>
            </a:extLst>
          </p:cNvPr>
          <p:cNvSpPr/>
          <p:nvPr/>
        </p:nvSpPr>
        <p:spPr>
          <a:xfrm>
            <a:off x="10675096" y="4106577"/>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Grid CO2 emissions</a:t>
            </a:r>
          </a:p>
        </p:txBody>
      </p:sp>
      <p:sp>
        <p:nvSpPr>
          <p:cNvPr id="7" name="Rectangle 6">
            <a:extLst>
              <a:ext uri="{FF2B5EF4-FFF2-40B4-BE49-F238E27FC236}">
                <a16:creationId xmlns:a16="http://schemas.microsoft.com/office/drawing/2014/main" id="{FEC14D18-3FCC-4503-B567-88BF7A4855A5}"/>
              </a:ext>
            </a:extLst>
          </p:cNvPr>
          <p:cNvSpPr/>
          <p:nvPr/>
        </p:nvSpPr>
        <p:spPr>
          <a:xfrm>
            <a:off x="10675096" y="3870642"/>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Refrigerant leakage</a:t>
            </a:r>
          </a:p>
        </p:txBody>
      </p:sp>
      <p:sp>
        <p:nvSpPr>
          <p:cNvPr id="8" name="Rectangle 7">
            <a:extLst>
              <a:ext uri="{FF2B5EF4-FFF2-40B4-BE49-F238E27FC236}">
                <a16:creationId xmlns:a16="http://schemas.microsoft.com/office/drawing/2014/main" id="{626F1C1F-FD4C-4045-A836-ABEF2E29FCAA}"/>
              </a:ext>
            </a:extLst>
          </p:cNvPr>
          <p:cNvSpPr/>
          <p:nvPr/>
        </p:nvSpPr>
        <p:spPr>
          <a:xfrm>
            <a:off x="10675095" y="3616877"/>
            <a:ext cx="1493460"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Natural gas combustion</a:t>
            </a:r>
          </a:p>
        </p:txBody>
      </p:sp>
      <p:sp>
        <p:nvSpPr>
          <p:cNvPr id="9" name="Rectangle 8">
            <a:extLst>
              <a:ext uri="{FF2B5EF4-FFF2-40B4-BE49-F238E27FC236}">
                <a16:creationId xmlns:a16="http://schemas.microsoft.com/office/drawing/2014/main" id="{3FF013F1-3314-4AB4-9496-761B3122A686}"/>
              </a:ext>
            </a:extLst>
          </p:cNvPr>
          <p:cNvSpPr/>
          <p:nvPr/>
        </p:nvSpPr>
        <p:spPr>
          <a:xfrm>
            <a:off x="10675096" y="3380942"/>
            <a:ext cx="1278224" cy="2211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900" dirty="0">
                <a:solidFill>
                  <a:srgbClr val="000000"/>
                </a:solidFill>
              </a:rPr>
              <a:t>Natural gas leakage</a:t>
            </a:r>
          </a:p>
        </p:txBody>
      </p:sp>
    </p:spTree>
    <p:extLst>
      <p:ext uri="{BB962C8B-B14F-4D97-AF65-F5344CB8AC3E}">
        <p14:creationId xmlns:p14="http://schemas.microsoft.com/office/powerpoint/2010/main" val="293398925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68149-21EE-4148-AB01-67E02C051D77}"/>
              </a:ext>
            </a:extLst>
          </p:cNvPr>
          <p:cNvSpPr>
            <a:spLocks noGrp="1"/>
          </p:cNvSpPr>
          <p:nvPr>
            <p:ph type="title"/>
          </p:nvPr>
        </p:nvSpPr>
        <p:spPr/>
        <p:txBody>
          <a:bodyPr/>
          <a:lstStyle/>
          <a:p>
            <a:r>
              <a:rPr lang="en-US"/>
              <a:t>Appendix</a:t>
            </a:r>
          </a:p>
        </p:txBody>
      </p:sp>
    </p:spTree>
    <p:extLst>
      <p:ext uri="{BB962C8B-B14F-4D97-AF65-F5344CB8AC3E}">
        <p14:creationId xmlns:p14="http://schemas.microsoft.com/office/powerpoint/2010/main" val="19263239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30DE1-C917-4339-B8E8-ACF4470EE80B}"/>
              </a:ext>
            </a:extLst>
          </p:cNvPr>
          <p:cNvSpPr>
            <a:spLocks noGrp="1"/>
          </p:cNvSpPr>
          <p:nvPr>
            <p:ph type="title"/>
          </p:nvPr>
        </p:nvSpPr>
        <p:spPr/>
        <p:txBody>
          <a:bodyPr>
            <a:normAutofit/>
          </a:bodyPr>
          <a:lstStyle/>
          <a:p>
            <a:r>
              <a:rPr lang="en-US"/>
              <a:t>Baseline Load Weather Matching Algorithm</a:t>
            </a:r>
          </a:p>
        </p:txBody>
      </p:sp>
      <p:sp>
        <p:nvSpPr>
          <p:cNvPr id="3" name="Text Placeholder 2">
            <a:extLst>
              <a:ext uri="{FF2B5EF4-FFF2-40B4-BE49-F238E27FC236}">
                <a16:creationId xmlns:a16="http://schemas.microsoft.com/office/drawing/2014/main" id="{D57E460D-AD0B-4985-8C04-D6734CEE87FF}"/>
              </a:ext>
            </a:extLst>
          </p:cNvPr>
          <p:cNvSpPr>
            <a:spLocks noGrp="1"/>
          </p:cNvSpPr>
          <p:nvPr>
            <p:ph type="body" sz="quarter" idx="10"/>
          </p:nvPr>
        </p:nvSpPr>
        <p:spPr/>
        <p:txBody>
          <a:bodyPr/>
          <a:lstStyle/>
          <a:p>
            <a:r>
              <a:rPr lang="en-US"/>
              <a:t>Weather/load prediction algorithm updated from previous code cycles</a:t>
            </a:r>
          </a:p>
          <a:p>
            <a:r>
              <a:rPr lang="en-US"/>
              <a:t>Regression model for each balancing authority is trained using historical weather data and load data</a:t>
            </a:r>
          </a:p>
          <a:p>
            <a:r>
              <a:rPr lang="en-US"/>
              <a:t>New weather year characteristics are used to predict hourly load for each balancing authority</a:t>
            </a:r>
          </a:p>
          <a:p>
            <a:r>
              <a:rPr lang="en-US"/>
              <a:t>Load profiles are normalized and scaled up by annual baseline load</a:t>
            </a:r>
          </a:p>
        </p:txBody>
      </p:sp>
      <p:pic>
        <p:nvPicPr>
          <p:cNvPr id="38" name="Picture 37">
            <a:extLst>
              <a:ext uri="{FF2B5EF4-FFF2-40B4-BE49-F238E27FC236}">
                <a16:creationId xmlns:a16="http://schemas.microsoft.com/office/drawing/2014/main" id="{B47C417F-8118-4747-915C-84BDDA35E700}"/>
              </a:ext>
            </a:extLst>
          </p:cNvPr>
          <p:cNvPicPr>
            <a:picLocks noChangeAspect="1"/>
          </p:cNvPicPr>
          <p:nvPr/>
        </p:nvPicPr>
        <p:blipFill>
          <a:blip r:embed="rId2"/>
          <a:stretch>
            <a:fillRect/>
          </a:stretch>
        </p:blipFill>
        <p:spPr>
          <a:xfrm>
            <a:off x="6047160" y="3429000"/>
            <a:ext cx="4212290" cy="2908084"/>
          </a:xfrm>
          <a:prstGeom prst="rect">
            <a:avLst/>
          </a:prstGeom>
        </p:spPr>
      </p:pic>
      <p:pic>
        <p:nvPicPr>
          <p:cNvPr id="39" name="Picture 38">
            <a:extLst>
              <a:ext uri="{FF2B5EF4-FFF2-40B4-BE49-F238E27FC236}">
                <a16:creationId xmlns:a16="http://schemas.microsoft.com/office/drawing/2014/main" id="{9FFF91D8-8BD0-46A9-BF5B-5DF4D08CD7F7}"/>
              </a:ext>
            </a:extLst>
          </p:cNvPr>
          <p:cNvPicPr>
            <a:picLocks noChangeAspect="1"/>
          </p:cNvPicPr>
          <p:nvPr/>
        </p:nvPicPr>
        <p:blipFill>
          <a:blip r:embed="rId3"/>
          <a:stretch>
            <a:fillRect/>
          </a:stretch>
        </p:blipFill>
        <p:spPr>
          <a:xfrm>
            <a:off x="1854708" y="3498630"/>
            <a:ext cx="4084466" cy="2767984"/>
          </a:xfrm>
          <a:prstGeom prst="rect">
            <a:avLst/>
          </a:prstGeom>
        </p:spPr>
      </p:pic>
    </p:spTree>
    <p:extLst>
      <p:ext uri="{BB962C8B-B14F-4D97-AF65-F5344CB8AC3E}">
        <p14:creationId xmlns:p14="http://schemas.microsoft.com/office/powerpoint/2010/main" val="323663416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BC45BB-1582-41DB-878D-0CFED1BBACD7}"/>
              </a:ext>
            </a:extLst>
          </p:cNvPr>
          <p:cNvSpPr>
            <a:spLocks noGrp="1"/>
          </p:cNvSpPr>
          <p:nvPr>
            <p:ph type="body" sz="quarter" idx="10"/>
          </p:nvPr>
        </p:nvSpPr>
        <p:spPr/>
        <p:txBody>
          <a:bodyPr/>
          <a:lstStyle/>
          <a:p>
            <a:r>
              <a:rPr lang="en-US"/>
              <a:t>Load shape generated by E3 EV Load Shaping Tool, scaled up to PATHWAYS annual average loads</a:t>
            </a:r>
          </a:p>
          <a:p>
            <a:r>
              <a:rPr lang="en-US"/>
              <a:t>Assumes distribution of EV types (BEV, PHEV, etc), and models driving behavior with historical trip data from the National Household Travel Survey (NHTS)</a:t>
            </a:r>
          </a:p>
        </p:txBody>
      </p:sp>
      <p:sp>
        <p:nvSpPr>
          <p:cNvPr id="2" name="Title 1">
            <a:extLst>
              <a:ext uri="{FF2B5EF4-FFF2-40B4-BE49-F238E27FC236}">
                <a16:creationId xmlns:a16="http://schemas.microsoft.com/office/drawing/2014/main" id="{28D75457-4C5F-4FBD-87B6-1CB804A0C970}"/>
              </a:ext>
            </a:extLst>
          </p:cNvPr>
          <p:cNvSpPr>
            <a:spLocks noGrp="1"/>
          </p:cNvSpPr>
          <p:nvPr>
            <p:ph type="title"/>
          </p:nvPr>
        </p:nvSpPr>
        <p:spPr/>
        <p:txBody>
          <a:bodyPr>
            <a:normAutofit/>
          </a:bodyPr>
          <a:lstStyle/>
          <a:p>
            <a:r>
              <a:rPr lang="en-US"/>
              <a:t>Electric Vehicle Charging Load Profile</a:t>
            </a:r>
          </a:p>
        </p:txBody>
      </p:sp>
      <p:pic>
        <p:nvPicPr>
          <p:cNvPr id="5" name="Picture 4">
            <a:extLst>
              <a:ext uri="{FF2B5EF4-FFF2-40B4-BE49-F238E27FC236}">
                <a16:creationId xmlns:a16="http://schemas.microsoft.com/office/drawing/2014/main" id="{02256666-0836-42DF-8BCE-760C58DA3C51}"/>
              </a:ext>
            </a:extLst>
          </p:cNvPr>
          <p:cNvPicPr>
            <a:picLocks noChangeAspect="1"/>
          </p:cNvPicPr>
          <p:nvPr/>
        </p:nvPicPr>
        <p:blipFill>
          <a:blip r:embed="rId2"/>
          <a:stretch>
            <a:fillRect/>
          </a:stretch>
        </p:blipFill>
        <p:spPr>
          <a:xfrm>
            <a:off x="3463793" y="2834663"/>
            <a:ext cx="4962574" cy="3170195"/>
          </a:xfrm>
          <a:prstGeom prst="rect">
            <a:avLst/>
          </a:prstGeom>
        </p:spPr>
      </p:pic>
    </p:spTree>
    <p:extLst>
      <p:ext uri="{BB962C8B-B14F-4D97-AF65-F5344CB8AC3E}">
        <p14:creationId xmlns:p14="http://schemas.microsoft.com/office/powerpoint/2010/main" val="194698671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Picture 60">
            <a:extLst>
              <a:ext uri="{FF2B5EF4-FFF2-40B4-BE49-F238E27FC236}">
                <a16:creationId xmlns:a16="http://schemas.microsoft.com/office/drawing/2014/main" id="{298838CA-4C1F-4A92-B223-E15C28646311}"/>
              </a:ext>
            </a:extLst>
          </p:cNvPr>
          <p:cNvPicPr>
            <a:picLocks noChangeAspect="1"/>
          </p:cNvPicPr>
          <p:nvPr/>
        </p:nvPicPr>
        <p:blipFill>
          <a:blip r:embed="rId2"/>
          <a:stretch>
            <a:fillRect/>
          </a:stretch>
        </p:blipFill>
        <p:spPr>
          <a:xfrm>
            <a:off x="6383555" y="3742839"/>
            <a:ext cx="4121253" cy="2743438"/>
          </a:xfrm>
          <a:prstGeom prst="rect">
            <a:avLst/>
          </a:prstGeom>
        </p:spPr>
      </p:pic>
      <p:pic>
        <p:nvPicPr>
          <p:cNvPr id="49" name="Picture 48">
            <a:extLst>
              <a:ext uri="{FF2B5EF4-FFF2-40B4-BE49-F238E27FC236}">
                <a16:creationId xmlns:a16="http://schemas.microsoft.com/office/drawing/2014/main" id="{F9D422BD-8559-4E6F-8522-4E64E215C0C6}"/>
              </a:ext>
            </a:extLst>
          </p:cNvPr>
          <p:cNvPicPr>
            <a:picLocks noChangeAspect="1"/>
          </p:cNvPicPr>
          <p:nvPr/>
        </p:nvPicPr>
        <p:blipFill>
          <a:blip r:embed="rId3"/>
          <a:stretch>
            <a:fillRect/>
          </a:stretch>
        </p:blipFill>
        <p:spPr>
          <a:xfrm>
            <a:off x="1811226" y="3742839"/>
            <a:ext cx="4115157" cy="2743438"/>
          </a:xfrm>
          <a:prstGeom prst="rect">
            <a:avLst/>
          </a:prstGeom>
        </p:spPr>
      </p:pic>
      <p:sp>
        <p:nvSpPr>
          <p:cNvPr id="2" name="Title 1">
            <a:extLst>
              <a:ext uri="{FF2B5EF4-FFF2-40B4-BE49-F238E27FC236}">
                <a16:creationId xmlns:a16="http://schemas.microsoft.com/office/drawing/2014/main" id="{F6531DC7-6DCD-401D-8F92-884BA3FA4439}"/>
              </a:ext>
            </a:extLst>
          </p:cNvPr>
          <p:cNvSpPr>
            <a:spLocks noGrp="1"/>
          </p:cNvSpPr>
          <p:nvPr>
            <p:ph type="title"/>
          </p:nvPr>
        </p:nvSpPr>
        <p:spPr/>
        <p:txBody>
          <a:bodyPr>
            <a:normAutofit/>
          </a:bodyPr>
          <a:lstStyle/>
          <a:p>
            <a:r>
              <a:rPr lang="en-US"/>
              <a:t>Weather-Matched Renewable Generation</a:t>
            </a:r>
          </a:p>
        </p:txBody>
      </p:sp>
      <p:pic>
        <p:nvPicPr>
          <p:cNvPr id="4" name="Picture 3">
            <a:extLst>
              <a:ext uri="{FF2B5EF4-FFF2-40B4-BE49-F238E27FC236}">
                <a16:creationId xmlns:a16="http://schemas.microsoft.com/office/drawing/2014/main" id="{919D98EC-A0AE-43AA-8667-D7205A6EBCCA}"/>
              </a:ext>
            </a:extLst>
          </p:cNvPr>
          <p:cNvPicPr>
            <a:picLocks noChangeAspect="1"/>
          </p:cNvPicPr>
          <p:nvPr/>
        </p:nvPicPr>
        <p:blipFill>
          <a:blip r:embed="rId4"/>
          <a:stretch>
            <a:fillRect/>
          </a:stretch>
        </p:blipFill>
        <p:spPr>
          <a:xfrm>
            <a:off x="7603764" y="1068093"/>
            <a:ext cx="2737521" cy="2396424"/>
          </a:xfrm>
          <a:prstGeom prst="rect">
            <a:avLst/>
          </a:prstGeom>
        </p:spPr>
      </p:pic>
      <p:pic>
        <p:nvPicPr>
          <p:cNvPr id="5" name="Picture 4">
            <a:extLst>
              <a:ext uri="{FF2B5EF4-FFF2-40B4-BE49-F238E27FC236}">
                <a16:creationId xmlns:a16="http://schemas.microsoft.com/office/drawing/2014/main" id="{D9C1B700-B097-4764-A672-EA4AB089609D}"/>
              </a:ext>
            </a:extLst>
          </p:cNvPr>
          <p:cNvPicPr>
            <a:picLocks noChangeAspect="1"/>
          </p:cNvPicPr>
          <p:nvPr/>
        </p:nvPicPr>
        <p:blipFill>
          <a:blip r:embed="rId5"/>
          <a:stretch>
            <a:fillRect/>
          </a:stretch>
        </p:blipFill>
        <p:spPr>
          <a:xfrm>
            <a:off x="1811226" y="1068094"/>
            <a:ext cx="2722023" cy="2396423"/>
          </a:xfrm>
          <a:prstGeom prst="rect">
            <a:avLst/>
          </a:prstGeom>
        </p:spPr>
      </p:pic>
      <p:sp>
        <p:nvSpPr>
          <p:cNvPr id="6" name="Rectangle 5">
            <a:extLst>
              <a:ext uri="{FF2B5EF4-FFF2-40B4-BE49-F238E27FC236}">
                <a16:creationId xmlns:a16="http://schemas.microsoft.com/office/drawing/2014/main" id="{69C6A783-2D8F-4237-BD39-59F74D7EB8C4}"/>
              </a:ext>
            </a:extLst>
          </p:cNvPr>
          <p:cNvSpPr/>
          <p:nvPr/>
        </p:nvSpPr>
        <p:spPr>
          <a:xfrm>
            <a:off x="3302121" y="2696058"/>
            <a:ext cx="100739" cy="100739"/>
          </a:xfrm>
          <a:prstGeom prst="rect">
            <a:avLst/>
          </a:prstGeom>
          <a:noFill/>
          <a:ln w="12700">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435F63A-D895-46F8-84DA-F6D810E2DAA1}"/>
              </a:ext>
            </a:extLst>
          </p:cNvPr>
          <p:cNvSpPr/>
          <p:nvPr/>
        </p:nvSpPr>
        <p:spPr>
          <a:xfrm>
            <a:off x="3176933" y="2595319"/>
            <a:ext cx="100739" cy="100739"/>
          </a:xfrm>
          <a:prstGeom prst="rect">
            <a:avLst/>
          </a:prstGeom>
          <a:noFill/>
          <a:ln w="12700">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54C893A-1349-49F2-B4B8-9434D425BBC2}"/>
              </a:ext>
            </a:extLst>
          </p:cNvPr>
          <p:cNvSpPr/>
          <p:nvPr/>
        </p:nvSpPr>
        <p:spPr>
          <a:xfrm>
            <a:off x="3201382" y="2799380"/>
            <a:ext cx="100739" cy="100739"/>
          </a:xfrm>
          <a:prstGeom prst="rect">
            <a:avLst/>
          </a:prstGeom>
          <a:noFill/>
          <a:ln w="12700">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2AA8F4EC-BB76-4AC8-918B-D6BBBF0E2512}"/>
              </a:ext>
            </a:extLst>
          </p:cNvPr>
          <p:cNvSpPr/>
          <p:nvPr/>
        </p:nvSpPr>
        <p:spPr>
          <a:xfrm>
            <a:off x="3352490" y="2507714"/>
            <a:ext cx="100739" cy="100739"/>
          </a:xfrm>
          <a:prstGeom prst="rect">
            <a:avLst/>
          </a:prstGeom>
          <a:noFill/>
          <a:ln w="12700">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6EB42A9-5A02-4B5C-AA0D-1EEF3AE29B81}"/>
              </a:ext>
            </a:extLst>
          </p:cNvPr>
          <p:cNvSpPr/>
          <p:nvPr/>
        </p:nvSpPr>
        <p:spPr>
          <a:xfrm>
            <a:off x="3402859" y="2849749"/>
            <a:ext cx="100739" cy="100739"/>
          </a:xfrm>
          <a:prstGeom prst="rect">
            <a:avLst/>
          </a:prstGeom>
          <a:noFill/>
          <a:ln w="12700">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64FF990-0EA6-4790-ACCF-0C682B7074A9}"/>
              </a:ext>
            </a:extLst>
          </p:cNvPr>
          <p:cNvSpPr/>
          <p:nvPr/>
        </p:nvSpPr>
        <p:spPr>
          <a:xfrm>
            <a:off x="9258916" y="2950489"/>
            <a:ext cx="100739" cy="100739"/>
          </a:xfrm>
          <a:prstGeom prst="rect">
            <a:avLst/>
          </a:prstGeom>
          <a:noFill/>
          <a:ln w="1270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91B51AD-C32D-4290-BEC8-09077041C296}"/>
              </a:ext>
            </a:extLst>
          </p:cNvPr>
          <p:cNvSpPr/>
          <p:nvPr/>
        </p:nvSpPr>
        <p:spPr>
          <a:xfrm>
            <a:off x="9309285" y="3128720"/>
            <a:ext cx="100739" cy="100739"/>
          </a:xfrm>
          <a:prstGeom prst="rect">
            <a:avLst/>
          </a:prstGeom>
          <a:noFill/>
          <a:ln w="1270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8E976DCA-C8AD-4DFF-8EE9-E390CA7D45E9}"/>
              </a:ext>
            </a:extLst>
          </p:cNvPr>
          <p:cNvSpPr/>
          <p:nvPr/>
        </p:nvSpPr>
        <p:spPr>
          <a:xfrm>
            <a:off x="9410024" y="3000858"/>
            <a:ext cx="100739" cy="100739"/>
          </a:xfrm>
          <a:prstGeom prst="rect">
            <a:avLst/>
          </a:prstGeom>
          <a:noFill/>
          <a:ln w="1270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C98B489C-EEFA-4B16-9F05-4C751D5F816C}"/>
              </a:ext>
            </a:extLst>
          </p:cNvPr>
          <p:cNvSpPr/>
          <p:nvPr/>
        </p:nvSpPr>
        <p:spPr>
          <a:xfrm>
            <a:off x="9510763" y="3179089"/>
            <a:ext cx="100739" cy="100739"/>
          </a:xfrm>
          <a:prstGeom prst="rect">
            <a:avLst/>
          </a:prstGeom>
          <a:noFill/>
          <a:ln w="1270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1DA7CCAB-E0B7-4C09-A58E-2FED4CD96B09}"/>
              </a:ext>
            </a:extLst>
          </p:cNvPr>
          <p:cNvSpPr/>
          <p:nvPr/>
        </p:nvSpPr>
        <p:spPr>
          <a:xfrm>
            <a:off x="9550889" y="2932406"/>
            <a:ext cx="100739" cy="100739"/>
          </a:xfrm>
          <a:prstGeom prst="rect">
            <a:avLst/>
          </a:prstGeom>
          <a:noFill/>
          <a:ln w="1270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CAACD10-7028-4233-9F90-515BA1AF0CAF}"/>
              </a:ext>
            </a:extLst>
          </p:cNvPr>
          <p:cNvSpPr/>
          <p:nvPr/>
        </p:nvSpPr>
        <p:spPr>
          <a:xfrm>
            <a:off x="9611502" y="3078350"/>
            <a:ext cx="100739" cy="100739"/>
          </a:xfrm>
          <a:prstGeom prst="rect">
            <a:avLst/>
          </a:prstGeom>
          <a:noFill/>
          <a:ln w="12700">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F572E736-DB82-436A-9231-13D2EC704C02}"/>
              </a:ext>
            </a:extLst>
          </p:cNvPr>
          <p:cNvCxnSpPr>
            <a:cxnSpLocks/>
            <a:stCxn id="8" idx="2"/>
          </p:cNvCxnSpPr>
          <p:nvPr/>
        </p:nvCxnSpPr>
        <p:spPr>
          <a:xfrm>
            <a:off x="3251751" y="2900119"/>
            <a:ext cx="377034" cy="1191331"/>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CC3F37C9-C058-4255-A3DC-87F15F91BC94}"/>
              </a:ext>
            </a:extLst>
          </p:cNvPr>
          <p:cNvCxnSpPr>
            <a:cxnSpLocks/>
            <a:stCxn id="7" idx="2"/>
          </p:cNvCxnSpPr>
          <p:nvPr/>
        </p:nvCxnSpPr>
        <p:spPr>
          <a:xfrm>
            <a:off x="3227302" y="2696058"/>
            <a:ext cx="194604" cy="1527225"/>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ED71D00F-E042-439D-A3B6-D4645998E51F}"/>
              </a:ext>
            </a:extLst>
          </p:cNvPr>
          <p:cNvCxnSpPr>
            <a:cxnSpLocks/>
            <a:stCxn id="6" idx="2"/>
          </p:cNvCxnSpPr>
          <p:nvPr/>
        </p:nvCxnSpPr>
        <p:spPr>
          <a:xfrm>
            <a:off x="3352490" y="2796796"/>
            <a:ext cx="462532" cy="1178960"/>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73DA09F-6F7D-436E-B810-AFECC42BB90E}"/>
              </a:ext>
            </a:extLst>
          </p:cNvPr>
          <p:cNvCxnSpPr>
            <a:cxnSpLocks/>
            <a:stCxn id="10" idx="2"/>
          </p:cNvCxnSpPr>
          <p:nvPr/>
        </p:nvCxnSpPr>
        <p:spPr>
          <a:xfrm>
            <a:off x="3453229" y="2950488"/>
            <a:ext cx="996229" cy="1147955"/>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CFC93D31-3157-48CC-B3E9-6F217542EE21}"/>
              </a:ext>
            </a:extLst>
          </p:cNvPr>
          <p:cNvCxnSpPr>
            <a:cxnSpLocks/>
            <a:stCxn id="9" idx="2"/>
          </p:cNvCxnSpPr>
          <p:nvPr/>
        </p:nvCxnSpPr>
        <p:spPr>
          <a:xfrm>
            <a:off x="3402860" y="2608452"/>
            <a:ext cx="677309" cy="1382362"/>
          </a:xfrm>
          <a:prstGeom prst="line">
            <a:avLst/>
          </a:prstGeom>
          <a:ln>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A38403D-26F3-4C19-B852-02D1B7A69EAD}"/>
              </a:ext>
            </a:extLst>
          </p:cNvPr>
          <p:cNvCxnSpPr>
            <a:cxnSpLocks/>
          </p:cNvCxnSpPr>
          <p:nvPr/>
        </p:nvCxnSpPr>
        <p:spPr>
          <a:xfrm flipH="1">
            <a:off x="7644630" y="3052518"/>
            <a:ext cx="1661984" cy="1330274"/>
          </a:xfrm>
          <a:prstGeom prst="line">
            <a:avLst/>
          </a:prstGeom>
          <a:ln>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EF5CF119-9CE9-4A25-97E8-F60A617173F3}"/>
              </a:ext>
            </a:extLst>
          </p:cNvPr>
          <p:cNvCxnSpPr>
            <a:cxnSpLocks/>
            <a:stCxn id="12" idx="2"/>
          </p:cNvCxnSpPr>
          <p:nvPr/>
        </p:nvCxnSpPr>
        <p:spPr>
          <a:xfrm flipH="1">
            <a:off x="7870556" y="3229459"/>
            <a:ext cx="1489098" cy="1948707"/>
          </a:xfrm>
          <a:prstGeom prst="line">
            <a:avLst/>
          </a:prstGeom>
          <a:ln>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62C151C1-4A9D-4064-8718-8F42616F57A0}"/>
              </a:ext>
            </a:extLst>
          </p:cNvPr>
          <p:cNvCxnSpPr>
            <a:cxnSpLocks/>
            <a:stCxn id="13" idx="2"/>
          </p:cNvCxnSpPr>
          <p:nvPr/>
        </p:nvCxnSpPr>
        <p:spPr>
          <a:xfrm flipH="1">
            <a:off x="8738773" y="3101596"/>
            <a:ext cx="721621" cy="1509150"/>
          </a:xfrm>
          <a:prstGeom prst="line">
            <a:avLst/>
          </a:prstGeom>
          <a:ln>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3A5062AC-CFA0-49E4-B4E7-9EFA920DD348}"/>
              </a:ext>
            </a:extLst>
          </p:cNvPr>
          <p:cNvCxnSpPr>
            <a:cxnSpLocks/>
            <a:stCxn id="14" idx="2"/>
          </p:cNvCxnSpPr>
          <p:nvPr/>
        </p:nvCxnSpPr>
        <p:spPr>
          <a:xfrm flipH="1">
            <a:off x="8914754" y="3279828"/>
            <a:ext cx="646379" cy="1754533"/>
          </a:xfrm>
          <a:prstGeom prst="line">
            <a:avLst/>
          </a:prstGeom>
          <a:ln>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A28CC2C-7DA3-4B97-8C1B-9EA21AB3691A}"/>
              </a:ext>
            </a:extLst>
          </p:cNvPr>
          <p:cNvCxnSpPr>
            <a:cxnSpLocks/>
            <a:stCxn id="15" idx="2"/>
          </p:cNvCxnSpPr>
          <p:nvPr/>
        </p:nvCxnSpPr>
        <p:spPr>
          <a:xfrm>
            <a:off x="9601259" y="3033144"/>
            <a:ext cx="60613" cy="895676"/>
          </a:xfrm>
          <a:prstGeom prst="line">
            <a:avLst/>
          </a:prstGeom>
          <a:ln>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E9EE1DD-9F5F-4D3A-888F-9FABACEB0C94}"/>
              </a:ext>
            </a:extLst>
          </p:cNvPr>
          <p:cNvCxnSpPr>
            <a:cxnSpLocks/>
            <a:stCxn id="16" idx="2"/>
          </p:cNvCxnSpPr>
          <p:nvPr/>
        </p:nvCxnSpPr>
        <p:spPr>
          <a:xfrm>
            <a:off x="9661871" y="3179088"/>
            <a:ext cx="400072" cy="1377414"/>
          </a:xfrm>
          <a:prstGeom prst="line">
            <a:avLst/>
          </a:prstGeom>
          <a:ln>
            <a:solidFill>
              <a:schemeClr val="tx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a:extLst>
              <a:ext uri="{FF2B5EF4-FFF2-40B4-BE49-F238E27FC236}">
                <a16:creationId xmlns:a16="http://schemas.microsoft.com/office/drawing/2014/main" id="{E434E5F5-F8D3-4BEF-9426-37922E2978CE}"/>
              </a:ext>
            </a:extLst>
          </p:cNvPr>
          <p:cNvSpPr txBox="1"/>
          <p:nvPr/>
        </p:nvSpPr>
        <p:spPr>
          <a:xfrm>
            <a:off x="4709213" y="1235253"/>
            <a:ext cx="2722023" cy="2062103"/>
          </a:xfrm>
          <a:prstGeom prst="rect">
            <a:avLst/>
          </a:prstGeom>
          <a:noFill/>
          <a:ln w="38100">
            <a:solidFill>
              <a:schemeClr val="tx2"/>
            </a:solidFill>
          </a:ln>
        </p:spPr>
        <p:txBody>
          <a:bodyPr wrap="square" rtlCol="0">
            <a:spAutoFit/>
          </a:bodyPr>
          <a:lstStyle/>
          <a:p>
            <a:pPr algn="l"/>
            <a:r>
              <a:rPr lang="en-US" sz="1600" b="1">
                <a:solidFill>
                  <a:schemeClr val="accent1"/>
                </a:solidFill>
              </a:rPr>
              <a:t>Sampling of site-specific historical NREL data used to calculate generation profiles for candidate renewable resources in the CTZ weather year for production simulation model</a:t>
            </a:r>
          </a:p>
        </p:txBody>
      </p:sp>
    </p:spTree>
    <p:extLst>
      <p:ext uri="{BB962C8B-B14F-4D97-AF65-F5344CB8AC3E}">
        <p14:creationId xmlns:p14="http://schemas.microsoft.com/office/powerpoint/2010/main" val="33118220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F0D1311-413A-49F1-A9CB-73C4CD34D6C8}"/>
              </a:ext>
            </a:extLst>
          </p:cNvPr>
          <p:cNvSpPr>
            <a:spLocks noGrp="1"/>
          </p:cNvSpPr>
          <p:nvPr>
            <p:ph type="body" sz="quarter" idx="10"/>
          </p:nvPr>
        </p:nvSpPr>
        <p:spPr/>
        <p:txBody>
          <a:bodyPr/>
          <a:lstStyle/>
          <a:p>
            <a:r>
              <a:rPr lang="en-US"/>
              <a:t>To decarbonize retail natural gas, biogas and hydrogen are blended in</a:t>
            </a:r>
          </a:p>
          <a:p>
            <a:pPr lvl="1"/>
            <a:r>
              <a:rPr lang="en-US"/>
              <a:t>10% biogas by 2030</a:t>
            </a:r>
          </a:p>
          <a:p>
            <a:pPr lvl="1"/>
            <a:r>
              <a:rPr lang="en-US"/>
              <a:t>7% hydrogen by 2045 (assumed off-grid renewable generation for hydrogen)</a:t>
            </a:r>
          </a:p>
          <a:p>
            <a:r>
              <a:rPr lang="en-US"/>
              <a:t>The renewable natural gas blend is reflected in both commodity cost and emissions</a:t>
            </a:r>
          </a:p>
          <a:p>
            <a:pPr lvl="1"/>
            <a:endParaRPr lang="en-US"/>
          </a:p>
        </p:txBody>
      </p:sp>
      <p:pic>
        <p:nvPicPr>
          <p:cNvPr id="10" name="Picture 9">
            <a:extLst>
              <a:ext uri="{FF2B5EF4-FFF2-40B4-BE49-F238E27FC236}">
                <a16:creationId xmlns:a16="http://schemas.microsoft.com/office/drawing/2014/main" id="{48B2003D-1551-434C-BC5C-E0911B1EAEFD}"/>
              </a:ext>
            </a:extLst>
          </p:cNvPr>
          <p:cNvPicPr>
            <a:picLocks noChangeAspect="1"/>
          </p:cNvPicPr>
          <p:nvPr/>
        </p:nvPicPr>
        <p:blipFill>
          <a:blip r:embed="rId2"/>
          <a:stretch>
            <a:fillRect/>
          </a:stretch>
        </p:blipFill>
        <p:spPr>
          <a:xfrm>
            <a:off x="1768397" y="3243020"/>
            <a:ext cx="3804234" cy="2743438"/>
          </a:xfrm>
          <a:prstGeom prst="rect">
            <a:avLst/>
          </a:prstGeom>
        </p:spPr>
      </p:pic>
      <p:sp>
        <p:nvSpPr>
          <p:cNvPr id="2" name="Title 1">
            <a:extLst>
              <a:ext uri="{FF2B5EF4-FFF2-40B4-BE49-F238E27FC236}">
                <a16:creationId xmlns:a16="http://schemas.microsoft.com/office/drawing/2014/main" id="{2E9FA164-ABAB-4DCA-B844-E81DE747275D}"/>
              </a:ext>
            </a:extLst>
          </p:cNvPr>
          <p:cNvSpPr>
            <a:spLocks noGrp="1"/>
          </p:cNvSpPr>
          <p:nvPr>
            <p:ph type="title"/>
          </p:nvPr>
        </p:nvSpPr>
        <p:spPr/>
        <p:txBody>
          <a:bodyPr/>
          <a:lstStyle/>
          <a:p>
            <a:r>
              <a:rPr lang="en-US"/>
              <a:t>Policy Compliant RNG Costs</a:t>
            </a:r>
          </a:p>
        </p:txBody>
      </p:sp>
      <p:pic>
        <p:nvPicPr>
          <p:cNvPr id="8" name="Picture 7">
            <a:extLst>
              <a:ext uri="{FF2B5EF4-FFF2-40B4-BE49-F238E27FC236}">
                <a16:creationId xmlns:a16="http://schemas.microsoft.com/office/drawing/2014/main" id="{F75C9BC7-8134-46D6-9C5E-72CDAFBA3A41}"/>
              </a:ext>
            </a:extLst>
          </p:cNvPr>
          <p:cNvPicPr>
            <a:picLocks noChangeAspect="1"/>
          </p:cNvPicPr>
          <p:nvPr/>
        </p:nvPicPr>
        <p:blipFill>
          <a:blip r:embed="rId3"/>
          <a:stretch>
            <a:fillRect/>
          </a:stretch>
        </p:blipFill>
        <p:spPr>
          <a:xfrm>
            <a:off x="5572631" y="3243020"/>
            <a:ext cx="4846740" cy="2743438"/>
          </a:xfrm>
          <a:prstGeom prst="rect">
            <a:avLst/>
          </a:prstGeom>
        </p:spPr>
      </p:pic>
    </p:spTree>
    <p:extLst>
      <p:ext uri="{BB962C8B-B14F-4D97-AF65-F5344CB8AC3E}">
        <p14:creationId xmlns:p14="http://schemas.microsoft.com/office/powerpoint/2010/main" val="169587893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42529EC-C578-4016-9D90-D9287135A883}"/>
              </a:ext>
            </a:extLst>
          </p:cNvPr>
          <p:cNvPicPr>
            <a:picLocks noChangeAspect="1"/>
          </p:cNvPicPr>
          <p:nvPr/>
        </p:nvPicPr>
        <p:blipFill>
          <a:blip r:embed="rId2"/>
          <a:stretch>
            <a:fillRect/>
          </a:stretch>
        </p:blipFill>
        <p:spPr>
          <a:xfrm>
            <a:off x="2524644" y="3130019"/>
            <a:ext cx="5944115" cy="3194581"/>
          </a:xfrm>
          <a:prstGeom prst="rect">
            <a:avLst/>
          </a:prstGeom>
        </p:spPr>
      </p:pic>
      <p:sp>
        <p:nvSpPr>
          <p:cNvPr id="2" name="Title 1">
            <a:extLst>
              <a:ext uri="{FF2B5EF4-FFF2-40B4-BE49-F238E27FC236}">
                <a16:creationId xmlns:a16="http://schemas.microsoft.com/office/drawing/2014/main" id="{AC06E563-0294-431F-B875-71BADF94E5F2}"/>
              </a:ext>
            </a:extLst>
          </p:cNvPr>
          <p:cNvSpPr>
            <a:spLocks noGrp="1"/>
          </p:cNvSpPr>
          <p:nvPr>
            <p:ph type="title"/>
          </p:nvPr>
        </p:nvSpPr>
        <p:spPr/>
        <p:txBody>
          <a:bodyPr/>
          <a:lstStyle/>
          <a:p>
            <a:r>
              <a:rPr lang="en-US"/>
              <a:t>Generation Capacity (2)</a:t>
            </a:r>
          </a:p>
        </p:txBody>
      </p:sp>
      <p:sp>
        <p:nvSpPr>
          <p:cNvPr id="3" name="Text Placeholder 2">
            <a:extLst>
              <a:ext uri="{FF2B5EF4-FFF2-40B4-BE49-F238E27FC236}">
                <a16:creationId xmlns:a16="http://schemas.microsoft.com/office/drawing/2014/main" id="{CB43CB87-830A-4A04-8C58-D7A44E90C793}"/>
              </a:ext>
            </a:extLst>
          </p:cNvPr>
          <p:cNvSpPr>
            <a:spLocks noGrp="1"/>
          </p:cNvSpPr>
          <p:nvPr>
            <p:ph type="body" sz="quarter" idx="10"/>
          </p:nvPr>
        </p:nvSpPr>
        <p:spPr/>
        <p:txBody>
          <a:bodyPr/>
          <a:lstStyle/>
          <a:p>
            <a:r>
              <a:rPr lang="en-US"/>
              <a:t>Marginal capacity price tracks with transition system net peak</a:t>
            </a:r>
          </a:p>
          <a:p>
            <a:pPr lvl="1"/>
            <a:r>
              <a:rPr lang="en-US"/>
              <a:t>2023 resource balance year, based on new CT</a:t>
            </a:r>
          </a:p>
          <a:p>
            <a:pPr lvl="1"/>
            <a:r>
              <a:rPr lang="en-US"/>
              <a:t>2030 based on RESOLVE capacity shadow price</a:t>
            </a:r>
          </a:p>
          <a:p>
            <a:pPr lvl="1"/>
            <a:r>
              <a:rPr lang="en-US"/>
              <a:t>Beyond 2030 transitions to the cost to keep CCGTs operating to meet winter energy constraints</a:t>
            </a:r>
          </a:p>
        </p:txBody>
      </p:sp>
      <p:sp>
        <p:nvSpPr>
          <p:cNvPr id="6" name="TextBox 5">
            <a:extLst>
              <a:ext uri="{FF2B5EF4-FFF2-40B4-BE49-F238E27FC236}">
                <a16:creationId xmlns:a16="http://schemas.microsoft.com/office/drawing/2014/main" id="{A46838FF-FBC8-4AAC-A3A1-81185EE9D0F8}"/>
              </a:ext>
            </a:extLst>
          </p:cNvPr>
          <p:cNvSpPr txBox="1"/>
          <p:nvPr/>
        </p:nvSpPr>
        <p:spPr>
          <a:xfrm>
            <a:off x="3880361" y="3377513"/>
            <a:ext cx="1905000" cy="523220"/>
          </a:xfrm>
          <a:prstGeom prst="rect">
            <a:avLst/>
          </a:prstGeom>
          <a:noFill/>
        </p:spPr>
        <p:txBody>
          <a:bodyPr wrap="square" rtlCol="0">
            <a:spAutoFit/>
          </a:bodyPr>
          <a:lstStyle/>
          <a:p>
            <a:pPr algn="ctr"/>
            <a:r>
              <a:rPr lang="en-US" sz="1400" b="1">
                <a:solidFill>
                  <a:schemeClr val="accent3"/>
                </a:solidFill>
              </a:rPr>
              <a:t>Near-term Resource Adequacy need</a:t>
            </a:r>
          </a:p>
        </p:txBody>
      </p:sp>
      <p:sp>
        <p:nvSpPr>
          <p:cNvPr id="7" name="TextBox 6">
            <a:extLst>
              <a:ext uri="{FF2B5EF4-FFF2-40B4-BE49-F238E27FC236}">
                <a16:creationId xmlns:a16="http://schemas.microsoft.com/office/drawing/2014/main" id="{78AAF6B6-6B11-4238-962F-67D2DCF2FDA2}"/>
              </a:ext>
            </a:extLst>
          </p:cNvPr>
          <p:cNvSpPr txBox="1"/>
          <p:nvPr/>
        </p:nvSpPr>
        <p:spPr>
          <a:xfrm>
            <a:off x="4337561" y="4891333"/>
            <a:ext cx="1447800" cy="738664"/>
          </a:xfrm>
          <a:prstGeom prst="rect">
            <a:avLst/>
          </a:prstGeom>
          <a:noFill/>
        </p:spPr>
        <p:txBody>
          <a:bodyPr wrap="square" rtlCol="0">
            <a:spAutoFit/>
          </a:bodyPr>
          <a:lstStyle/>
          <a:p>
            <a:pPr algn="ctr"/>
            <a:r>
              <a:rPr lang="en-US" sz="1400" b="1">
                <a:solidFill>
                  <a:schemeClr val="accent3"/>
                </a:solidFill>
              </a:rPr>
              <a:t>RESOLVE Capacity Shadow Price</a:t>
            </a:r>
          </a:p>
        </p:txBody>
      </p:sp>
      <p:sp>
        <p:nvSpPr>
          <p:cNvPr id="9" name="TextBox 8">
            <a:extLst>
              <a:ext uri="{FF2B5EF4-FFF2-40B4-BE49-F238E27FC236}">
                <a16:creationId xmlns:a16="http://schemas.microsoft.com/office/drawing/2014/main" id="{46420273-FCB5-4891-B5FF-63E0CA4B81B5}"/>
              </a:ext>
            </a:extLst>
          </p:cNvPr>
          <p:cNvSpPr txBox="1"/>
          <p:nvPr/>
        </p:nvSpPr>
        <p:spPr>
          <a:xfrm>
            <a:off x="6365059" y="3900733"/>
            <a:ext cx="1447800" cy="523220"/>
          </a:xfrm>
          <a:prstGeom prst="rect">
            <a:avLst/>
          </a:prstGeom>
          <a:noFill/>
        </p:spPr>
        <p:txBody>
          <a:bodyPr wrap="square" rtlCol="0">
            <a:spAutoFit/>
          </a:bodyPr>
          <a:lstStyle/>
          <a:p>
            <a:pPr algn="ctr"/>
            <a:r>
              <a:rPr lang="en-US" sz="1400" b="1">
                <a:solidFill>
                  <a:schemeClr val="accent3"/>
                </a:solidFill>
              </a:rPr>
              <a:t>Fixed O&amp;M for CCGT </a:t>
            </a:r>
          </a:p>
        </p:txBody>
      </p:sp>
    </p:spTree>
    <p:extLst>
      <p:ext uri="{BB962C8B-B14F-4D97-AF65-F5344CB8AC3E}">
        <p14:creationId xmlns:p14="http://schemas.microsoft.com/office/powerpoint/2010/main" val="315997485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7F4C7-E9E9-4352-90E4-B2A445907FD7}"/>
              </a:ext>
            </a:extLst>
          </p:cNvPr>
          <p:cNvSpPr>
            <a:spLocks noGrp="1"/>
          </p:cNvSpPr>
          <p:nvPr>
            <p:ph type="title"/>
          </p:nvPr>
        </p:nvSpPr>
        <p:spPr/>
        <p:txBody>
          <a:bodyPr/>
          <a:lstStyle/>
          <a:p>
            <a:r>
              <a:rPr lang="en-US"/>
              <a:t>Ancillary Services, Losses</a:t>
            </a:r>
          </a:p>
        </p:txBody>
      </p:sp>
      <p:sp>
        <p:nvSpPr>
          <p:cNvPr id="3" name="Text Placeholder 2">
            <a:extLst>
              <a:ext uri="{FF2B5EF4-FFF2-40B4-BE49-F238E27FC236}">
                <a16:creationId xmlns:a16="http://schemas.microsoft.com/office/drawing/2014/main" id="{DF6DF7EC-AC02-436F-ADDE-366CBAD1B965}"/>
              </a:ext>
            </a:extLst>
          </p:cNvPr>
          <p:cNvSpPr>
            <a:spLocks noGrp="1"/>
          </p:cNvSpPr>
          <p:nvPr>
            <p:ph type="body" sz="quarter" idx="10"/>
          </p:nvPr>
        </p:nvSpPr>
        <p:spPr>
          <a:xfrm>
            <a:off x="463296" y="1280160"/>
            <a:ext cx="5327904" cy="4937760"/>
          </a:xfrm>
        </p:spPr>
        <p:txBody>
          <a:bodyPr/>
          <a:lstStyle/>
          <a:p>
            <a:r>
              <a:rPr lang="en-US"/>
              <a:t>Ancillary Services</a:t>
            </a:r>
          </a:p>
          <a:p>
            <a:pPr lvl="1"/>
            <a:r>
              <a:rPr lang="en-US"/>
              <a:t>Continue to use 0.5% of energy</a:t>
            </a:r>
          </a:p>
          <a:p>
            <a:r>
              <a:rPr lang="en-US"/>
              <a:t>Losses</a:t>
            </a:r>
          </a:p>
          <a:p>
            <a:pPr lvl="1"/>
            <a:r>
              <a:rPr lang="en-US"/>
              <a:t>Continue to use utility-specific loss factors retained from 2019 TDV analysis</a:t>
            </a:r>
          </a:p>
        </p:txBody>
      </p:sp>
      <p:graphicFrame>
        <p:nvGraphicFramePr>
          <p:cNvPr id="4" name="Table 3">
            <a:extLst>
              <a:ext uri="{FF2B5EF4-FFF2-40B4-BE49-F238E27FC236}">
                <a16:creationId xmlns:a16="http://schemas.microsoft.com/office/drawing/2014/main" id="{775BCDC0-B18E-4ED4-B133-6A0DB93745B7}"/>
              </a:ext>
            </a:extLst>
          </p:cNvPr>
          <p:cNvGraphicFramePr>
            <a:graphicFrameLocks noGrp="1"/>
          </p:cNvGraphicFramePr>
          <p:nvPr>
            <p:extLst>
              <p:ext uri="{D42A27DB-BD31-4B8C-83A1-F6EECF244321}">
                <p14:modId xmlns:p14="http://schemas.microsoft.com/office/powerpoint/2010/main" val="2391114202"/>
              </p:ext>
            </p:extLst>
          </p:nvPr>
        </p:nvGraphicFramePr>
        <p:xfrm>
          <a:off x="7086600" y="1600200"/>
          <a:ext cx="3962401" cy="3962400"/>
        </p:xfrm>
        <a:graphic>
          <a:graphicData uri="http://schemas.openxmlformats.org/drawingml/2006/table">
            <a:tbl>
              <a:tblPr/>
              <a:tblGrid>
                <a:gridCol w="1594825">
                  <a:extLst>
                    <a:ext uri="{9D8B030D-6E8A-4147-A177-3AD203B41FA5}">
                      <a16:colId xmlns:a16="http://schemas.microsoft.com/office/drawing/2014/main" val="20000"/>
                    </a:ext>
                  </a:extLst>
                </a:gridCol>
                <a:gridCol w="789192">
                  <a:extLst>
                    <a:ext uri="{9D8B030D-6E8A-4147-A177-3AD203B41FA5}">
                      <a16:colId xmlns:a16="http://schemas.microsoft.com/office/drawing/2014/main" val="20001"/>
                    </a:ext>
                  </a:extLst>
                </a:gridCol>
                <a:gridCol w="789192">
                  <a:extLst>
                    <a:ext uri="{9D8B030D-6E8A-4147-A177-3AD203B41FA5}">
                      <a16:colId xmlns:a16="http://schemas.microsoft.com/office/drawing/2014/main" val="20002"/>
                    </a:ext>
                  </a:extLst>
                </a:gridCol>
                <a:gridCol w="789192">
                  <a:extLst>
                    <a:ext uri="{9D8B030D-6E8A-4147-A177-3AD203B41FA5}">
                      <a16:colId xmlns:a16="http://schemas.microsoft.com/office/drawing/2014/main" val="20003"/>
                    </a:ext>
                  </a:extLst>
                </a:gridCol>
              </a:tblGrid>
              <a:tr h="242356">
                <a:tc>
                  <a:txBody>
                    <a:bodyPr/>
                    <a:lstStyle/>
                    <a:p>
                      <a:pPr algn="l" fontAlgn="ctr"/>
                      <a:r>
                        <a:rPr lang="en-US" sz="1400" b="1" i="0" u="none" strike="noStrike">
                          <a:solidFill>
                            <a:srgbClr val="FFFFFF"/>
                          </a:solidFill>
                          <a:effectLst/>
                          <a:latin typeface="Calibri"/>
                        </a:rPr>
                        <a:t>Description</a:t>
                      </a:r>
                    </a:p>
                  </a:txBody>
                  <a:tcPr marT="91440" marB="9144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34E6E"/>
                    </a:solidFill>
                  </a:tcPr>
                </a:tc>
                <a:tc>
                  <a:txBody>
                    <a:bodyPr/>
                    <a:lstStyle/>
                    <a:p>
                      <a:pPr algn="ctr" fontAlgn="ctr"/>
                      <a:r>
                        <a:rPr lang="en-US" sz="1400" b="1" i="0" u="none" strike="noStrike">
                          <a:solidFill>
                            <a:srgbClr val="FFFFFF"/>
                          </a:solidFill>
                          <a:effectLst/>
                          <a:latin typeface="Calibri"/>
                        </a:rPr>
                        <a:t>PG&amp;E</a:t>
                      </a:r>
                    </a:p>
                  </a:txBody>
                  <a:tcPr marT="91440" marB="9144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34E6E"/>
                    </a:solidFill>
                  </a:tcPr>
                </a:tc>
                <a:tc>
                  <a:txBody>
                    <a:bodyPr/>
                    <a:lstStyle/>
                    <a:p>
                      <a:pPr algn="ctr" fontAlgn="ctr"/>
                      <a:r>
                        <a:rPr lang="en-US" sz="1400" b="1" i="0" u="none" strike="noStrike">
                          <a:solidFill>
                            <a:srgbClr val="FFFFFF"/>
                          </a:solidFill>
                          <a:effectLst/>
                          <a:latin typeface="Calibri"/>
                        </a:rPr>
                        <a:t>SCE</a:t>
                      </a:r>
                    </a:p>
                  </a:txBody>
                  <a:tcPr marT="91440" marB="9144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34E6E"/>
                    </a:solidFill>
                  </a:tcPr>
                </a:tc>
                <a:tc>
                  <a:txBody>
                    <a:bodyPr/>
                    <a:lstStyle/>
                    <a:p>
                      <a:pPr algn="ctr" fontAlgn="ctr"/>
                      <a:r>
                        <a:rPr lang="en-US" sz="1400" b="1" i="0" u="none" strike="noStrike">
                          <a:solidFill>
                            <a:srgbClr val="FFFFFF"/>
                          </a:solidFill>
                          <a:effectLst/>
                          <a:latin typeface="Calibri"/>
                        </a:rPr>
                        <a:t>SDG&amp;E</a:t>
                      </a:r>
                    </a:p>
                  </a:txBody>
                  <a:tcPr marT="91440" marB="91440" anchor="ctr">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34E6E"/>
                    </a:solidFill>
                  </a:tcPr>
                </a:tc>
                <a:extLst>
                  <a:ext uri="{0D108BD9-81ED-4DB2-BD59-A6C34878D82A}">
                    <a16:rowId xmlns:a16="http://schemas.microsoft.com/office/drawing/2014/main" val="10000"/>
                  </a:ext>
                </a:extLst>
              </a:tr>
              <a:tr h="242356">
                <a:tc>
                  <a:txBody>
                    <a:bodyPr/>
                    <a:lstStyle/>
                    <a:p>
                      <a:pPr algn="l" fontAlgn="b"/>
                      <a:r>
                        <a:rPr lang="en-US" sz="1400" b="0" i="0" u="none" strike="noStrike">
                          <a:solidFill>
                            <a:srgbClr val="000000"/>
                          </a:solidFill>
                          <a:effectLst/>
                          <a:latin typeface="Calibri"/>
                        </a:rPr>
                        <a:t>Summer Peak</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1400" b="0" i="0" u="none" strike="noStrike">
                          <a:solidFill>
                            <a:srgbClr val="000000"/>
                          </a:solidFill>
                          <a:effectLst/>
                          <a:latin typeface="Calibri"/>
                        </a:rPr>
                        <a:t>1.109</a:t>
                      </a:r>
                    </a:p>
                  </a:txBody>
                  <a:tcPr marT="91440" marB="9144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1400" b="0" i="0" u="none" strike="noStrike">
                          <a:solidFill>
                            <a:srgbClr val="000000"/>
                          </a:solidFill>
                          <a:effectLst/>
                          <a:latin typeface="Calibri"/>
                        </a:rPr>
                        <a:t>1.084</a:t>
                      </a:r>
                    </a:p>
                  </a:txBody>
                  <a:tcPr marT="91440" marB="9144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1400" b="0" i="0" u="none" strike="noStrike">
                          <a:solidFill>
                            <a:srgbClr val="000000"/>
                          </a:solidFill>
                          <a:effectLst/>
                          <a:latin typeface="Calibri"/>
                        </a:rPr>
                        <a:t>1.081</a:t>
                      </a:r>
                    </a:p>
                  </a:txBody>
                  <a:tcPr marT="91440" marB="9144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extLst>
                  <a:ext uri="{0D108BD9-81ED-4DB2-BD59-A6C34878D82A}">
                    <a16:rowId xmlns:a16="http://schemas.microsoft.com/office/drawing/2014/main" val="10001"/>
                  </a:ext>
                </a:extLst>
              </a:tr>
              <a:tr h="242356">
                <a:tc>
                  <a:txBody>
                    <a:bodyPr/>
                    <a:lstStyle/>
                    <a:p>
                      <a:pPr algn="l" fontAlgn="b"/>
                      <a:r>
                        <a:rPr lang="en-US" sz="1400" b="0" i="0" u="none" strike="noStrike">
                          <a:solidFill>
                            <a:srgbClr val="000000"/>
                          </a:solidFill>
                          <a:effectLst/>
                          <a:latin typeface="Calibri"/>
                        </a:rPr>
                        <a:t>Summer Shoulder</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1.073</a:t>
                      </a:r>
                    </a:p>
                  </a:txBody>
                  <a:tcPr marT="91440" marB="9144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1.080</a:t>
                      </a:r>
                    </a:p>
                  </a:txBody>
                  <a:tcPr marT="91440" marB="91440" anchor="b">
                    <a:lnL>
                      <a:noFill/>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1.077</a:t>
                      </a:r>
                    </a:p>
                  </a:txBody>
                  <a:tcPr marT="91440" marB="9144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extLst>
                  <a:ext uri="{0D108BD9-81ED-4DB2-BD59-A6C34878D82A}">
                    <a16:rowId xmlns:a16="http://schemas.microsoft.com/office/drawing/2014/main" val="10002"/>
                  </a:ext>
                </a:extLst>
              </a:tr>
              <a:tr h="242356">
                <a:tc>
                  <a:txBody>
                    <a:bodyPr/>
                    <a:lstStyle/>
                    <a:p>
                      <a:pPr algn="l" fontAlgn="b"/>
                      <a:r>
                        <a:rPr lang="en-US" sz="1400" b="0" i="0" u="none" strike="noStrike">
                          <a:solidFill>
                            <a:srgbClr val="000000"/>
                          </a:solidFill>
                          <a:effectLst/>
                          <a:latin typeface="Calibri"/>
                        </a:rPr>
                        <a:t>Summer Off-Peak</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1.057</a:t>
                      </a:r>
                    </a:p>
                  </a:txBody>
                  <a:tcPr marT="91440" marB="9144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1.073</a:t>
                      </a:r>
                    </a:p>
                  </a:txBody>
                  <a:tcPr marT="91440" marB="91440" anchor="b">
                    <a:lnL>
                      <a:noFill/>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1.068</a:t>
                      </a:r>
                    </a:p>
                  </a:txBody>
                  <a:tcPr marT="91440" marB="9144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extLst>
                  <a:ext uri="{0D108BD9-81ED-4DB2-BD59-A6C34878D82A}">
                    <a16:rowId xmlns:a16="http://schemas.microsoft.com/office/drawing/2014/main" val="10003"/>
                  </a:ext>
                </a:extLst>
              </a:tr>
              <a:tr h="242356">
                <a:tc>
                  <a:txBody>
                    <a:bodyPr/>
                    <a:lstStyle/>
                    <a:p>
                      <a:pPr algn="l" fontAlgn="b"/>
                      <a:r>
                        <a:rPr lang="en-US" sz="1400" b="0" i="0" u="none" strike="noStrike">
                          <a:solidFill>
                            <a:srgbClr val="000000"/>
                          </a:solidFill>
                          <a:effectLst/>
                          <a:latin typeface="Calibri"/>
                        </a:rPr>
                        <a:t>Winter Peak</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chemeClr val="bg1"/>
                    </a:solidFill>
                  </a:tcPr>
                </a:tc>
                <a:tc>
                  <a:txBody>
                    <a:bodyPr/>
                    <a:lstStyle/>
                    <a:p>
                      <a:pPr algn="r" fontAlgn="b"/>
                      <a:r>
                        <a:rPr lang="en-US" sz="1400" b="0" i="0" u="none" strike="noStrike">
                          <a:solidFill>
                            <a:srgbClr val="000000"/>
                          </a:solidFill>
                          <a:effectLst/>
                          <a:latin typeface="Calibri"/>
                        </a:rPr>
                        <a:t>0.000</a:t>
                      </a:r>
                    </a:p>
                  </a:txBody>
                  <a:tcPr marT="91440" marB="9144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0.000</a:t>
                      </a:r>
                    </a:p>
                  </a:txBody>
                  <a:tcPr marT="91440" marB="91440" anchor="b">
                    <a:lnL>
                      <a:noFill/>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1.083</a:t>
                      </a:r>
                    </a:p>
                  </a:txBody>
                  <a:tcPr marT="91440" marB="9144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extLst>
                  <a:ext uri="{0D108BD9-81ED-4DB2-BD59-A6C34878D82A}">
                    <a16:rowId xmlns:a16="http://schemas.microsoft.com/office/drawing/2014/main" val="10004"/>
                  </a:ext>
                </a:extLst>
              </a:tr>
              <a:tr h="242356">
                <a:tc>
                  <a:txBody>
                    <a:bodyPr/>
                    <a:lstStyle/>
                    <a:p>
                      <a:pPr algn="l" fontAlgn="b"/>
                      <a:r>
                        <a:rPr lang="en-US" sz="1400" b="0" i="0" u="none" strike="noStrike">
                          <a:solidFill>
                            <a:srgbClr val="000000"/>
                          </a:solidFill>
                          <a:effectLst/>
                          <a:latin typeface="Calibri"/>
                        </a:rPr>
                        <a:t>Winter Shoulder</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1.090</a:t>
                      </a:r>
                    </a:p>
                  </a:txBody>
                  <a:tcPr marT="91440" marB="9144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1.077</a:t>
                      </a:r>
                    </a:p>
                  </a:txBody>
                  <a:tcPr marT="91440" marB="91440" anchor="b">
                    <a:lnL>
                      <a:noFill/>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1.076</a:t>
                      </a:r>
                    </a:p>
                  </a:txBody>
                  <a:tcPr marT="91440" marB="9144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extLst>
                  <a:ext uri="{0D108BD9-81ED-4DB2-BD59-A6C34878D82A}">
                    <a16:rowId xmlns:a16="http://schemas.microsoft.com/office/drawing/2014/main" val="10005"/>
                  </a:ext>
                </a:extLst>
              </a:tr>
              <a:tr h="242356">
                <a:tc>
                  <a:txBody>
                    <a:bodyPr/>
                    <a:lstStyle/>
                    <a:p>
                      <a:pPr algn="l" fontAlgn="b"/>
                      <a:r>
                        <a:rPr lang="en-US" sz="1400" b="0" i="0" u="none" strike="noStrike">
                          <a:solidFill>
                            <a:srgbClr val="000000"/>
                          </a:solidFill>
                          <a:effectLst/>
                          <a:latin typeface="Calibri"/>
                        </a:rPr>
                        <a:t>Winter Off-Peak</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r" fontAlgn="b"/>
                      <a:r>
                        <a:rPr lang="en-US" sz="1400" b="0" i="0" u="none" strike="noStrike">
                          <a:solidFill>
                            <a:srgbClr val="000000"/>
                          </a:solidFill>
                          <a:effectLst/>
                          <a:latin typeface="Calibri"/>
                        </a:rPr>
                        <a:t>1.061</a:t>
                      </a:r>
                    </a:p>
                  </a:txBody>
                  <a:tcPr marT="91440" marB="9144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r" fontAlgn="b"/>
                      <a:r>
                        <a:rPr lang="en-US" sz="1400" b="0" i="0" u="none" strike="noStrike">
                          <a:solidFill>
                            <a:srgbClr val="000000"/>
                          </a:solidFill>
                          <a:effectLst/>
                          <a:latin typeface="Calibri"/>
                        </a:rPr>
                        <a:t>1.070</a:t>
                      </a:r>
                    </a:p>
                  </a:txBody>
                  <a:tcPr marT="91440" marB="9144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r" fontAlgn="b"/>
                      <a:r>
                        <a:rPr lang="en-US" sz="1400" b="0" i="0" u="none" strike="noStrike">
                          <a:solidFill>
                            <a:srgbClr val="000000"/>
                          </a:solidFill>
                          <a:effectLst/>
                          <a:latin typeface="Calibri"/>
                        </a:rPr>
                        <a:t>1.068</a:t>
                      </a:r>
                    </a:p>
                  </a:txBody>
                  <a:tcPr marT="91440" marB="9144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242356">
                <a:tc>
                  <a:txBody>
                    <a:bodyPr/>
                    <a:lstStyle/>
                    <a:p>
                      <a:pPr algn="l" fontAlgn="b"/>
                      <a:r>
                        <a:rPr lang="en-US" sz="1400" b="0" i="0" u="none" strike="noStrike">
                          <a:solidFill>
                            <a:srgbClr val="000000"/>
                          </a:solidFill>
                          <a:effectLst/>
                          <a:latin typeface="Calibri"/>
                        </a:rPr>
                        <a:t>Generation Peak</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1400" b="0" i="0" u="none" strike="noStrike">
                          <a:solidFill>
                            <a:srgbClr val="000000"/>
                          </a:solidFill>
                          <a:effectLst/>
                          <a:latin typeface="Calibri"/>
                        </a:rPr>
                        <a:t>1.109</a:t>
                      </a:r>
                    </a:p>
                  </a:txBody>
                  <a:tcPr marT="91440" marB="9144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1400" b="0" i="0" u="none" strike="noStrike">
                          <a:solidFill>
                            <a:srgbClr val="000000"/>
                          </a:solidFill>
                          <a:effectLst/>
                          <a:latin typeface="Calibri"/>
                        </a:rPr>
                        <a:t>1.084</a:t>
                      </a:r>
                    </a:p>
                  </a:txBody>
                  <a:tcPr marT="91440" marB="91440" anchor="b">
                    <a:lnL>
                      <a:noFill/>
                    </a:lnL>
                    <a:lnR>
                      <a:noFill/>
                    </a:lnR>
                    <a:lnT w="6350" cap="flat" cmpd="sng" algn="ctr">
                      <a:solidFill>
                        <a:srgbClr val="000000"/>
                      </a:solidFill>
                      <a:prstDash val="solid"/>
                      <a:round/>
                      <a:headEnd type="none" w="med" len="med"/>
                      <a:tailEnd type="none" w="med" len="med"/>
                    </a:lnT>
                    <a:lnB>
                      <a:noFill/>
                    </a:lnB>
                    <a:solidFill>
                      <a:schemeClr val="bg1"/>
                    </a:solidFill>
                  </a:tcPr>
                </a:tc>
                <a:tc>
                  <a:txBody>
                    <a:bodyPr/>
                    <a:lstStyle/>
                    <a:p>
                      <a:pPr algn="r" fontAlgn="b"/>
                      <a:r>
                        <a:rPr lang="en-US" sz="1400" b="0" i="0" u="none" strike="noStrike">
                          <a:solidFill>
                            <a:srgbClr val="000000"/>
                          </a:solidFill>
                          <a:effectLst/>
                          <a:latin typeface="Calibri"/>
                        </a:rPr>
                        <a:t>1.081</a:t>
                      </a:r>
                    </a:p>
                  </a:txBody>
                  <a:tcPr marT="91440" marB="9144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chemeClr val="bg1"/>
                    </a:solidFill>
                  </a:tcPr>
                </a:tc>
                <a:extLst>
                  <a:ext uri="{0D108BD9-81ED-4DB2-BD59-A6C34878D82A}">
                    <a16:rowId xmlns:a16="http://schemas.microsoft.com/office/drawing/2014/main" val="10007"/>
                  </a:ext>
                </a:extLst>
              </a:tr>
              <a:tr h="242356">
                <a:tc>
                  <a:txBody>
                    <a:bodyPr/>
                    <a:lstStyle/>
                    <a:p>
                      <a:pPr algn="l" fontAlgn="b"/>
                      <a:r>
                        <a:rPr lang="en-US" sz="1400" b="0" i="0" u="none" strike="noStrike">
                          <a:solidFill>
                            <a:srgbClr val="000000"/>
                          </a:solidFill>
                          <a:effectLst/>
                          <a:latin typeface="Calibri"/>
                        </a:rPr>
                        <a:t>Transmission Peak</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1.083</a:t>
                      </a:r>
                    </a:p>
                  </a:txBody>
                  <a:tcPr marT="91440" marB="91440" anchor="b">
                    <a:lnL w="6350" cap="flat" cmpd="sng" algn="ctr">
                      <a:solidFill>
                        <a:srgbClr val="000000"/>
                      </a:solidFill>
                      <a:prstDash val="solid"/>
                      <a:round/>
                      <a:headEnd type="none" w="med" len="med"/>
                      <a:tailEnd type="none" w="med" len="med"/>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1.054</a:t>
                      </a:r>
                    </a:p>
                  </a:txBody>
                  <a:tcPr marT="91440" marB="91440" anchor="b">
                    <a:lnL>
                      <a:noFill/>
                    </a:lnL>
                    <a:lnR>
                      <a:noFill/>
                    </a:lnR>
                    <a:lnT>
                      <a:noFill/>
                    </a:lnT>
                    <a:lnB>
                      <a:noFill/>
                    </a:lnB>
                    <a:solidFill>
                      <a:schemeClr val="bg1"/>
                    </a:solidFill>
                  </a:tcPr>
                </a:tc>
                <a:tc>
                  <a:txBody>
                    <a:bodyPr/>
                    <a:lstStyle/>
                    <a:p>
                      <a:pPr algn="r" fontAlgn="b"/>
                      <a:r>
                        <a:rPr lang="en-US" sz="1400" b="0" i="0" u="none" strike="noStrike">
                          <a:solidFill>
                            <a:srgbClr val="000000"/>
                          </a:solidFill>
                          <a:effectLst/>
                          <a:latin typeface="Calibri"/>
                        </a:rPr>
                        <a:t>1.071</a:t>
                      </a:r>
                    </a:p>
                  </a:txBody>
                  <a:tcPr marT="91440" marB="91440" anchor="b">
                    <a:lnL>
                      <a:noFill/>
                    </a:lnL>
                    <a:lnR w="6350" cap="flat" cmpd="sng" algn="ctr">
                      <a:solidFill>
                        <a:srgbClr val="000000"/>
                      </a:solidFill>
                      <a:prstDash val="solid"/>
                      <a:round/>
                      <a:headEnd type="none" w="med" len="med"/>
                      <a:tailEnd type="none" w="med" len="med"/>
                    </a:lnR>
                    <a:lnT>
                      <a:noFill/>
                    </a:lnT>
                    <a:lnB>
                      <a:noFill/>
                    </a:lnB>
                    <a:solidFill>
                      <a:schemeClr val="bg1"/>
                    </a:solidFill>
                  </a:tcPr>
                </a:tc>
                <a:extLst>
                  <a:ext uri="{0D108BD9-81ED-4DB2-BD59-A6C34878D82A}">
                    <a16:rowId xmlns:a16="http://schemas.microsoft.com/office/drawing/2014/main" val="10008"/>
                  </a:ext>
                </a:extLst>
              </a:tr>
              <a:tr h="242356">
                <a:tc>
                  <a:txBody>
                    <a:bodyPr/>
                    <a:lstStyle/>
                    <a:p>
                      <a:pPr algn="l" fontAlgn="b"/>
                      <a:r>
                        <a:rPr lang="en-US" sz="1400" b="0" i="0" u="none" strike="noStrike">
                          <a:solidFill>
                            <a:srgbClr val="000000"/>
                          </a:solidFill>
                          <a:effectLst/>
                          <a:latin typeface="Calibri"/>
                        </a:rPr>
                        <a:t>Distribution Peak</a:t>
                      </a:r>
                    </a:p>
                  </a:txBody>
                  <a:tcPr marT="91440" marB="9144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r" fontAlgn="b"/>
                      <a:r>
                        <a:rPr lang="en-US" sz="1400" b="0" i="0" u="none" strike="noStrike">
                          <a:solidFill>
                            <a:srgbClr val="000000"/>
                          </a:solidFill>
                          <a:effectLst/>
                          <a:latin typeface="Calibri"/>
                        </a:rPr>
                        <a:t>1.048</a:t>
                      </a:r>
                    </a:p>
                  </a:txBody>
                  <a:tcPr marT="91440" marB="9144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r" fontAlgn="b"/>
                      <a:r>
                        <a:rPr lang="en-US" sz="1400" b="0" i="0" u="none" strike="noStrike">
                          <a:solidFill>
                            <a:srgbClr val="000000"/>
                          </a:solidFill>
                          <a:effectLst/>
                          <a:latin typeface="Calibri"/>
                        </a:rPr>
                        <a:t>1.022</a:t>
                      </a:r>
                    </a:p>
                  </a:txBody>
                  <a:tcPr marT="91440" marB="91440" anchor="b">
                    <a:lnL>
                      <a:noFill/>
                    </a:lnL>
                    <a:lnR>
                      <a:noFill/>
                    </a:lnR>
                    <a:lnT>
                      <a:noFill/>
                    </a:lnT>
                    <a:lnB w="6350" cap="flat" cmpd="sng" algn="ctr">
                      <a:solidFill>
                        <a:srgbClr val="000000"/>
                      </a:solidFill>
                      <a:prstDash val="solid"/>
                      <a:round/>
                      <a:headEnd type="none" w="med" len="med"/>
                      <a:tailEnd type="none" w="med" len="med"/>
                    </a:lnB>
                    <a:solidFill>
                      <a:schemeClr val="bg1"/>
                    </a:solidFill>
                  </a:tcPr>
                </a:tc>
                <a:tc>
                  <a:txBody>
                    <a:bodyPr/>
                    <a:lstStyle/>
                    <a:p>
                      <a:pPr algn="r" fontAlgn="b"/>
                      <a:r>
                        <a:rPr lang="en-US" sz="1400" b="0" i="0" u="none" strike="noStrike">
                          <a:solidFill>
                            <a:srgbClr val="000000"/>
                          </a:solidFill>
                          <a:effectLst/>
                          <a:latin typeface="Calibri"/>
                        </a:rPr>
                        <a:t>1.043</a:t>
                      </a:r>
                    </a:p>
                  </a:txBody>
                  <a:tcPr marT="91440" marB="9144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7105254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Natural gas retail rate forecasts (Policy Compliant Scenario)</a:t>
            </a:r>
          </a:p>
        </p:txBody>
      </p:sp>
      <p:sp>
        <p:nvSpPr>
          <p:cNvPr id="3" name="Content Placeholder 2"/>
          <p:cNvSpPr>
            <a:spLocks noGrp="1"/>
          </p:cNvSpPr>
          <p:nvPr>
            <p:ph type="body" sz="quarter" idx="10"/>
          </p:nvPr>
        </p:nvSpPr>
        <p:spPr>
          <a:xfrm>
            <a:off x="463296" y="1280160"/>
            <a:ext cx="11265408" cy="4937760"/>
          </a:xfrm>
        </p:spPr>
        <p:txBody>
          <a:bodyPr/>
          <a:lstStyle/>
          <a:p>
            <a:r>
              <a:rPr lang="en-US" sz="1600"/>
              <a:t>Natural gas commodity price has decreased since 2019 Code Cycle</a:t>
            </a:r>
          </a:p>
          <a:p>
            <a:pPr lvl="1"/>
            <a:r>
              <a:rPr lang="en-US" sz="1400"/>
              <a:t>Natural gas commodity and </a:t>
            </a:r>
            <a:r>
              <a:rPr lang="en-US" sz="1400" err="1"/>
              <a:t>burnertip</a:t>
            </a:r>
            <a:r>
              <a:rPr lang="en-US" sz="1400"/>
              <a:t> price forecast from 2019 Preliminary IEPR (average of PG&amp;E Backbone and SCG Needles)</a:t>
            </a:r>
          </a:p>
          <a:p>
            <a:r>
              <a:rPr lang="en-US" sz="1600"/>
              <a:t>Natural gas retail rates based on </a:t>
            </a:r>
            <a:r>
              <a:rPr lang="en-US" sz="1400"/>
              <a:t>2019 CEC Future of Natural Gas study – Multi-Prong with Slower Building Electrification scenario</a:t>
            </a:r>
          </a:p>
          <a:p>
            <a:pPr lvl="1"/>
            <a:r>
              <a:rPr lang="en-US" sz="1400"/>
              <a:t>Retail rates increase compared to 2019 code cycle due to recently approved safety upgrade costs, somewhat decreased throughput, some blend of biogas and hydrogen</a:t>
            </a:r>
            <a:endParaRPr lang="en-US"/>
          </a:p>
          <a:p>
            <a:pPr lvl="1"/>
            <a:endParaRPr lang="en-US" sz="1400"/>
          </a:p>
          <a:p>
            <a:pPr lvl="1"/>
            <a:endParaRPr lang="en-US" sz="1400"/>
          </a:p>
          <a:p>
            <a:pPr lvl="1"/>
            <a:endParaRPr lang="en-US" sz="1400"/>
          </a:p>
          <a:p>
            <a:pPr lvl="1"/>
            <a:endParaRPr lang="en-US" sz="1400"/>
          </a:p>
          <a:p>
            <a:pPr lvl="1"/>
            <a:endParaRPr lang="en-US" sz="1400"/>
          </a:p>
          <a:p>
            <a:pPr marL="457200" lvl="1" indent="0">
              <a:buNone/>
            </a:pPr>
            <a:endParaRPr lang="en-US" sz="1400"/>
          </a:p>
          <a:p>
            <a:pPr marL="457200" lvl="1" indent="0">
              <a:buNone/>
            </a:pPr>
            <a:endParaRPr lang="en-US" sz="1400"/>
          </a:p>
          <a:p>
            <a:pPr marL="457200" lvl="1" indent="0">
              <a:buNone/>
            </a:pPr>
            <a:endParaRPr lang="en-US" sz="1400"/>
          </a:p>
        </p:txBody>
      </p:sp>
      <p:pic>
        <p:nvPicPr>
          <p:cNvPr id="12" name="Picture 11">
            <a:extLst>
              <a:ext uri="{FF2B5EF4-FFF2-40B4-BE49-F238E27FC236}">
                <a16:creationId xmlns:a16="http://schemas.microsoft.com/office/drawing/2014/main" id="{4F5D09A5-68D0-4C91-BF5C-88C013D79B74}"/>
              </a:ext>
            </a:extLst>
          </p:cNvPr>
          <p:cNvPicPr>
            <a:picLocks noChangeAspect="1"/>
          </p:cNvPicPr>
          <p:nvPr/>
        </p:nvPicPr>
        <p:blipFill>
          <a:blip r:embed="rId2"/>
          <a:stretch>
            <a:fillRect/>
          </a:stretch>
        </p:blipFill>
        <p:spPr>
          <a:xfrm>
            <a:off x="914400" y="3657600"/>
            <a:ext cx="4072481" cy="2743438"/>
          </a:xfrm>
          <a:prstGeom prst="rect">
            <a:avLst/>
          </a:prstGeom>
        </p:spPr>
      </p:pic>
      <p:sp>
        <p:nvSpPr>
          <p:cNvPr id="16" name="TextBox 15"/>
          <p:cNvSpPr txBox="1"/>
          <p:nvPr/>
        </p:nvSpPr>
        <p:spPr>
          <a:xfrm>
            <a:off x="1939048" y="3403518"/>
            <a:ext cx="2107822" cy="307777"/>
          </a:xfrm>
          <a:prstGeom prst="rect">
            <a:avLst/>
          </a:prstGeom>
          <a:noFill/>
        </p:spPr>
        <p:txBody>
          <a:bodyPr wrap="square" rtlCol="0">
            <a:spAutoFit/>
          </a:bodyPr>
          <a:lstStyle/>
          <a:p>
            <a:r>
              <a:rPr lang="en-US" sz="1400" b="1">
                <a:solidFill>
                  <a:schemeClr val="tx1">
                    <a:lumMod val="75000"/>
                  </a:schemeClr>
                </a:solidFill>
              </a:rPr>
              <a:t>Natural Gas </a:t>
            </a:r>
            <a:r>
              <a:rPr lang="en-US" sz="1400" b="1" err="1">
                <a:solidFill>
                  <a:schemeClr val="tx1">
                    <a:lumMod val="75000"/>
                  </a:schemeClr>
                </a:solidFill>
              </a:rPr>
              <a:t>Burnertip</a:t>
            </a:r>
            <a:endParaRPr lang="en-US" sz="1400" b="1">
              <a:solidFill>
                <a:schemeClr val="tx1">
                  <a:lumMod val="75000"/>
                </a:schemeClr>
              </a:solidFill>
            </a:endParaRPr>
          </a:p>
        </p:txBody>
      </p:sp>
      <p:sp>
        <p:nvSpPr>
          <p:cNvPr id="17" name="TextBox 16">
            <a:extLst>
              <a:ext uri="{FF2B5EF4-FFF2-40B4-BE49-F238E27FC236}">
                <a16:creationId xmlns:a16="http://schemas.microsoft.com/office/drawing/2014/main" id="{F9FCA22B-8AF6-449B-AC2A-8BED410E6512}"/>
              </a:ext>
            </a:extLst>
          </p:cNvPr>
          <p:cNvSpPr txBox="1"/>
          <p:nvPr/>
        </p:nvSpPr>
        <p:spPr>
          <a:xfrm>
            <a:off x="7780869" y="3403518"/>
            <a:ext cx="2599907" cy="307777"/>
          </a:xfrm>
          <a:prstGeom prst="rect">
            <a:avLst/>
          </a:prstGeom>
          <a:noFill/>
        </p:spPr>
        <p:txBody>
          <a:bodyPr wrap="square" rtlCol="0">
            <a:spAutoFit/>
          </a:bodyPr>
          <a:lstStyle/>
          <a:p>
            <a:r>
              <a:rPr lang="en-US" sz="1400" b="1">
                <a:solidFill>
                  <a:schemeClr val="tx1">
                    <a:lumMod val="75000"/>
                  </a:schemeClr>
                </a:solidFill>
              </a:rPr>
              <a:t>Natural Gas Retail Rates</a:t>
            </a:r>
          </a:p>
        </p:txBody>
      </p:sp>
      <p:sp>
        <p:nvSpPr>
          <p:cNvPr id="6" name="Arrow: Down 5">
            <a:extLst>
              <a:ext uri="{FF2B5EF4-FFF2-40B4-BE49-F238E27FC236}">
                <a16:creationId xmlns:a16="http://schemas.microsoft.com/office/drawing/2014/main" id="{A8740629-74E3-495B-A608-C9351240C46F}"/>
              </a:ext>
            </a:extLst>
          </p:cNvPr>
          <p:cNvSpPr/>
          <p:nvPr/>
        </p:nvSpPr>
        <p:spPr>
          <a:xfrm>
            <a:off x="3013554" y="4603072"/>
            <a:ext cx="346229" cy="4261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39749A5-9C7D-4679-9004-5E7F620CAEAB}"/>
              </a:ext>
            </a:extLst>
          </p:cNvPr>
          <p:cNvPicPr>
            <a:picLocks noChangeAspect="1"/>
          </p:cNvPicPr>
          <p:nvPr/>
        </p:nvPicPr>
        <p:blipFill>
          <a:blip r:embed="rId3"/>
          <a:stretch>
            <a:fillRect/>
          </a:stretch>
        </p:blipFill>
        <p:spPr>
          <a:xfrm>
            <a:off x="6586917" y="3657600"/>
            <a:ext cx="4766883" cy="2743200"/>
          </a:xfrm>
          <a:prstGeom prst="rect">
            <a:avLst/>
          </a:prstGeom>
        </p:spPr>
      </p:pic>
    </p:spTree>
    <p:extLst>
      <p:ext uri="{BB962C8B-B14F-4D97-AF65-F5344CB8AC3E}">
        <p14:creationId xmlns:p14="http://schemas.microsoft.com/office/powerpoint/2010/main" val="1990468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t>Natural gas retail rate forecasts (Mid-IEPR Scenario)</a:t>
            </a:r>
          </a:p>
        </p:txBody>
      </p:sp>
      <p:sp>
        <p:nvSpPr>
          <p:cNvPr id="3" name="Content Placeholder 2"/>
          <p:cNvSpPr>
            <a:spLocks noGrp="1"/>
          </p:cNvSpPr>
          <p:nvPr>
            <p:ph type="body" sz="quarter" idx="10"/>
          </p:nvPr>
        </p:nvSpPr>
        <p:spPr/>
        <p:txBody>
          <a:bodyPr/>
          <a:lstStyle/>
          <a:p>
            <a:r>
              <a:rPr lang="en-US" sz="1600"/>
              <a:t>Natural gas commodity price has decreased since 2019 Code Cycle</a:t>
            </a:r>
          </a:p>
          <a:p>
            <a:pPr lvl="1"/>
            <a:r>
              <a:rPr lang="en-US" sz="1400"/>
              <a:t>Natural gas commodity and </a:t>
            </a:r>
            <a:r>
              <a:rPr lang="en-US" sz="1400" err="1"/>
              <a:t>burnertip</a:t>
            </a:r>
            <a:r>
              <a:rPr lang="en-US" sz="1400"/>
              <a:t> price forecast from 2019 Preliminary IEPR (average of PG&amp;E Backbone and SCG Needles)</a:t>
            </a:r>
          </a:p>
          <a:p>
            <a:r>
              <a:rPr lang="en-US" sz="1600"/>
              <a:t>Natural gas retail rates based on </a:t>
            </a:r>
            <a:r>
              <a:rPr lang="en-US" sz="1400"/>
              <a:t>2019 Preliminary IEPR Mid-Demand Retail Rate Forecast</a:t>
            </a:r>
          </a:p>
          <a:p>
            <a:pPr lvl="1"/>
            <a:r>
              <a:rPr lang="en-US" sz="1400"/>
              <a:t>Residential retail rate forecast has increased compared to 2019 code cycle</a:t>
            </a:r>
          </a:p>
          <a:p>
            <a:pPr lvl="1"/>
            <a:r>
              <a:rPr lang="en-US" sz="1400"/>
              <a:t>Non-residential retail rate forecast has decreased compared to 2019 code cycle</a:t>
            </a:r>
          </a:p>
          <a:p>
            <a:pPr lvl="1"/>
            <a:endParaRPr lang="en-US"/>
          </a:p>
          <a:p>
            <a:pPr lvl="1"/>
            <a:endParaRPr lang="en-US" sz="1400"/>
          </a:p>
          <a:p>
            <a:pPr lvl="1"/>
            <a:endParaRPr lang="en-US" sz="1400"/>
          </a:p>
          <a:p>
            <a:pPr lvl="1"/>
            <a:endParaRPr lang="en-US" sz="1400"/>
          </a:p>
          <a:p>
            <a:pPr lvl="1"/>
            <a:endParaRPr lang="en-US" sz="1400"/>
          </a:p>
          <a:p>
            <a:pPr lvl="1"/>
            <a:endParaRPr lang="en-US" sz="1400"/>
          </a:p>
          <a:p>
            <a:pPr marL="457200" lvl="1" indent="0">
              <a:buNone/>
            </a:pPr>
            <a:endParaRPr lang="en-US" sz="1400"/>
          </a:p>
          <a:p>
            <a:pPr marL="457200" lvl="1" indent="0">
              <a:buNone/>
            </a:pPr>
            <a:endParaRPr lang="en-US" sz="1400"/>
          </a:p>
          <a:p>
            <a:pPr marL="457200" lvl="1" indent="0">
              <a:buNone/>
            </a:pPr>
            <a:endParaRPr lang="en-US" sz="1400"/>
          </a:p>
        </p:txBody>
      </p:sp>
      <p:pic>
        <p:nvPicPr>
          <p:cNvPr id="12" name="Picture 11">
            <a:extLst>
              <a:ext uri="{FF2B5EF4-FFF2-40B4-BE49-F238E27FC236}">
                <a16:creationId xmlns:a16="http://schemas.microsoft.com/office/drawing/2014/main" id="{4F5D09A5-68D0-4C91-BF5C-88C013D79B74}"/>
              </a:ext>
            </a:extLst>
          </p:cNvPr>
          <p:cNvPicPr>
            <a:picLocks noChangeAspect="1"/>
          </p:cNvPicPr>
          <p:nvPr/>
        </p:nvPicPr>
        <p:blipFill>
          <a:blip r:embed="rId2"/>
          <a:stretch>
            <a:fillRect/>
          </a:stretch>
        </p:blipFill>
        <p:spPr>
          <a:xfrm>
            <a:off x="914400" y="3657600"/>
            <a:ext cx="4072481" cy="2743438"/>
          </a:xfrm>
          <a:prstGeom prst="rect">
            <a:avLst/>
          </a:prstGeom>
        </p:spPr>
      </p:pic>
      <p:pic>
        <p:nvPicPr>
          <p:cNvPr id="10" name="Picture 9">
            <a:extLst>
              <a:ext uri="{FF2B5EF4-FFF2-40B4-BE49-F238E27FC236}">
                <a16:creationId xmlns:a16="http://schemas.microsoft.com/office/drawing/2014/main" id="{3B604FEB-AEB2-4472-B69D-C69156C50D82}"/>
              </a:ext>
            </a:extLst>
          </p:cNvPr>
          <p:cNvPicPr>
            <a:picLocks noChangeAspect="1"/>
          </p:cNvPicPr>
          <p:nvPr/>
        </p:nvPicPr>
        <p:blipFill>
          <a:blip r:embed="rId3"/>
          <a:stretch>
            <a:fillRect/>
          </a:stretch>
        </p:blipFill>
        <p:spPr>
          <a:xfrm>
            <a:off x="6583680" y="3657600"/>
            <a:ext cx="4773582" cy="2743438"/>
          </a:xfrm>
          <a:prstGeom prst="rect">
            <a:avLst/>
          </a:prstGeom>
        </p:spPr>
      </p:pic>
      <p:sp>
        <p:nvSpPr>
          <p:cNvPr id="9" name="TextBox 8">
            <a:extLst>
              <a:ext uri="{FF2B5EF4-FFF2-40B4-BE49-F238E27FC236}">
                <a16:creationId xmlns:a16="http://schemas.microsoft.com/office/drawing/2014/main" id="{C2A914B0-C574-4042-BC95-3E3D4FF4E6F2}"/>
              </a:ext>
            </a:extLst>
          </p:cNvPr>
          <p:cNvSpPr txBox="1"/>
          <p:nvPr/>
        </p:nvSpPr>
        <p:spPr>
          <a:xfrm>
            <a:off x="1939048" y="3403518"/>
            <a:ext cx="2107822" cy="307777"/>
          </a:xfrm>
          <a:prstGeom prst="rect">
            <a:avLst/>
          </a:prstGeom>
          <a:noFill/>
        </p:spPr>
        <p:txBody>
          <a:bodyPr wrap="square" rtlCol="0">
            <a:spAutoFit/>
          </a:bodyPr>
          <a:lstStyle/>
          <a:p>
            <a:r>
              <a:rPr lang="en-US" sz="1400" b="1">
                <a:solidFill>
                  <a:schemeClr val="tx1">
                    <a:lumMod val="75000"/>
                  </a:schemeClr>
                </a:solidFill>
              </a:rPr>
              <a:t>Natural Gas </a:t>
            </a:r>
            <a:r>
              <a:rPr lang="en-US" sz="1400" b="1" err="1">
                <a:solidFill>
                  <a:schemeClr val="tx1">
                    <a:lumMod val="75000"/>
                  </a:schemeClr>
                </a:solidFill>
              </a:rPr>
              <a:t>Burnertip</a:t>
            </a:r>
            <a:endParaRPr lang="en-US" sz="1400" b="1">
              <a:solidFill>
                <a:schemeClr val="tx1">
                  <a:lumMod val="75000"/>
                </a:schemeClr>
              </a:solidFill>
            </a:endParaRPr>
          </a:p>
        </p:txBody>
      </p:sp>
      <p:sp>
        <p:nvSpPr>
          <p:cNvPr id="11" name="TextBox 10">
            <a:extLst>
              <a:ext uri="{FF2B5EF4-FFF2-40B4-BE49-F238E27FC236}">
                <a16:creationId xmlns:a16="http://schemas.microsoft.com/office/drawing/2014/main" id="{8D6112BC-6C18-4E2F-A056-ECAD9D781243}"/>
              </a:ext>
            </a:extLst>
          </p:cNvPr>
          <p:cNvSpPr txBox="1"/>
          <p:nvPr/>
        </p:nvSpPr>
        <p:spPr>
          <a:xfrm>
            <a:off x="7780869" y="3403518"/>
            <a:ext cx="2599907" cy="307777"/>
          </a:xfrm>
          <a:prstGeom prst="rect">
            <a:avLst/>
          </a:prstGeom>
          <a:noFill/>
        </p:spPr>
        <p:txBody>
          <a:bodyPr wrap="square" rtlCol="0">
            <a:spAutoFit/>
          </a:bodyPr>
          <a:lstStyle/>
          <a:p>
            <a:r>
              <a:rPr lang="en-US" sz="1400" b="1">
                <a:solidFill>
                  <a:schemeClr val="tx1">
                    <a:lumMod val="75000"/>
                  </a:schemeClr>
                </a:solidFill>
              </a:rPr>
              <a:t>Natural Gas Retail Rates</a:t>
            </a:r>
          </a:p>
        </p:txBody>
      </p:sp>
      <p:sp>
        <p:nvSpPr>
          <p:cNvPr id="13" name="Arrow: Down 12">
            <a:extLst>
              <a:ext uri="{FF2B5EF4-FFF2-40B4-BE49-F238E27FC236}">
                <a16:creationId xmlns:a16="http://schemas.microsoft.com/office/drawing/2014/main" id="{FD7704DB-C72A-49EA-BF69-CFE21DAC5234}"/>
              </a:ext>
            </a:extLst>
          </p:cNvPr>
          <p:cNvSpPr/>
          <p:nvPr/>
        </p:nvSpPr>
        <p:spPr>
          <a:xfrm>
            <a:off x="3013554" y="4603072"/>
            <a:ext cx="346229" cy="4261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0311938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F22EAD2-2CD6-4DA2-8CB9-3911BCE08F4A}"/>
              </a:ext>
            </a:extLst>
          </p:cNvPr>
          <p:cNvPicPr>
            <a:picLocks noChangeAspect="1"/>
          </p:cNvPicPr>
          <p:nvPr/>
        </p:nvPicPr>
        <p:blipFill>
          <a:blip r:embed="rId2"/>
          <a:stretch>
            <a:fillRect/>
          </a:stretch>
        </p:blipFill>
        <p:spPr>
          <a:xfrm>
            <a:off x="3038359" y="3040605"/>
            <a:ext cx="6108463" cy="3076576"/>
          </a:xfrm>
          <a:prstGeom prst="rect">
            <a:avLst/>
          </a:prstGeom>
        </p:spPr>
      </p:pic>
      <p:sp>
        <p:nvSpPr>
          <p:cNvPr id="2" name="Title 1">
            <a:extLst>
              <a:ext uri="{FF2B5EF4-FFF2-40B4-BE49-F238E27FC236}">
                <a16:creationId xmlns:a16="http://schemas.microsoft.com/office/drawing/2014/main" id="{69BD33EA-9B5D-4C33-A6B8-BCD83EA65D38}"/>
              </a:ext>
            </a:extLst>
          </p:cNvPr>
          <p:cNvSpPr>
            <a:spLocks noGrp="1"/>
          </p:cNvSpPr>
          <p:nvPr>
            <p:ph type="title"/>
          </p:nvPr>
        </p:nvSpPr>
        <p:spPr/>
        <p:txBody>
          <a:bodyPr/>
          <a:lstStyle/>
          <a:p>
            <a:r>
              <a:rPr lang="en-US"/>
              <a:t>Retail Rate Forecast Comparison</a:t>
            </a:r>
          </a:p>
        </p:txBody>
      </p:sp>
      <p:sp>
        <p:nvSpPr>
          <p:cNvPr id="3" name="Text Placeholder 2">
            <a:extLst>
              <a:ext uri="{FF2B5EF4-FFF2-40B4-BE49-F238E27FC236}">
                <a16:creationId xmlns:a16="http://schemas.microsoft.com/office/drawing/2014/main" id="{1DA2C8B4-B749-4EEE-AE35-DD4A936B95BC}"/>
              </a:ext>
            </a:extLst>
          </p:cNvPr>
          <p:cNvSpPr>
            <a:spLocks noGrp="1"/>
          </p:cNvSpPr>
          <p:nvPr>
            <p:ph type="body" sz="quarter" idx="10"/>
          </p:nvPr>
        </p:nvSpPr>
        <p:spPr/>
        <p:txBody>
          <a:bodyPr/>
          <a:lstStyle/>
          <a:p>
            <a:r>
              <a:rPr lang="en-US"/>
              <a:t>Retail Rate forecast scenario is conservative compared to other PATHWAYS scenarios that meet emissions targets</a:t>
            </a:r>
          </a:p>
          <a:p>
            <a:pPr lvl="1"/>
            <a:r>
              <a:rPr lang="en-US"/>
              <a:t>Alternatives are increased synthetic natural gas, or high building electrification, both of which are expensive</a:t>
            </a:r>
          </a:p>
          <a:p>
            <a:pPr lvl="1"/>
            <a:r>
              <a:rPr lang="en-US"/>
              <a:t>This scenario compensates for less decarbonization in the building sector with larger, more expensive reductions in other sectors</a:t>
            </a:r>
          </a:p>
        </p:txBody>
      </p:sp>
    </p:spTree>
    <p:extLst>
      <p:ext uri="{BB962C8B-B14F-4D97-AF65-F5344CB8AC3E}">
        <p14:creationId xmlns:p14="http://schemas.microsoft.com/office/powerpoint/2010/main" val="107077485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AB0D258-EB39-4BA6-8A81-E22CC975E89B}"/>
              </a:ext>
            </a:extLst>
          </p:cNvPr>
          <p:cNvPicPr>
            <a:picLocks noChangeAspect="1"/>
          </p:cNvPicPr>
          <p:nvPr/>
        </p:nvPicPr>
        <p:blipFill>
          <a:blip r:embed="rId2"/>
          <a:stretch>
            <a:fillRect/>
          </a:stretch>
        </p:blipFill>
        <p:spPr>
          <a:xfrm>
            <a:off x="6730048" y="1142843"/>
            <a:ext cx="5004752" cy="2514600"/>
          </a:xfrm>
          <a:prstGeom prst="rect">
            <a:avLst/>
          </a:prstGeom>
        </p:spPr>
      </p:pic>
      <p:pic>
        <p:nvPicPr>
          <p:cNvPr id="5" name="Picture 4">
            <a:extLst>
              <a:ext uri="{FF2B5EF4-FFF2-40B4-BE49-F238E27FC236}">
                <a16:creationId xmlns:a16="http://schemas.microsoft.com/office/drawing/2014/main" id="{A89F73BE-CF2C-441C-B2C6-07D87227AA63}"/>
              </a:ext>
            </a:extLst>
          </p:cNvPr>
          <p:cNvPicPr>
            <a:picLocks noChangeAspect="1"/>
          </p:cNvPicPr>
          <p:nvPr/>
        </p:nvPicPr>
        <p:blipFill>
          <a:blip r:embed="rId3"/>
          <a:stretch>
            <a:fillRect/>
          </a:stretch>
        </p:blipFill>
        <p:spPr>
          <a:xfrm>
            <a:off x="3810000" y="3812245"/>
            <a:ext cx="3653658" cy="2514600"/>
          </a:xfrm>
          <a:prstGeom prst="rect">
            <a:avLst/>
          </a:prstGeom>
        </p:spPr>
      </p:pic>
      <p:pic>
        <p:nvPicPr>
          <p:cNvPr id="4" name="Picture 3">
            <a:extLst>
              <a:ext uri="{FF2B5EF4-FFF2-40B4-BE49-F238E27FC236}">
                <a16:creationId xmlns:a16="http://schemas.microsoft.com/office/drawing/2014/main" id="{5345107E-B69D-45F6-9095-BAB6E5423F93}"/>
              </a:ext>
            </a:extLst>
          </p:cNvPr>
          <p:cNvPicPr>
            <a:picLocks noChangeAspect="1"/>
          </p:cNvPicPr>
          <p:nvPr/>
        </p:nvPicPr>
        <p:blipFill>
          <a:blip r:embed="rId4"/>
          <a:stretch>
            <a:fillRect/>
          </a:stretch>
        </p:blipFill>
        <p:spPr>
          <a:xfrm>
            <a:off x="228600" y="3812246"/>
            <a:ext cx="3653658" cy="2514600"/>
          </a:xfrm>
          <a:prstGeom prst="rect">
            <a:avLst/>
          </a:prstGeom>
        </p:spPr>
      </p:pic>
      <p:sp>
        <p:nvSpPr>
          <p:cNvPr id="3" name="Text Placeholder 2">
            <a:extLst>
              <a:ext uri="{FF2B5EF4-FFF2-40B4-BE49-F238E27FC236}">
                <a16:creationId xmlns:a16="http://schemas.microsoft.com/office/drawing/2014/main" id="{5831239B-6879-4C8B-8406-74AEDB5DBDC4}"/>
              </a:ext>
            </a:extLst>
          </p:cNvPr>
          <p:cNvSpPr>
            <a:spLocks noGrp="1"/>
          </p:cNvSpPr>
          <p:nvPr>
            <p:ph type="body" sz="quarter" idx="10"/>
          </p:nvPr>
        </p:nvSpPr>
        <p:spPr>
          <a:xfrm>
            <a:off x="543528" y="1524000"/>
            <a:ext cx="5781072" cy="4937760"/>
          </a:xfrm>
        </p:spPr>
        <p:txBody>
          <a:bodyPr/>
          <a:lstStyle/>
          <a:p>
            <a:r>
              <a:rPr lang="en-US"/>
              <a:t>Policy Compliant yields higher retail gas rates, which translates to higher TDVs</a:t>
            </a:r>
          </a:p>
          <a:p>
            <a:r>
              <a:rPr lang="en-US"/>
              <a:t>The difference between scenarios is larger for Non-Res</a:t>
            </a:r>
          </a:p>
        </p:txBody>
      </p:sp>
      <p:sp>
        <p:nvSpPr>
          <p:cNvPr id="2" name="Title 1">
            <a:extLst>
              <a:ext uri="{FF2B5EF4-FFF2-40B4-BE49-F238E27FC236}">
                <a16:creationId xmlns:a16="http://schemas.microsoft.com/office/drawing/2014/main" id="{4C257FFC-E88A-44CF-971E-806A1B2219D6}"/>
              </a:ext>
            </a:extLst>
          </p:cNvPr>
          <p:cNvSpPr>
            <a:spLocks noGrp="1"/>
          </p:cNvSpPr>
          <p:nvPr>
            <p:ph type="title"/>
          </p:nvPr>
        </p:nvSpPr>
        <p:spPr/>
        <p:txBody>
          <a:bodyPr/>
          <a:lstStyle/>
          <a:p>
            <a:r>
              <a:rPr lang="en-US"/>
              <a:t>Natural Gas Scenario Comparison</a:t>
            </a:r>
          </a:p>
        </p:txBody>
      </p:sp>
      <p:sp>
        <p:nvSpPr>
          <p:cNvPr id="15" name="TextBox 14">
            <a:extLst>
              <a:ext uri="{FF2B5EF4-FFF2-40B4-BE49-F238E27FC236}">
                <a16:creationId xmlns:a16="http://schemas.microsoft.com/office/drawing/2014/main" id="{8DD09B89-E94D-40F8-9B22-BBA95310B1D9}"/>
              </a:ext>
            </a:extLst>
          </p:cNvPr>
          <p:cNvSpPr txBox="1"/>
          <p:nvPr/>
        </p:nvSpPr>
        <p:spPr>
          <a:xfrm>
            <a:off x="1554944" y="3673747"/>
            <a:ext cx="1398140" cy="276999"/>
          </a:xfrm>
          <a:prstGeom prst="rect">
            <a:avLst/>
          </a:prstGeom>
          <a:noFill/>
        </p:spPr>
        <p:txBody>
          <a:bodyPr wrap="none" rtlCol="0">
            <a:spAutoFit/>
          </a:bodyPr>
          <a:lstStyle/>
          <a:p>
            <a:pPr algn="l"/>
            <a:r>
              <a:rPr lang="en-US" sz="1200" b="1">
                <a:solidFill>
                  <a:schemeClr val="accent1"/>
                </a:solidFill>
              </a:rPr>
              <a:t>Natural Gas TDV</a:t>
            </a:r>
          </a:p>
        </p:txBody>
      </p:sp>
      <p:sp>
        <p:nvSpPr>
          <p:cNvPr id="17" name="TextBox 16">
            <a:extLst>
              <a:ext uri="{FF2B5EF4-FFF2-40B4-BE49-F238E27FC236}">
                <a16:creationId xmlns:a16="http://schemas.microsoft.com/office/drawing/2014/main" id="{B17300A0-8E5C-4E15-AE44-E7AC15BB89D9}"/>
              </a:ext>
            </a:extLst>
          </p:cNvPr>
          <p:cNvSpPr txBox="1"/>
          <p:nvPr/>
        </p:nvSpPr>
        <p:spPr>
          <a:xfrm>
            <a:off x="5088593" y="3673747"/>
            <a:ext cx="1398140" cy="276999"/>
          </a:xfrm>
          <a:prstGeom prst="rect">
            <a:avLst/>
          </a:prstGeom>
          <a:noFill/>
        </p:spPr>
        <p:txBody>
          <a:bodyPr wrap="none" rtlCol="0">
            <a:spAutoFit/>
          </a:bodyPr>
          <a:lstStyle/>
          <a:p>
            <a:pPr algn="l"/>
            <a:r>
              <a:rPr lang="en-US" sz="1200" b="1">
                <a:solidFill>
                  <a:schemeClr val="accent1"/>
                </a:solidFill>
              </a:rPr>
              <a:t>Natural Gas TDV</a:t>
            </a:r>
          </a:p>
        </p:txBody>
      </p:sp>
      <p:sp>
        <p:nvSpPr>
          <p:cNvPr id="19" name="TextBox 18">
            <a:extLst>
              <a:ext uri="{FF2B5EF4-FFF2-40B4-BE49-F238E27FC236}">
                <a16:creationId xmlns:a16="http://schemas.microsoft.com/office/drawing/2014/main" id="{057DEAF1-7A35-4D01-B515-9F1E3FE1CE1A}"/>
              </a:ext>
            </a:extLst>
          </p:cNvPr>
          <p:cNvSpPr txBox="1"/>
          <p:nvPr/>
        </p:nvSpPr>
        <p:spPr>
          <a:xfrm>
            <a:off x="7630185" y="995601"/>
            <a:ext cx="1968809" cy="276999"/>
          </a:xfrm>
          <a:prstGeom prst="rect">
            <a:avLst/>
          </a:prstGeom>
          <a:noFill/>
        </p:spPr>
        <p:txBody>
          <a:bodyPr wrap="none" rtlCol="0">
            <a:spAutoFit/>
          </a:bodyPr>
          <a:lstStyle/>
          <a:p>
            <a:pPr algn="l"/>
            <a:r>
              <a:rPr lang="en-US" sz="1200" b="1">
                <a:solidFill>
                  <a:schemeClr val="accent1"/>
                </a:solidFill>
              </a:rPr>
              <a:t>Natural Gas Retail Rates</a:t>
            </a:r>
          </a:p>
        </p:txBody>
      </p:sp>
    </p:spTree>
    <p:extLst>
      <p:ext uri="{BB962C8B-B14F-4D97-AF65-F5344CB8AC3E}">
        <p14:creationId xmlns:p14="http://schemas.microsoft.com/office/powerpoint/2010/main" val="2744159161"/>
      </p:ext>
    </p:extLst>
  </p:cSld>
  <p:clrMapOvr>
    <a:masterClrMapping/>
  </p:clrMapOvr>
</p:sld>
</file>

<file path=ppt/theme/theme1.xml><?xml version="1.0" encoding="utf-8"?>
<a:theme xmlns:a="http://schemas.openxmlformats.org/drawingml/2006/main" name="1_Title and Content">
  <a:themeElements>
    <a:clrScheme name="E3 2019">
      <a:dk1>
        <a:srgbClr val="034E6E"/>
      </a:dk1>
      <a:lt1>
        <a:sysClr val="window" lastClr="FFFFFF"/>
      </a:lt1>
      <a:dk2>
        <a:srgbClr val="315361"/>
      </a:dk2>
      <a:lt2>
        <a:srgbClr val="EEECE1"/>
      </a:lt2>
      <a:accent1>
        <a:srgbClr val="034E6E"/>
      </a:accent1>
      <a:accent2>
        <a:srgbClr val="AF7E00"/>
      </a:accent2>
      <a:accent3>
        <a:srgbClr val="AF2200"/>
      </a:accent3>
      <a:accent4>
        <a:srgbClr val="007E33"/>
      </a:accent4>
      <a:accent5>
        <a:srgbClr val="AF5D00"/>
      </a:accent5>
      <a:accent6>
        <a:srgbClr val="0A1978"/>
      </a:accent6>
      <a:hlink>
        <a:srgbClr val="0000FF"/>
      </a:hlink>
      <a:folHlink>
        <a:srgbClr val="80008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l">
          <a:defRPr dirty="0" err="1" smtClean="0">
            <a:solidFill>
              <a:schemeClr val="accent1"/>
            </a:solidFill>
          </a:defRPr>
        </a:defPPr>
      </a:lstStyle>
    </a:tx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D3024AC86B0943888ACB85ECD77BEF" ma:contentTypeVersion="10" ma:contentTypeDescription="Create a new document." ma:contentTypeScope="" ma:versionID="805b75b2205d8b8b9297b959d1c7fb6a">
  <xsd:schema xmlns:xsd="http://www.w3.org/2001/XMLSchema" xmlns:xs="http://www.w3.org/2001/XMLSchema" xmlns:p="http://schemas.microsoft.com/office/2006/metadata/properties" xmlns:ns2="11fe593a-a80c-47a6-8780-4b2fc42ae14d" xmlns:ns3="c50bd08f-0351-4d72-8c5a-89f5313d6ba5" targetNamespace="http://schemas.microsoft.com/office/2006/metadata/properties" ma:root="true" ma:fieldsID="05ccbbc1a5bc7d36b39621aa11b02c9f" ns2:_="" ns3:_="">
    <xsd:import namespace="11fe593a-a80c-47a6-8780-4b2fc42ae14d"/>
    <xsd:import namespace="c50bd08f-0351-4d72-8c5a-89f5313d6ba5"/>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1fe593a-a80c-47a6-8780-4b2fc42ae1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50bd08f-0351-4d72-8c5a-89f5313d6ba5"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D374561-4409-4288-AD3C-25D7E5D7D059}">
  <ds:schemaRefs>
    <ds:schemaRef ds:uri="11fe593a-a80c-47a6-8780-4b2fc42ae14d"/>
    <ds:schemaRef ds:uri="c50bd08f-0351-4d72-8c5a-89f5313d6b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69716E27-0FDA-4060-A268-A7AE97881169}">
  <ds:schemaRefs>
    <ds:schemaRef ds:uri="http://schemas.microsoft.com/sharepoint/v3/contenttype/forms"/>
  </ds:schemaRefs>
</ds:datastoreItem>
</file>

<file path=customXml/itemProps3.xml><?xml version="1.0" encoding="utf-8"?>
<ds:datastoreItem xmlns:ds="http://schemas.openxmlformats.org/officeDocument/2006/customXml" ds:itemID="{9EC4DAFF-A17B-4137-9577-441809B55563}">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11fe593a-a80c-47a6-8780-4b2fc42ae14d"/>
    <ds:schemaRef ds:uri="c50bd08f-0351-4d72-8c5a-89f5313d6ba5"/>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112</TotalTime>
  <Words>4462</Words>
  <Application>Microsoft Office PowerPoint</Application>
  <PresentationFormat>Widescreen</PresentationFormat>
  <Paragraphs>585</Paragraphs>
  <Slides>68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68</vt:i4>
      </vt:variant>
    </vt:vector>
  </HeadingPairs>
  <TitlesOfParts>
    <vt:vector size="76" baseType="lpstr">
      <vt:lpstr>Arial</vt:lpstr>
      <vt:lpstr>Arial Black</vt:lpstr>
      <vt:lpstr>Calibri</vt:lpstr>
      <vt:lpstr>Courier New</vt:lpstr>
      <vt:lpstr>Franklin Gothic Demi</vt:lpstr>
      <vt:lpstr>Wingdings</vt:lpstr>
      <vt:lpstr>Wingdings 2</vt:lpstr>
      <vt:lpstr>1_Title and Content</vt:lpstr>
      <vt:lpstr>Title 24 2022 TDV Factors Background and Updates</vt:lpstr>
      <vt:lpstr>Agenda</vt:lpstr>
      <vt:lpstr>Time-Dependent Value (TDV) Background</vt:lpstr>
      <vt:lpstr>What are TDVs?</vt:lpstr>
      <vt:lpstr>What are TDVs used for?</vt:lpstr>
      <vt:lpstr>Frequently Asked Questions (1)</vt:lpstr>
      <vt:lpstr>Frequently Asked Questions (2)</vt:lpstr>
      <vt:lpstr>Frequently Asked Questions (3)</vt:lpstr>
      <vt:lpstr>TDV Policy Assumptions</vt:lpstr>
      <vt:lpstr>California’s Deep Decarbonized Future</vt:lpstr>
      <vt:lpstr>4 Pillars of Energy Decarbonization</vt:lpstr>
      <vt:lpstr>Major Policy Targets</vt:lpstr>
      <vt:lpstr>Sector Emissions Projections in Policy Compliant Scenario</vt:lpstr>
      <vt:lpstr>Building Decarbonization Assumptions</vt:lpstr>
      <vt:lpstr>Residential Space Heating Stock (E.g.)</vt:lpstr>
      <vt:lpstr>Natural Gas TDV Scenario Analysis</vt:lpstr>
      <vt:lpstr>TDV Development</vt:lpstr>
      <vt:lpstr>Modeling Framework</vt:lpstr>
      <vt:lpstr>Annual Load Forecast</vt:lpstr>
      <vt:lpstr>Building Electrification Load Profile</vt:lpstr>
      <vt:lpstr>RESOLVE Resource Plan</vt:lpstr>
      <vt:lpstr>RESOLVE Resource Portfolio</vt:lpstr>
      <vt:lpstr>Avoided Energy Costs</vt:lpstr>
      <vt:lpstr>Wholesale Electricity Price Forecast</vt:lpstr>
      <vt:lpstr>PLEXOS Energy Price Shape Example: SCE 2030</vt:lpstr>
      <vt:lpstr>Energy Price Shape Comparison</vt:lpstr>
      <vt:lpstr>Generation Capacity</vt:lpstr>
      <vt:lpstr>T&amp;D Capacity</vt:lpstr>
      <vt:lpstr>Emissions Accounting for Electricity</vt:lpstr>
      <vt:lpstr>Emissions Accounting for Natural Gas</vt:lpstr>
      <vt:lpstr>GHG Emissions Accounting</vt:lpstr>
      <vt:lpstr>Electricity Retail Rate Adjustment</vt:lpstr>
      <vt:lpstr>Title 24 2022 TDV Results</vt:lpstr>
      <vt:lpstr>Updated Inputs to Electricity TDV</vt:lpstr>
      <vt:lpstr>Electricity TDV Changes from Last Cycle</vt:lpstr>
      <vt:lpstr>Comparisons between TDVs</vt:lpstr>
      <vt:lpstr>Updated inputs to Natural Gas TDV - Policy</vt:lpstr>
      <vt:lpstr>Updated inputs to Natural Gas TDV – Mid-IEPR</vt:lpstr>
      <vt:lpstr>Updated inputs to Propane TDV</vt:lpstr>
      <vt:lpstr>Natural Gas and Propane TDVs Comparison</vt:lpstr>
      <vt:lpstr>Source Energy Metric</vt:lpstr>
      <vt:lpstr>Source Energy Metric</vt:lpstr>
      <vt:lpstr>Formulation - Electricity Source Energy</vt:lpstr>
      <vt:lpstr>Formulation – Electricity Source Energy (2)</vt:lpstr>
      <vt:lpstr>8760 Long-run Source Energy Factors</vt:lpstr>
      <vt:lpstr>Natural Gas and Propane Source Energy</vt:lpstr>
      <vt:lpstr>Source Energy Comparison</vt:lpstr>
      <vt:lpstr>Non-Combustion Emissions</vt:lpstr>
      <vt:lpstr>Background on including High GWP emissions</vt:lpstr>
      <vt:lpstr>Background on including High GWP emissions</vt:lpstr>
      <vt:lpstr>Proposed Mechanism for Non-Combustion Emissions Accounting</vt:lpstr>
      <vt:lpstr>Refrigerant leakage</vt:lpstr>
      <vt:lpstr>Lower-GWP refrigerants</vt:lpstr>
      <vt:lpstr>Methane leakage</vt:lpstr>
      <vt:lpstr>Estimating methane leakage</vt:lpstr>
      <vt:lpstr>Sample calculation of emissions using leakage rates</vt:lpstr>
      <vt:lpstr>Key takeaways</vt:lpstr>
      <vt:lpstr>Appendix</vt:lpstr>
      <vt:lpstr>Baseline Load Weather Matching Algorithm</vt:lpstr>
      <vt:lpstr>Electric Vehicle Charging Load Profile</vt:lpstr>
      <vt:lpstr>Weather-Matched Renewable Generation</vt:lpstr>
      <vt:lpstr>Policy Compliant RNG Costs</vt:lpstr>
      <vt:lpstr>Generation Capacity (2)</vt:lpstr>
      <vt:lpstr>Ancillary Services, Losses</vt:lpstr>
      <vt:lpstr>Natural gas retail rate forecasts (Policy Compliant Scenario)</vt:lpstr>
      <vt:lpstr>Natural gas retail rate forecasts (Mid-IEPR Scenario)</vt:lpstr>
      <vt:lpstr>Retail Rate Forecast Comparison</vt:lpstr>
      <vt:lpstr>Natural Gas Scenario Comparison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Brian Conlon</cp:lastModifiedBy>
  <cp:revision>2</cp:revision>
  <dcterms:created xsi:type="dcterms:W3CDTF">2018-07-03T00:24:24Z</dcterms:created>
  <dcterms:modified xsi:type="dcterms:W3CDTF">2019-10-18T23:07:18Z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0x01010064D3024AC86B0943888ACB85ECD77BEF</vt:lpwstr>
  </property>
</Properties>
</file>