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6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.xml" ContentType="application/vnd.openxmlformats-officedocument.presentationml.slideLayout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4.xml" ContentType="application/vnd.openxmlformats-officedocument.theme+xml"/>
  <Override PartName="/ppt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tags/tag2.xml" ContentType="application/vnd.openxmlformats-officedocument.presentationml.tags+xml"/>
  <Override PartName="/ppt/tags/tag1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  <p:sldMasterId id="2147483656" r:id="rId2"/>
  </p:sldMasterIdLst>
  <p:notesMasterIdLst>
    <p:notesMasterId r:id="rId9"/>
  </p:notesMasterIdLst>
  <p:handoutMasterIdLst>
    <p:handoutMasterId r:id="rId10"/>
  </p:handoutMasterIdLst>
  <p:sldIdLst>
    <p:sldId id="256" r:id="rId3"/>
    <p:sldId id="273" r:id="rId4"/>
    <p:sldId id="269" r:id="rId5"/>
    <p:sldId id="270" r:id="rId6"/>
    <p:sldId id="272" r:id="rId7"/>
    <p:sldId id="268" r:id="rId8"/>
  </p:sldIdLst>
  <p:sldSz cx="9601200" cy="6858000"/>
  <p:notesSz cx="7010400" cy="9296400"/>
  <p:custDataLst>
    <p:tags r:id="rId11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54CC"/>
    <a:srgbClr val="F72969"/>
    <a:srgbClr val="FF9933"/>
    <a:srgbClr val="FFFF00"/>
    <a:srgbClr val="893BC3"/>
    <a:srgbClr val="FF0066"/>
    <a:srgbClr val="CCECFF"/>
    <a:srgbClr val="FFEB99"/>
    <a:srgbClr val="0000EA"/>
    <a:srgbClr val="C5E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85" autoAdjust="0"/>
    <p:restoredTop sz="84686" autoAdjust="0"/>
  </p:normalViewPr>
  <p:slideViewPr>
    <p:cSldViewPr snapToGrid="0" snapToObjects="1" showGuides="1">
      <p:cViewPr varScale="1">
        <p:scale>
          <a:sx n="75" d="100"/>
          <a:sy n="75" d="100"/>
        </p:scale>
        <p:origin x="-1380" y="-102"/>
      </p:cViewPr>
      <p:guideLst>
        <p:guide orient="horz" pos="957"/>
        <p:guide orient="horz" pos="700"/>
        <p:guide orient="horz" pos="175"/>
        <p:guide pos="5775"/>
      </p:guideLst>
    </p:cSldViewPr>
  </p:slideViewPr>
  <p:outlineViewPr>
    <p:cViewPr>
      <p:scale>
        <a:sx n="33" d="100"/>
        <a:sy n="33" d="100"/>
      </p:scale>
      <p:origin x="48" y="570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18" Type="http://schemas.openxmlformats.org/officeDocument/2006/relationships/customXml" Target="../customXml/item3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17" Type="http://schemas.openxmlformats.org/officeDocument/2006/relationships/customXml" Target="../customXml/item2.xml"/><Relationship Id="rId2" Type="http://schemas.openxmlformats.org/officeDocument/2006/relationships/slideMaster" Target="slideMasters/slideMaster2.xml"/><Relationship Id="rId16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gs" Target="tags/tag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19" Type="http://schemas.openxmlformats.org/officeDocument/2006/relationships/customXml" Target="../customXml/item4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9" y="1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/>
          <a:lstStyle>
            <a:lvl1pPr algn="r">
              <a:defRPr sz="1200"/>
            </a:lvl1pPr>
          </a:lstStyle>
          <a:p>
            <a:fld id="{51ED9E63-EFD3-4923-9018-0B46E48695E4}" type="datetimeFigureOut">
              <a:rPr lang="en-US" smtClean="0"/>
              <a:t>5/9/2017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9676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9" y="8829676"/>
            <a:ext cx="3038475" cy="465138"/>
          </a:xfrm>
          <a:prstGeom prst="rect">
            <a:avLst/>
          </a:prstGeom>
        </p:spPr>
        <p:txBody>
          <a:bodyPr vert="horz" lIns="91427" tIns="45713" rIns="91427" bIns="45713" rtlCol="0" anchor="b"/>
          <a:lstStyle>
            <a:lvl1pPr algn="r">
              <a:defRPr sz="1200"/>
            </a:lvl1pPr>
          </a:lstStyle>
          <a:p>
            <a:fld id="{B9721B69-2323-4C84-9CC1-825015C6E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41781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1" cy="464820"/>
          </a:xfrm>
          <a:prstGeom prst="rect">
            <a:avLst/>
          </a:prstGeom>
        </p:spPr>
        <p:txBody>
          <a:bodyPr vert="horz" lIns="93162" tIns="46582" rIns="93162" bIns="46582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7" y="0"/>
            <a:ext cx="3037841" cy="464820"/>
          </a:xfrm>
          <a:prstGeom prst="rect">
            <a:avLst/>
          </a:prstGeom>
        </p:spPr>
        <p:txBody>
          <a:bodyPr vert="horz" lIns="93162" tIns="46582" rIns="93162" bIns="46582" rtlCol="0"/>
          <a:lstStyle>
            <a:lvl1pPr algn="r">
              <a:defRPr sz="1200"/>
            </a:lvl1pPr>
          </a:lstStyle>
          <a:p>
            <a:fld id="{FA75A6CE-42F9-4E01-AD14-17456ACECB09}" type="datetimeFigureOut">
              <a:rPr lang="en-US" smtClean="0"/>
              <a:pPr/>
              <a:t>5/9/2017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63625" y="696913"/>
            <a:ext cx="4883150" cy="34877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62" tIns="46582" rIns="93162" bIns="46582" rtlCol="0" anchor="ctr"/>
          <a:lstStyle/>
          <a:p>
            <a:endParaRPr lang="nl-NL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1"/>
            <a:ext cx="5608320" cy="4183380"/>
          </a:xfrm>
          <a:prstGeom prst="rect">
            <a:avLst/>
          </a:prstGeom>
        </p:spPr>
        <p:txBody>
          <a:bodyPr vert="horz" lIns="93162" tIns="46582" rIns="93162" bIns="4658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6"/>
            <a:ext cx="3037841" cy="464820"/>
          </a:xfrm>
          <a:prstGeom prst="rect">
            <a:avLst/>
          </a:prstGeom>
        </p:spPr>
        <p:txBody>
          <a:bodyPr vert="horz" lIns="93162" tIns="46582" rIns="93162" bIns="46582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7" y="8829966"/>
            <a:ext cx="3037841" cy="464820"/>
          </a:xfrm>
          <a:prstGeom prst="rect">
            <a:avLst/>
          </a:prstGeom>
        </p:spPr>
        <p:txBody>
          <a:bodyPr vert="horz" lIns="93162" tIns="46582" rIns="93162" bIns="46582" rtlCol="0" anchor="b"/>
          <a:lstStyle>
            <a:lvl1pPr algn="r">
              <a:defRPr sz="1200"/>
            </a:lvl1pPr>
          </a:lstStyle>
          <a:p>
            <a:fld id="{0B1C575A-FA3C-4170-BDE2-E20A3839939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363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jpeg"/><Relationship Id="rId5" Type="http://schemas.openxmlformats.org/officeDocument/2006/relationships/image" Target="../media/image1.emf"/><Relationship Id="rId4" Type="http://schemas.openxmlformats.org/officeDocument/2006/relationships/oleObject" Target="../embeddings/oleObject2.bin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ct 5" hidden="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38" name="think-cell Slide" r:id="rId4" imgW="360" imgH="360" progId="TCLayout.ActiveDocument.1">
                  <p:embed/>
                </p:oleObj>
              </mc:Choice>
              <mc:Fallback>
                <p:oleObj name="think-cell Slide" r:id="rId4" imgW="360" imgH="360" progId="TCLayout.ActiveDocument.1">
                  <p:embed/>
                  <p:pic>
                    <p:nvPicPr>
                      <p:cNvPr id="0" name="Picture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6"/>
          <p:cNvPicPr>
            <a:picLocks noChangeAspect="1"/>
          </p:cNvPicPr>
          <p:nvPr userDrawn="1"/>
        </p:nvPicPr>
        <p:blipFill>
          <a:blip r:embed="rId6" cstate="print"/>
          <a:srcRect t="25479"/>
          <a:stretch>
            <a:fillRect/>
          </a:stretch>
        </p:blipFill>
        <p:spPr bwMode="auto">
          <a:xfrm>
            <a:off x="0" y="1747838"/>
            <a:ext cx="9601200" cy="5110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/>
          <p:cNvPicPr>
            <a:picLocks noChangeAspect="1"/>
          </p:cNvPicPr>
          <p:nvPr userDrawn="1"/>
        </p:nvPicPr>
        <p:blipFill>
          <a:blip r:embed="rId6" cstate="print"/>
          <a:srcRect l="1771" r="63288" b="82047"/>
          <a:stretch>
            <a:fillRect/>
          </a:stretch>
        </p:blipFill>
        <p:spPr bwMode="auto">
          <a:xfrm>
            <a:off x="6059" y="0"/>
            <a:ext cx="3194340" cy="1231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 Placeholder 14"/>
          <p:cNvSpPr>
            <a:spLocks noGrp="1"/>
          </p:cNvSpPr>
          <p:nvPr>
            <p:ph type="body" sz="quarter" idx="11" hasCustomPrompt="1"/>
          </p:nvPr>
        </p:nvSpPr>
        <p:spPr>
          <a:xfrm>
            <a:off x="162046" y="2249575"/>
            <a:ext cx="4016415" cy="1384995"/>
          </a:xfrm>
        </p:spPr>
        <p:txBody>
          <a:bodyPr tIns="45720" bIns="45720" anchor="b" anchorCtr="0">
            <a:noAutofit/>
          </a:bodyPr>
          <a:lstStyle>
            <a:lvl1pPr>
              <a:defRPr sz="2800" b="1" baseline="0">
                <a:solidFill>
                  <a:srgbClr val="808080"/>
                </a:solidFill>
              </a:defRPr>
            </a:lvl1pPr>
          </a:lstStyle>
          <a:p>
            <a:pPr lvl="0"/>
            <a:r>
              <a:rPr lang="en-US" dirty="0" smtClean="0"/>
              <a:t>Title in Title Case (Trebuchet MS 28pt, Bold Gray)</a:t>
            </a:r>
            <a:endParaRPr lang="en-US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162046" y="3636700"/>
            <a:ext cx="4016414" cy="837152"/>
          </a:xfrm>
        </p:spPr>
        <p:txBody>
          <a:bodyPr tIns="45720" bIns="45720">
            <a:noAutofit/>
          </a:bodyPr>
          <a:lstStyle>
            <a:lvl1pPr>
              <a:defRPr sz="2200" b="0" baseline="0">
                <a:solidFill>
                  <a:srgbClr val="808080"/>
                </a:solidFill>
              </a:defRPr>
            </a:lvl1pPr>
          </a:lstStyle>
          <a:p>
            <a:pPr lvl="0"/>
            <a:r>
              <a:rPr lang="en-US" dirty="0" smtClean="0"/>
              <a:t>Subtitle in Title Case</a:t>
            </a:r>
          </a:p>
          <a:p>
            <a:pPr lvl="0"/>
            <a:r>
              <a:rPr lang="en-US" dirty="0" smtClean="0"/>
              <a:t>(Trebuchet MS 22pt, Gray)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3" hasCustomPrompt="1"/>
          </p:nvPr>
        </p:nvSpPr>
        <p:spPr>
          <a:xfrm>
            <a:off x="161924" y="4475509"/>
            <a:ext cx="4016414" cy="338554"/>
          </a:xfrm>
        </p:spPr>
        <p:txBody>
          <a:bodyPr tIns="45720" bIns="45720" anchor="ctr" anchorCtr="0">
            <a:noAutofit/>
          </a:bodyPr>
          <a:lstStyle>
            <a:lvl1pPr>
              <a:defRPr b="0" baseline="0">
                <a:solidFill>
                  <a:srgbClr val="808080"/>
                </a:solidFill>
              </a:defRPr>
            </a:lvl1pPr>
          </a:lstStyle>
          <a:p>
            <a:pPr lvl="0"/>
            <a:r>
              <a:rPr lang="en-US" dirty="0" smtClean="0"/>
              <a:t>Date (Trebuchet MS 16pt, Gray)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443133" y="1508400"/>
            <a:ext cx="8716098" cy="4590000"/>
          </a:xfrm>
        </p:spPr>
        <p:txBody>
          <a:bodyPr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572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slideLayout" Target="../slideLayouts/slideLayout3.xml"/><Relationship Id="rId7" Type="http://schemas.openxmlformats.org/officeDocument/2006/relationships/tags" Target="../tags/tag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vmlDrawing" Target="../drawings/vmlDrawing1.vml"/><Relationship Id="rId11" Type="http://schemas.openxmlformats.org/officeDocument/2006/relationships/image" Target="../media/image3.png"/><Relationship Id="rId5" Type="http://schemas.openxmlformats.org/officeDocument/2006/relationships/theme" Target="../theme/theme1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1.emf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5" name="Object 14" hidden="1"/>
          <p:cNvGraphicFramePr>
            <a:graphicFrameLocks noChangeAspect="1"/>
          </p:cNvGraphicFramePr>
          <p:nvPr>
            <p:custDataLst>
              <p:tags r:id="rId7"/>
            </p:custDataLst>
          </p:nvPr>
        </p:nvGraphicFramePr>
        <p:xfrm>
          <a:off x="1587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63" name="think-cell Slide" r:id="rId8" imgW="360" imgH="360" progId="TCLayout.ActiveDocument.1">
                  <p:embed/>
                </p:oleObj>
              </mc:Choice>
              <mc:Fallback>
                <p:oleObj name="think-cell Slide" r:id="rId8" imgW="360" imgH="360" progId="TCLayout.ActiveDocument.1">
                  <p:embed/>
                  <p:pic>
                    <p:nvPicPr>
                      <p:cNvPr id="0" name="Picture 2" hidden="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7" y="1588"/>
                        <a:ext cx="1587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1" name="Picture 73"/>
          <p:cNvPicPr>
            <a:picLocks noChangeAspect="1" noChangeArrowheads="1"/>
          </p:cNvPicPr>
          <p:nvPr/>
        </p:nvPicPr>
        <p:blipFill>
          <a:blip r:embed="rId10" cstate="print"/>
          <a:srcRect r="31000" b="86557"/>
          <a:stretch>
            <a:fillRect/>
          </a:stretch>
        </p:blipFill>
        <p:spPr bwMode="auto">
          <a:xfrm>
            <a:off x="3174" y="256238"/>
            <a:ext cx="9580676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26299" y="297513"/>
            <a:ext cx="668651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42551" y="277750"/>
            <a:ext cx="8226125" cy="83160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/>
          <a:p>
            <a:r>
              <a:rPr lang="en-US" noProof="0" dirty="0" smtClean="0"/>
              <a:t>Click to edit Master title style</a:t>
            </a:r>
            <a:endParaRPr lang="en-US" noProof="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42551" y="1508400"/>
            <a:ext cx="8716098" cy="459000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US" noProof="0" dirty="0"/>
          </a:p>
        </p:txBody>
      </p:sp>
      <p:sp>
        <p:nvSpPr>
          <p:cNvPr id="10" name="TextBox 9"/>
          <p:cNvSpPr txBox="1"/>
          <p:nvPr/>
        </p:nvSpPr>
        <p:spPr>
          <a:xfrm>
            <a:off x="8974302" y="6674400"/>
            <a:ext cx="184638" cy="127000"/>
          </a:xfrm>
          <a:prstGeom prst="rect">
            <a:avLst/>
          </a:prstGeom>
          <a:noFill/>
          <a:ln/>
          <a:effectLst/>
        </p:spPr>
        <p:txBody>
          <a:bodyPr wrap="none" lIns="0" tIns="0" rIns="0" bIns="0" rtlCol="0">
            <a:no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D53E389-1311-4796-9190-1F74A8EADEA2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9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endParaRPr lang="en-US" sz="900" dirty="0" smtClean="0">
              <a:latin typeface="Arial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8824323" y="297513"/>
            <a:ext cx="668651" cy="839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5" r:id="rId4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24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buClr>
          <a:srgbClr val="00659D"/>
        </a:buClr>
        <a:buFont typeface="Arial" pitchFamily="34" charset="0"/>
        <a:buNone/>
        <a:defRPr sz="1600" b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ct val="20000"/>
        </a:spcBef>
        <a:buClr>
          <a:srgbClr val="00659D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rgbClr val="00659D"/>
        </a:buClr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376363" indent="-233362" algn="l" defTabSz="914400" rtl="0" eaLnBrk="1" latinLnBrk="0" hangingPunct="1">
        <a:spcBef>
          <a:spcPct val="20000"/>
        </a:spcBef>
        <a:buClr>
          <a:srgbClr val="00659D"/>
        </a:buClr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8988" indent="-230188" algn="l" defTabSz="914400" rtl="0" eaLnBrk="1" latinLnBrk="0" hangingPunct="1">
        <a:spcBef>
          <a:spcPct val="20000"/>
        </a:spcBef>
        <a:buClr>
          <a:srgbClr val="00659D"/>
        </a:buClr>
        <a:buFont typeface="Arial" pitchFamily="34" charset="0"/>
        <a:buChar char="–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3764" y="1712914"/>
            <a:ext cx="2713673" cy="343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438914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Calpine </a:t>
            </a:r>
            <a:r>
              <a:rPr lang="en-US" dirty="0" smtClean="0"/>
              <a:t>flexibility solutions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 smtClean="0"/>
              <a:t>May 12</a:t>
            </a:r>
            <a:r>
              <a:rPr lang="en-US" dirty="0" smtClean="0"/>
              <a:t>, </a:t>
            </a:r>
            <a:r>
              <a:rPr lang="en-US" dirty="0" smtClean="0"/>
              <a:t>2016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978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CTs are used frequently but for few hours to meet net load peaks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Of the four units represented below, the CAISO indicated its intent to designate two for RMR contracts and we currently plan to remove the other two </a:t>
            </a:r>
            <a:r>
              <a:rPr lang="en-US" smtClean="0"/>
              <a:t>from service</a:t>
            </a: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61" t="93405" r="48478" b="1117"/>
          <a:stretch/>
        </p:blipFill>
        <p:spPr bwMode="auto">
          <a:xfrm>
            <a:off x="2277584" y="5863525"/>
            <a:ext cx="4623723" cy="279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0731" y="3139818"/>
            <a:ext cx="5209953" cy="27148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54" t="93405" r="10575" b="1281"/>
          <a:stretch/>
        </p:blipFill>
        <p:spPr bwMode="auto">
          <a:xfrm>
            <a:off x="2272914" y="6075294"/>
            <a:ext cx="4245934" cy="270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2182630" y="2799582"/>
            <a:ext cx="5209953" cy="397201"/>
          </a:xfrm>
          <a:prstGeom prst="rect">
            <a:avLst/>
          </a:prstGeom>
          <a:noFill/>
        </p:spPr>
        <p:txBody>
          <a:bodyPr wrap="square" tIns="90000" bIns="90000" rtlCol="0" anchor="t">
            <a:spAutoFit/>
          </a:bodyPr>
          <a:lstStyle/>
          <a:p>
            <a:pPr algn="ctr"/>
            <a:r>
              <a:rPr lang="en-US" sz="1400" b="1" i="1" u="sng" dirty="0" smtClean="0"/>
              <a:t>Number of Days </a:t>
            </a:r>
            <a:r>
              <a:rPr lang="en-US" sz="1400" b="1" i="1" u="sng" dirty="0" smtClean="0"/>
              <a:t>Dispatched </a:t>
            </a:r>
            <a:r>
              <a:rPr lang="en-US" sz="1400" b="1" i="1" u="sng" dirty="0" smtClean="0"/>
              <a:t>by Hour in 2014 &amp; 2015</a:t>
            </a:r>
          </a:p>
        </p:txBody>
      </p:sp>
    </p:spTree>
    <p:extLst>
      <p:ext uri="{BB962C8B-B14F-4D97-AF65-F5344CB8AC3E}">
        <p14:creationId xmlns:p14="http://schemas.microsoft.com/office/powerpoint/2010/main" val="30042486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Geothermal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Geysers already capable of dropping 400+ MW for up to 4 hours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CEC grant to explore flexibility enhancements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7680" y="2337117"/>
            <a:ext cx="6085840" cy="441896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1310483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CCGTs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Flexibility enhancements available at modest cost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2095501"/>
            <a:ext cx="4609750" cy="32594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633" y="2092333"/>
            <a:ext cx="4609750" cy="36836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623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2000" dirty="0" smtClean="0"/>
              <a:t>CHP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43134" y="1508400"/>
            <a:ext cx="4447844" cy="4998726"/>
          </a:xfrm>
        </p:spPr>
        <p:txBody>
          <a:bodyPr/>
          <a:lstStyle/>
          <a:p>
            <a:pPr marL="285750" indent="-285750" eaLnBrk="0" fontAlgn="base" hangingPunct="0">
              <a:spcBef>
                <a:spcPts val="6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1800" dirty="0" smtClean="0">
                <a:latin typeface="Trebuchet MS" pitchFamily="34" charset="0"/>
              </a:rPr>
              <a:t>Los </a:t>
            </a:r>
            <a:r>
              <a:rPr lang="en-US" sz="1800" dirty="0" err="1" smtClean="0">
                <a:latin typeface="Trebuchet MS" pitchFamily="34" charset="0"/>
              </a:rPr>
              <a:t>Medanos</a:t>
            </a:r>
            <a:r>
              <a:rPr lang="en-US" sz="1800" dirty="0" smtClean="0">
                <a:latin typeface="Trebuchet MS" pitchFamily="34" charset="0"/>
              </a:rPr>
              <a:t> serves ~60 MW of behind-the-meter load</a:t>
            </a:r>
          </a:p>
          <a:p>
            <a:pPr marL="285750" indent="-285750" eaLnBrk="0" fontAlgn="base" hangingPunct="0">
              <a:spcBef>
                <a:spcPts val="6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1800" dirty="0" smtClean="0">
                <a:latin typeface="Trebuchet MS" pitchFamily="34" charset="0"/>
              </a:rPr>
              <a:t>Current standby tariff encourages uneconomic operation</a:t>
            </a:r>
          </a:p>
          <a:p>
            <a:pPr marL="285750" indent="-285750" eaLnBrk="0" fontAlgn="base" hangingPunct="0">
              <a:spcBef>
                <a:spcPts val="600"/>
              </a:spcBef>
              <a:spcAft>
                <a:spcPct val="0"/>
              </a:spcAft>
              <a:buFont typeface="Arial" charset="0"/>
              <a:buChar char="•"/>
            </a:pPr>
            <a:r>
              <a:rPr lang="en-US" sz="1800" dirty="0" smtClean="0">
                <a:latin typeface="Trebuchet MS" pitchFamily="34" charset="0"/>
              </a:rPr>
              <a:t>Exploring potential solutions with PG&amp;E</a:t>
            </a:r>
            <a:endParaRPr lang="en-US" sz="1800" dirty="0">
              <a:latin typeface="Trebuchet MS" pitchFamily="34" charset="0"/>
            </a:endParaRPr>
          </a:p>
          <a:p>
            <a:endParaRPr lang="en-US" sz="1800" dirty="0"/>
          </a:p>
        </p:txBody>
      </p:sp>
      <p:grpSp>
        <p:nvGrpSpPr>
          <p:cNvPr id="121" name="Group 120"/>
          <p:cNvGrpSpPr/>
          <p:nvPr/>
        </p:nvGrpSpPr>
        <p:grpSpPr>
          <a:xfrm>
            <a:off x="5330843" y="1311543"/>
            <a:ext cx="4249927" cy="5477909"/>
            <a:chOff x="5139449" y="1269011"/>
            <a:chExt cx="4249927" cy="5477909"/>
          </a:xfrm>
        </p:grpSpPr>
        <p:grpSp>
          <p:nvGrpSpPr>
            <p:cNvPr id="82" name="Group 81"/>
            <p:cNvGrpSpPr/>
            <p:nvPr/>
          </p:nvGrpSpPr>
          <p:grpSpPr>
            <a:xfrm>
              <a:off x="5139449" y="1269011"/>
              <a:ext cx="4249927" cy="5477909"/>
              <a:chOff x="4495800" y="990599"/>
              <a:chExt cx="4745163" cy="6920843"/>
            </a:xfrm>
          </p:grpSpPr>
          <p:sp>
            <p:nvSpPr>
              <p:cNvPr id="83" name="Rectangle 82"/>
              <p:cNvSpPr/>
              <p:nvPr/>
            </p:nvSpPr>
            <p:spPr>
              <a:xfrm>
                <a:off x="4495800" y="990599"/>
                <a:ext cx="4572000" cy="6920843"/>
              </a:xfrm>
              <a:prstGeom prst="rect">
                <a:avLst/>
              </a:prstGeom>
              <a:solidFill>
                <a:sysClr val="window" lastClr="FFFFFF"/>
              </a:solidFill>
              <a:ln w="1905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6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endParaRPr>
              </a:p>
            </p:txBody>
          </p:sp>
          <p:grpSp>
            <p:nvGrpSpPr>
              <p:cNvPr id="84" name="Group 83"/>
              <p:cNvGrpSpPr/>
              <p:nvPr/>
            </p:nvGrpSpPr>
            <p:grpSpPr>
              <a:xfrm>
                <a:off x="4717491" y="1031397"/>
                <a:ext cx="4523472" cy="3848613"/>
                <a:chOff x="3736807" y="1192558"/>
                <a:chExt cx="5676423" cy="5416039"/>
              </a:xfrm>
            </p:grpSpPr>
            <p:sp>
              <p:nvSpPr>
                <p:cNvPr id="85" name="Oval 84"/>
                <p:cNvSpPr/>
                <p:nvPr/>
              </p:nvSpPr>
              <p:spPr>
                <a:xfrm>
                  <a:off x="4804224" y="2786108"/>
                  <a:ext cx="1600200" cy="1600200"/>
                </a:xfrm>
                <a:prstGeom prst="ellipse">
                  <a:avLst/>
                </a:prstGeom>
                <a:solidFill>
                  <a:sysClr val="window" lastClr="FFFFFF"/>
                </a:solidFill>
                <a:ln w="25400" cap="flat" cmpd="sng" algn="ctr">
                  <a:solidFill>
                    <a:sysClr val="window" lastClr="FFFFFF">
                      <a:lumMod val="65000"/>
                    </a:sysClr>
                  </a:solidFill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Trebuchet MS"/>
                      <a:ea typeface="+mn-ea"/>
                      <a:cs typeface="+mn-cs"/>
                    </a:rPr>
                    <a:t>RING BUS</a:t>
                  </a:r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3736807" y="1236708"/>
                  <a:ext cx="1752600" cy="99060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659D">
                        <a:shade val="51000"/>
                        <a:satMod val="130000"/>
                      </a:srgbClr>
                    </a:gs>
                    <a:gs pos="80000">
                      <a:srgbClr val="00659D">
                        <a:shade val="93000"/>
                        <a:satMod val="130000"/>
                      </a:srgbClr>
                    </a:gs>
                    <a:gs pos="100000">
                      <a:srgbClr val="00659D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solidFill>
                    <a:srgbClr val="00659D">
                      <a:shade val="95000"/>
                      <a:satMod val="105000"/>
                    </a:srgbClr>
                  </a:solidFill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rebuchet MS"/>
                      <a:ea typeface="+mn-ea"/>
                      <a:cs typeface="+mn-cs"/>
                    </a:rPr>
                    <a:t>LOS MEDANOS</a:t>
                  </a:r>
                </a:p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0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rebuchet MS"/>
                      <a:ea typeface="+mn-ea"/>
                      <a:cs typeface="+mn-cs"/>
                    </a:rPr>
                    <a:t>Min Load: 190 MW</a:t>
                  </a:r>
                </a:p>
              </p:txBody>
            </p:sp>
            <p:sp>
              <p:nvSpPr>
                <p:cNvPr id="87" name="Rectangle 86"/>
                <p:cNvSpPr/>
                <p:nvPr/>
              </p:nvSpPr>
              <p:spPr>
                <a:xfrm>
                  <a:off x="7509324" y="1648198"/>
                  <a:ext cx="901700" cy="99060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B0F0">
                        <a:shade val="51000"/>
                        <a:satMod val="130000"/>
                      </a:srgbClr>
                    </a:gs>
                    <a:gs pos="80000">
                      <a:srgbClr val="00B0F0">
                        <a:shade val="93000"/>
                        <a:satMod val="130000"/>
                      </a:srgbClr>
                    </a:gs>
                    <a:gs pos="100000">
                      <a:srgbClr val="00B0F0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solidFill>
                    <a:srgbClr val="00B0F0">
                      <a:shade val="95000"/>
                      <a:satMod val="105000"/>
                    </a:srgbClr>
                  </a:solidFill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rebuchet MS"/>
                      <a:ea typeface="+mn-ea"/>
                      <a:cs typeface="+mn-cs"/>
                    </a:rPr>
                    <a:t>DOW</a:t>
                  </a:r>
                </a:p>
              </p:txBody>
            </p:sp>
            <p:sp>
              <p:nvSpPr>
                <p:cNvPr id="88" name="Rectangle 87"/>
                <p:cNvSpPr/>
                <p:nvPr/>
              </p:nvSpPr>
              <p:spPr>
                <a:xfrm>
                  <a:off x="8154907" y="2723664"/>
                  <a:ext cx="901700" cy="990600"/>
                </a:xfrm>
                <a:prstGeom prst="rect">
                  <a:avLst/>
                </a:prstGeom>
                <a:gradFill rotWithShape="1">
                  <a:gsLst>
                    <a:gs pos="0">
                      <a:srgbClr val="00B0F0">
                        <a:shade val="51000"/>
                        <a:satMod val="130000"/>
                      </a:srgbClr>
                    </a:gs>
                    <a:gs pos="80000">
                      <a:srgbClr val="00B0F0">
                        <a:shade val="93000"/>
                        <a:satMod val="130000"/>
                      </a:srgbClr>
                    </a:gs>
                    <a:gs pos="100000">
                      <a:srgbClr val="00B0F0">
                        <a:shade val="94000"/>
                        <a:satMod val="135000"/>
                      </a:srgbClr>
                    </a:gs>
                  </a:gsLst>
                  <a:lin ang="16200000" scaled="0"/>
                </a:gradFill>
                <a:ln w="9525" cap="flat" cmpd="sng" algn="ctr">
                  <a:solidFill>
                    <a:srgbClr val="00B0F0">
                      <a:shade val="95000"/>
                      <a:satMod val="105000"/>
                    </a:srgbClr>
                  </a:solidFill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1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Trebuchet MS"/>
                      <a:ea typeface="+mn-ea"/>
                      <a:cs typeface="+mn-cs"/>
                    </a:rPr>
                    <a:t>POSCO</a:t>
                  </a:r>
                </a:p>
              </p:txBody>
            </p:sp>
            <p:cxnSp>
              <p:nvCxnSpPr>
                <p:cNvPr id="89" name="Straight Connector 88"/>
                <p:cNvCxnSpPr>
                  <a:stCxn id="86" idx="2"/>
                  <a:endCxn id="85" idx="2"/>
                </p:cNvCxnSpPr>
                <p:nvPr/>
              </p:nvCxnSpPr>
              <p:spPr>
                <a:xfrm>
                  <a:off x="4613107" y="2227308"/>
                  <a:ext cx="191117" cy="135890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ysClr val="window" lastClr="FFFFFF">
                      <a:lumMod val="6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90" name="Straight Connector 89"/>
                <p:cNvCxnSpPr>
                  <a:stCxn id="87" idx="1"/>
                  <a:endCxn id="85" idx="7"/>
                </p:cNvCxnSpPr>
                <p:nvPr/>
              </p:nvCxnSpPr>
              <p:spPr>
                <a:xfrm flipH="1">
                  <a:off x="6170080" y="2143498"/>
                  <a:ext cx="1339244" cy="876954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ysClr val="window" lastClr="FFFFFF">
                      <a:lumMod val="6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91" name="Straight Connector 90"/>
                <p:cNvCxnSpPr>
                  <a:stCxn id="88" idx="1"/>
                  <a:endCxn id="85" idx="6"/>
                </p:cNvCxnSpPr>
                <p:nvPr/>
              </p:nvCxnSpPr>
              <p:spPr>
                <a:xfrm flipH="1">
                  <a:off x="6404424" y="3218964"/>
                  <a:ext cx="1750483" cy="367244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ysClr val="window" lastClr="FFFFFF">
                      <a:lumMod val="65000"/>
                    </a:sysClr>
                  </a:solidFill>
                  <a:prstDash val="solid"/>
                </a:ln>
                <a:effectLst/>
              </p:spPr>
            </p:cxnSp>
            <p:cxnSp>
              <p:nvCxnSpPr>
                <p:cNvPr id="92" name="Straight Connector 91"/>
                <p:cNvCxnSpPr>
                  <a:stCxn id="85" idx="4"/>
                </p:cNvCxnSpPr>
                <p:nvPr/>
              </p:nvCxnSpPr>
              <p:spPr>
                <a:xfrm>
                  <a:off x="5604324" y="4386308"/>
                  <a:ext cx="0" cy="1295400"/>
                </a:xfrm>
                <a:prstGeom prst="line">
                  <a:avLst/>
                </a:prstGeom>
                <a:noFill/>
                <a:ln w="28575" cap="flat" cmpd="sng" algn="ctr">
                  <a:solidFill>
                    <a:sysClr val="window" lastClr="FFFFFF">
                      <a:lumMod val="65000"/>
                    </a:sysClr>
                  </a:solidFill>
                  <a:prstDash val="solid"/>
                </a:ln>
                <a:effectLst/>
              </p:spPr>
            </p:cxnSp>
            <p:grpSp>
              <p:nvGrpSpPr>
                <p:cNvPr id="93" name="Group 92"/>
                <p:cNvGrpSpPr/>
                <p:nvPr/>
              </p:nvGrpSpPr>
              <p:grpSpPr>
                <a:xfrm>
                  <a:off x="5604324" y="4843508"/>
                  <a:ext cx="800100" cy="304800"/>
                  <a:chOff x="4000500" y="4724400"/>
                  <a:chExt cx="800100" cy="304800"/>
                </a:xfrm>
              </p:grpSpPr>
              <p:cxnSp>
                <p:nvCxnSpPr>
                  <p:cNvPr id="118" name="Straight Connector 117"/>
                  <p:cNvCxnSpPr/>
                  <p:nvPr/>
                </p:nvCxnSpPr>
                <p:spPr>
                  <a:xfrm flipH="1">
                    <a:off x="4000500" y="4876800"/>
                    <a:ext cx="527656" cy="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</p:cxnSp>
              <p:sp>
                <p:nvSpPr>
                  <p:cNvPr id="119" name="Oval 118"/>
                  <p:cNvSpPr/>
                  <p:nvPr/>
                </p:nvSpPr>
                <p:spPr>
                  <a:xfrm>
                    <a:off x="4515456" y="4724400"/>
                    <a:ext cx="285144" cy="304800"/>
                  </a:xfrm>
                  <a:prstGeom prst="ellipse">
                    <a:avLst/>
                  </a:prstGeom>
                  <a:solidFill>
                    <a:sysClr val="window" lastClr="FFFFFF"/>
                  </a:solidFill>
                  <a:ln w="2540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05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Trebuchet MS"/>
                        <a:ea typeface="+mn-ea"/>
                        <a:cs typeface="+mn-cs"/>
                      </a:rPr>
                      <a:t>M</a:t>
                    </a:r>
                  </a:p>
                </p:txBody>
              </p:sp>
            </p:grpSp>
            <p:grpSp>
              <p:nvGrpSpPr>
                <p:cNvPr id="94" name="Group 93"/>
                <p:cNvGrpSpPr/>
                <p:nvPr/>
              </p:nvGrpSpPr>
              <p:grpSpPr>
                <a:xfrm>
                  <a:off x="7126768" y="2296316"/>
                  <a:ext cx="285144" cy="635000"/>
                  <a:chOff x="5865741" y="1943100"/>
                  <a:chExt cx="285144" cy="635000"/>
                </a:xfrm>
              </p:grpSpPr>
              <p:cxnSp>
                <p:nvCxnSpPr>
                  <p:cNvPr id="116" name="Straight Connector 115"/>
                  <p:cNvCxnSpPr>
                    <a:stCxn id="117" idx="0"/>
                  </p:cNvCxnSpPr>
                  <p:nvPr/>
                </p:nvCxnSpPr>
                <p:spPr>
                  <a:xfrm flipV="1">
                    <a:off x="6008313" y="1943100"/>
                    <a:ext cx="0" cy="33020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</p:cxnSp>
              <p:sp>
                <p:nvSpPr>
                  <p:cNvPr id="117" name="Oval 116"/>
                  <p:cNvSpPr/>
                  <p:nvPr/>
                </p:nvSpPr>
                <p:spPr>
                  <a:xfrm>
                    <a:off x="5865741" y="2273300"/>
                    <a:ext cx="285144" cy="304800"/>
                  </a:xfrm>
                  <a:prstGeom prst="ellipse">
                    <a:avLst/>
                  </a:prstGeom>
                  <a:solidFill>
                    <a:sysClr val="window" lastClr="FFFFFF"/>
                  </a:solidFill>
                  <a:ln w="2540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05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Trebuchet MS"/>
                        <a:ea typeface="+mn-ea"/>
                        <a:cs typeface="+mn-cs"/>
                      </a:rPr>
                      <a:t>M</a:t>
                    </a:r>
                  </a:p>
                </p:txBody>
              </p:sp>
            </p:grpSp>
            <p:grpSp>
              <p:nvGrpSpPr>
                <p:cNvPr id="95" name="Group 94"/>
                <p:cNvGrpSpPr/>
                <p:nvPr/>
              </p:nvGrpSpPr>
              <p:grpSpPr>
                <a:xfrm>
                  <a:off x="7751068" y="3278789"/>
                  <a:ext cx="285144" cy="635000"/>
                  <a:chOff x="5865741" y="1943100"/>
                  <a:chExt cx="285144" cy="635000"/>
                </a:xfrm>
              </p:grpSpPr>
              <p:cxnSp>
                <p:nvCxnSpPr>
                  <p:cNvPr id="114" name="Straight Connector 113"/>
                  <p:cNvCxnSpPr>
                    <a:stCxn id="115" idx="0"/>
                  </p:cNvCxnSpPr>
                  <p:nvPr/>
                </p:nvCxnSpPr>
                <p:spPr>
                  <a:xfrm flipV="1">
                    <a:off x="6008313" y="1943100"/>
                    <a:ext cx="0" cy="330200"/>
                  </a:xfrm>
                  <a:prstGeom prst="line">
                    <a:avLst/>
                  </a:prstGeom>
                  <a:noFill/>
                  <a:ln w="28575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</p:cxnSp>
              <p:sp>
                <p:nvSpPr>
                  <p:cNvPr id="115" name="Oval 114"/>
                  <p:cNvSpPr/>
                  <p:nvPr/>
                </p:nvSpPr>
                <p:spPr>
                  <a:xfrm>
                    <a:off x="5865741" y="2273300"/>
                    <a:ext cx="285144" cy="304800"/>
                  </a:xfrm>
                  <a:prstGeom prst="ellipse">
                    <a:avLst/>
                  </a:prstGeom>
                  <a:solidFill>
                    <a:sysClr val="window" lastClr="FFFFFF"/>
                  </a:solidFill>
                  <a:ln w="25400" cap="flat" cmpd="sng" algn="ctr">
                    <a:solidFill>
                      <a:sysClr val="windowText" lastClr="000000"/>
                    </a:solidFill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r>
                      <a:rPr kumimoji="0" lang="en-US" sz="1050" b="0" i="0" u="none" strike="noStrike" kern="0" cap="none" spc="0" normalizeH="0" baseline="0" noProof="0" dirty="0" smtClean="0">
                        <a:ln>
                          <a:noFill/>
                        </a:ln>
                        <a:solidFill>
                          <a:sysClr val="windowText" lastClr="000000"/>
                        </a:solidFill>
                        <a:effectLst/>
                        <a:uLnTx/>
                        <a:uFillTx/>
                        <a:latin typeface="Trebuchet MS"/>
                        <a:ea typeface="+mn-ea"/>
                        <a:cs typeface="+mn-cs"/>
                      </a:rPr>
                      <a:t>M</a:t>
                    </a:r>
                  </a:p>
                </p:txBody>
              </p:sp>
            </p:grpSp>
            <p:sp>
              <p:nvSpPr>
                <p:cNvPr id="96" name="Striped Right Arrow 95"/>
                <p:cNvSpPr/>
                <p:nvPr/>
              </p:nvSpPr>
              <p:spPr>
                <a:xfrm rot="4869614">
                  <a:off x="4390957" y="2636422"/>
                  <a:ext cx="824908" cy="174484"/>
                </a:xfrm>
                <a:prstGeom prst="stripedRightArrow">
                  <a:avLst/>
                </a:prstGeom>
                <a:solidFill>
                  <a:srgbClr val="00659D"/>
                </a:solidFill>
                <a:ln w="9525" cap="flat" cmpd="sng" algn="ctr">
                  <a:noFill/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endParaRPr>
                </a:p>
              </p:txBody>
            </p:sp>
            <p:sp>
              <p:nvSpPr>
                <p:cNvPr id="97" name="Striped Right Arrow 96"/>
                <p:cNvSpPr/>
                <p:nvPr/>
              </p:nvSpPr>
              <p:spPr>
                <a:xfrm rot="5400000">
                  <a:off x="5029649" y="4916533"/>
                  <a:ext cx="990600" cy="158750"/>
                </a:xfrm>
                <a:prstGeom prst="stripedRightArrow">
                  <a:avLst/>
                </a:prstGeom>
                <a:solidFill>
                  <a:srgbClr val="00659D"/>
                </a:solidFill>
                <a:ln w="9525" cap="flat" cmpd="sng" algn="ctr">
                  <a:noFill/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endParaRPr>
                </a:p>
              </p:txBody>
            </p:sp>
            <p:pic>
              <p:nvPicPr>
                <p:cNvPr id="98" name="Picture 97"/>
                <p:cNvPicPr>
                  <a:picLocks noChangeAspect="1"/>
                </p:cNvPicPr>
                <p:nvPr/>
              </p:nvPicPr>
              <p:blipFill rotWithShape="1">
                <a:blip r:embed="rId2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8991" t="4938" r="30949" b="81995"/>
                <a:stretch/>
              </p:blipFill>
              <p:spPr>
                <a:xfrm>
                  <a:off x="5024786" y="5681708"/>
                  <a:ext cx="1970344" cy="926889"/>
                </a:xfrm>
                <a:prstGeom prst="rect">
                  <a:avLst/>
                </a:prstGeom>
                <a:ln w="19050">
                  <a:noFill/>
                </a:ln>
              </p:spPr>
            </p:pic>
            <p:pic>
              <p:nvPicPr>
                <p:cNvPr id="99" name="Picture 4" descr="http://www.caiso.com/Style%20Library/caiso/images/CAISOlogo.jpg"/>
                <p:cNvPicPr>
                  <a:picLocks noChangeAspect="1" noChangeArrowheads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6119280" y="6160285"/>
                  <a:ext cx="1545673" cy="448312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100" name="TextBox 99"/>
                <p:cNvSpPr txBox="1"/>
                <p:nvPr/>
              </p:nvSpPr>
              <p:spPr>
                <a:xfrm>
                  <a:off x="7411911" y="1192558"/>
                  <a:ext cx="1644696" cy="4924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>
                          <a:lumMod val="50000"/>
                        </a:prstClr>
                      </a:solidFill>
                      <a:effectLst/>
                      <a:uLnTx/>
                      <a:uFillTx/>
                    </a:rPr>
                    <a:t>Load: 30 MW</a:t>
                  </a:r>
                </a:p>
              </p:txBody>
            </p:sp>
            <p:sp>
              <p:nvSpPr>
                <p:cNvPr id="101" name="TextBox 100"/>
                <p:cNvSpPr txBox="1"/>
                <p:nvPr/>
              </p:nvSpPr>
              <p:spPr>
                <a:xfrm>
                  <a:off x="4445874" y="4843509"/>
                  <a:ext cx="1196550" cy="492493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>
                          <a:lumMod val="50000"/>
                        </a:prstClr>
                      </a:solidFill>
                      <a:effectLst/>
                      <a:uLnTx/>
                      <a:uFillTx/>
                    </a:rPr>
                    <a:t>130 MW</a:t>
                  </a:r>
                </a:p>
              </p:txBody>
            </p:sp>
            <p:sp>
              <p:nvSpPr>
                <p:cNvPr id="102" name="TextBox 101"/>
                <p:cNvSpPr txBox="1"/>
                <p:nvPr/>
              </p:nvSpPr>
              <p:spPr>
                <a:xfrm>
                  <a:off x="6057550" y="5553910"/>
                  <a:ext cx="2903548" cy="66879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B050"/>
                      </a:solidFill>
                      <a:effectLst/>
                      <a:uLnTx/>
                      <a:uFillTx/>
                    </a:rPr>
                    <a:t>RENEWABLE OVERGEN 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05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B050"/>
                      </a:solidFill>
                      <a:effectLst/>
                      <a:uLnTx/>
                      <a:uFillTx/>
                    </a:rPr>
                    <a:t>NEGATIVE LMP</a:t>
                  </a:r>
                </a:p>
              </p:txBody>
            </p:sp>
            <p:sp>
              <p:nvSpPr>
                <p:cNvPr id="103" name="TextBox 102"/>
                <p:cNvSpPr txBox="1"/>
                <p:nvPr/>
              </p:nvSpPr>
              <p:spPr>
                <a:xfrm>
                  <a:off x="5257173" y="4671062"/>
                  <a:ext cx="320069" cy="6496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</a:rPr>
                    <a:t>X</a:t>
                  </a:r>
                </a:p>
              </p:txBody>
            </p:sp>
            <p:sp>
              <p:nvSpPr>
                <p:cNvPr id="104" name="TextBox 103"/>
                <p:cNvSpPr txBox="1"/>
                <p:nvPr/>
              </p:nvSpPr>
              <p:spPr>
                <a:xfrm>
                  <a:off x="4557388" y="2346540"/>
                  <a:ext cx="320069" cy="6496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</a:rPr>
                    <a:t>X</a:t>
                  </a:r>
                </a:p>
              </p:txBody>
            </p:sp>
            <p:sp>
              <p:nvSpPr>
                <p:cNvPr id="105" name="TextBox 104"/>
                <p:cNvSpPr txBox="1"/>
                <p:nvPr/>
              </p:nvSpPr>
              <p:spPr>
                <a:xfrm>
                  <a:off x="8173216" y="3686239"/>
                  <a:ext cx="1240014" cy="820821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>
                          <a:lumMod val="50000"/>
                        </a:prstClr>
                      </a:solidFill>
                      <a:effectLst/>
                      <a:uLnTx/>
                      <a:uFillTx/>
                    </a:rPr>
                    <a:t>Load: </a:t>
                  </a:r>
                </a:p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2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>
                          <a:lumMod val="50000"/>
                        </a:prstClr>
                      </a:solidFill>
                      <a:effectLst/>
                      <a:uLnTx/>
                      <a:uFillTx/>
                    </a:rPr>
                    <a:t>30 MW</a:t>
                  </a:r>
                </a:p>
              </p:txBody>
            </p:sp>
            <p:sp>
              <p:nvSpPr>
                <p:cNvPr id="106" name="Striped Right Arrow 105"/>
                <p:cNvSpPr/>
                <p:nvPr/>
              </p:nvSpPr>
              <p:spPr>
                <a:xfrm rot="16200000">
                  <a:off x="5226499" y="4916533"/>
                  <a:ext cx="990600" cy="158750"/>
                </a:xfrm>
                <a:prstGeom prst="stripedRightArrow">
                  <a:avLst/>
                </a:prstGeom>
                <a:solidFill>
                  <a:srgbClr val="00B050"/>
                </a:solidFill>
                <a:ln w="9525" cap="flat" cmpd="sng" algn="ctr">
                  <a:noFill/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endParaRPr>
                </a:p>
              </p:txBody>
            </p:sp>
            <p:sp>
              <p:nvSpPr>
                <p:cNvPr id="107" name="Striped Right Arrow 106"/>
                <p:cNvSpPr/>
                <p:nvPr/>
              </p:nvSpPr>
              <p:spPr>
                <a:xfrm rot="20987988">
                  <a:off x="6663397" y="3221654"/>
                  <a:ext cx="990601" cy="158751"/>
                </a:xfrm>
                <a:prstGeom prst="stripedRightArrow">
                  <a:avLst/>
                </a:prstGeom>
                <a:solidFill>
                  <a:srgbClr val="00B050"/>
                </a:solidFill>
                <a:ln w="9525" cap="flat" cmpd="sng" algn="ctr">
                  <a:noFill/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endParaRPr>
                </a:p>
              </p:txBody>
            </p:sp>
            <p:sp>
              <p:nvSpPr>
                <p:cNvPr id="108" name="Striped Right Arrow 107"/>
                <p:cNvSpPr/>
                <p:nvPr/>
              </p:nvSpPr>
              <p:spPr>
                <a:xfrm rot="19804393">
                  <a:off x="6274802" y="2365353"/>
                  <a:ext cx="990600" cy="158750"/>
                </a:xfrm>
                <a:prstGeom prst="stripedRightArrow">
                  <a:avLst/>
                </a:prstGeom>
                <a:solidFill>
                  <a:srgbClr val="00B050"/>
                </a:solidFill>
                <a:ln w="9525" cap="flat" cmpd="sng" algn="ctr">
                  <a:noFill/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endParaRPr>
                </a:p>
              </p:txBody>
            </p:sp>
            <p:sp>
              <p:nvSpPr>
                <p:cNvPr id="109" name="TextBox 108"/>
                <p:cNvSpPr txBox="1"/>
                <p:nvPr/>
              </p:nvSpPr>
              <p:spPr>
                <a:xfrm>
                  <a:off x="3786250" y="2286296"/>
                  <a:ext cx="1017975" cy="125859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10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00B050"/>
                      </a:solidFill>
                      <a:effectLst/>
                      <a:uLnTx/>
                      <a:uFillTx/>
                    </a:rPr>
                    <a:t>GEN TAKEN OFF GRID</a:t>
                  </a:r>
                </a:p>
              </p:txBody>
            </p:sp>
            <p:sp>
              <p:nvSpPr>
                <p:cNvPr id="110" name="Striped Right Arrow 109"/>
                <p:cNvSpPr/>
                <p:nvPr/>
              </p:nvSpPr>
              <p:spPr>
                <a:xfrm rot="19959294">
                  <a:off x="6248199" y="2756240"/>
                  <a:ext cx="824908" cy="174484"/>
                </a:xfrm>
                <a:prstGeom prst="stripedRightArrow">
                  <a:avLst/>
                </a:prstGeom>
                <a:solidFill>
                  <a:srgbClr val="00659D"/>
                </a:solidFill>
                <a:ln w="9525" cap="flat" cmpd="sng" algn="ctr">
                  <a:noFill/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endParaRPr>
                </a:p>
              </p:txBody>
            </p:sp>
            <p:sp>
              <p:nvSpPr>
                <p:cNvPr id="111" name="Striped Right Arrow 110"/>
                <p:cNvSpPr/>
                <p:nvPr/>
              </p:nvSpPr>
              <p:spPr>
                <a:xfrm rot="21017652">
                  <a:off x="6481053" y="3517768"/>
                  <a:ext cx="824908" cy="174484"/>
                </a:xfrm>
                <a:prstGeom prst="stripedRightArrow">
                  <a:avLst/>
                </a:prstGeom>
                <a:solidFill>
                  <a:srgbClr val="00659D"/>
                </a:solidFill>
                <a:ln w="9525" cap="flat" cmpd="sng" algn="ctr">
                  <a:noFill/>
                  <a:prstDash val="solid"/>
                </a:ln>
                <a:effectLst>
                  <a:outerShdw blurRad="40000" dist="23000" dir="5400000" rotWithShape="0">
                    <a:srgbClr val="000000">
                      <a:alpha val="35000"/>
                    </a:srgbClr>
                  </a:outerShdw>
                </a:effectLst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en-US" sz="1200" b="0" i="0" u="none" strike="noStrike" kern="0" cap="none" spc="0" normalizeH="0" baseline="0" noProof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rebuchet MS"/>
                    <a:ea typeface="+mn-ea"/>
                    <a:cs typeface="+mn-cs"/>
                  </a:endParaRPr>
                </a:p>
              </p:txBody>
            </p:sp>
            <p:sp>
              <p:nvSpPr>
                <p:cNvPr id="112" name="TextBox 111"/>
                <p:cNvSpPr txBox="1"/>
                <p:nvPr/>
              </p:nvSpPr>
              <p:spPr>
                <a:xfrm>
                  <a:off x="6404423" y="2466040"/>
                  <a:ext cx="320069" cy="6496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</a:rPr>
                    <a:t>X</a:t>
                  </a:r>
                </a:p>
              </p:txBody>
            </p:sp>
            <p:sp>
              <p:nvSpPr>
                <p:cNvPr id="113" name="TextBox 112"/>
                <p:cNvSpPr txBox="1"/>
                <p:nvPr/>
              </p:nvSpPr>
              <p:spPr>
                <a:xfrm>
                  <a:off x="6749568" y="3284146"/>
                  <a:ext cx="320069" cy="649688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en-US" sz="2000" b="1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uLnTx/>
                      <a:uFillTx/>
                    </a:rPr>
                    <a:t>X</a:t>
                  </a:r>
                </a:p>
              </p:txBody>
            </p:sp>
          </p:grpSp>
        </p:grpSp>
        <p:sp>
          <p:nvSpPr>
            <p:cNvPr id="120" name="Rectangle 119"/>
            <p:cNvSpPr/>
            <p:nvPr/>
          </p:nvSpPr>
          <p:spPr>
            <a:xfrm>
              <a:off x="5220586" y="4428461"/>
              <a:ext cx="3967008" cy="2209800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rtlCol="0" anchor="t"/>
            <a:lstStyle/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>
                  <a:schemeClr val="accent1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Eliminates </a:t>
              </a: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659D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130 MW </a:t>
              </a: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of excess natural gas generation and GHG emissions off the grid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>
                  <a:schemeClr val="accent1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Adds </a:t>
              </a:r>
              <a:r>
                <a:rPr kumimoji="0" lang="en-US" sz="1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60+ MW </a:t>
              </a:r>
              <a:r>
                <a:rPr kumimoji="0" lang="en-US" sz="16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of industrial load to the grid to absorb the solar</a:t>
              </a:r>
            </a:p>
            <a:p>
              <a:pPr marL="285750" marR="0" lvl="0" indent="-285750" defTabSz="914400" eaLnBrk="1" fontAlgn="auto" latinLnBrk="0" hangingPunct="1">
                <a:lnSpc>
                  <a:spcPct val="100000"/>
                </a:lnSpc>
                <a:spcBef>
                  <a:spcPts val="600"/>
                </a:spcBef>
                <a:spcAft>
                  <a:spcPts val="600"/>
                </a:spcAft>
                <a:buClr>
                  <a:schemeClr val="accent1"/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sz="1600" b="0" i="1" u="none" strike="noStrike" kern="0" cap="none" spc="0" normalizeH="0" baseline="0" noProof="0" dirty="0" smtClean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Total impact is </a:t>
              </a:r>
              <a:r>
                <a:rPr kumimoji="0" lang="en-US" sz="1600" b="1" i="1" u="none" strike="noStrike" kern="0" cap="none" spc="0" normalizeH="0" baseline="0" noProof="0" dirty="0" smtClean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rebuchet MS"/>
                  <a:ea typeface="+mn-ea"/>
                  <a:cs typeface="+mn-cs"/>
                </a:rPr>
                <a:t>nearly 200 MW of avoided renewable curtailments</a:t>
              </a:r>
            </a:p>
          </p:txBody>
        </p:sp>
      </p:grpSp>
      <p:sp>
        <p:nvSpPr>
          <p:cNvPr id="122" name="Rectangle 121"/>
          <p:cNvSpPr/>
          <p:nvPr/>
        </p:nvSpPr>
        <p:spPr>
          <a:xfrm>
            <a:off x="5220585" y="1269011"/>
            <a:ext cx="4311423" cy="5369250"/>
          </a:xfrm>
          <a:prstGeom prst="rect">
            <a:avLst/>
          </a:prstGeom>
          <a:noFill/>
          <a:ln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tIns="90000" bIns="90000" rtlCol="0" anchor="ctr" anchorCtr="0"/>
          <a:lstStyle/>
          <a:p>
            <a:pPr algn="ctr"/>
            <a:endParaRPr lang="en-US" sz="1400" b="1" dirty="0" err="1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74681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6766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21047&quot;&gt;&lt;version val=&quot;23269&quot;/&gt;&lt;CPresentation id=&quot;1&quot;&gt;&lt;m_precDefaultNumber&gt;&lt;m_bNumberIsYear val=&quot;1&quot;/&gt;&lt;m_chMinusSymbol&gt;-&lt;/m_chMinusSymbol&gt;&lt;m_chDecimalSymbol17909&gt;.&lt;/m_chDecimalSymbol17909&gt;&lt;m_nGroupingDigits17909 val=&quot;3&quot;/&gt;&lt;m_chGroupingSymbol17909&gt;,&lt;/m_chGroupingSymbol17909&gt;&lt;/m_precDefaultNumber&gt;&lt;m_precDefaultPercent&gt;&lt;m_bNumberIsYear val=&quot;1&quot;/&gt;&lt;m_chMinusSymbol&gt;-&lt;/m_chMinusSymbol&gt;&lt;m_nDecimalDigits17909 val=&quot;0&quot;/&gt;&lt;m_chDecimalSymbol17909&gt;.&lt;/m_chDecimalSymbol17909&gt;&lt;m_nGroupingDigits17909 val=&quot;3&quot;/&gt;&lt;m_chGroupingSymbol17909&gt;,&lt;/m_chGroupingSymbol17909&gt;&lt;m_strSuffix17909&gt;%&lt;/m_strSuffix17909&gt;&lt;/m_precDefaultPercent&gt;&lt;m_precDefaultDate&gt;&lt;m_bNumberIsYear val=&quot;0&quot;/&gt;&lt;m_strFormatTime&gt;%#m/%#d/%Y&lt;/m_strFormatTime&gt;&lt;/m_precDefaultDate&gt;&lt;m_precDefaultYear/&gt;&lt;m_precDefaultQuarter/&gt;&lt;m_precDefaultMonth/&gt;&lt;m_precDefaultWeek/&gt;&lt;m_precDefaultDay/&gt;&lt;m_mruColor&gt;&lt;m_vecMRU length=&quot;5&quot;&gt;&lt;elem m_fUsage=&quot;1.71000000000000000000E+000&quot;&gt;&lt;m_msothmcolidx val=&quot;0&quot;/&gt;&lt;m_rgb r=&quot;bc&quot; g=&quot;de&quot; b=&quot;c2&quot;/&gt;&lt;m_ppcolschidx tagver0=&quot;23004&quot; tagname0=&quot;m_ppcolschidxUNRECOGNIZED&quot; val=&quot;0&quot;/&gt;&lt;m_nBrightness val=&quot;0&quot;/&gt;&lt;/elem&gt;&lt;elem m_fUsage=&quot;1.65610000000000010000E+000&quot;&gt;&lt;m_msothmcolidx val=&quot;0&quot;/&gt;&lt;m_rgb r=&quot;5b&quot; g=&quot;ad&quot; b=&quot;82&quot;/&gt;&lt;m_ppcolschidx tagver0=&quot;23004&quot; tagname0=&quot;m_ppcolschidxUNRECOGNIZED&quot; val=&quot;0&quot;/&gt;&lt;m_nBrightness val=&quot;0&quot;/&gt;&lt;/elem&gt;&lt;elem m_fUsage=&quot;7.29000000000000090000E-001&quot;&gt;&lt;m_msothmcolidx val=&quot;0&quot;/&gt;&lt;m_rgb r=&quot;c6&quot; g=&quot;de&quot; b=&quot;b8&quot;/&gt;&lt;m_ppcolschidx tagver0=&quot;23004&quot; tagname0=&quot;m_ppcolschidxUNRECOGNIZED&quot; val=&quot;0&quot;/&gt;&lt;m_nBrightness val=&quot;0&quot;/&gt;&lt;/elem&gt;&lt;elem m_fUsage=&quot;5.90490000000000180000E-001&quot;&gt;&lt;m_msothmcolidx val=&quot;0&quot;/&gt;&lt;m_rgb r=&quot;e7&quot; g=&quot;c7&quot; b=&quot;c7&quot;/&gt;&lt;m_ppcolschidx tagver0=&quot;23004&quot; tagname0=&quot;m_ppcolschidxUNRECOGNIZED&quot; val=&quot;0&quot;/&gt;&lt;m_nBrightness val=&quot;0&quot;/&gt;&lt;/elem&gt;&lt;elem m_fUsage=&quot;5.31441000000000160000E-001&quot;&gt;&lt;m_msothmcolidx val=&quot;0&quot;/&gt;&lt;m_rgb r=&quot;fe&quot; g=&quot;dd&quot; b=&quot;da&quot;/&gt;&lt;m_ppcolschidx tagver0=&quot;23004&quot; tagname0=&quot;m_ppcolschidxUNRECOGNIZED&quot; val=&quot;0&quot;/&gt;&lt;m_nBrightness val=&quot;0&quot;/&gt;&lt;/elem&gt;&lt;/m_vecMRU&gt;&lt;/m_mruColor&gt;&lt;m_eweekdayFirstOfWeek val=&quot;1&quot;/&gt;&lt;m_eweekdayFirstOfWorkweek val=&quot;2&quot;/&gt;&lt;m_eweekdayFirstOfWeekend val=&quot;7&quot;/&gt;&lt;/CPresentation&gt;&lt;/root&gt;"/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Standard Theme">
  <a:themeElements>
    <a:clrScheme name="Calpine">
      <a:dk1>
        <a:srgbClr val="000000"/>
      </a:dk1>
      <a:lt1>
        <a:srgbClr val="FFFFFF"/>
      </a:lt1>
      <a:dk2>
        <a:srgbClr val="00659D"/>
      </a:dk2>
      <a:lt2>
        <a:srgbClr val="808080"/>
      </a:lt2>
      <a:accent1>
        <a:srgbClr val="00659D"/>
      </a:accent1>
      <a:accent2>
        <a:srgbClr val="7DA34E"/>
      </a:accent2>
      <a:accent3>
        <a:srgbClr val="E57B11"/>
      </a:accent3>
      <a:accent4>
        <a:srgbClr val="B42626"/>
      </a:accent4>
      <a:accent5>
        <a:srgbClr val="FFCC00"/>
      </a:accent5>
      <a:accent6>
        <a:srgbClr val="E2E2E2"/>
      </a:accent6>
      <a:hlink>
        <a:srgbClr val="FFCC00"/>
      </a:hlink>
      <a:folHlink>
        <a:srgbClr val="FFEDA3"/>
      </a:folHlink>
    </a:clrScheme>
    <a:fontScheme name="Custom 22">
      <a:majorFont>
        <a:latin typeface="Trebuchet MS"/>
        <a:ea typeface=""/>
        <a:cs typeface=""/>
      </a:majorFont>
      <a:minorFont>
        <a:latin typeface="Trebuchet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2E2E2"/>
        </a:solidFill>
        <a:ln w="9525">
          <a:solidFill>
            <a:srgbClr val="E2E2E2"/>
          </a:solidFill>
        </a:ln>
        <a:effectLst/>
      </a:spPr>
      <a:bodyPr tIns="90000" bIns="90000" rtlCol="0" anchor="ctr" anchorCtr="0"/>
      <a:lstStyle>
        <a:defPPr algn="ctr">
          <a:defRPr sz="1400" dirty="0" err="1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none" tIns="90000" bIns="90000" rtlCol="0" anchor="t">
        <a:spAutoFit/>
      </a:bodyPr>
      <a:lstStyle>
        <a:defPPr algn="ctr">
          <a:defRPr sz="1400" dirty="0" err="1" smtClean="0"/>
        </a:defPPr>
      </a:lstStyle>
    </a:txDef>
  </a:objectDefaults>
  <a:extraClrSchemeLst/>
</a:theme>
</file>

<file path=ppt/theme/theme2.xml><?xml version="1.0" encoding="utf-8"?>
<a:theme xmlns:a="http://schemas.openxmlformats.org/drawingml/2006/main" name="Custom Design">
  <a:themeElements>
    <a:clrScheme name="Calpine Template">
      <a:dk1>
        <a:sysClr val="windowText" lastClr="000000"/>
      </a:dk1>
      <a:lt1>
        <a:sysClr val="window" lastClr="FFFFFF"/>
      </a:lt1>
      <a:dk2>
        <a:srgbClr val="00659D"/>
      </a:dk2>
      <a:lt2>
        <a:srgbClr val="EEECE1"/>
      </a:lt2>
      <a:accent1>
        <a:srgbClr val="00659D"/>
      </a:accent1>
      <a:accent2>
        <a:srgbClr val="7DA34E"/>
      </a:accent2>
      <a:accent3>
        <a:srgbClr val="C00000"/>
      </a:accent3>
      <a:accent4>
        <a:srgbClr val="E57B11"/>
      </a:accent4>
      <a:accent5>
        <a:srgbClr val="8064A2"/>
      </a:accent5>
      <a:accent6>
        <a:srgbClr val="FFCC00"/>
      </a:accent6>
      <a:hlink>
        <a:srgbClr val="00659D"/>
      </a:hlink>
      <a:folHlink>
        <a:srgbClr val="8064A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17-IEPR-07</Docket_x0020_Number>
    <TaxCatchAll xmlns="8eef3743-c7b3-4cbe-8837-b6e805be353c">
      <Value>130</Value>
      <Value>6</Value>
      <Value>61</Value>
      <Value>41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Energy Commission</TermName>
          <TermId xmlns="http://schemas.microsoft.com/office/infopath/2007/PartnerControls">99bc44f1-30ef-4612-bd74-490e804c5029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2017-05-12 Workshop</TermName>
          <TermId xmlns="http://schemas.microsoft.com/office/infopath/2007/PartnerControls">8b90c8ed-a2a2-49a7-b4a8-efa24e1872e5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Z5JXHV6S7NA6-3-109338</_dlc_DocId>
    <_dlc_DocIdUrl xmlns="8eef3743-c7b3-4cbe-8837-b6e805be353c">
      <Url>http://efilingspinternal/_layouts/DocIdRedir.aspx?ID=Z5JXHV6S7NA6-3-109338</Url>
      <Description>Z5JXHV6S7NA6-3-109338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9DFA463-D40D-4187-9291-79A47B282B2E}"/>
</file>

<file path=customXml/itemProps2.xml><?xml version="1.0" encoding="utf-8"?>
<ds:datastoreItem xmlns:ds="http://schemas.openxmlformats.org/officeDocument/2006/customXml" ds:itemID="{EC3CBEEA-504D-47F1-BE64-920E5594C1E2}"/>
</file>

<file path=customXml/itemProps3.xml><?xml version="1.0" encoding="utf-8"?>
<ds:datastoreItem xmlns:ds="http://schemas.openxmlformats.org/officeDocument/2006/customXml" ds:itemID="{CB23FE5E-AFEC-409E-94F1-C1156523E70A}"/>
</file>

<file path=customXml/itemProps4.xml><?xml version="1.0" encoding="utf-8"?>
<ds:datastoreItem xmlns:ds="http://schemas.openxmlformats.org/officeDocument/2006/customXml" ds:itemID="{E2F9D055-7E02-4401-9147-6D883102C684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5458</TotalTime>
  <Words>182</Words>
  <Application>Microsoft Office PowerPoint</Application>
  <PresentationFormat>Custom</PresentationFormat>
  <Paragraphs>37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Standard Theme</vt:lpstr>
      <vt:lpstr>Custom Design</vt:lpstr>
      <vt:lpstr>think-cell Slide</vt:lpstr>
      <vt:lpstr>PowerPoint Presentation</vt:lpstr>
      <vt:lpstr>CTs</vt:lpstr>
      <vt:lpstr>Geothermal</vt:lpstr>
      <vt:lpstr>CCGTs</vt:lpstr>
      <vt:lpstr>CHP</vt:lpstr>
      <vt:lpstr>PowerPoint Presentation</vt:lpstr>
    </vt:vector>
  </TitlesOfParts>
  <Company>The Boston Consulting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Calpine flexibility solutions</dc:title>
  <dc:creator>Bozhchenko Alona</dc:creator>
  <cp:lastModifiedBy>Matt Barmack</cp:lastModifiedBy>
  <cp:revision>671</cp:revision>
  <cp:lastPrinted>2016-05-23T17:00:10Z</cp:lastPrinted>
  <dcterms:created xsi:type="dcterms:W3CDTF">2010-04-13T12:31:45Z</dcterms:created>
  <dcterms:modified xsi:type="dcterms:W3CDTF">2017-05-09T19:30:41Z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lpwstr>20100310</vt:lpwstr>
  </property>
  <property fmtid="{D5CDD505-2E9C-101B-9397-08002B2CF9AE}" pid="3" name="Format Name">
    <vt:lpwstr>Calpine</vt:lpwstr>
  </property>
  <property fmtid="{D5CDD505-2E9C-101B-9397-08002B2CF9AE}" pid="4" name="Template Name">
    <vt:lpwstr>Letter</vt:lpwstr>
  </property>
  <property fmtid="{D5CDD505-2E9C-101B-9397-08002B2CF9AE}" pid="5" name="_NewReviewCycle">
    <vt:lpwstr/>
  </property>
  <property fmtid="{D5CDD505-2E9C-101B-9397-08002B2CF9AE}" pid="6" name="ContentTypeId">
    <vt:lpwstr>0x01010060CCC58EB6DDD042AF64737FFB4292D8</vt:lpwstr>
  </property>
  <property fmtid="{D5CDD505-2E9C-101B-9397-08002B2CF9AE}" pid="7" name="_dlc_DocIdItemGuid">
    <vt:lpwstr>48c3f989-d2ed-4a8c-a374-3385386e6a5b</vt:lpwstr>
  </property>
  <property fmtid="{D5CDD505-2E9C-101B-9397-08002B2CF9AE}" pid="8" name="Subject_x0020_Areas">
    <vt:lpwstr>130;#IEPR 2017-05-12 Workshop|8b90c8ed-a2a2-49a7-b4a8-efa24e1872e5;#61;#IEPR Presentations|51277923-a549-4352-9cc5-bcce892adf24</vt:lpwstr>
  </property>
  <property fmtid="{D5CDD505-2E9C-101B-9397-08002B2CF9AE}" pid="9" name="_CopySource">
    <vt:lpwstr>http://efilingspinternal/PendingDocuments/17-IEPR-07/20170510T142445_Calpine_flexibility_solutions.pptx</vt:lpwstr>
  </property>
  <property fmtid="{D5CDD505-2E9C-101B-9397-08002B2CF9AE}" pid="10" name="Subject Areas">
    <vt:lpwstr>130;#IEPR 2017-05-12 Workshop|8b90c8ed-a2a2-49a7-b4a8-efa24e1872e5;#61;#IEPR Presentations|51277923-a549-4352-9cc5-bcce892adf24</vt:lpwstr>
  </property>
  <property fmtid="{D5CDD505-2E9C-101B-9397-08002B2CF9AE}" pid="11" name="Submission Type">
    <vt:lpwstr>6;#Document|6786e4f6-aafd-416d-a977-1b2d5f456edf</vt:lpwstr>
  </property>
  <property fmtid="{D5CDD505-2E9C-101B-9397-08002B2CF9AE}" pid="12" name="Submitter Role">
    <vt:lpwstr>41;#Energy Commission|99bc44f1-30ef-4612-bd74-490e804c5029</vt:lpwstr>
  </property>
  <property fmtid="{D5CDD505-2E9C-101B-9397-08002B2CF9AE}" pid="13" name="Order">
    <vt:r8>2042400</vt:r8>
  </property>
  <property fmtid="{D5CDD505-2E9C-101B-9397-08002B2CF9AE}" pid="14" name="xd_ProgID">
    <vt:lpwstr/>
  </property>
  <property fmtid="{D5CDD505-2E9C-101B-9397-08002B2CF9AE}" pid="15" name="_SourceUrl">
    <vt:lpwstr/>
  </property>
  <property fmtid="{D5CDD505-2E9C-101B-9397-08002B2CF9AE}" pid="16" name="_SharedFileIndex">
    <vt:lpwstr/>
  </property>
  <property fmtid="{D5CDD505-2E9C-101B-9397-08002B2CF9AE}" pid="17" name="TemplateUrl">
    <vt:lpwstr/>
  </property>
</Properties>
</file>