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72" r:id="rId3"/>
    <p:sldId id="273" r:id="rId4"/>
    <p:sldId id="279" r:id="rId5"/>
    <p:sldId id="284" r:id="rId6"/>
    <p:sldId id="280" r:id="rId7"/>
    <p:sldId id="281" r:id="rId8"/>
    <p:sldId id="283" r:id="rId9"/>
    <p:sldId id="282" r:id="rId10"/>
    <p:sldId id="274" r:id="rId11"/>
    <p:sldId id="276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4" d="100"/>
          <a:sy n="104" d="100"/>
        </p:scale>
        <p:origin x="-7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8/1/2017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0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440D-1C55-499D-87F7-F602E5F89DE7}" type="datetime1">
              <a:rPr lang="en-US" smtClean="0"/>
              <a:t>8/1/2017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376-3730-40DB-9919-0877700420C8}" type="datetime1">
              <a:rPr lang="en-US" smtClean="0"/>
              <a:t>8/1/2017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3678E-ACEF-4C4B-842B-89CD8A687EB2}" type="datetime1">
              <a:rPr lang="en-US" smtClean="0"/>
              <a:t>8/1/2017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8B712-3042-46DE-8C09-5BDA382607E3}" type="datetime1">
              <a:rPr lang="en-US" smtClean="0"/>
              <a:t>8/1/2017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DE03-D5D6-444E-83B6-F6F866BE579B}" type="datetime1">
              <a:rPr lang="en-US" smtClean="0"/>
              <a:t>8/1/2017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C015E-79E3-4002-95A7-6DD0527C3CF2}" type="datetime1">
              <a:rPr lang="en-US" smtClean="0"/>
              <a:t>8/1/2017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D8CB-B690-45E2-AAE1-2912F375AE0F}" type="datetime1">
              <a:rPr lang="en-US" smtClean="0"/>
              <a:t>8/1/2017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8FC8B-3774-4E65-89A6-8133D9D6AE61}" type="datetime1">
              <a:rPr lang="en-US" smtClean="0"/>
              <a:t>8/1/2017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E88D-A191-46B0-8E9A-741BCA0C90DC}" type="datetime1">
              <a:rPr lang="en-US" smtClean="0"/>
              <a:t>8/1/2017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00736-1B96-4153-9D42-D6FBF1BD3B9D}" type="datetime1">
              <a:rPr lang="en-US" smtClean="0"/>
              <a:t>8/1/2017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4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C0B28-DC6A-4099-82E6-EB6DD35608B8}" type="datetime1">
              <a:rPr lang="en-US" smtClean="0"/>
              <a:t>8/1/2017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907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D0E3C-1E5E-48C3-9D21-4484B30DAD4E}" type="datetime1">
              <a:rPr lang="en-US" smtClean="0"/>
              <a:t>8/1/2017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nergy.ca.gov/sb350/DCAG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ichael.Sokol@energy.ca.gov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17_CEC Power Point Template_BW-7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16902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Low-Income Barriers Study Implementation Workshop</a:t>
            </a:r>
            <a:endParaRPr lang="en-US" sz="4800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552700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August 1, 2017</a:t>
            </a: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Michael Sokol, </a:t>
            </a: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SB 350 / AB 802 Coordinator</a:t>
            </a: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Energy Commission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Barriers Study Implementation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2275"/>
            <a:ext cx="8454788" cy="452755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December 14, 2016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:  Barriers Study, Part A Adopted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April 12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:  Barriers Study, Part B Draft Published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May 9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:  Multi-Agency Task Force Kickoff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May 16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:  Barriers Study Implementation Workshop #1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July 6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:  CPUC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Banc on Disadvantaged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				Communities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  <a:latin typeface="Arial"/>
                <a:cs typeface="Arial"/>
              </a:rPr>
              <a:t>August 1</a:t>
            </a:r>
            <a:r>
              <a:rPr lang="en-US" dirty="0">
                <a:solidFill>
                  <a:srgbClr val="00B0F0"/>
                </a:solidFill>
                <a:latin typeface="Arial"/>
                <a:cs typeface="Arial"/>
              </a:rPr>
              <a:t>:  Barriers Study Implementation </a:t>
            </a:r>
            <a:r>
              <a:rPr lang="en-US" dirty="0" smtClean="0">
                <a:solidFill>
                  <a:srgbClr val="00B0F0"/>
                </a:solidFill>
                <a:latin typeface="Arial"/>
                <a:cs typeface="Arial"/>
              </a:rPr>
              <a:t>Workshop#2</a:t>
            </a:r>
            <a:endParaRPr lang="en-US" dirty="0">
              <a:solidFill>
                <a:srgbClr val="00B0F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  <a:latin typeface="Arial"/>
                <a:cs typeface="Arial"/>
              </a:rPr>
              <a:t>August 2</a:t>
            </a:r>
            <a:r>
              <a:rPr lang="en-US" dirty="0">
                <a:solidFill>
                  <a:srgbClr val="00B0F0"/>
                </a:solidFill>
                <a:latin typeface="Arial"/>
                <a:cs typeface="Arial"/>
              </a:rPr>
              <a:t>:  Multi-Agency Task Force Meeting #2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  <a:latin typeface="Arial"/>
                <a:cs typeface="Arial"/>
              </a:rPr>
              <a:t>Aug – Sep</a:t>
            </a:r>
            <a:r>
              <a:rPr lang="en-US" dirty="0">
                <a:solidFill>
                  <a:srgbClr val="00B0F0"/>
                </a:solidFill>
                <a:latin typeface="Arial"/>
                <a:cs typeface="Arial"/>
              </a:rPr>
              <a:t>:  CARB Community Outreach Meetings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  <a:latin typeface="Arial"/>
                <a:cs typeface="Arial"/>
              </a:rPr>
              <a:t>Aug – Sep</a:t>
            </a:r>
            <a:r>
              <a:rPr lang="en-US" dirty="0">
                <a:solidFill>
                  <a:srgbClr val="00B0F0"/>
                </a:solidFill>
                <a:latin typeface="Arial"/>
                <a:cs typeface="Arial"/>
              </a:rPr>
              <a:t>:  Revised Indicators Framework Draft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  <a:latin typeface="Arial"/>
                <a:cs typeface="Arial"/>
              </a:rPr>
              <a:t>December</a:t>
            </a:r>
            <a:r>
              <a:rPr lang="en-US" dirty="0">
                <a:solidFill>
                  <a:srgbClr val="00B0F0"/>
                </a:solidFill>
                <a:latin typeface="Arial"/>
                <a:cs typeface="Arial"/>
              </a:rPr>
              <a:t>:  Publish </a:t>
            </a:r>
            <a:r>
              <a:rPr lang="en-US" dirty="0" smtClean="0">
                <a:solidFill>
                  <a:srgbClr val="00B0F0"/>
                </a:solidFill>
                <a:latin typeface="Arial"/>
                <a:cs typeface="Arial"/>
              </a:rPr>
              <a:t>Tracking </a:t>
            </a:r>
            <a:r>
              <a:rPr lang="en-US" dirty="0">
                <a:solidFill>
                  <a:srgbClr val="00B0F0"/>
                </a:solidFill>
                <a:latin typeface="Arial"/>
                <a:cs typeface="Arial"/>
              </a:rPr>
              <a:t>Progress Report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  <p:sp>
        <p:nvSpPr>
          <p:cNvPr id="6" name="Up-Down Arrow 5"/>
          <p:cNvSpPr/>
          <p:nvPr/>
        </p:nvSpPr>
        <p:spPr bwMode="auto">
          <a:xfrm>
            <a:off x="8489180" y="1692276"/>
            <a:ext cx="304800" cy="4080728"/>
          </a:xfrm>
          <a:prstGeom prst="upDownArrow">
            <a:avLst/>
          </a:prstGeom>
          <a:solidFill>
            <a:srgbClr val="00B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smtClean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913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Discussion Topics (May 16)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Establish a coordinating task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force, with key priorities to: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Focus on solutions for multifamily buildings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Strategize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on effective  green  workforce and education  goals in disadvantaged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communities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Continue developing  a series of energy upgrade financing pilot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programs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Collaboration to establish common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metrics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Establish regional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one-stop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shop pilots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474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Multifamily Buildings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245" y="1600200"/>
            <a:ext cx="8959755" cy="4978021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Strong priority for state agencies/task force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Important to work directly with building owners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Need multi-year program funding to provide market certainty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One-stop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intake/technical assistance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program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Leverage lessons learned from existing programs / other states’ efforts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181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Regional One-Stop Shop Pilots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138" y="1589964"/>
            <a:ext cx="8379725" cy="45259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Combination of online and brick-and-mortar for one-stop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shops (bricks and clicks)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Partner with local organizations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Strive for transparency and communicating lessons learned quickly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Combine / leverage existing programs that have shown some success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83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Green Workforce Strategy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8400197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Coordination across energy and transportation programs is key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All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training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should be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demand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driven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Need to consider perspective of businesses as well as community benefits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Pre-apprenticeship programs show success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504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Financing Pilots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4788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Creative market solutions, public-private partnerships are needed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Tariffed on bill financing shows potential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 should leverage efforts from other states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Financing can unlock greater benefits, including job creation, etc.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Diversity among existing utility offerings, but more options needed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848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Energy Equity Indicators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Initial staff draft paper posted in May 2017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12 proposed indicators and draft framework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Revised draft to be posted late August or early September for further comment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Tracking progress to be developed by December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66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solidFill>
                  <a:srgbClr val="254061"/>
                </a:solidFill>
                <a:latin typeface="Arial"/>
                <a:cs typeface="Arial"/>
              </a:rPr>
              <a:t>Joint Agency Disadvantaged Community Advisory Group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427" y="3123433"/>
            <a:ext cx="5421146" cy="373456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“an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advisory group consisting of representatives from disadvantaged communities… shall review and provide advice on programs proposed to achieve clean energy and pollution reduction…” (SB 350)</a:t>
            </a: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Draft framework posted 8/1 for public comment</a:t>
            </a:r>
          </a:p>
          <a:p>
            <a:pPr lvl="1"/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Key questions posed for stakeholders</a:t>
            </a:r>
          </a:p>
          <a:p>
            <a:pPr lvl="1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Submit comments </a:t>
            </a:r>
            <a:r>
              <a:rPr lang="en-US" sz="240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by 8/15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at: 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4"/>
              </a:rPr>
              <a:t>http://www.energy.ca.gov/sb350/DCAG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4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0118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Discussion Topics (Today)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Utility efforts to enable low-income / disadvantaged community benefits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Heightened consumer protection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Research, development, demonstration, and market facilitation programs to include targeted benefits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Follow-on study to increase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small business contracting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opportunities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Plug-load efficiency opportunities for low-income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customers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53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Next Steps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Participate in future task force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meetings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Coordinate with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CPUC, ARB, other state and local agencies, and key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stakeholders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Regional community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outreach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Tracking Progress on SB 350 Goals &amp; Barriers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Recommendations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Report in Integrated Energy Policy Report (IEPR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)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505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Questions / Comments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12693"/>
            <a:ext cx="8229600" cy="181347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Michael Sokol</a:t>
            </a:r>
          </a:p>
          <a:p>
            <a:pPr marL="0" indent="0" algn="ctr">
              <a:buNone/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SB 350 / AB 802 Coordinator</a:t>
            </a:r>
          </a:p>
          <a:p>
            <a:pPr marL="0" indent="0" algn="ctr">
              <a:buNone/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  <a:hlinkClick r:id="rId3"/>
              </a:rPr>
              <a:t>Michael.Sokol@energy.ca.gov</a:t>
            </a:r>
            <a:endParaRPr lang="en-US" altLang="en-US" dirty="0">
              <a:solidFill>
                <a:srgbClr val="0070C0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None/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916-654-4516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12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5810" y="1968976"/>
            <a:ext cx="1792379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972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17-IEPR-08</Docket_x0020_Number>
    <TaxCatchAll xmlns="8eef3743-c7b3-4cbe-8837-b6e805be353c">
      <Value>8</Value>
      <Value>6</Value>
      <Value>61</Value>
      <Value>3</Value>
      <Value>144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2017-08-01 Workshop</TermName>
          <TermId xmlns="http://schemas.microsoft.com/office/infopath/2007/PartnerControls">a97ad150-c55a-44db-a4bb-e030f6682e9d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Z5JXHV6S7NA6-3-112255</_dlc_DocId>
    <_dlc_DocIdUrl xmlns="8eef3743-c7b3-4cbe-8837-b6e805be353c">
      <Url>http://efilingspinternal/_layouts/DocIdRedir.aspx?ID=Z5JXHV6S7NA6-3-112255</Url>
      <Description>Z5JXHV6S7NA6-3-112255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4801B5-6D8B-469B-838F-E521D15792F2}"/>
</file>

<file path=customXml/itemProps2.xml><?xml version="1.0" encoding="utf-8"?>
<ds:datastoreItem xmlns:ds="http://schemas.openxmlformats.org/officeDocument/2006/customXml" ds:itemID="{3C6272FE-23A4-42CF-8AE8-FC0234725794}"/>
</file>

<file path=customXml/itemProps3.xml><?xml version="1.0" encoding="utf-8"?>
<ds:datastoreItem xmlns:ds="http://schemas.openxmlformats.org/officeDocument/2006/customXml" ds:itemID="{A92EE450-D634-45E2-B6EA-9A02C30E5935}"/>
</file>

<file path=customXml/itemProps4.xml><?xml version="1.0" encoding="utf-8"?>
<ds:datastoreItem xmlns:ds="http://schemas.openxmlformats.org/officeDocument/2006/customXml" ds:itemID="{EB3DC76E-523E-48CD-B0AD-5DFFE2149823}"/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489</Words>
  <Application>Microsoft Office PowerPoint</Application>
  <PresentationFormat>On-screen Show (4:3)</PresentationFormat>
  <Paragraphs>89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Low-Income Barriers Study Implementation Workshop</vt:lpstr>
      <vt:lpstr>Barriers Study Implementation</vt:lpstr>
      <vt:lpstr>Discussion Topics (May 16)</vt:lpstr>
      <vt:lpstr>Multifamily Buildings</vt:lpstr>
      <vt:lpstr>Regional One-Stop Shop Pilots</vt:lpstr>
      <vt:lpstr>Green Workforce Strategy</vt:lpstr>
      <vt:lpstr>Financing Pilots</vt:lpstr>
      <vt:lpstr>Energy Equity Indicators</vt:lpstr>
      <vt:lpstr>Joint Agency Disadvantaged Community Advisory Group</vt:lpstr>
      <vt:lpstr>Discussion Topics (Today)</vt:lpstr>
      <vt:lpstr>Next Steps</vt:lpstr>
      <vt:lpstr>Questions / Comments</vt:lpstr>
    </vt:vector>
  </TitlesOfParts>
  <Company>CEC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Low-Income Barriers Study Implementation Workshop</dc:title>
  <dc:creator>Bailey Wobschall</dc:creator>
  <cp:lastModifiedBy>hraitt</cp:lastModifiedBy>
  <cp:revision>36</cp:revision>
  <dcterms:created xsi:type="dcterms:W3CDTF">2017-05-04T20:00:37Z</dcterms:created>
  <dcterms:modified xsi:type="dcterms:W3CDTF">2017-08-01T16:39:57Z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58ee9261-4e87-400c-a788-75e87969800d</vt:lpwstr>
  </property>
  <property fmtid="{D5CDD505-2E9C-101B-9397-08002B2CF9AE}" pid="4" name="Subject_x0020_Areas">
    <vt:lpwstr>144;#IEPR 2017-08-01 Workshop|a97ad150-c55a-44db-a4bb-e030f6682e9d;#61;#IEPR Presentations|51277923-a549-4352-9cc5-bcce892adf24</vt:lpwstr>
  </property>
  <property fmtid="{D5CDD505-2E9C-101B-9397-08002B2CF9AE}" pid="5" name="_CopySource">
    <vt:lpwstr>http://efilingspinternal/PendingDocuments/17-IEPR-08/20170801T101859_LowIncome_Barriers_Study_Implementation_Workshop.pptx</vt:lpwstr>
  </property>
  <property fmtid="{D5CDD505-2E9C-101B-9397-08002B2CF9AE}" pid="6" name="Subject Areas">
    <vt:lpwstr>144;#IEPR 2017-08-01 Workshop|a97ad150-c55a-44db-a4bb-e030f6682e9d;#61;#IEPR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2360000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