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00" r:id="rId2"/>
    <p:sldId id="515" r:id="rId3"/>
    <p:sldId id="525" r:id="rId4"/>
    <p:sldId id="526" r:id="rId5"/>
    <p:sldId id="527" r:id="rId6"/>
    <p:sldId id="528" r:id="rId7"/>
    <p:sldId id="529" r:id="rId8"/>
    <p:sldId id="530" r:id="rId9"/>
    <p:sldId id="516" r:id="rId10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89CC"/>
    <a:srgbClr val="709302"/>
    <a:srgbClr val="6689CC"/>
    <a:srgbClr val="2283C5"/>
    <a:srgbClr val="5E83C5"/>
    <a:srgbClr val="EBEDE3"/>
    <a:srgbClr val="EFF0E6"/>
    <a:srgbClr val="FFFCED"/>
    <a:srgbClr val="F6F6F6"/>
    <a:srgbClr val="FFF9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91" autoAdjust="0"/>
    <p:restoredTop sz="96613" autoAdjust="0"/>
  </p:normalViewPr>
  <p:slideViewPr>
    <p:cSldViewPr snapToGrid="0" snapToObjects="1">
      <p:cViewPr varScale="1">
        <p:scale>
          <a:sx n="52" d="100"/>
          <a:sy n="52" d="100"/>
        </p:scale>
        <p:origin x="-40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99" d="100"/>
          <a:sy n="99" d="100"/>
        </p:scale>
        <p:origin x="3528" y="7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40" y="0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/>
          <a:lstStyle>
            <a:lvl1pPr algn="r">
              <a:defRPr sz="1200"/>
            </a:lvl1pPr>
          </a:lstStyle>
          <a:p>
            <a:fld id="{210BB52B-BAA5-A64D-80B6-C9496E0DAA14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967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40" y="8829967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 anchor="b"/>
          <a:lstStyle>
            <a:lvl1pPr algn="r">
              <a:defRPr sz="1200"/>
            </a:lvl1pPr>
          </a:lstStyle>
          <a:p>
            <a:fld id="{74171C41-C8C3-2F4F-BE17-43EDC220F7A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4704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0" y="0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/>
          <a:lstStyle>
            <a:lvl1pPr algn="r">
              <a:defRPr sz="1200"/>
            </a:lvl1pPr>
          </a:lstStyle>
          <a:p>
            <a:fld id="{9AFA925D-04FC-6F43-832D-DE76D4A78070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2" tIns="46575" rIns="93152" bIns="4657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52" tIns="46575" rIns="93152" bIns="4657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67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0" y="8829967"/>
            <a:ext cx="3037840" cy="464820"/>
          </a:xfrm>
          <a:prstGeom prst="rect">
            <a:avLst/>
          </a:prstGeom>
        </p:spPr>
        <p:txBody>
          <a:bodyPr vert="horz" lIns="93152" tIns="46575" rIns="93152" bIns="46575" rtlCol="0" anchor="b"/>
          <a:lstStyle>
            <a:lvl1pPr algn="r">
              <a:defRPr sz="1200"/>
            </a:lvl1pPr>
          </a:lstStyle>
          <a:p>
            <a:fld id="{F543A7CB-E049-614B-9EAB-148BF1BDAA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2060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11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9"/>
              </a:spcAf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2398"/>
              </a:spcAft>
            </a:pPr>
            <a:r>
              <a:rPr lang="en-US" dirty="0" smtClean="0"/>
              <a:t>SB 32 continues where AB32 leaves off (1990 levels by 2020)</a:t>
            </a:r>
            <a:br>
              <a:rPr lang="en-US" dirty="0" smtClean="0"/>
            </a:br>
            <a:endParaRPr lang="en-US" dirty="0" smtClean="0"/>
          </a:p>
          <a:p>
            <a:pPr defTabSz="457048">
              <a:spcAft>
                <a:spcPts val="2398"/>
              </a:spcAft>
              <a:defRPr/>
            </a:pPr>
            <a:r>
              <a:rPr lang="en-US" dirty="0" smtClean="0"/>
              <a:t>80% below 1990 levels by 2050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3A7CB-E049-614B-9EAB-148BF1BDAA3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0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07988" y="1688194"/>
            <a:ext cx="5091112" cy="7651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000" b="1">
                <a:solidFill>
                  <a:srgbClr val="517A13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407988" y="2464645"/>
            <a:ext cx="5091112" cy="3822700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893C5-9BDA-DE4D-9054-1470F7E3E7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3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392224" y="1728385"/>
            <a:ext cx="8408875" cy="728593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0">
                <a:solidFill>
                  <a:srgbClr val="3089CC"/>
                </a:solidFill>
                <a:latin typeface="Verdana"/>
                <a:cs typeface="Verdana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392225" y="2661193"/>
            <a:ext cx="8408874" cy="322917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 b="0" i="0">
                <a:solidFill>
                  <a:srgbClr val="000000"/>
                </a:solidFill>
                <a:latin typeface="Verdana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</a:t>
            </a:r>
            <a:r>
              <a:rPr lang="en-US" dirty="0" smtClean="0"/>
              <a:t>style</a:t>
            </a:r>
            <a:endParaRPr lang="en-US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893C5-9BDA-DE4D-9054-1470F7E3E7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618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392224" y="1728385"/>
            <a:ext cx="8408875" cy="728593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0">
                <a:solidFill>
                  <a:srgbClr val="3089CC"/>
                </a:solidFill>
                <a:latin typeface="Verdana"/>
                <a:cs typeface="Verdana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392225" y="2661193"/>
            <a:ext cx="8408874" cy="322917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 b="0" i="0">
                <a:solidFill>
                  <a:srgbClr val="000000"/>
                </a:solidFill>
                <a:latin typeface="Verdana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</a:t>
            </a:r>
            <a:r>
              <a:rPr lang="en-US" dirty="0" smtClean="0"/>
              <a:t>style</a:t>
            </a:r>
            <a:endParaRPr lang="en-US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893C5-9BDA-DE4D-9054-1470F7E3E7F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" name="Picture 1" descr="TheMark_Black_simple_grey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1089">
            <a:off x="469900" y="4684741"/>
            <a:ext cx="1206500" cy="201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2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/>
          <p:cNvSpPr>
            <a:spLocks noGrp="1"/>
          </p:cNvSpPr>
          <p:nvPr>
            <p:ph type="title"/>
          </p:nvPr>
        </p:nvSpPr>
        <p:spPr>
          <a:xfrm>
            <a:off x="395551" y="173070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893C5-9BDA-DE4D-9054-1470F7E3E7F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34951" y="165100"/>
            <a:ext cx="2019300" cy="98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1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4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kern="1200">
          <a:solidFill>
            <a:srgbClr val="709302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Tx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SCP_logo_stacked-tag_300dp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844804"/>
            <a:ext cx="3442070" cy="1672846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800101" y="3379388"/>
            <a:ext cx="7518400" cy="3021412"/>
          </a:xfrm>
        </p:spPr>
        <p:txBody>
          <a:bodyPr>
            <a:normAutofit fontScale="90000"/>
          </a:bodyPr>
          <a:lstStyle/>
          <a:p>
            <a:r>
              <a:rPr lang="en-US" sz="3300" dirty="0">
                <a:latin typeface="Century Gothic" panose="020B0502020202020204" pitchFamily="34" charset="0"/>
              </a:rPr>
              <a:t>IEPR workshop on Light Duty Vehicle Transportation Electrification</a:t>
            </a:r>
            <a:br>
              <a:rPr lang="en-US" sz="3300" dirty="0">
                <a:latin typeface="Century Gothic" panose="020B0502020202020204" pitchFamily="34" charset="0"/>
              </a:rPr>
            </a:br>
            <a:r>
              <a:rPr lang="en-US" sz="3300" dirty="0" smtClean="0">
                <a:latin typeface="Century Gothic" panose="020B0502020202020204" pitchFamily="34" charset="0"/>
              </a:rPr>
              <a:t/>
            </a:r>
            <a:br>
              <a:rPr lang="en-US" sz="3300" dirty="0" smtClean="0">
                <a:latin typeface="Century Gothic" panose="020B0502020202020204" pitchFamily="34" charset="0"/>
              </a:rPr>
            </a:br>
            <a:r>
              <a:rPr lang="en-US" sz="3300" dirty="0" smtClean="0">
                <a:latin typeface="Century Gothic" panose="020B0502020202020204" pitchFamily="34" charset="0"/>
              </a:rPr>
              <a:t>Geof Syphers, CEO </a:t>
            </a:r>
            <a:br>
              <a:rPr lang="en-US" sz="3300" dirty="0" smtClean="0">
                <a:latin typeface="Century Gothic" panose="020B0502020202020204" pitchFamily="34" charset="0"/>
              </a:rPr>
            </a:br>
            <a:r>
              <a:rPr lang="en-US" sz="3300" dirty="0" smtClean="0">
                <a:latin typeface="Century Gothic" panose="020B0502020202020204" pitchFamily="34" charset="0"/>
              </a:rPr>
              <a:t/>
            </a:r>
            <a:br>
              <a:rPr lang="en-US" sz="3300" dirty="0" smtClean="0">
                <a:latin typeface="Century Gothic" panose="020B0502020202020204" pitchFamily="34" charset="0"/>
              </a:rPr>
            </a:br>
            <a:r>
              <a:rPr lang="en-US" sz="3300" dirty="0" smtClean="0">
                <a:latin typeface="Century Gothic" panose="020B0502020202020204" pitchFamily="34" charset="0"/>
              </a:rPr>
              <a:t/>
            </a:r>
            <a:br>
              <a:rPr lang="en-US" sz="3300" dirty="0" smtClean="0">
                <a:latin typeface="Century Gothic" panose="020B0502020202020204" pitchFamily="34" charset="0"/>
              </a:rPr>
            </a:br>
            <a:r>
              <a:rPr lang="en-US" sz="2000" dirty="0" smtClean="0">
                <a:latin typeface="Century Gothic" panose="020B0502020202020204" pitchFamily="34" charset="0"/>
              </a:rPr>
              <a:t>April 18, 2017</a:t>
            </a: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Community Choice = “Muni Light”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225" y="2661192"/>
            <a:ext cx="8408874" cy="3826693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Public agency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entury Gothic" panose="020B0502020202020204" pitchFamily="34" charset="0"/>
              </a:rPr>
              <a:t>Provides all electric generation services, reliability, RA, storage, etc.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entury Gothic" panose="020B0502020202020204" pitchFamily="34" charset="0"/>
              </a:rPr>
              <a:t>Does </a:t>
            </a:r>
            <a:r>
              <a:rPr lang="en-US" u="sng" dirty="0" smtClean="0">
                <a:latin typeface="Century Gothic" panose="020B0502020202020204" pitchFamily="34" charset="0"/>
              </a:rPr>
              <a:t>not</a:t>
            </a:r>
            <a:r>
              <a:rPr lang="en-US" dirty="0" smtClean="0">
                <a:latin typeface="Century Gothic" panose="020B0502020202020204" pitchFamily="34" charset="0"/>
              </a:rPr>
              <a:t> own lines or substations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entury Gothic" panose="020B0502020202020204" pitchFamily="34" charset="0"/>
              </a:rPr>
              <a:t>Local public board approves contracts, sets rates, etc.</a:t>
            </a:r>
            <a:endParaRPr lang="en-US" sz="2000" dirty="0">
              <a:latin typeface="Century Gothic" panose="020B0502020202020204" pitchFamily="34" charset="0"/>
            </a:endParaRPr>
          </a:p>
          <a:p>
            <a:pPr marL="1374775" indent="-1374775">
              <a:spcBef>
                <a:spcPts val="0"/>
              </a:spcBef>
              <a:spcAft>
                <a:spcPts val="1600"/>
              </a:spcAft>
            </a:pPr>
            <a:endParaRPr lang="en-US" b="1" dirty="0">
              <a:latin typeface="Century Gothic" panose="020B0502020202020204" pitchFamily="34" charset="0"/>
            </a:endParaRP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b="1" dirty="0" smtClean="0">
                <a:latin typeface="Century Gothic" panose="020B0502020202020204" pitchFamily="34" charset="0"/>
              </a:rPr>
              <a:t>Community choice is estimated to replace 50% of investor-owned load by 2025.</a:t>
            </a:r>
            <a:endParaRPr lang="en-US" sz="2000" b="1" dirty="0" smtClean="0">
              <a:latin typeface="Century Gothic" panose="020B0502020202020204" pitchFamily="34" charset="0"/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8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Sonoma Clean Power’s Purpose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225" y="2661192"/>
            <a:ext cx="8408874" cy="3826693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Reduce greenhouse gas emissions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entury Gothic" panose="020B0502020202020204" pitchFamily="34" charset="0"/>
              </a:rPr>
              <a:t>Protect customers from rate shock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entury Gothic" panose="020B0502020202020204" pitchFamily="34" charset="0"/>
              </a:rPr>
              <a:t>S</a:t>
            </a:r>
            <a:r>
              <a:rPr lang="en-US" dirty="0" smtClean="0">
                <a:latin typeface="Century Gothic" panose="020B0502020202020204" pitchFamily="34" charset="0"/>
              </a:rPr>
              <a:t>upport local economy, renewables, efficiency</a:t>
            </a:r>
            <a:endParaRPr lang="en-US" sz="2000" dirty="0">
              <a:latin typeface="Century Gothic" panose="020B0502020202020204" pitchFamily="34" charset="0"/>
            </a:endParaRPr>
          </a:p>
          <a:p>
            <a:pPr marL="1374775" indent="-1374775">
              <a:spcBef>
                <a:spcPts val="0"/>
              </a:spcBef>
              <a:spcAft>
                <a:spcPts val="1600"/>
              </a:spcAft>
            </a:pPr>
            <a:endParaRPr lang="en-US" b="1" dirty="0">
              <a:latin typeface="Century Gothic" panose="020B0502020202020204" pitchFamily="34" charset="0"/>
            </a:endParaRP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b="1" dirty="0" smtClean="0">
                <a:latin typeface="Century Gothic" panose="020B0502020202020204" pitchFamily="34" charset="0"/>
              </a:rPr>
              <a:t>Use clean electricity to cut emissions at </a:t>
            </a:r>
            <a:r>
              <a:rPr lang="en-US" b="1" dirty="0">
                <a:latin typeface="Century Gothic" panose="020B0502020202020204" pitchFamily="34" charset="0"/>
              </a:rPr>
              <a:t>c</a:t>
            </a:r>
            <a:r>
              <a:rPr lang="en-US" b="1" dirty="0" smtClean="0">
                <a:latin typeface="Century Gothic" panose="020B0502020202020204" pitchFamily="34" charset="0"/>
              </a:rPr>
              <a:t>ompetitive costs while supporting our local economy.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b="1" dirty="0">
                <a:latin typeface="Century Gothic" panose="020B0502020202020204" pitchFamily="34" charset="0"/>
              </a:rPr>
              <a:t>	</a:t>
            </a:r>
            <a:r>
              <a:rPr lang="en-US" b="1" dirty="0" smtClean="0">
                <a:latin typeface="Century Gothic" panose="020B0502020202020204" pitchFamily="34" charset="0"/>
              </a:rPr>
              <a:t>&gt; F</a:t>
            </a:r>
            <a:r>
              <a:rPr lang="en-US" sz="2000" b="1" dirty="0" smtClean="0">
                <a:latin typeface="Century Gothic" panose="020B0502020202020204" pitchFamily="34" charset="0"/>
              </a:rPr>
              <a:t>uel shifting is top priority.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97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03" y="1729535"/>
            <a:ext cx="4091626" cy="6465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614" y="2742215"/>
            <a:ext cx="2805546" cy="36231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03" y="2735639"/>
            <a:ext cx="2796595" cy="362071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9175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5</a:t>
            </a:fld>
            <a:endParaRPr lang="en-US" dirty="0"/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" y="1789875"/>
            <a:ext cx="8993513" cy="384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4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6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8" y="-29198"/>
            <a:ext cx="9144000" cy="699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3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SCP’s Transportation Obligation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225" y="2661192"/>
            <a:ext cx="8408874" cy="3826693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Local decision to exceed State requirements, based on 50% reduction in petroleum by 2030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entury Gothic" panose="020B0502020202020204" pitchFamily="34" charset="0"/>
              </a:rPr>
              <a:t>Requires all existing efforts plus ~20% shift to EVs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entury Gothic" panose="020B0502020202020204" pitchFamily="34" charset="0"/>
              </a:rPr>
              <a:t>Current status ~1.8% </a:t>
            </a:r>
            <a:r>
              <a:rPr lang="en-US" dirty="0" err="1" smtClean="0">
                <a:latin typeface="Century Gothic" panose="020B0502020202020204" pitchFamily="34" charset="0"/>
              </a:rPr>
              <a:t>eVMT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endParaRPr lang="en-US" sz="2000" b="1" dirty="0" smtClean="0">
              <a:latin typeface="Century Gothic" panose="020B0502020202020204" pitchFamily="34" charset="0"/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82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SCP’s Integrated Resource Plan Approach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225" y="2661192"/>
            <a:ext cx="8408874" cy="3826693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Over 80% renewable (including hydro) means that load growth from EVs is less important than time-dependent load model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entury Gothic" panose="020B0502020202020204" pitchFamily="34" charset="0"/>
              </a:rPr>
              <a:t>400+ Level 2 chargers in progressive DR market:</a:t>
            </a:r>
          </a:p>
          <a:p>
            <a:pPr marL="742950" lvl="1" indent="-285750" algn="l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Proxy Demand Response (2017-2018)</a:t>
            </a:r>
          </a:p>
          <a:p>
            <a:pPr marL="742950" lvl="1" indent="-285750" algn="l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Non Generating Resource (2019-2020)</a:t>
            </a:r>
          </a:p>
          <a:p>
            <a:pPr marL="742950" lvl="1" indent="-285750" algn="l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Resource Adequacy (2021-2024)</a:t>
            </a:r>
          </a:p>
          <a:p>
            <a:pPr marL="742950" lvl="1" indent="-285750" algn="l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RA + Customer peak shaving + DSO (around 2025)</a:t>
            </a:r>
          </a:p>
          <a:p>
            <a:pPr lvl="1" algn="l"/>
            <a:endParaRPr lang="en-US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82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8C893C5-9BDA-DE4D-9054-1470F7E3E7F2}" type="slidenum">
              <a:rPr lang="en-US" smtClean="0"/>
              <a:t>9</a:t>
            </a:fld>
            <a:endParaRPr lang="en-US" dirty="0"/>
          </a:p>
        </p:txBody>
      </p:sp>
      <p:pic>
        <p:nvPicPr>
          <p:cNvPr id="7" name="Picture 6" descr="TheMark_1b_Light-Green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2582" y="2230185"/>
            <a:ext cx="1177417" cy="224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87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Sonoma Clean Power</Received_x0020_From>
    <Docket_x0020_Number xmlns="8eef3743-c7b3-4cbe-8837-b6e805be353c">17-IEPR-07</Docket_x0020_Number>
    <TaxCatchAll xmlns="8eef3743-c7b3-4cbe-8837-b6e805be353c">
      <Value>6</Value>
      <Value>124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2017-04-18 Workshop</TermName>
          <TermId xmlns="http://schemas.microsoft.com/office/infopath/2007/PartnerControls">aceb3bf3-635d-4434-876a-4561fc697bfb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Z5JXHV6S7NA6-3-108962</_dlc_DocId>
    <_dlc_DocIdUrl xmlns="8eef3743-c7b3-4cbe-8837-b6e805be353c">
      <Url>http://efilingspinternal/_layouts/DocIdRedir.aspx?ID=Z5JXHV6S7NA6-3-108962</Url>
      <Description>Z5JXHV6S7NA6-3-108962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F69A38-DDFB-418F-8D35-9C468F87015F}"/>
</file>

<file path=customXml/itemProps2.xml><?xml version="1.0" encoding="utf-8"?>
<ds:datastoreItem xmlns:ds="http://schemas.openxmlformats.org/officeDocument/2006/customXml" ds:itemID="{A16E8131-8D47-4233-9728-1BB80B40EF36}"/>
</file>

<file path=customXml/itemProps3.xml><?xml version="1.0" encoding="utf-8"?>
<ds:datastoreItem xmlns:ds="http://schemas.openxmlformats.org/officeDocument/2006/customXml" ds:itemID="{58E543D9-8347-4473-B78B-25899FE50E3E}"/>
</file>

<file path=customXml/itemProps4.xml><?xml version="1.0" encoding="utf-8"?>
<ds:datastoreItem xmlns:ds="http://schemas.openxmlformats.org/officeDocument/2006/customXml" ds:itemID="{28E21645-3BA5-4212-9384-A9FD2ED3A924}"/>
</file>

<file path=docProps/app.xml><?xml version="1.0" encoding="utf-8"?>
<Properties xmlns="http://schemas.openxmlformats.org/officeDocument/2006/extended-properties" xmlns:vt="http://schemas.openxmlformats.org/officeDocument/2006/docPropsVTypes">
  <TotalTime>13562</TotalTime>
  <Words>227</Words>
  <Application>Microsoft Office PowerPoint</Application>
  <PresentationFormat>On-screen Show (4:3)</PresentationFormat>
  <Paragraphs>45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Main</vt:lpstr>
      <vt:lpstr>IEPR workshop on Light Duty Vehicle Transportation Electrification  Geof Syphers, CEO    April 18, 2017</vt:lpstr>
      <vt:lpstr>Community Choice = “Muni Light”</vt:lpstr>
      <vt:lpstr>Sonoma Clean Power’s Purpose</vt:lpstr>
      <vt:lpstr>PowerPoint Presentation</vt:lpstr>
      <vt:lpstr>PowerPoint Presentation</vt:lpstr>
      <vt:lpstr>PowerPoint Presentation</vt:lpstr>
      <vt:lpstr>SCP’s Transportation Obligation</vt:lpstr>
      <vt:lpstr>SCP’s Integrated Resource Plan Approach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IEPR workshop on Light Duty Vehicle Transportation Electrification</dc:title>
  <dc:creator>Amy Rider</dc:creator>
  <cp:lastModifiedBy>Costa, Denise@Energy</cp:lastModifiedBy>
  <cp:revision>864</cp:revision>
  <cp:lastPrinted>2016-01-14T22:39:45Z</cp:lastPrinted>
  <dcterms:created xsi:type="dcterms:W3CDTF">2013-03-22T15:27:48Z</dcterms:created>
  <dcterms:modified xsi:type="dcterms:W3CDTF">2017-04-17T17:10:04Z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ContentTypeId">
    <vt:lpwstr>0x01010060CCC58EB6DDD042AF64737FFB4292D8</vt:lpwstr>
  </property>
  <property fmtid="{D5CDD505-2E9C-101B-9397-08002B2CF9AE}" pid="4" name="_dlc_DocIdItemGuid">
    <vt:lpwstr>d525d809-d9ae-460c-93b2-d32792bcb449</vt:lpwstr>
  </property>
  <property fmtid="{D5CDD505-2E9C-101B-9397-08002B2CF9AE}" pid="5" name="Subject_x0020_Areas">
    <vt:lpwstr>124;#IEPR 2017-04-18 Workshop|aceb3bf3-635d-4434-876a-4561fc697bfb;#61;#IEPR Presentations|51277923-a549-4352-9cc5-bcce892adf24</vt:lpwstr>
  </property>
  <property fmtid="{D5CDD505-2E9C-101B-9397-08002B2CF9AE}" pid="6" name="_CopySource">
    <vt:lpwstr>http://efilingspinternal/PendingDocuments/17-IEPR-07/20170417T164553_IEPR_workshop_on_Light_Duty_Vehicle_Transportation_Electrification.pptx</vt:lpwstr>
  </property>
  <property fmtid="{D5CDD505-2E9C-101B-9397-08002B2CF9AE}" pid="7" name="Subject Areas">
    <vt:lpwstr>124;#IEPR 2017-04-18 Workshop|aceb3bf3-635d-4434-876a-4561fc697bfb;#61;#IEPR Presentations|51277923-a549-4352-9cc5-bcce892adf24</vt:lpwstr>
  </property>
  <property fmtid="{D5CDD505-2E9C-101B-9397-08002B2CF9AE}" pid="8" name="Submission Type">
    <vt:lpwstr>6;#Document|6786e4f6-aafd-416d-a977-1b2d5f456edf</vt:lpwstr>
  </property>
  <property fmtid="{D5CDD505-2E9C-101B-9397-08002B2CF9AE}" pid="9" name="Submitter Role">
    <vt:lpwstr>7;#Public|5fee9918-69d5-40f5-9767-4e66d03898ce</vt:lpwstr>
  </property>
  <property fmtid="{D5CDD505-2E9C-101B-9397-08002B2CF9AE}" pid="10" name="Order">
    <vt:r8>1996300</vt:r8>
  </property>
  <property fmtid="{D5CDD505-2E9C-101B-9397-08002B2CF9AE}" pid="11" name="Document Type">
    <vt:lpwstr>3;#Document|f3c81208-9d0f-49cc-afc5-e227f36ec0e7</vt:lpwstr>
  </property>
  <property fmtid="{D5CDD505-2E9C-101B-9397-08002B2CF9AE}" pid="12" name="xd_ProgID">
    <vt:lpwstr/>
  </property>
  <property fmtid="{D5CDD505-2E9C-101B-9397-08002B2CF9AE}" pid="13" name="_SourceUrl">
    <vt:lpwstr/>
  </property>
  <property fmtid="{D5CDD505-2E9C-101B-9397-08002B2CF9AE}" pid="14" name="_SharedFileIndex">
    <vt:lpwstr/>
  </property>
  <property fmtid="{D5CDD505-2E9C-101B-9397-08002B2CF9AE}" pid="15" name="TemplateUrl">
    <vt:lpwstr/>
  </property>
</Properties>
</file>