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71" r:id="rId5"/>
    <p:sldMasterId id="2147483682" r:id="rId6"/>
    <p:sldMasterId id="2147483678" r:id="rId7"/>
    <p:sldMasterId id="2147483679" r:id="rId8"/>
  </p:sldMasterIdLst>
  <p:notesMasterIdLst>
    <p:notesMasterId r:id="rId14"/>
  </p:notesMasterIdLst>
  <p:handoutMasterIdLst>
    <p:handoutMasterId r:id="rId15"/>
  </p:handoutMasterIdLst>
  <p:sldIdLst>
    <p:sldId id="278" r:id="rId9"/>
    <p:sldId id="290" r:id="rId10"/>
    <p:sldId id="291" r:id="rId11"/>
    <p:sldId id="292" r:id="rId12"/>
    <p:sldId id="28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5DAE7BB-3229-50A7-CD90-E76BD84145EA}" name="Vater, Michelle@Energy" initials="VM" userId="S::Michelle.Vater@energy.ca.gov::d1a0f182-2ed8-45cf-b3d9-cb95f5d506bc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ndoval-Moreno, Victoria@Energy" initials="SV" lastIdx="1" clrIdx="0">
    <p:extLst>
      <p:ext uri="{19B8F6BF-5375-455C-9EA6-DF929625EA0E}">
        <p15:presenceInfo xmlns:p15="http://schemas.microsoft.com/office/powerpoint/2012/main" userId="S::victoria.sandoval-moreno@energy.ca.gov::2640e4b3-84d2-4e59-92bf-f14f93a408d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7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94"/>
  </p:normalViewPr>
  <p:slideViewPr>
    <p:cSldViewPr snapToGrid="0">
      <p:cViewPr varScale="1">
        <p:scale>
          <a:sx n="98" d="100"/>
          <a:sy n="98" d="100"/>
        </p:scale>
        <p:origin x="3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viewProps" Target="viewProps.xml"/><Relationship Id="rId3" Type="http://schemas.openxmlformats.org/officeDocument/2006/relationships/customXml" Target="../customXml/item3.xml"/><Relationship Id="rId21" Type="http://schemas.microsoft.com/office/2018/10/relationships/authors" Target="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2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90F7755-FBB6-423F-977D-F0819CD5BCE2}" type="doc">
      <dgm:prSet loTypeId="urn:microsoft.com/office/officeart/2005/8/layout/rings+Icon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30D8E59-45CF-4E12-9663-D674C3815B36}">
      <dgm:prSet/>
      <dgm:spPr/>
      <dgm:t>
        <a:bodyPr/>
        <a:lstStyle/>
        <a:p>
          <a:r>
            <a:rPr lang="en-US" dirty="0"/>
            <a:t>Reduced emissions</a:t>
          </a:r>
        </a:p>
      </dgm:t>
    </dgm:pt>
    <dgm:pt modelId="{852427B1-BB6C-4E99-BFFD-F0DACCCA460A}" type="parTrans" cxnId="{244D2620-E7F9-4342-B8E0-C61B6BE3499F}">
      <dgm:prSet/>
      <dgm:spPr/>
      <dgm:t>
        <a:bodyPr/>
        <a:lstStyle/>
        <a:p>
          <a:endParaRPr lang="en-US"/>
        </a:p>
      </dgm:t>
    </dgm:pt>
    <dgm:pt modelId="{A5B0A170-28C1-4AD6-9D89-7474539124D2}" type="sibTrans" cxnId="{244D2620-E7F9-4342-B8E0-C61B6BE3499F}">
      <dgm:prSet/>
      <dgm:spPr/>
      <dgm:t>
        <a:bodyPr/>
        <a:lstStyle/>
        <a:p>
          <a:endParaRPr lang="en-US"/>
        </a:p>
      </dgm:t>
    </dgm:pt>
    <dgm:pt modelId="{3F1AAE24-1B23-4421-9F9C-9E3A58BD1C95}">
      <dgm:prSet/>
      <dgm:spPr/>
      <dgm:t>
        <a:bodyPr/>
        <a:lstStyle/>
        <a:p>
          <a:r>
            <a:rPr lang="en-US" dirty="0"/>
            <a:t>Increased economic activity</a:t>
          </a:r>
        </a:p>
      </dgm:t>
    </dgm:pt>
    <dgm:pt modelId="{B9E338E9-D227-4488-A317-AE9ECB4D65F1}" type="parTrans" cxnId="{5192E759-FF9A-4A0C-A884-9C602179B6C0}">
      <dgm:prSet/>
      <dgm:spPr/>
      <dgm:t>
        <a:bodyPr/>
        <a:lstStyle/>
        <a:p>
          <a:endParaRPr lang="en-US"/>
        </a:p>
      </dgm:t>
    </dgm:pt>
    <dgm:pt modelId="{98CB54B6-88E0-47C3-974B-485FA9DE4B7B}" type="sibTrans" cxnId="{5192E759-FF9A-4A0C-A884-9C602179B6C0}">
      <dgm:prSet/>
      <dgm:spPr/>
      <dgm:t>
        <a:bodyPr/>
        <a:lstStyle/>
        <a:p>
          <a:endParaRPr lang="en-US"/>
        </a:p>
      </dgm:t>
    </dgm:pt>
    <dgm:pt modelId="{C711805D-E2A3-4A89-8486-2F61F8D78C28}">
      <dgm:prSet/>
      <dgm:spPr/>
      <dgm:t>
        <a:bodyPr/>
        <a:lstStyle/>
        <a:p>
          <a:r>
            <a:rPr lang="en-US" dirty="0"/>
            <a:t>Large-scale infrastructure demonstration</a:t>
          </a:r>
        </a:p>
      </dgm:t>
    </dgm:pt>
    <dgm:pt modelId="{4BBFA049-467B-413B-849E-DE19F137D0A1}" type="parTrans" cxnId="{016BA2F3-0916-46B8-BEF7-F6DDC97E932B}">
      <dgm:prSet/>
      <dgm:spPr/>
      <dgm:t>
        <a:bodyPr/>
        <a:lstStyle/>
        <a:p>
          <a:endParaRPr lang="en-US"/>
        </a:p>
      </dgm:t>
    </dgm:pt>
    <dgm:pt modelId="{D62574CF-D38C-4309-8042-9C180068D72F}" type="sibTrans" cxnId="{016BA2F3-0916-46B8-BEF7-F6DDC97E932B}">
      <dgm:prSet/>
      <dgm:spPr/>
      <dgm:t>
        <a:bodyPr/>
        <a:lstStyle/>
        <a:p>
          <a:endParaRPr lang="en-US"/>
        </a:p>
      </dgm:t>
    </dgm:pt>
    <dgm:pt modelId="{27D87352-1C39-43D7-85D8-8FC8EF5DDFED}" type="pres">
      <dgm:prSet presAssocID="{690F7755-FBB6-423F-977D-F0819CD5BCE2}" presName="Name0" presStyleCnt="0">
        <dgm:presLayoutVars>
          <dgm:chMax val="7"/>
          <dgm:dir/>
          <dgm:resizeHandles val="exact"/>
        </dgm:presLayoutVars>
      </dgm:prSet>
      <dgm:spPr/>
    </dgm:pt>
    <dgm:pt modelId="{61BC5044-588B-4921-944A-9103F0D8D1A0}" type="pres">
      <dgm:prSet presAssocID="{690F7755-FBB6-423F-977D-F0819CD5BCE2}" presName="ellipse1" presStyleLbl="vennNode1" presStyleIdx="0" presStyleCnt="3">
        <dgm:presLayoutVars>
          <dgm:bulletEnabled val="1"/>
        </dgm:presLayoutVars>
      </dgm:prSet>
      <dgm:spPr/>
    </dgm:pt>
    <dgm:pt modelId="{54DDEC8D-1C8A-48E0-8146-771C2AD989C9}" type="pres">
      <dgm:prSet presAssocID="{690F7755-FBB6-423F-977D-F0819CD5BCE2}" presName="ellipse2" presStyleLbl="vennNode1" presStyleIdx="1" presStyleCnt="3">
        <dgm:presLayoutVars>
          <dgm:bulletEnabled val="1"/>
        </dgm:presLayoutVars>
      </dgm:prSet>
      <dgm:spPr/>
    </dgm:pt>
    <dgm:pt modelId="{80C2484B-E2F5-4BCC-BFE4-225EAB21F86F}" type="pres">
      <dgm:prSet presAssocID="{690F7755-FBB6-423F-977D-F0819CD5BCE2}" presName="ellipse3" presStyleLbl="vennNode1" presStyleIdx="2" presStyleCnt="3">
        <dgm:presLayoutVars>
          <dgm:bulletEnabled val="1"/>
        </dgm:presLayoutVars>
      </dgm:prSet>
      <dgm:spPr/>
    </dgm:pt>
  </dgm:ptLst>
  <dgm:cxnLst>
    <dgm:cxn modelId="{F7B61F19-ACDB-40A8-ADA5-9890D0C0B5EE}" type="presOf" srcId="{C711805D-E2A3-4A89-8486-2F61F8D78C28}" destId="{80C2484B-E2F5-4BCC-BFE4-225EAB21F86F}" srcOrd="0" destOrd="0" presId="urn:microsoft.com/office/officeart/2005/8/layout/rings+Icon"/>
    <dgm:cxn modelId="{244D2620-E7F9-4342-B8E0-C61B6BE3499F}" srcId="{690F7755-FBB6-423F-977D-F0819CD5BCE2}" destId="{530D8E59-45CF-4E12-9663-D674C3815B36}" srcOrd="0" destOrd="0" parTransId="{852427B1-BB6C-4E99-BFFD-F0DACCCA460A}" sibTransId="{A5B0A170-28C1-4AD6-9D89-7474539124D2}"/>
    <dgm:cxn modelId="{C979B35E-CBF8-405C-85DA-C1516A70A648}" type="presOf" srcId="{530D8E59-45CF-4E12-9663-D674C3815B36}" destId="{61BC5044-588B-4921-944A-9103F0D8D1A0}" srcOrd="0" destOrd="0" presId="urn:microsoft.com/office/officeart/2005/8/layout/rings+Icon"/>
    <dgm:cxn modelId="{70A2FE61-1D17-4B7E-978E-842F6736633D}" type="presOf" srcId="{3F1AAE24-1B23-4421-9F9C-9E3A58BD1C95}" destId="{54DDEC8D-1C8A-48E0-8146-771C2AD989C9}" srcOrd="0" destOrd="0" presId="urn:microsoft.com/office/officeart/2005/8/layout/rings+Icon"/>
    <dgm:cxn modelId="{5192E759-FF9A-4A0C-A884-9C602179B6C0}" srcId="{690F7755-FBB6-423F-977D-F0819CD5BCE2}" destId="{3F1AAE24-1B23-4421-9F9C-9E3A58BD1C95}" srcOrd="1" destOrd="0" parTransId="{B9E338E9-D227-4488-A317-AE9ECB4D65F1}" sibTransId="{98CB54B6-88E0-47C3-974B-485FA9DE4B7B}"/>
    <dgm:cxn modelId="{D51FF2EC-86B5-40FE-B314-9947C591E44E}" type="presOf" srcId="{690F7755-FBB6-423F-977D-F0819CD5BCE2}" destId="{27D87352-1C39-43D7-85D8-8FC8EF5DDFED}" srcOrd="0" destOrd="0" presId="urn:microsoft.com/office/officeart/2005/8/layout/rings+Icon"/>
    <dgm:cxn modelId="{016BA2F3-0916-46B8-BEF7-F6DDC97E932B}" srcId="{690F7755-FBB6-423F-977D-F0819CD5BCE2}" destId="{C711805D-E2A3-4A89-8486-2F61F8D78C28}" srcOrd="2" destOrd="0" parTransId="{4BBFA049-467B-413B-849E-DE19F137D0A1}" sibTransId="{D62574CF-D38C-4309-8042-9C180068D72F}"/>
    <dgm:cxn modelId="{E77F717D-8F93-4C1A-9FE7-8EDECFD05D0B}" type="presParOf" srcId="{27D87352-1C39-43D7-85D8-8FC8EF5DDFED}" destId="{61BC5044-588B-4921-944A-9103F0D8D1A0}" srcOrd="0" destOrd="0" presId="urn:microsoft.com/office/officeart/2005/8/layout/rings+Icon"/>
    <dgm:cxn modelId="{9729625D-59AD-4822-843C-AFA022E2F116}" type="presParOf" srcId="{27D87352-1C39-43D7-85D8-8FC8EF5DDFED}" destId="{54DDEC8D-1C8A-48E0-8146-771C2AD989C9}" srcOrd="1" destOrd="0" presId="urn:microsoft.com/office/officeart/2005/8/layout/rings+Icon"/>
    <dgm:cxn modelId="{FC675667-3302-42DD-8560-FDBB743DA53F}" type="presParOf" srcId="{27D87352-1C39-43D7-85D8-8FC8EF5DDFED}" destId="{80C2484B-E2F5-4BCC-BFE4-225EAB21F86F}" srcOrd="2" destOrd="0" presId="urn:microsoft.com/office/officeart/2005/8/layout/rings+Icon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649B29D-1F09-40D0-ABC2-A556DAE429A6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193AAF-90DF-4BEB-9E71-9F9F33D8E194}">
      <dgm:prSet/>
      <dgm:spPr/>
      <dgm:t>
        <a:bodyPr/>
        <a:lstStyle/>
        <a:p>
          <a:r>
            <a:rPr lang="en-US" dirty="0"/>
            <a:t>25+ Direct Current Fast Chargers</a:t>
          </a:r>
        </a:p>
      </dgm:t>
    </dgm:pt>
    <dgm:pt modelId="{A17DF2DE-D4CB-4CCC-AF36-1D5590E92AE9}" type="parTrans" cxnId="{B390F87C-7450-41CA-BA24-0442637132A0}">
      <dgm:prSet/>
      <dgm:spPr/>
      <dgm:t>
        <a:bodyPr/>
        <a:lstStyle/>
        <a:p>
          <a:endParaRPr lang="en-US"/>
        </a:p>
      </dgm:t>
    </dgm:pt>
    <dgm:pt modelId="{48A1F77F-FFEC-46A4-9029-26C2EA6DFB2E}" type="sibTrans" cxnId="{B390F87C-7450-41CA-BA24-0442637132A0}">
      <dgm:prSet/>
      <dgm:spPr/>
      <dgm:t>
        <a:bodyPr/>
        <a:lstStyle/>
        <a:p>
          <a:endParaRPr lang="en-US"/>
        </a:p>
      </dgm:t>
    </dgm:pt>
    <dgm:pt modelId="{A5A3EF5E-40D9-4C53-A342-C16682AB3EEF}">
      <dgm:prSet/>
      <dgm:spPr/>
      <dgm:t>
        <a:bodyPr/>
        <a:lstStyle/>
        <a:p>
          <a:r>
            <a:rPr lang="en-US" dirty="0"/>
            <a:t>Battery Electric Storage System</a:t>
          </a:r>
        </a:p>
      </dgm:t>
    </dgm:pt>
    <dgm:pt modelId="{F8A0DF39-13B4-44AB-AF16-294DFCE3FC4A}" type="parTrans" cxnId="{AF28EBB8-9A6A-4D9E-B47E-4A56FFEB0561}">
      <dgm:prSet/>
      <dgm:spPr/>
      <dgm:t>
        <a:bodyPr/>
        <a:lstStyle/>
        <a:p>
          <a:endParaRPr lang="en-US"/>
        </a:p>
      </dgm:t>
    </dgm:pt>
    <dgm:pt modelId="{E133B91F-EF9E-4050-99EC-5DBA0B2A2918}" type="sibTrans" cxnId="{AF28EBB8-9A6A-4D9E-B47E-4A56FFEB0561}">
      <dgm:prSet/>
      <dgm:spPr/>
      <dgm:t>
        <a:bodyPr/>
        <a:lstStyle/>
        <a:p>
          <a:endParaRPr lang="en-US"/>
        </a:p>
      </dgm:t>
    </dgm:pt>
    <dgm:pt modelId="{D4DF4E10-48CA-49DE-89D3-75D8FED80F55}">
      <dgm:prSet/>
      <dgm:spPr/>
      <dgm:t>
        <a:bodyPr/>
        <a:lstStyle/>
        <a:p>
          <a:r>
            <a:rPr lang="en-US" dirty="0"/>
            <a:t>Renewable Energy Generation and Distributed Energy Resources</a:t>
          </a:r>
        </a:p>
      </dgm:t>
    </dgm:pt>
    <dgm:pt modelId="{EB4423B1-1A11-44C1-AF45-EF1F0101FB81}" type="parTrans" cxnId="{E1A5BE62-FEE8-4DB0-A601-116B41AA6D53}">
      <dgm:prSet/>
      <dgm:spPr/>
      <dgm:t>
        <a:bodyPr/>
        <a:lstStyle/>
        <a:p>
          <a:endParaRPr lang="en-US"/>
        </a:p>
      </dgm:t>
    </dgm:pt>
    <dgm:pt modelId="{3B0C41D5-B2EB-4593-8CB0-8B590181922C}" type="sibTrans" cxnId="{E1A5BE62-FEE8-4DB0-A601-116B41AA6D53}">
      <dgm:prSet/>
      <dgm:spPr/>
      <dgm:t>
        <a:bodyPr/>
        <a:lstStyle/>
        <a:p>
          <a:endParaRPr lang="en-US"/>
        </a:p>
      </dgm:t>
    </dgm:pt>
    <dgm:pt modelId="{D9C85549-0323-4CE2-BA22-6F3EF5D1E6A4}">
      <dgm:prSet/>
      <dgm:spPr/>
      <dgm:t>
        <a:bodyPr/>
        <a:lstStyle/>
        <a:p>
          <a:r>
            <a:rPr lang="en-US" dirty="0"/>
            <a:t>Workforce Training &amp; Development</a:t>
          </a:r>
        </a:p>
      </dgm:t>
    </dgm:pt>
    <dgm:pt modelId="{43E1F85A-6807-4526-AE6F-8BFD3AE02B06}" type="parTrans" cxnId="{FB2679BF-1AA5-4D14-A39B-A618FEAAFDD3}">
      <dgm:prSet/>
      <dgm:spPr/>
      <dgm:t>
        <a:bodyPr/>
        <a:lstStyle/>
        <a:p>
          <a:endParaRPr lang="en-US"/>
        </a:p>
      </dgm:t>
    </dgm:pt>
    <dgm:pt modelId="{1312A0F7-F7B5-4E0A-8C41-4E3E2A50A226}" type="sibTrans" cxnId="{FB2679BF-1AA5-4D14-A39B-A618FEAAFDD3}">
      <dgm:prSet/>
      <dgm:spPr/>
      <dgm:t>
        <a:bodyPr/>
        <a:lstStyle/>
        <a:p>
          <a:endParaRPr lang="en-US"/>
        </a:p>
      </dgm:t>
    </dgm:pt>
    <dgm:pt modelId="{775C61A6-53BE-4EC3-87FF-2096748CE668}" type="pres">
      <dgm:prSet presAssocID="{1649B29D-1F09-40D0-ABC2-A556DAE429A6}" presName="Name0" presStyleCnt="0">
        <dgm:presLayoutVars>
          <dgm:dir/>
          <dgm:resizeHandles val="exact"/>
        </dgm:presLayoutVars>
      </dgm:prSet>
      <dgm:spPr/>
    </dgm:pt>
    <dgm:pt modelId="{C3FCA97E-C1B8-475E-84D3-F03639DEB499}" type="pres">
      <dgm:prSet presAssocID="{34193AAF-90DF-4BEB-9E71-9F9F33D8E194}" presName="node" presStyleLbl="node1" presStyleIdx="0" presStyleCnt="4">
        <dgm:presLayoutVars>
          <dgm:bulletEnabled val="1"/>
        </dgm:presLayoutVars>
      </dgm:prSet>
      <dgm:spPr/>
    </dgm:pt>
    <dgm:pt modelId="{A5F475FA-B418-47BA-B097-C69F10B6EE59}" type="pres">
      <dgm:prSet presAssocID="{48A1F77F-FFEC-46A4-9029-26C2EA6DFB2E}" presName="sibTrans" presStyleCnt="0"/>
      <dgm:spPr/>
    </dgm:pt>
    <dgm:pt modelId="{B36A8B03-B1BD-4A2A-9CF5-C75C46F0685D}" type="pres">
      <dgm:prSet presAssocID="{A5A3EF5E-40D9-4C53-A342-C16682AB3EEF}" presName="node" presStyleLbl="node1" presStyleIdx="1" presStyleCnt="4">
        <dgm:presLayoutVars>
          <dgm:bulletEnabled val="1"/>
        </dgm:presLayoutVars>
      </dgm:prSet>
      <dgm:spPr/>
    </dgm:pt>
    <dgm:pt modelId="{76B8D1BA-281F-41A9-89D5-A6D35F92F917}" type="pres">
      <dgm:prSet presAssocID="{E133B91F-EF9E-4050-99EC-5DBA0B2A2918}" presName="sibTrans" presStyleCnt="0"/>
      <dgm:spPr/>
    </dgm:pt>
    <dgm:pt modelId="{AE0F8719-9050-4C3D-B6A2-175A9712C12A}" type="pres">
      <dgm:prSet presAssocID="{D4DF4E10-48CA-49DE-89D3-75D8FED80F55}" presName="node" presStyleLbl="node1" presStyleIdx="2" presStyleCnt="4">
        <dgm:presLayoutVars>
          <dgm:bulletEnabled val="1"/>
        </dgm:presLayoutVars>
      </dgm:prSet>
      <dgm:spPr/>
    </dgm:pt>
    <dgm:pt modelId="{196F6971-87B7-4EB3-870A-FBB315975A31}" type="pres">
      <dgm:prSet presAssocID="{3B0C41D5-B2EB-4593-8CB0-8B590181922C}" presName="sibTrans" presStyleCnt="0"/>
      <dgm:spPr/>
    </dgm:pt>
    <dgm:pt modelId="{1FB24528-1012-4724-BA58-E9063C6184D6}" type="pres">
      <dgm:prSet presAssocID="{D9C85549-0323-4CE2-BA22-6F3EF5D1E6A4}" presName="node" presStyleLbl="node1" presStyleIdx="3" presStyleCnt="4">
        <dgm:presLayoutVars>
          <dgm:bulletEnabled val="1"/>
        </dgm:presLayoutVars>
      </dgm:prSet>
      <dgm:spPr/>
    </dgm:pt>
  </dgm:ptLst>
  <dgm:cxnLst>
    <dgm:cxn modelId="{CF56EE04-6E01-4042-ADAF-13E033525F81}" type="presOf" srcId="{A5A3EF5E-40D9-4C53-A342-C16682AB3EEF}" destId="{B36A8B03-B1BD-4A2A-9CF5-C75C46F0685D}" srcOrd="0" destOrd="0" presId="urn:microsoft.com/office/officeart/2005/8/layout/hList6"/>
    <dgm:cxn modelId="{E1A5BE62-FEE8-4DB0-A601-116B41AA6D53}" srcId="{1649B29D-1F09-40D0-ABC2-A556DAE429A6}" destId="{D4DF4E10-48CA-49DE-89D3-75D8FED80F55}" srcOrd="2" destOrd="0" parTransId="{EB4423B1-1A11-44C1-AF45-EF1F0101FB81}" sibTransId="{3B0C41D5-B2EB-4593-8CB0-8B590181922C}"/>
    <dgm:cxn modelId="{11387D71-5B18-44D7-9DEE-DCCE570E46EA}" type="presOf" srcId="{1649B29D-1F09-40D0-ABC2-A556DAE429A6}" destId="{775C61A6-53BE-4EC3-87FF-2096748CE668}" srcOrd="0" destOrd="0" presId="urn:microsoft.com/office/officeart/2005/8/layout/hList6"/>
    <dgm:cxn modelId="{B390F87C-7450-41CA-BA24-0442637132A0}" srcId="{1649B29D-1F09-40D0-ABC2-A556DAE429A6}" destId="{34193AAF-90DF-4BEB-9E71-9F9F33D8E194}" srcOrd="0" destOrd="0" parTransId="{A17DF2DE-D4CB-4CCC-AF36-1D5590E92AE9}" sibTransId="{48A1F77F-FFEC-46A4-9029-26C2EA6DFB2E}"/>
    <dgm:cxn modelId="{B4264F92-1A9B-43D8-92E0-C9157DDF78F0}" type="presOf" srcId="{D4DF4E10-48CA-49DE-89D3-75D8FED80F55}" destId="{AE0F8719-9050-4C3D-B6A2-175A9712C12A}" srcOrd="0" destOrd="0" presId="urn:microsoft.com/office/officeart/2005/8/layout/hList6"/>
    <dgm:cxn modelId="{13DE71AE-3034-4A6F-90FE-36281D0E03F3}" type="presOf" srcId="{D9C85549-0323-4CE2-BA22-6F3EF5D1E6A4}" destId="{1FB24528-1012-4724-BA58-E9063C6184D6}" srcOrd="0" destOrd="0" presId="urn:microsoft.com/office/officeart/2005/8/layout/hList6"/>
    <dgm:cxn modelId="{AF28EBB8-9A6A-4D9E-B47E-4A56FFEB0561}" srcId="{1649B29D-1F09-40D0-ABC2-A556DAE429A6}" destId="{A5A3EF5E-40D9-4C53-A342-C16682AB3EEF}" srcOrd="1" destOrd="0" parTransId="{F8A0DF39-13B4-44AB-AF16-294DFCE3FC4A}" sibTransId="{E133B91F-EF9E-4050-99EC-5DBA0B2A2918}"/>
    <dgm:cxn modelId="{FB2679BF-1AA5-4D14-A39B-A618FEAAFDD3}" srcId="{1649B29D-1F09-40D0-ABC2-A556DAE429A6}" destId="{D9C85549-0323-4CE2-BA22-6F3EF5D1E6A4}" srcOrd="3" destOrd="0" parTransId="{43E1F85A-6807-4526-AE6F-8BFD3AE02B06}" sibTransId="{1312A0F7-F7B5-4E0A-8C41-4E3E2A50A226}"/>
    <dgm:cxn modelId="{62308EF7-63F7-4040-81EA-65E228F740D4}" type="presOf" srcId="{34193AAF-90DF-4BEB-9E71-9F9F33D8E194}" destId="{C3FCA97E-C1B8-475E-84D3-F03639DEB499}" srcOrd="0" destOrd="0" presId="urn:microsoft.com/office/officeart/2005/8/layout/hList6"/>
    <dgm:cxn modelId="{3F852C2B-3007-4DC5-93D6-890CF145451A}" type="presParOf" srcId="{775C61A6-53BE-4EC3-87FF-2096748CE668}" destId="{C3FCA97E-C1B8-475E-84D3-F03639DEB499}" srcOrd="0" destOrd="0" presId="urn:microsoft.com/office/officeart/2005/8/layout/hList6"/>
    <dgm:cxn modelId="{CC239A45-53BB-435E-846E-B6114D49FFC2}" type="presParOf" srcId="{775C61A6-53BE-4EC3-87FF-2096748CE668}" destId="{A5F475FA-B418-47BA-B097-C69F10B6EE59}" srcOrd="1" destOrd="0" presId="urn:microsoft.com/office/officeart/2005/8/layout/hList6"/>
    <dgm:cxn modelId="{03209D99-D615-44E3-A99E-BB81623396C6}" type="presParOf" srcId="{775C61A6-53BE-4EC3-87FF-2096748CE668}" destId="{B36A8B03-B1BD-4A2A-9CF5-C75C46F0685D}" srcOrd="2" destOrd="0" presId="urn:microsoft.com/office/officeart/2005/8/layout/hList6"/>
    <dgm:cxn modelId="{FEB849C2-7BD4-4D4F-8B62-CFE7E8F84CB5}" type="presParOf" srcId="{775C61A6-53BE-4EC3-87FF-2096748CE668}" destId="{76B8D1BA-281F-41A9-89D5-A6D35F92F917}" srcOrd="3" destOrd="0" presId="urn:microsoft.com/office/officeart/2005/8/layout/hList6"/>
    <dgm:cxn modelId="{BDB38912-5A52-4981-AA57-E0EB9F516A7C}" type="presParOf" srcId="{775C61A6-53BE-4EC3-87FF-2096748CE668}" destId="{AE0F8719-9050-4C3D-B6A2-175A9712C12A}" srcOrd="4" destOrd="0" presId="urn:microsoft.com/office/officeart/2005/8/layout/hList6"/>
    <dgm:cxn modelId="{D00FBF65-5838-4BBF-B44A-A98FFE9ADAD4}" type="presParOf" srcId="{775C61A6-53BE-4EC3-87FF-2096748CE668}" destId="{196F6971-87B7-4EB3-870A-FBB315975A31}" srcOrd="5" destOrd="0" presId="urn:microsoft.com/office/officeart/2005/8/layout/hList6"/>
    <dgm:cxn modelId="{E8731A8F-1B75-4C99-A416-DAADC980C993}" type="presParOf" srcId="{775C61A6-53BE-4EC3-87FF-2096748CE668}" destId="{1FB24528-1012-4724-BA58-E9063C6184D6}" srcOrd="6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49B29D-1F09-40D0-ABC2-A556DAE429A6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4193AAF-90DF-4BEB-9E71-9F9F33D8E194}">
      <dgm:prSet/>
      <dgm:spPr/>
      <dgm:t>
        <a:bodyPr/>
        <a:lstStyle/>
        <a:p>
          <a:r>
            <a:rPr lang="en-US" dirty="0"/>
            <a:t>8 Direct Current Fast Chargers</a:t>
          </a:r>
        </a:p>
      </dgm:t>
      <dgm:extLst>
        <a:ext uri="{E40237B7-FDA0-4F09-8148-C483321AD2D9}">
          <dgm14:cNvPr xmlns:dgm14="http://schemas.microsoft.com/office/drawing/2010/diagram" id="0" name="" descr="Three trapezoids each stating an overview highlight of the project funded by grant agreement number ZVI-22-015: &quot;eight direct current fast chargers, battery electric storage system, and workforce training and development.&quot;"/>
        </a:ext>
      </dgm:extLst>
    </dgm:pt>
    <dgm:pt modelId="{A17DF2DE-D4CB-4CCC-AF36-1D5590E92AE9}" type="parTrans" cxnId="{B390F87C-7450-41CA-BA24-0442637132A0}">
      <dgm:prSet/>
      <dgm:spPr/>
      <dgm:t>
        <a:bodyPr/>
        <a:lstStyle/>
        <a:p>
          <a:endParaRPr lang="en-US"/>
        </a:p>
      </dgm:t>
    </dgm:pt>
    <dgm:pt modelId="{48A1F77F-FFEC-46A4-9029-26C2EA6DFB2E}" type="sibTrans" cxnId="{B390F87C-7450-41CA-BA24-0442637132A0}">
      <dgm:prSet/>
      <dgm:spPr/>
      <dgm:t>
        <a:bodyPr/>
        <a:lstStyle/>
        <a:p>
          <a:endParaRPr lang="en-US"/>
        </a:p>
      </dgm:t>
    </dgm:pt>
    <dgm:pt modelId="{A5A3EF5E-40D9-4C53-A342-C16682AB3EEF}">
      <dgm:prSet/>
      <dgm:spPr/>
      <dgm:t>
        <a:bodyPr/>
        <a:lstStyle/>
        <a:p>
          <a:r>
            <a:rPr lang="en-US" dirty="0"/>
            <a:t>Battery Electric Storage System</a:t>
          </a:r>
        </a:p>
      </dgm:t>
    </dgm:pt>
    <dgm:pt modelId="{F8A0DF39-13B4-44AB-AF16-294DFCE3FC4A}" type="parTrans" cxnId="{AF28EBB8-9A6A-4D9E-B47E-4A56FFEB0561}">
      <dgm:prSet/>
      <dgm:spPr/>
      <dgm:t>
        <a:bodyPr/>
        <a:lstStyle/>
        <a:p>
          <a:endParaRPr lang="en-US"/>
        </a:p>
      </dgm:t>
    </dgm:pt>
    <dgm:pt modelId="{E133B91F-EF9E-4050-99EC-5DBA0B2A2918}" type="sibTrans" cxnId="{AF28EBB8-9A6A-4D9E-B47E-4A56FFEB0561}">
      <dgm:prSet/>
      <dgm:spPr/>
      <dgm:t>
        <a:bodyPr/>
        <a:lstStyle/>
        <a:p>
          <a:endParaRPr lang="en-US"/>
        </a:p>
      </dgm:t>
    </dgm:pt>
    <dgm:pt modelId="{D9C85549-0323-4CE2-BA22-6F3EF5D1E6A4}">
      <dgm:prSet/>
      <dgm:spPr/>
      <dgm:t>
        <a:bodyPr/>
        <a:lstStyle/>
        <a:p>
          <a:r>
            <a:rPr lang="en-US" dirty="0"/>
            <a:t>Workforce Training &amp; Development</a:t>
          </a:r>
        </a:p>
      </dgm:t>
    </dgm:pt>
    <dgm:pt modelId="{43E1F85A-6807-4526-AE6F-8BFD3AE02B06}" type="parTrans" cxnId="{FB2679BF-1AA5-4D14-A39B-A618FEAAFDD3}">
      <dgm:prSet/>
      <dgm:spPr/>
      <dgm:t>
        <a:bodyPr/>
        <a:lstStyle/>
        <a:p>
          <a:endParaRPr lang="en-US"/>
        </a:p>
      </dgm:t>
    </dgm:pt>
    <dgm:pt modelId="{1312A0F7-F7B5-4E0A-8C41-4E3E2A50A226}" type="sibTrans" cxnId="{FB2679BF-1AA5-4D14-A39B-A618FEAAFDD3}">
      <dgm:prSet/>
      <dgm:spPr/>
      <dgm:t>
        <a:bodyPr/>
        <a:lstStyle/>
        <a:p>
          <a:endParaRPr lang="en-US"/>
        </a:p>
      </dgm:t>
    </dgm:pt>
    <dgm:pt modelId="{775C61A6-53BE-4EC3-87FF-2096748CE668}" type="pres">
      <dgm:prSet presAssocID="{1649B29D-1F09-40D0-ABC2-A556DAE429A6}" presName="Name0" presStyleCnt="0">
        <dgm:presLayoutVars>
          <dgm:dir/>
          <dgm:resizeHandles val="exact"/>
        </dgm:presLayoutVars>
      </dgm:prSet>
      <dgm:spPr/>
    </dgm:pt>
    <dgm:pt modelId="{C3FCA97E-C1B8-475E-84D3-F03639DEB499}" type="pres">
      <dgm:prSet presAssocID="{34193AAF-90DF-4BEB-9E71-9F9F33D8E194}" presName="node" presStyleLbl="node1" presStyleIdx="0" presStyleCnt="3">
        <dgm:presLayoutVars>
          <dgm:bulletEnabled val="1"/>
        </dgm:presLayoutVars>
      </dgm:prSet>
      <dgm:spPr/>
    </dgm:pt>
    <dgm:pt modelId="{A5F475FA-B418-47BA-B097-C69F10B6EE59}" type="pres">
      <dgm:prSet presAssocID="{48A1F77F-FFEC-46A4-9029-26C2EA6DFB2E}" presName="sibTrans" presStyleCnt="0"/>
      <dgm:spPr/>
    </dgm:pt>
    <dgm:pt modelId="{B36A8B03-B1BD-4A2A-9CF5-C75C46F0685D}" type="pres">
      <dgm:prSet presAssocID="{A5A3EF5E-40D9-4C53-A342-C16682AB3EEF}" presName="node" presStyleLbl="node1" presStyleIdx="1" presStyleCnt="3">
        <dgm:presLayoutVars>
          <dgm:bulletEnabled val="1"/>
        </dgm:presLayoutVars>
      </dgm:prSet>
      <dgm:spPr/>
    </dgm:pt>
    <dgm:pt modelId="{76B8D1BA-281F-41A9-89D5-A6D35F92F917}" type="pres">
      <dgm:prSet presAssocID="{E133B91F-EF9E-4050-99EC-5DBA0B2A2918}" presName="sibTrans" presStyleCnt="0"/>
      <dgm:spPr/>
    </dgm:pt>
    <dgm:pt modelId="{1FB24528-1012-4724-BA58-E9063C6184D6}" type="pres">
      <dgm:prSet presAssocID="{D9C85549-0323-4CE2-BA22-6F3EF5D1E6A4}" presName="node" presStyleLbl="node1" presStyleIdx="2" presStyleCnt="3">
        <dgm:presLayoutVars>
          <dgm:bulletEnabled val="1"/>
        </dgm:presLayoutVars>
      </dgm:prSet>
      <dgm:spPr/>
    </dgm:pt>
  </dgm:ptLst>
  <dgm:cxnLst>
    <dgm:cxn modelId="{CF56EE04-6E01-4042-ADAF-13E033525F81}" type="presOf" srcId="{A5A3EF5E-40D9-4C53-A342-C16682AB3EEF}" destId="{B36A8B03-B1BD-4A2A-9CF5-C75C46F0685D}" srcOrd="0" destOrd="0" presId="urn:microsoft.com/office/officeart/2005/8/layout/hList6"/>
    <dgm:cxn modelId="{11387D71-5B18-44D7-9DEE-DCCE570E46EA}" type="presOf" srcId="{1649B29D-1F09-40D0-ABC2-A556DAE429A6}" destId="{775C61A6-53BE-4EC3-87FF-2096748CE668}" srcOrd="0" destOrd="0" presId="urn:microsoft.com/office/officeart/2005/8/layout/hList6"/>
    <dgm:cxn modelId="{B390F87C-7450-41CA-BA24-0442637132A0}" srcId="{1649B29D-1F09-40D0-ABC2-A556DAE429A6}" destId="{34193AAF-90DF-4BEB-9E71-9F9F33D8E194}" srcOrd="0" destOrd="0" parTransId="{A17DF2DE-D4CB-4CCC-AF36-1D5590E92AE9}" sibTransId="{48A1F77F-FFEC-46A4-9029-26C2EA6DFB2E}"/>
    <dgm:cxn modelId="{13DE71AE-3034-4A6F-90FE-36281D0E03F3}" type="presOf" srcId="{D9C85549-0323-4CE2-BA22-6F3EF5D1E6A4}" destId="{1FB24528-1012-4724-BA58-E9063C6184D6}" srcOrd="0" destOrd="0" presId="urn:microsoft.com/office/officeart/2005/8/layout/hList6"/>
    <dgm:cxn modelId="{AF28EBB8-9A6A-4D9E-B47E-4A56FFEB0561}" srcId="{1649B29D-1F09-40D0-ABC2-A556DAE429A6}" destId="{A5A3EF5E-40D9-4C53-A342-C16682AB3EEF}" srcOrd="1" destOrd="0" parTransId="{F8A0DF39-13B4-44AB-AF16-294DFCE3FC4A}" sibTransId="{E133B91F-EF9E-4050-99EC-5DBA0B2A2918}"/>
    <dgm:cxn modelId="{FB2679BF-1AA5-4D14-A39B-A618FEAAFDD3}" srcId="{1649B29D-1F09-40D0-ABC2-A556DAE429A6}" destId="{D9C85549-0323-4CE2-BA22-6F3EF5D1E6A4}" srcOrd="2" destOrd="0" parTransId="{43E1F85A-6807-4526-AE6F-8BFD3AE02B06}" sibTransId="{1312A0F7-F7B5-4E0A-8C41-4E3E2A50A226}"/>
    <dgm:cxn modelId="{62308EF7-63F7-4040-81EA-65E228F740D4}" type="presOf" srcId="{34193AAF-90DF-4BEB-9E71-9F9F33D8E194}" destId="{C3FCA97E-C1B8-475E-84D3-F03639DEB499}" srcOrd="0" destOrd="0" presId="urn:microsoft.com/office/officeart/2005/8/layout/hList6"/>
    <dgm:cxn modelId="{3F852C2B-3007-4DC5-93D6-890CF145451A}" type="presParOf" srcId="{775C61A6-53BE-4EC3-87FF-2096748CE668}" destId="{C3FCA97E-C1B8-475E-84D3-F03639DEB499}" srcOrd="0" destOrd="0" presId="urn:microsoft.com/office/officeart/2005/8/layout/hList6"/>
    <dgm:cxn modelId="{CC239A45-53BB-435E-846E-B6114D49FFC2}" type="presParOf" srcId="{775C61A6-53BE-4EC3-87FF-2096748CE668}" destId="{A5F475FA-B418-47BA-B097-C69F10B6EE59}" srcOrd="1" destOrd="0" presId="urn:microsoft.com/office/officeart/2005/8/layout/hList6"/>
    <dgm:cxn modelId="{03209D99-D615-44E3-A99E-BB81623396C6}" type="presParOf" srcId="{775C61A6-53BE-4EC3-87FF-2096748CE668}" destId="{B36A8B03-B1BD-4A2A-9CF5-C75C46F0685D}" srcOrd="2" destOrd="0" presId="urn:microsoft.com/office/officeart/2005/8/layout/hList6"/>
    <dgm:cxn modelId="{FEB849C2-7BD4-4D4F-8B62-CFE7E8F84CB5}" type="presParOf" srcId="{775C61A6-53BE-4EC3-87FF-2096748CE668}" destId="{76B8D1BA-281F-41A9-89D5-A6D35F92F917}" srcOrd="3" destOrd="0" presId="urn:microsoft.com/office/officeart/2005/8/layout/hList6"/>
    <dgm:cxn modelId="{E8731A8F-1B75-4C99-A416-DAADC980C993}" type="presParOf" srcId="{775C61A6-53BE-4EC3-87FF-2096748CE668}" destId="{1FB24528-1012-4724-BA58-E9063C6184D6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BC5044-588B-4921-944A-9103F0D8D1A0}">
      <dsp:nvSpPr>
        <dsp:cNvPr id="0" name=""/>
        <dsp:cNvSpPr/>
      </dsp:nvSpPr>
      <dsp:spPr>
        <a:xfrm>
          <a:off x="257528" y="0"/>
          <a:ext cx="3054514" cy="305447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Reduced emissions</a:t>
          </a:r>
        </a:p>
      </dsp:txBody>
      <dsp:txXfrm>
        <a:off x="704851" y="447317"/>
        <a:ext cx="2159868" cy="2159837"/>
      </dsp:txXfrm>
    </dsp:sp>
    <dsp:sp modelId="{54DDEC8D-1C8A-48E0-8146-771C2AD989C9}">
      <dsp:nvSpPr>
        <dsp:cNvPr id="0" name=""/>
        <dsp:cNvSpPr/>
      </dsp:nvSpPr>
      <dsp:spPr>
        <a:xfrm>
          <a:off x="1829714" y="2037162"/>
          <a:ext cx="3054514" cy="305447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Increased economic activity</a:t>
          </a:r>
        </a:p>
      </dsp:txBody>
      <dsp:txXfrm>
        <a:off x="2277037" y="2484479"/>
        <a:ext cx="2159868" cy="2159837"/>
      </dsp:txXfrm>
    </dsp:sp>
    <dsp:sp modelId="{80C2484B-E2F5-4BCC-BFE4-225EAB21F86F}">
      <dsp:nvSpPr>
        <dsp:cNvPr id="0" name=""/>
        <dsp:cNvSpPr/>
      </dsp:nvSpPr>
      <dsp:spPr>
        <a:xfrm>
          <a:off x="3400040" y="0"/>
          <a:ext cx="3054514" cy="3054471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Large-scale infrastructure demonstration</a:t>
          </a:r>
        </a:p>
      </dsp:txBody>
      <dsp:txXfrm>
        <a:off x="3847363" y="447317"/>
        <a:ext cx="2159868" cy="21598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CA97E-C1B8-475E-84D3-F03639DEB499}">
      <dsp:nvSpPr>
        <dsp:cNvPr id="0" name=""/>
        <dsp:cNvSpPr/>
      </dsp:nvSpPr>
      <dsp:spPr>
        <a:xfrm rot="16200000">
          <a:off x="-186274" y="188674"/>
          <a:ext cx="2732184" cy="235483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5106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25+ Direct Current Fast Chargers</a:t>
          </a:r>
        </a:p>
      </dsp:txBody>
      <dsp:txXfrm rot="5400000">
        <a:off x="2401" y="546436"/>
        <a:ext cx="2354835" cy="1639310"/>
      </dsp:txXfrm>
    </dsp:sp>
    <dsp:sp modelId="{B36A8B03-B1BD-4A2A-9CF5-C75C46F0685D}">
      <dsp:nvSpPr>
        <dsp:cNvPr id="0" name=""/>
        <dsp:cNvSpPr/>
      </dsp:nvSpPr>
      <dsp:spPr>
        <a:xfrm rot="16200000">
          <a:off x="2345173" y="188674"/>
          <a:ext cx="2732184" cy="235483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5106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Battery Electric Storage System</a:t>
          </a:r>
        </a:p>
      </dsp:txBody>
      <dsp:txXfrm rot="5400000">
        <a:off x="2533848" y="546436"/>
        <a:ext cx="2354835" cy="1639310"/>
      </dsp:txXfrm>
    </dsp:sp>
    <dsp:sp modelId="{AE0F8719-9050-4C3D-B6A2-175A9712C12A}">
      <dsp:nvSpPr>
        <dsp:cNvPr id="0" name=""/>
        <dsp:cNvSpPr/>
      </dsp:nvSpPr>
      <dsp:spPr>
        <a:xfrm rot="16200000">
          <a:off x="4876620" y="188674"/>
          <a:ext cx="2732184" cy="235483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5106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Renewable Energy Generation and Distributed Energy Resources</a:t>
          </a:r>
        </a:p>
      </dsp:txBody>
      <dsp:txXfrm rot="5400000">
        <a:off x="5065295" y="546436"/>
        <a:ext cx="2354835" cy="1639310"/>
      </dsp:txXfrm>
    </dsp:sp>
    <dsp:sp modelId="{1FB24528-1012-4724-BA58-E9063C6184D6}">
      <dsp:nvSpPr>
        <dsp:cNvPr id="0" name=""/>
        <dsp:cNvSpPr/>
      </dsp:nvSpPr>
      <dsp:spPr>
        <a:xfrm rot="16200000">
          <a:off x="7408068" y="188674"/>
          <a:ext cx="2732184" cy="2354835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7000" tIns="0" rIns="125106" bIns="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Workforce Training &amp; Development</a:t>
          </a:r>
        </a:p>
      </dsp:txBody>
      <dsp:txXfrm rot="5400000">
        <a:off x="7596743" y="546436"/>
        <a:ext cx="2354835" cy="163931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CA97E-C1B8-475E-84D3-F03639DEB499}">
      <dsp:nvSpPr>
        <dsp:cNvPr id="0" name=""/>
        <dsp:cNvSpPr/>
      </dsp:nvSpPr>
      <dsp:spPr>
        <a:xfrm rot="16200000">
          <a:off x="214733" y="-213518"/>
          <a:ext cx="2732184" cy="315922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410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8 Direct Current Fast Chargers</a:t>
          </a:r>
        </a:p>
      </dsp:txBody>
      <dsp:txXfrm rot="5400000">
        <a:off x="1215" y="546437"/>
        <a:ext cx="3159221" cy="1639310"/>
      </dsp:txXfrm>
    </dsp:sp>
    <dsp:sp modelId="{B36A8B03-B1BD-4A2A-9CF5-C75C46F0685D}">
      <dsp:nvSpPr>
        <dsp:cNvPr id="0" name=""/>
        <dsp:cNvSpPr/>
      </dsp:nvSpPr>
      <dsp:spPr>
        <a:xfrm rot="16200000">
          <a:off x="3610897" y="-213518"/>
          <a:ext cx="2732184" cy="315922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410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Battery Electric Storage System</a:t>
          </a:r>
        </a:p>
      </dsp:txBody>
      <dsp:txXfrm rot="5400000">
        <a:off x="3397379" y="546437"/>
        <a:ext cx="3159221" cy="1639310"/>
      </dsp:txXfrm>
    </dsp:sp>
    <dsp:sp modelId="{1FB24528-1012-4724-BA58-E9063C6184D6}">
      <dsp:nvSpPr>
        <dsp:cNvPr id="0" name=""/>
        <dsp:cNvSpPr/>
      </dsp:nvSpPr>
      <dsp:spPr>
        <a:xfrm rot="16200000">
          <a:off x="7007060" y="-213518"/>
          <a:ext cx="2732184" cy="315922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0" tIns="0" rIns="204100" bIns="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Workforce Training &amp; Development</a:t>
          </a:r>
        </a:p>
      </dsp:txBody>
      <dsp:txXfrm rot="5400000">
        <a:off x="6793542" y="546437"/>
        <a:ext cx="3159221" cy="16393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ings+Icon">
  <dgm:title val="Interconnected Rings"/>
  <dgm:desc val="Use to show overlapping or interconnected ideas or concepts. The first seven lines of Level 1 text correspond with a circle. Unused text does not appear, but remains available if you switch layouts.  "/>
  <dgm:catLst>
    <dgm:cat type="relationship" pri="32000"/>
    <dgm:cat type="officeonline" pri="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0"/>
        <dgm:pt modelId="20"/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/>
        <dgm:pt modelId="20"/>
        <dgm:pt modelId="30"/>
        <dgm:pt modelId="40"/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2" destOrd="0"/>
      </dgm:cxnLst>
      <dgm:bg/>
      <dgm:whole/>
    </dgm:dataModel>
  </dgm:clrData>
  <dgm:layoutNode name="Name0">
    <dgm:varLst>
      <dgm:chMax val="7"/>
      <dgm:dir/>
      <dgm:resizeHandles val="exact"/>
    </dgm:varLst>
    <dgm:choose name="Name1">
      <dgm:if name="Name2" axis="ch" ptType="node" func="cnt" op="lt" val="1">
        <dgm:alg type="composite"/>
        <dgm:shape xmlns:r="http://schemas.openxmlformats.org/officeDocument/2006/relationships" r:blip="">
          <dgm:adjLst/>
        </dgm:shape>
        <dgm:presOf/>
        <dgm:constrLst/>
        <dgm:ruleLst/>
      </dgm:if>
      <dgm:if name="Name3" axis="ch" ptType="node" func="cnt" op="equ" val="1">
        <dgm:alg type="composite">
          <dgm:param type="ar" val="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/>
          <dgm:constr type="h" for="ch" forName="ellipse1" refType="h"/>
        </dgm:constrLst>
      </dgm:if>
      <dgm:if name="Name4" axis="ch" ptType="node" func="cnt" op="equ" val="2">
        <dgm:alg type="composite">
          <dgm:param type="ar" val="0.908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6602"/>
          <dgm:constr type="h" for="ch" forName="ellipse1" refType="h" fact="0.5999"/>
          <dgm:constr type="l" for="ch" forName="ellipse2" refType="w" fact="0.3398"/>
          <dgm:constr type="t" for="ch" forName="ellipse2" refType="h" fact="0.4001"/>
          <dgm:constr type="w" for="ch" forName="ellipse2" refType="w" fact="0.6602"/>
          <dgm:constr type="h" for="ch" forName="ellipse2" refType="h" fact="0.5999"/>
        </dgm:constrLst>
      </dgm:if>
      <dgm:if name="Name5" axis="ch" ptType="node" func="cnt" op="equ" val="3">
        <dgm:alg type="composite">
          <dgm:param type="ar" val="1.2171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4929"/>
          <dgm:constr type="h" for="ch" forName="ellipse1" refType="h" fact="0.5999"/>
          <dgm:constr type="l" for="ch" forName="ellipse2" refType="w" fact="0.2537"/>
          <dgm:constr type="t" for="ch" forName="ellipse2" refType="h" fact="0.4001"/>
          <dgm:constr type="w" for="ch" forName="ellipse2" refType="w" fact="0.4929"/>
          <dgm:constr type="h" for="ch" forName="ellipse2" refType="h" fact="0.5999"/>
          <dgm:constr type="l" for="ch" forName="ellipse3" refType="w" fact="0.5071"/>
          <dgm:constr type="t" for="ch" forName="ellipse3" refType="h" fact="0"/>
          <dgm:constr type="w" for="ch" forName="ellipse3" refType="w" fact="0.4929"/>
          <dgm:constr type="h" for="ch" forName="ellipse3" refType="h" fact="0.5999"/>
        </dgm:constrLst>
      </dgm:if>
      <dgm:if name="Name6" axis="ch" ptType="node" func="cnt" op="equ" val="4">
        <dgm:alg type="composite">
          <dgm:param type="ar" val="1.5255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932"/>
          <dgm:constr type="h" for="ch" forName="ellipse1" refType="h" fact="0.5999"/>
          <dgm:constr type="l" for="ch" forName="ellipse2" refType="w" fact="0.2023"/>
          <dgm:constr type="t" for="ch" forName="ellipse2" refType="h" fact="0.4001"/>
          <dgm:constr type="w" for="ch" forName="ellipse2" refType="w" fact="0.3932"/>
          <dgm:constr type="h" for="ch" forName="ellipse2" refType="h" fact="0.5999"/>
          <dgm:constr type="l" for="ch" forName="ellipse3" refType="w" fact="0.4045"/>
          <dgm:constr type="t" for="ch" forName="ellipse3" refType="h" fact="0"/>
          <dgm:constr type="w" for="ch" forName="ellipse3" refType="w" fact="0.3932"/>
          <dgm:constr type="h" for="ch" forName="ellipse3" refType="h" fact="0.5999"/>
          <dgm:constr type="l" for="ch" forName="ellipse4" refType="w" fact="0.6068"/>
          <dgm:constr type="t" for="ch" forName="ellipse4" refType="h" fact="0.4001"/>
          <dgm:constr type="w" for="ch" forName="ellipse4" refType="w" fact="0.3932"/>
          <dgm:constr type="h" for="ch" forName="ellipse4" refType="h" fact="0.5999"/>
        </dgm:constrLst>
      </dgm:if>
      <dgm:if name="Name7" axis="ch" ptType="node" func="cnt" op="equ" val="5">
        <dgm:alg type="composite">
          <dgm:param type="ar" val="1.834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3271"/>
          <dgm:constr type="h" for="ch" forName="ellipse1" refType="h" fact="0.5999"/>
          <dgm:constr type="l" for="ch" forName="ellipse2" refType="w" fact="0.1682"/>
          <dgm:constr type="t" for="ch" forName="ellipse2" refType="h" fact="0.4001"/>
          <dgm:constr type="w" for="ch" forName="ellipse2" refType="w" fact="0.3271"/>
          <dgm:constr type="h" for="ch" forName="ellipse2" refType="h" fact="0.5999"/>
          <dgm:constr type="l" for="ch" forName="ellipse3" refType="w" fact="0.3365"/>
          <dgm:constr type="t" for="ch" forName="ellipse3" refType="h" fact="0"/>
          <dgm:constr type="w" for="ch" forName="ellipse3" refType="w" fact="0.3271"/>
          <dgm:constr type="h" for="ch" forName="ellipse3" refType="h" fact="0.5999"/>
          <dgm:constr type="l" for="ch" forName="ellipse4" refType="w" fact="0.5047"/>
          <dgm:constr type="t" for="ch" forName="ellipse4" refType="h" fact="0.4001"/>
          <dgm:constr type="w" for="ch" forName="ellipse4" refType="w" fact="0.3271"/>
          <dgm:constr type="h" for="ch" forName="ellipse4" refType="h" fact="0.5999"/>
          <dgm:constr type="l" for="ch" forName="ellipse5" refType="w" fact="0.6729"/>
          <dgm:constr type="t" for="ch" forName="ellipse5" refType="h" fact="0"/>
          <dgm:constr type="w" for="ch" forName="ellipse5" refType="w" fact="0.3271"/>
          <dgm:constr type="h" for="ch" forName="ellipse5" refType="h" fact="0.5999"/>
        </dgm:constrLst>
      </dgm:if>
      <dgm:if name="Name8" axis="ch" ptType="node" func="cnt" op="equ" val="6">
        <dgm:alg type="composite">
          <dgm:param type="ar" val="2.1873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78"/>
          <dgm:constr type="h" for="ch" forName="ellipse1" refType="h" fact="0.6081"/>
          <dgm:constr type="l" for="ch" forName="ellipse2" refType="w" fact="0.1444"/>
          <dgm:constr type="t" for="ch" forName="ellipse2" refType="h" fact="0.3919"/>
          <dgm:constr type="w" for="ch" forName="ellipse2" refType="w" fact="0.278"/>
          <dgm:constr type="h" for="ch" forName="ellipse2" refType="h" fact="0.6081"/>
          <dgm:constr type="l" for="ch" forName="ellipse3" refType="w" fact="0.2888"/>
          <dgm:constr type="t" for="ch" forName="ellipse3" refType="h" fact="0"/>
          <dgm:constr type="w" for="ch" forName="ellipse3" refType="w" fact="0.278"/>
          <dgm:constr type="h" for="ch" forName="ellipse3" refType="h" fact="0.6081"/>
          <dgm:constr type="l" for="ch" forName="ellipse4" refType="w" fact="0.4332"/>
          <dgm:constr type="t" for="ch" forName="ellipse4" refType="h" fact="0.3919"/>
          <dgm:constr type="w" for="ch" forName="ellipse4" refType="w" fact="0.278"/>
          <dgm:constr type="h" for="ch" forName="ellipse4" refType="h" fact="0.6081"/>
          <dgm:constr type="l" for="ch" forName="ellipse5" refType="w" fact="0.5776"/>
          <dgm:constr type="t" for="ch" forName="ellipse5" refType="h" fact="0"/>
          <dgm:constr type="w" for="ch" forName="ellipse5" refType="w" fact="0.278"/>
          <dgm:constr type="h" for="ch" forName="ellipse5" refType="h" fact="0.6081"/>
          <dgm:constr type="l" for="ch" forName="ellipse6" refType="w" fact="0.722"/>
          <dgm:constr type="t" for="ch" forName="ellipse6" refType="h" fact="0.3919"/>
          <dgm:constr type="w" for="ch" forName="ellipse6" refType="w" fact="0.278"/>
          <dgm:constr type="h" for="ch" forName="ellipse6" refType="h" fact="0.6081"/>
        </dgm:constrLst>
      </dgm:if>
      <dgm:else name="Name9">
        <dgm:alg type="composite">
          <dgm:param type="ar" val="2.3466"/>
        </dgm:alg>
        <dgm:shape xmlns:r="http://schemas.openxmlformats.org/officeDocument/2006/relationships" r:blip="">
          <dgm:adjLst/>
        </dgm:shape>
        <dgm:presOf/>
        <dgm:constrLst>
          <dgm:constr type="primFontSz" for="des" ptType="node" op="equ" val="65"/>
          <dgm:constr type="l" for="ch" forName="ellipse1" refType="w" fact="0"/>
          <dgm:constr type="t" for="ch" forName="ellipse1" refType="h" fact="0"/>
          <dgm:constr type="w" for="ch" forName="ellipse1" refType="w" fact="0.2455"/>
          <dgm:constr type="h" for="ch" forName="ellipse1" refType="h" fact="0.5761"/>
          <dgm:constr type="l" for="ch" forName="ellipse2" refType="w" fact="0.1257"/>
          <dgm:constr type="t" for="ch" forName="ellipse2" refType="h" fact="0.4239"/>
          <dgm:constr type="w" for="ch" forName="ellipse2" refType="w" fact="0.2455"/>
          <dgm:constr type="h" for="ch" forName="ellipse2" refType="h" fact="0.5761"/>
          <dgm:constr type="l" for="ch" forName="ellipse3" refType="w" fact="0.2515"/>
          <dgm:constr type="t" for="ch" forName="ellipse3" refType="h" fact="0"/>
          <dgm:constr type="w" for="ch" forName="ellipse3" refType="w" fact="0.2455"/>
          <dgm:constr type="h" for="ch" forName="ellipse3" refType="h" fact="0.5761"/>
          <dgm:constr type="l" for="ch" forName="ellipse4" refType="w" fact="0.3772"/>
          <dgm:constr type="t" for="ch" forName="ellipse4" refType="h" fact="0.4239"/>
          <dgm:constr type="w" for="ch" forName="ellipse4" refType="w" fact="0.2455"/>
          <dgm:constr type="h" for="ch" forName="ellipse4" refType="h" fact="0.5761"/>
          <dgm:constr type="l" for="ch" forName="ellipse5" refType="w" fact="0.503"/>
          <dgm:constr type="t" for="ch" forName="ellipse5" refType="h" fact="0"/>
          <dgm:constr type="w" for="ch" forName="ellipse5" refType="w" fact="0.2455"/>
          <dgm:constr type="h" for="ch" forName="ellipse5" refType="h" fact="0.5761"/>
          <dgm:constr type="l" for="ch" forName="ellipse6" refType="w" fact="0.6287"/>
          <dgm:constr type="t" for="ch" forName="ellipse6" refType="h" fact="0.4239"/>
          <dgm:constr type="w" for="ch" forName="ellipse6" refType="w" fact="0.2455"/>
          <dgm:constr type="h" for="ch" forName="ellipse6" refType="h" fact="0.5761"/>
          <dgm:constr type="l" for="ch" forName="ellipse7" refType="w" fact="0.7545"/>
          <dgm:constr type="t" for="ch" forName="ellipse7" refType="h" fact="0"/>
          <dgm:constr type="w" for="ch" forName="ellipse7" refType="w" fact="0.2455"/>
          <dgm:constr type="h" for="ch" forName="ellipse7" refType="h" fact="0.5761"/>
        </dgm:constrLst>
      </dgm:else>
    </dgm:choose>
    <dgm:choose name="Name10">
      <dgm:if name="Name11" axis="ch" ptType="node" func="cnt" op="gte" val="1">
        <dgm:layoutNode name="ellipse1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12">
            <dgm:if name="Name13" func="var" arg="dir" op="equ" val="norm">
              <dgm:presOf axis="ch desOrSelf" ptType="node node" st="1 1" cnt="1 0"/>
            </dgm:if>
            <dgm:else name="Name14">
              <dgm:choose name="Name15">
                <dgm:if name="Name16" axis="ch" ptType="node" func="cnt" op="equ" val="1">
                  <dgm:presOf axis="ch desOrSelf" ptType="node node" st="1 1" cnt="1 0"/>
                </dgm:if>
                <dgm:if name="Name17" axis="ch" ptType="node" func="cnt" op="equ" val="2">
                  <dgm:presOf axis="ch desOrSelf" ptType="node node" st="2 1" cnt="1 0"/>
                </dgm:if>
                <dgm:if name="Name18" axis="ch" ptType="node" func="cnt" op="equ" val="3">
                  <dgm:presOf axis="ch desOrSelf" ptType="node node" st="3 1" cnt="1 0"/>
                </dgm:if>
                <dgm:if name="Name19" axis="ch" ptType="node" func="cnt" op="equ" val="4">
                  <dgm:presOf axis="ch desOrSelf" ptType="node node" st="4 1" cnt="1 0"/>
                </dgm:if>
                <dgm:if name="Name20" axis="ch" ptType="node" func="cnt" op="equ" val="5">
                  <dgm:presOf axis="ch desOrSelf" ptType="node node" st="5 1" cnt="1 0"/>
                </dgm:if>
                <dgm:if name="Name21" axis="ch" ptType="node" func="cnt" op="equ" val="6">
                  <dgm:presOf axis="ch desOrSelf" ptType="node node" st="6 1" cnt="1 0"/>
                </dgm:if>
                <dgm:if name="Name22" axis="ch" ptType="node" func="cnt" op="gte" val="7">
                  <dgm:presOf axis="ch desOrSelf" ptType="node node" st="7 1" cnt="1 0"/>
                </dgm:if>
                <dgm:else name="Name2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24"/>
    </dgm:choose>
    <dgm:choose name="Name25">
      <dgm:if name="Name26" axis="ch" ptType="node" func="cnt" op="gte" val="2">
        <dgm:layoutNode name="ellipse2" styleLbl="vennNode1">
          <dgm:varLst>
            <dgm:bulletEnabled val="1"/>
          </dgm:varLst>
          <dgm:alg type="tx"/>
          <dgm:choose name="Name27">
            <dgm:if name="Name2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2 1" cnt="1 0"/>
            </dgm:if>
            <dgm:else name="Name29">
              <dgm:shape xmlns:r="http://schemas.openxmlformats.org/officeDocument/2006/relationships" type="ellipse" r:blip="" zOrderOff="-2">
                <dgm:adjLst/>
              </dgm:shape>
              <dgm:choose name="Name30">
                <dgm:if name="Name31" axis="ch" ptType="node" func="cnt" op="equ" val="2">
                  <dgm:presOf axis="ch desOrSelf" ptType="node node" st="1 1" cnt="1 0"/>
                </dgm:if>
                <dgm:if name="Name32" axis="ch" ptType="node" func="cnt" op="equ" val="3">
                  <dgm:presOf axis="ch desOrSelf" ptType="node node" st="2 1" cnt="1 0"/>
                </dgm:if>
                <dgm:if name="Name33" axis="ch" ptType="node" func="cnt" op="equ" val="4">
                  <dgm:presOf axis="ch desOrSelf" ptType="node node" st="3 1" cnt="1 0"/>
                </dgm:if>
                <dgm:if name="Name34" axis="ch" ptType="node" func="cnt" op="equ" val="5">
                  <dgm:presOf axis="ch desOrSelf" ptType="node node" st="4 1" cnt="1 0"/>
                </dgm:if>
                <dgm:if name="Name35" axis="ch" ptType="node" func="cnt" op="equ" val="6">
                  <dgm:presOf axis="ch desOrSelf" ptType="node node" st="5 1" cnt="1 0"/>
                </dgm:if>
                <dgm:if name="Name36" axis="ch" ptType="node" func="cnt" op="gte" val="7">
                  <dgm:presOf axis="ch desOrSelf" ptType="node node" st="6 1" cnt="1 0"/>
                </dgm:if>
                <dgm:else name="Name37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  <dgm:choose name="Name39">
      <dgm:if name="Name40" axis="ch" ptType="node" func="cnt" op="gte" val="3">
        <dgm:layoutNode name="ellipse3" styleLbl="vennNode1">
          <dgm:varLst>
            <dgm:bulletEnabled val="1"/>
          </dgm:varLst>
          <dgm:alg type="tx"/>
          <dgm:shape xmlns:r="http://schemas.openxmlformats.org/officeDocument/2006/relationships" type="ellipse" r:blip="">
            <dgm:adjLst/>
          </dgm:shape>
          <dgm:choose name="Name41">
            <dgm:if name="Name42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3 1" cnt="1 0"/>
            </dgm:if>
            <dgm:else name="Name43">
              <dgm:shape xmlns:r="http://schemas.openxmlformats.org/officeDocument/2006/relationships" type="ellipse" r:blip="" zOrderOff="-4">
                <dgm:adjLst/>
              </dgm:shape>
              <dgm:choose name="Name44">
                <dgm:if name="Name45" axis="ch" ptType="node" func="cnt" op="equ" val="3">
                  <dgm:presOf axis="ch desOrSelf" ptType="node node" st="1 1" cnt="1 0"/>
                </dgm:if>
                <dgm:if name="Name46" axis="ch" ptType="node" func="cnt" op="equ" val="4">
                  <dgm:presOf axis="ch desOrSelf" ptType="node node" st="2 1" cnt="1 0"/>
                </dgm:if>
                <dgm:if name="Name47" axis="ch" ptType="node" func="cnt" op="equ" val="5">
                  <dgm:presOf axis="ch desOrSelf" ptType="node node" st="3 1" cnt="1 0"/>
                </dgm:if>
                <dgm:if name="Name48" axis="ch" ptType="node" func="cnt" op="equ" val="6">
                  <dgm:presOf axis="ch desOrSelf" ptType="node node" st="4 1" cnt="1 0"/>
                </dgm:if>
                <dgm:if name="Name49" axis="ch" ptType="node" func="cnt" op="gte" val="7">
                  <dgm:presOf axis="ch desOrSelf" ptType="node node" st="5 1" cnt="1 0"/>
                </dgm:if>
                <dgm:else name="Name50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1"/>
    </dgm:choose>
    <dgm:choose name="Name52">
      <dgm:if name="Name53" axis="ch" ptType="node" func="cnt" op="gte" val="4">
        <dgm:layoutNode name="ellipse4" styleLbl="vennNode1">
          <dgm:varLst>
            <dgm:bulletEnabled val="1"/>
          </dgm:varLst>
          <dgm:alg type="tx"/>
          <dgm:choose name="Name54">
            <dgm:if name="Name55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4 1" cnt="1 0"/>
            </dgm:if>
            <dgm:else name="Name56">
              <dgm:shape xmlns:r="http://schemas.openxmlformats.org/officeDocument/2006/relationships" type="ellipse" r:blip="" zOrderOff="-6">
                <dgm:adjLst/>
              </dgm:shape>
              <dgm:choose name="Name57">
                <dgm:if name="Name58" axis="ch" ptType="node" func="cnt" op="equ" val="4">
                  <dgm:presOf axis="ch desOrSelf" ptType="node node" st="1 1" cnt="1 0"/>
                </dgm:if>
                <dgm:if name="Name59" axis="ch" ptType="node" func="cnt" op="equ" val="5">
                  <dgm:presOf axis="ch desOrSelf" ptType="node node" st="2 1" cnt="1 0"/>
                </dgm:if>
                <dgm:if name="Name60" axis="ch" ptType="node" func="cnt" op="equ" val="6">
                  <dgm:presOf axis="ch desOrSelf" ptType="node node" st="3 1" cnt="1 0"/>
                </dgm:if>
                <dgm:if name="Name61" axis="ch" ptType="node" func="cnt" op="gte" val="7">
                  <dgm:presOf axis="ch desOrSelf" ptType="node node" st="4 1" cnt="1 0"/>
                </dgm:if>
                <dgm:else name="Name62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63"/>
    </dgm:choose>
    <dgm:choose name="Name64">
      <dgm:if name="Name65" axis="ch" ptType="node" func="cnt" op="gte" val="5">
        <dgm:layoutNode name="ellipse5" styleLbl="vennNode1">
          <dgm:varLst>
            <dgm:bulletEnabled val="1"/>
          </dgm:varLst>
          <dgm:alg type="tx"/>
          <dgm:choose name="Name66">
            <dgm:if name="Name67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5 1" cnt="1 0"/>
            </dgm:if>
            <dgm:else name="Name68">
              <dgm:shape xmlns:r="http://schemas.openxmlformats.org/officeDocument/2006/relationships" type="ellipse" r:blip="" zOrderOff="-8">
                <dgm:adjLst/>
              </dgm:shape>
              <dgm:choose name="Name69">
                <dgm:if name="Name70" axis="ch" ptType="node" func="cnt" op="equ" val="5">
                  <dgm:presOf axis="ch desOrSelf" ptType="node node" st="1 1" cnt="1 0"/>
                </dgm:if>
                <dgm:if name="Name71" axis="ch" ptType="node" func="cnt" op="equ" val="6">
                  <dgm:presOf axis="ch desOrSelf" ptType="node node" st="2 1" cnt="1 0"/>
                </dgm:if>
                <dgm:if name="Name72" axis="ch" ptType="node" func="cnt" op="gte" val="7">
                  <dgm:presOf axis="ch desOrSelf" ptType="node node" st="3 1" cnt="1 0"/>
                </dgm:if>
                <dgm:else name="Name7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74"/>
    </dgm:choose>
    <dgm:choose name="Name75">
      <dgm:if name="Name76" axis="ch" ptType="node" func="cnt" op="gte" val="6">
        <dgm:layoutNode name="ellipse6" styleLbl="vennNode1">
          <dgm:varLst>
            <dgm:bulletEnabled val="1"/>
          </dgm:varLst>
          <dgm:alg type="tx"/>
          <dgm:choose name="Name77">
            <dgm:if name="Name7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6 1" cnt="1 0"/>
            </dgm:if>
            <dgm:else name="Name79">
              <dgm:shape xmlns:r="http://schemas.openxmlformats.org/officeDocument/2006/relationships" type="ellipse" r:blip="" zOrderOff="-10">
                <dgm:adjLst/>
              </dgm:shape>
              <dgm:choose name="Name80">
                <dgm:if name="Name81" axis="ch" ptType="node" func="cnt" op="equ" val="6">
                  <dgm:presOf axis="ch desOrSelf" ptType="node node" st="1 1" cnt="1 0"/>
                </dgm:if>
                <dgm:if name="Name82" axis="ch" ptType="node" func="cnt" op="gte" val="7">
                  <dgm:presOf axis="ch desOrSelf" ptType="node node" st="2 1" cnt="1 0"/>
                </dgm:if>
                <dgm:else name="Name83"/>
              </dgm:choose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84"/>
    </dgm:choose>
    <dgm:choose name="Name85">
      <dgm:if name="Name86" axis="ch" ptType="node" func="cnt" op="gte" val="7">
        <dgm:layoutNode name="ellipse7" styleLbl="vennNode1">
          <dgm:varLst>
            <dgm:bulletEnabled val="1"/>
          </dgm:varLst>
          <dgm:alg type="tx"/>
          <dgm:choose name="Name87">
            <dgm:if name="Name88" func="var" arg="dir" op="equ" val="norm">
              <dgm:shape xmlns:r="http://schemas.openxmlformats.org/officeDocument/2006/relationships" type="ellipse" r:blip="">
                <dgm:adjLst/>
              </dgm:shape>
              <dgm:presOf axis="ch desOrSelf" ptType="node node" st="7 1" cnt="1 0"/>
            </dgm:if>
            <dgm:else name="Name89">
              <dgm:shape xmlns:r="http://schemas.openxmlformats.org/officeDocument/2006/relationships" type="ellipse" r:blip="" zOrderOff="-12">
                <dgm:adjLst/>
              </dgm:shape>
              <dgm:presOf axis="ch desOrSelf" ptType="node node" st="1 1" cnt="1 0"/>
            </dgm:else>
          </dgm:choose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90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1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10/10/2022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49"/>
            <a:ext cx="5486400" cy="360045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3958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890016" y="809622"/>
            <a:ext cx="10411968" cy="2387600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90016" y="3289297"/>
            <a:ext cx="10411968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3D9BE262-3EE3-F74D-9197-E99064608A81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endParaRPr lang="en-US"/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42515922-FC1B-DC49-AE00-75A4D854CF5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5369169" y="547548"/>
            <a:ext cx="1453662" cy="1321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712801"/>
            <a:ext cx="10515600" cy="2852737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592526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C74B8-448C-2642-809F-1184DC1B0B1B}" type="datetime1">
              <a:rPr lang="en-US" smtClean="0"/>
              <a:t>10/10/2022</a:t>
            </a:fld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813085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24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  <p:pic>
        <p:nvPicPr>
          <p:cNvPr id="7" name="Picture 6" descr="State of California Energy Commission logo">
            <a:extLst>
              <a:ext uri="{FF2B5EF4-FFF2-40B4-BE49-F238E27FC236}">
                <a16:creationId xmlns:a16="http://schemas.microsoft.com/office/drawing/2014/main" id="{2200AFA9-67C0-0D41-BCC8-F49E455C3BE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4876509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3012554"/>
            <a:ext cx="10515600" cy="1325563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438AE9-9170-C44D-B69D-85230FA628E5}" type="datetime1">
              <a:rPr lang="en-US" smtClean="0"/>
              <a:t>10/10/2022</a:t>
            </a:fld>
            <a:endParaRPr lang="en-US"/>
          </a:p>
        </p:txBody>
      </p:sp>
      <p:pic>
        <p:nvPicPr>
          <p:cNvPr id="8" name="Picture 7" descr="State of California Energy Commission logo">
            <a:extLst>
              <a:ext uri="{FF2B5EF4-FFF2-40B4-BE49-F238E27FC236}">
                <a16:creationId xmlns:a16="http://schemas.microsoft.com/office/drawing/2014/main" id="{DF67BAB4-3EBE-134B-88E2-41D2F978824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38200" y="656202"/>
            <a:ext cx="1247274" cy="1096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4852-C69A-3C46-A74D-F2D8C6D17F46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C91894-EB80-6048-AAFF-32CE04FEA1F0}" type="datetime1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ACA14F-C253-2C4B-BB94-A112B33202D4}" type="datetime1">
              <a:rPr lang="en-US" smtClean="0"/>
              <a:t>10/10/2022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4000" kern="120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A639FC-0D0B-254C-A488-84C1053DC81E}" type="datetime1">
              <a:rPr lang="en-US" smtClean="0"/>
              <a:t>10/10/2022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AEF258-FE05-9A40-ABEB-3CEFD609CF46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Content Placeholder 2"/>
          <p:cNvSpPr>
            <a:spLocks noGrp="1"/>
          </p:cNvSpPr>
          <p:nvPr>
            <p:ph idx="1"/>
          </p:nvPr>
        </p:nvSpPr>
        <p:spPr>
          <a:xfrm>
            <a:off x="1399822" y="1825625"/>
            <a:ext cx="995397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913816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6D0696-7CCE-494F-A431-EAFE08099352}" type="datetime1">
              <a:rPr lang="en-US" smtClean="0"/>
              <a:t>10/10/2022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02073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386C1D-959B-6C44-9D8E-1EBE83060B83}" type="datetime1">
              <a:rPr lang="en-US" smtClean="0"/>
              <a:t>10/10/2022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644500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4909F6-C5C0-404A-8B68-383F4730A3E4}" type="datetime1">
              <a:rPr lang="en-US" smtClean="0"/>
              <a:t>10/10/2022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6507B-4CCB-9B49-A0AD-E20110655715}" type="datetime1">
              <a:rPr lang="en-US" smtClean="0"/>
              <a:t>10/10/2022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4.png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7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5.png"/><Relationship Id="rId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34F360-0BA0-8540-B27B-28FBA28FADF7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10562992-772B-3C4E-9810-F8ADBF4F57E7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State of California Energy Commission logo"/>
          <p:cNvPicPr>
            <a:picLocks noChangeAspect="1"/>
          </p:cNvPicPr>
          <p:nvPr userDrawn="1"/>
        </p:nvPicPr>
        <p:blipFill>
          <a:blip r:embed="rId7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E695F-21E5-C242-92E6-E78B31EE7C7E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9A1A5-4186-AE45-B489-8F93D826EB4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1399822" y="237067"/>
            <a:ext cx="9953978" cy="1038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1399822" y="1825625"/>
            <a:ext cx="995397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10" name="Picture 9" descr="State of California Energy Commission logo">
            <a:extLst>
              <a:ext uri="{FF2B5EF4-FFF2-40B4-BE49-F238E27FC236}">
                <a16:creationId xmlns:a16="http://schemas.microsoft.com/office/drawing/2014/main" id="{F52FE55B-50B6-E943-A04A-09CFB66AD5C8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rcRect/>
          <a:stretch/>
        </p:blipFill>
        <p:spPr>
          <a:xfrm>
            <a:off x="253893" y="144007"/>
            <a:ext cx="977030" cy="888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672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6" r:id="rId2"/>
    <p:sldLayoutId id="2147483687" r:id="rId3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2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024D1D3D-27CC-A740-857C-D26C679943FF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7C9D11-B800-8947-A108-C2AFD56D7B11}" type="datetime1">
              <a:rPr lang="en-US" smtClean="0"/>
              <a:t>10/10/2022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4108" y="1928813"/>
            <a:ext cx="10515600" cy="1500187"/>
          </a:xfrm>
        </p:spPr>
        <p:txBody>
          <a:bodyPr>
            <a:normAutofit fontScale="90000"/>
          </a:bodyPr>
          <a:lstStyle/>
          <a:p>
            <a:r>
              <a:rPr lang="en-US" dirty="0"/>
              <a:t>Item 15: Zero-Emission Drayage Truck and Infrastructure Pilot Project (GFO-20-606)</a:t>
            </a:r>
          </a:p>
        </p:txBody>
      </p:sp>
      <p:sp>
        <p:nvSpPr>
          <p:cNvPr id="3" name="Text Placeholder 2"/>
          <p:cNvSpPr txBox="1">
            <a:spLocks/>
          </p:cNvSpPr>
          <p:nvPr/>
        </p:nvSpPr>
        <p:spPr>
          <a:xfrm>
            <a:off x="864108" y="3731058"/>
            <a:ext cx="10515600" cy="15001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2400" kern="1200">
                <a:solidFill>
                  <a:schemeClr val="accent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dirty="0">
                <a:latin typeface="Arial Nova" panose="020B0504020202020204" pitchFamily="34" charset="0"/>
              </a:rPr>
              <a:t>October 12, 2022 Business Meeting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90016" y="4945059"/>
            <a:ext cx="104637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Arial Nova" panose="020B0504020202020204" pitchFamily="34" charset="0"/>
              </a:rPr>
              <a:t>Marc Perry, Energy Commission Specialist I</a:t>
            </a:r>
          </a:p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Arial Nova" panose="020B0504020202020204" pitchFamily="34" charset="0"/>
              </a:rPr>
              <a:t>Fuels and Transportation Division</a:t>
            </a:r>
          </a:p>
          <a:p>
            <a:r>
              <a:rPr lang="en-US" sz="2400" dirty="0">
                <a:solidFill>
                  <a:schemeClr val="accent1">
                    <a:lumMod val="50000"/>
                  </a:schemeClr>
                </a:solidFill>
                <a:latin typeface="Arial Nova" panose="020B0504020202020204" pitchFamily="34" charset="0"/>
              </a:rPr>
              <a:t>Medium- and Heavy-Duty Zero-Emission Technologies Branch</a:t>
            </a:r>
          </a:p>
        </p:txBody>
      </p:sp>
    </p:spTree>
    <p:extLst>
      <p:ext uri="{BB962C8B-B14F-4D97-AF65-F5344CB8AC3E}">
        <p14:creationId xmlns:p14="http://schemas.microsoft.com/office/powerpoint/2010/main" val="118666998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F75613-296A-48F5-861E-138C9E461E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2</a:t>
            </a:fld>
            <a:endParaRPr lang="en-US" sz="1800" dirty="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8186EA-7102-40BE-87E6-DC37535884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Benefits to Californians</a:t>
            </a:r>
          </a:p>
        </p:txBody>
      </p:sp>
      <p:graphicFrame>
        <p:nvGraphicFramePr>
          <p:cNvPr id="11" name="Content Placeholder 10" descr="Three circles showing the benefits to California: &quot;Reduced emissions, large-scale infrastructure demonstration, and increased economic activity.&quot;">
            <a:extLst>
              <a:ext uri="{FF2B5EF4-FFF2-40B4-BE49-F238E27FC236}">
                <a16:creationId xmlns:a16="http://schemas.microsoft.com/office/drawing/2014/main" id="{9AD10D9E-F52B-44B5-99E5-AD7758AF4167}"/>
              </a:ext>
            </a:extLst>
          </p:cNvPr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797353833"/>
              </p:ext>
            </p:extLst>
          </p:nvPr>
        </p:nvGraphicFramePr>
        <p:xfrm>
          <a:off x="2739958" y="1371600"/>
          <a:ext cx="6712084" cy="5091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391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a Volvo VNR class 8 electric truck.">
            <a:extLst>
              <a:ext uri="{FF2B5EF4-FFF2-40B4-BE49-F238E27FC236}">
                <a16:creationId xmlns:a16="http://schemas.microsoft.com/office/drawing/2014/main" id="{1EF6B525-67D1-559B-B355-BEBBCCC4C0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9130" y="4341234"/>
            <a:ext cx="2349227" cy="1898621"/>
          </a:xfrm>
          <a:prstGeom prst="rect">
            <a:avLst/>
          </a:prstGeom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3</a:t>
            </a:fld>
            <a:endParaRPr lang="en-US" sz="1800" dirty="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99822" y="237066"/>
            <a:ext cx="9953978" cy="1231125"/>
          </a:xfrm>
        </p:spPr>
        <p:txBody>
          <a:bodyPr>
            <a:normAutofit fontScale="90000"/>
          </a:bodyPr>
          <a:lstStyle/>
          <a:p>
            <a:r>
              <a:rPr lang="en-US" dirty="0"/>
              <a:t>Overview of San Joaquin Valley Air Pollution Control District (SJVAPCD) (ZVI-22-014)</a:t>
            </a:r>
          </a:p>
        </p:txBody>
      </p:sp>
      <p:graphicFrame>
        <p:nvGraphicFramePr>
          <p:cNvPr id="6" name="Content Placeholder 5" descr="Four trapezoids each stating an overview highlight of the project funded by grant agreement number ZVI-22-014: &quot;25-plus direct current fast chargers, battery electric storage system, renewable energy generation and distributed energy resources, and workforce training and development.&quot;">
            <a:extLst>
              <a:ext uri="{FF2B5EF4-FFF2-40B4-BE49-F238E27FC236}">
                <a16:creationId xmlns:a16="http://schemas.microsoft.com/office/drawing/2014/main" id="{86A8A160-566F-4D5B-ACC2-3FE3F701F0B5}"/>
              </a:ext>
              <a:ext uri="{C183D7F6-B498-43B3-948B-1728B52AA6E4}">
                <adec:decorative xmlns:adec="http://schemas.microsoft.com/office/drawing/2017/decorative" val="0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87308446"/>
              </p:ext>
            </p:extLst>
          </p:nvPr>
        </p:nvGraphicFramePr>
        <p:xfrm>
          <a:off x="1119011" y="1853911"/>
          <a:ext cx="9953978" cy="2732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3" name="Picture 2" descr="Logo for San Joaquin Valley Air Pollution Control District">
            <a:extLst>
              <a:ext uri="{FF2B5EF4-FFF2-40B4-BE49-F238E27FC236}">
                <a16:creationId xmlns:a16="http://schemas.microsoft.com/office/drawing/2014/main" id="{C8ECB376-1283-C74C-6381-56053DE426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8230" y="5164099"/>
            <a:ext cx="4986960" cy="91447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99CF89D3-8132-F347-01B1-44AF477A919D}"/>
              </a:ext>
            </a:extLst>
          </p:cNvPr>
          <p:cNvSpPr txBox="1"/>
          <p:nvPr/>
        </p:nvSpPr>
        <p:spPr>
          <a:xfrm>
            <a:off x="6639130" y="6239855"/>
            <a:ext cx="25511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/>
              <a:t>Credit: Volvo Trucks North America</a:t>
            </a:r>
          </a:p>
        </p:txBody>
      </p:sp>
    </p:spTree>
    <p:extLst>
      <p:ext uri="{BB962C8B-B14F-4D97-AF65-F5344CB8AC3E}">
        <p14:creationId xmlns:p14="http://schemas.microsoft.com/office/powerpoint/2010/main" val="33763891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a Tesla Semi class 8 electric truck.">
            <a:extLst>
              <a:ext uri="{FF2B5EF4-FFF2-40B4-BE49-F238E27FC236}">
                <a16:creationId xmlns:a16="http://schemas.microsoft.com/office/drawing/2014/main" id="{BE0E4DA7-004F-BC84-B4F7-EA1A915507E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202" r="14919"/>
          <a:stretch/>
        </p:blipFill>
        <p:spPr>
          <a:xfrm>
            <a:off x="6709722" y="4648172"/>
            <a:ext cx="2249451" cy="1763527"/>
          </a:xfrm>
          <a:prstGeom prst="rect">
            <a:avLst/>
          </a:prstGeom>
          <a:effectLst>
            <a:outerShdw blurRad="50800" dist="50800" dir="5400000" algn="ctr" rotWithShape="0">
              <a:schemeClr val="bg1"/>
            </a:outerShdw>
          </a:effec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4</a:t>
            </a:fld>
            <a:endParaRPr lang="en-US" sz="1800" dirty="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Overview of SJVAPCD (ZVI-22-015)</a:t>
            </a:r>
          </a:p>
        </p:txBody>
      </p:sp>
      <p:graphicFrame>
        <p:nvGraphicFramePr>
          <p:cNvPr id="6" name="Content Placeholder 5" descr="Three trapezoids each stating an overview highlight of the project funded by grant agreement number ZVI-22-015: &quot;eight direct current fast chargers, battery electric storage system, and workforce training and development.&quot;">
            <a:extLst>
              <a:ext uri="{FF2B5EF4-FFF2-40B4-BE49-F238E27FC236}">
                <a16:creationId xmlns:a16="http://schemas.microsoft.com/office/drawing/2014/main" id="{86A8A160-566F-4D5B-ACC2-3FE3F701F0B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10751740"/>
              </p:ext>
            </p:extLst>
          </p:nvPr>
        </p:nvGraphicFramePr>
        <p:xfrm>
          <a:off x="1119011" y="1933131"/>
          <a:ext cx="9953978" cy="27321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 descr="Logo for San Joaquin Valley Air Pollution Control District">
            <a:extLst>
              <a:ext uri="{FF2B5EF4-FFF2-40B4-BE49-F238E27FC236}">
                <a16:creationId xmlns:a16="http://schemas.microsoft.com/office/drawing/2014/main" id="{0E313B8D-58A6-A05A-EB4B-A9C90688BE0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0580" y="5322539"/>
            <a:ext cx="4991100" cy="9144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B3491A8-7596-844E-5908-3F5BB980989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/>
          <p:nvPr/>
        </p:nvSpPr>
        <p:spPr>
          <a:xfrm>
            <a:off x="6640050" y="6463234"/>
            <a:ext cx="11943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ea typeface="Tahoma" panose="020B0604030504040204" pitchFamily="34" charset="0"/>
                <a:cs typeface="Tahoma" panose="020B0604030504040204" pitchFamily="34" charset="0"/>
              </a:rPr>
              <a:t>Credit: Tesla</a:t>
            </a:r>
          </a:p>
        </p:txBody>
      </p:sp>
    </p:spTree>
    <p:extLst>
      <p:ext uri="{BB962C8B-B14F-4D97-AF65-F5344CB8AC3E}">
        <p14:creationId xmlns:p14="http://schemas.microsoft.com/office/powerpoint/2010/main" val="21472698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76FD9C-DD81-B941-A9B6-CEF82B66B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z="1800" smtClean="0">
                <a:solidFill>
                  <a:srgbClr val="061C28"/>
                </a:solidFill>
                <a:latin typeface="Arial Nova" panose="020B0504020202020204" pitchFamily="34" charset="0"/>
              </a:rPr>
              <a:t>5</a:t>
            </a:fld>
            <a:endParaRPr lang="en-US" sz="1800" dirty="0">
              <a:solidFill>
                <a:srgbClr val="061C28"/>
              </a:solidFill>
              <a:latin typeface="Arial Nova" panose="020B05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6D1DC1C-BC28-C94B-B0E1-3CF0409C9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Staff Recommendation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0B3CA1-6882-B041-BEA4-4913BB30A0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1060" y="1275907"/>
            <a:ext cx="10469880" cy="503734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83763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APPROVE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083763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​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083763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Two grant agreements with SJVAPCD.</a:t>
            </a:r>
            <a:endParaRPr lang="en-US" sz="3000" dirty="0">
              <a:solidFill>
                <a:srgbClr val="083763"/>
              </a:solidFill>
              <a:latin typeface="Arial" panose="020B0604020202020204"/>
            </a:endParaRP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600" b="1" i="0" u="none" strike="noStrike" kern="1200" cap="none" spc="0" normalizeH="0" baseline="0" noProof="0" dirty="0">
              <a:ln>
                <a:noFill/>
              </a:ln>
              <a:solidFill>
                <a:srgbClr val="083763"/>
              </a:solidFill>
              <a:effectLst/>
              <a:uLnTx/>
              <a:uFillTx/>
              <a:latin typeface="Arial" panose="020B0604020202020204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/>
            </a:pP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083763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ADOPT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83763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​</a:t>
            </a:r>
          </a:p>
          <a:p>
            <a:pPr marL="228600" marR="0" lvl="0" indent="-22860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000" b="0" i="0" u="none" strike="noStrike" kern="1200" cap="none" spc="0" normalizeH="0" baseline="0" noProof="0" dirty="0">
                <a:ln>
                  <a:noFill/>
                </a:ln>
                <a:solidFill>
                  <a:srgbClr val="083763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Staff’s determination that the two actions are exempt from CEQA.</a:t>
            </a:r>
          </a:p>
        </p:txBody>
      </p:sp>
    </p:spTree>
    <p:extLst>
      <p:ext uri="{BB962C8B-B14F-4D97-AF65-F5344CB8AC3E}">
        <p14:creationId xmlns:p14="http://schemas.microsoft.com/office/powerpoint/2010/main" val="421014413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/Section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63AC6BA-222D-6A42-A86E-42D4213EA914}"/>
    </a:ext>
  </a:extLst>
</a:theme>
</file>

<file path=ppt/theme/theme2.xml><?xml version="1.0" encoding="utf-8"?>
<a:theme xmlns:a="http://schemas.openxmlformats.org/drawingml/2006/main" name="Content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3BF250F5-90E0-1742-AE67-252F8E9F95CF}"/>
    </a:ext>
  </a:extLst>
</a:theme>
</file>

<file path=ppt/theme/theme3.xml><?xml version="1.0" encoding="utf-8"?>
<a:theme xmlns:a="http://schemas.openxmlformats.org/drawingml/2006/main" name="Content: blank background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AF470B7-4331-9747-8595-3EF89398B172}"/>
    </a:ext>
  </a:extLst>
</a:theme>
</file>

<file path=ppt/theme/theme4.xml><?xml version="1.0" encoding="utf-8"?>
<a:theme xmlns:a="http://schemas.openxmlformats.org/drawingml/2006/main" name="Blank: Black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D4AADE59-C35C-A140-B257-2E4365C638F0}"/>
    </a:ext>
  </a:extLst>
</a:theme>
</file>

<file path=ppt/theme/theme5.xml><?xml version="1.0" encoding="utf-8"?>
<a:theme xmlns:a="http://schemas.openxmlformats.org/drawingml/2006/main" name="Blank: White">
  <a:themeElements>
    <a:clrScheme name="Blue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rial Black-Arial">
      <a:majorFont>
        <a:latin typeface="Arial Black" panose="020B0A04020102020204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F8471DC0-FD0D-2A4C-9BB3-08E53AAB98E1}" vid="{87E2F548-F85F-094D-8DDA-3AF7BD174F24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cd48f32a-b70c-4848-9fb2-a8ff929fd44d">
      <UserInfo>
        <DisplayName>Tompkins, Gaylene@Energy</DisplayName>
        <AccountId>145</AccountId>
        <AccountType/>
      </UserInfo>
      <UserInfo>
        <DisplayName>Gallardo, Noemi@Energy</DisplayName>
        <AccountId>128</AccountId>
        <AccountType/>
      </UserInfo>
      <UserInfo>
        <DisplayName>Sandoval-Moreno, Victoria@Energy</DisplayName>
        <AccountId>146</AccountId>
        <AccountType/>
      </UserInfo>
      <UserInfo>
        <DisplayName>Bohan, Drew@Energy</DisplayName>
        <AccountId>147</AccountId>
        <AccountType/>
      </UserInfo>
      <UserInfo>
        <DisplayName>Spiegel, Linda@Energy</DisplayName>
        <AccountId>148</AccountId>
        <AccountType/>
      </UserInfo>
      <UserInfo>
        <DisplayName>Macias, Rick@Energy</DisplayName>
        <AccountId>96</AccountId>
        <AccountType/>
      </UserInfo>
    </SharedWithUsers>
    <Notes xmlns="801e77cb-1273-4e40-b8f1-9aae6d3a09af" xsi:nil="true"/>
    <lcf76f155ced4ddcb4097134ff3c332f xmlns="801e77cb-1273-4e40-b8f1-9aae6d3a09af">
      <Terms xmlns="http://schemas.microsoft.com/office/infopath/2007/PartnerControls"/>
    </lcf76f155ced4ddcb4097134ff3c332f>
    <TaxCatchAll xmlns="cd48f32a-b70c-4848-9fb2-a8ff929fd44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0D76D956543654F9FA810507B908F89" ma:contentTypeVersion="15" ma:contentTypeDescription="Create a new document." ma:contentTypeScope="" ma:versionID="3447c676ce35655e599b8021fc40733e">
  <xsd:schema xmlns:xsd="http://www.w3.org/2001/XMLSchema" xmlns:xs="http://www.w3.org/2001/XMLSchema" xmlns:p="http://schemas.microsoft.com/office/2006/metadata/properties" xmlns:ns2="801e77cb-1273-4e40-b8f1-9aae6d3a09af" xmlns:ns3="cd48f32a-b70c-4848-9fb2-a8ff929fd44d" targetNamespace="http://schemas.microsoft.com/office/2006/metadata/properties" ma:root="true" ma:fieldsID="14bb483355c201789d6ed5cc9b91bb5f" ns2:_="" ns3:_="">
    <xsd:import namespace="801e77cb-1273-4e40-b8f1-9aae6d3a09af"/>
    <xsd:import namespace="cd48f32a-b70c-4848-9fb2-a8ff929fd44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ServiceOCR" minOccurs="0"/>
                <xsd:element ref="ns3:SharedWithUsers" minOccurs="0"/>
                <xsd:element ref="ns3:SharedWithDetails" minOccurs="0"/>
                <xsd:element ref="ns2:MediaLengthInSeconds" minOccurs="0"/>
                <xsd:element ref="ns2:Note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01e77cb-1273-4e40-b8f1-9aae6d3a09a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Notes" ma:index="19" nillable="true" ma:displayName="Notes" ma:format="Dropdown" ma:internalName="Notes">
      <xsd:simpleType>
        <xsd:restriction base="dms:Text">
          <xsd:maxLength value="255"/>
        </xsd:restriction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96df981b-247c-4b11-954d-40cb1951968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48f32a-b70c-4848-9fb2-a8ff929fd44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bfa81393-196d-45c7-a7b1-f75eef596cf5}" ma:internalName="TaxCatchAll" ma:showField="CatchAllData" ma:web="cd48f32a-b70c-4848-9fb2-a8ff929fd44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B3D5CAA-559C-41EB-8A66-B062E011B7D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6E627A7-8879-4DD6-ADF6-8C4F6EE8B27F}">
  <ds:schemaRefs>
    <ds:schemaRef ds:uri="http://schemas.microsoft.com/office/2006/documentManagement/types"/>
    <ds:schemaRef ds:uri="801e77cb-1273-4e40-b8f1-9aae6d3a09af"/>
    <ds:schemaRef ds:uri="http://www.w3.org/XML/1998/namespace"/>
    <ds:schemaRef ds:uri="cd48f32a-b70c-4848-9fb2-a8ff929fd44d"/>
    <ds:schemaRef ds:uri="http://purl.org/dc/dcmitype/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infopath/2007/PartnerControls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CCE36D49-DCAF-4C1F-AEA7-C82C5CBAF61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01e77cb-1273-4e40-b8f1-9aae6d3a09af"/>
    <ds:schemaRef ds:uri="cd48f32a-b70c-4848-9fb2-a8ff929fd4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CEC_Official_PowerPoint_Template_2020 (1)</Template>
  <TotalTime>599</TotalTime>
  <Words>139</Words>
  <Application>Microsoft Office PowerPoint</Application>
  <PresentationFormat>Widescreen</PresentationFormat>
  <Paragraphs>31</Paragraphs>
  <Slides>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5</vt:i4>
      </vt:variant>
    </vt:vector>
  </HeadingPairs>
  <TitlesOfParts>
    <vt:vector size="14" baseType="lpstr">
      <vt:lpstr>Arial</vt:lpstr>
      <vt:lpstr>Arial Black</vt:lpstr>
      <vt:lpstr>Arial Nova</vt:lpstr>
      <vt:lpstr>Calibri</vt:lpstr>
      <vt:lpstr>Title/Section</vt:lpstr>
      <vt:lpstr>Content</vt:lpstr>
      <vt:lpstr>Content: blank background</vt:lpstr>
      <vt:lpstr>Blank: Black</vt:lpstr>
      <vt:lpstr>Blank: White</vt:lpstr>
      <vt:lpstr>Item 15: Zero-Emission Drayage Truck and Infrastructure Pilot Project (GFO-20-606)</vt:lpstr>
      <vt:lpstr>Benefits to Californians</vt:lpstr>
      <vt:lpstr>Overview of San Joaquin Valley Air Pollution Control District (SJVAPCD) (ZVI-22-014)</vt:lpstr>
      <vt:lpstr>Overview of SJVAPCD (ZVI-22-015)</vt:lpstr>
      <vt:lpstr>Staff Recommendation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Meeting Presentation</dc:title>
  <dc:creator>California Energy Commission</dc:creator>
  <cp:lastModifiedBy>Perry, Marc@Energy</cp:lastModifiedBy>
  <cp:revision>114</cp:revision>
  <cp:lastPrinted>2019-12-11T23:19:58Z</cp:lastPrinted>
  <dcterms:created xsi:type="dcterms:W3CDTF">2020-03-06T19:07:21Z</dcterms:created>
  <dcterms:modified xsi:type="dcterms:W3CDTF">2022-10-10T18:24:27Z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0x010100C0D76D956543654F9FA810507B908F89</vt:lpwstr>
  </property>
</Properties>
</file>