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</p:sldMasterIdLst>
  <p:notesMasterIdLst>
    <p:notesMasterId r:id="rId20"/>
  </p:notesMasterIdLst>
  <p:handoutMasterIdLst>
    <p:handoutMasterId r:id="rId21"/>
  </p:handoutMasterIdLst>
  <p:sldIdLst>
    <p:sldId id="478" r:id="rId7"/>
    <p:sldId id="532" r:id="rId8"/>
    <p:sldId id="530" r:id="rId9"/>
    <p:sldId id="522" r:id="rId10"/>
    <p:sldId id="533" r:id="rId11"/>
    <p:sldId id="523" r:id="rId12"/>
    <p:sldId id="524" r:id="rId13"/>
    <p:sldId id="525" r:id="rId14"/>
    <p:sldId id="526" r:id="rId15"/>
    <p:sldId id="527" r:id="rId16"/>
    <p:sldId id="529" r:id="rId17"/>
    <p:sldId id="528" r:id="rId18"/>
    <p:sldId id="363" r:id="rId19"/>
  </p:sldIdLst>
  <p:sldSz cx="9144000" cy="6858000" type="screen4x3"/>
  <p:notesSz cx="6858000" cy="9144000"/>
  <p:defaultTextStyle>
    <a:defPPr>
      <a:defRPr lang="en-US"/>
    </a:defPPr>
    <a:lvl1pPr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4572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9144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3716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18288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orient="horz" pos="1248">
          <p15:clr>
            <a:srgbClr val="A4A3A4"/>
          </p15:clr>
        </p15:guide>
        <p15:guide id="3" orient="horz" pos="1344">
          <p15:clr>
            <a:srgbClr val="A4A3A4"/>
          </p15:clr>
        </p15:guide>
        <p15:guide id="4" orient="horz" pos="240">
          <p15:clr>
            <a:srgbClr val="A4A3A4"/>
          </p15:clr>
        </p15:guide>
        <p15:guide id="5" orient="horz" pos="4080">
          <p15:clr>
            <a:srgbClr val="A4A3A4"/>
          </p15:clr>
        </p15:guide>
        <p15:guide id="6" pos="3295">
          <p15:clr>
            <a:srgbClr val="A4A3A4"/>
          </p15:clr>
        </p15:guide>
        <p15:guide id="7" pos="240">
          <p15:clr>
            <a:srgbClr val="A4A3A4"/>
          </p15:clr>
        </p15:guide>
        <p15:guide id="8" pos="5520">
          <p15:clr>
            <a:srgbClr val="A4A3A4"/>
          </p15:clr>
        </p15:guide>
        <p15:guide id="9" pos="960">
          <p15:clr>
            <a:srgbClr val="A4A3A4"/>
          </p15:clr>
        </p15:guide>
        <p15:guide id="10" pos="32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C8FF"/>
    <a:srgbClr val="000000"/>
    <a:srgbClr val="A1893D"/>
    <a:srgbClr val="696C40"/>
    <a:srgbClr val="49735D"/>
    <a:srgbClr val="777777"/>
    <a:srgbClr val="FFC766"/>
    <a:srgbClr val="8CD2E0"/>
    <a:srgbClr val="44C8F5"/>
    <a:srgbClr val="BBBB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6FF239-8AE4-4EFD-9A9F-F059B0893C38}" v="93" dt="2023-06-13T21:57:01.924"/>
    <p1510:client id="{38FC3BD4-771B-40E3-84B9-8080C7C71411}" v="30" vWet="32" dt="2023-06-13T19:41:31.1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344" y="102"/>
      </p:cViewPr>
      <p:guideLst>
        <p:guide orient="horz" pos="1152"/>
        <p:guide orient="horz" pos="1248"/>
        <p:guide orient="horz" pos="1344"/>
        <p:guide orient="horz" pos="240"/>
        <p:guide orient="horz" pos="4080"/>
        <p:guide pos="3295"/>
        <p:guide pos="240"/>
        <p:guide pos="5520"/>
        <p:guide pos="960"/>
        <p:guide pos="32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B7C521AF-1AD9-1BE8-7199-6AC993F349D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 altLang="en-US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C157333C-2682-94A2-7734-2CC3EF0CBB0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 altLang="en-US"/>
          </a:p>
        </p:txBody>
      </p:sp>
      <p:sp>
        <p:nvSpPr>
          <p:cNvPr id="56324" name="Rectangle 4">
            <a:extLst>
              <a:ext uri="{FF2B5EF4-FFF2-40B4-BE49-F238E27FC236}">
                <a16:creationId xmlns:a16="http://schemas.microsoft.com/office/drawing/2014/main" id="{4F3A4F29-65C7-12CB-CCFD-981FBD9EA19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 altLang="en-US"/>
          </a:p>
        </p:txBody>
      </p:sp>
      <p:sp>
        <p:nvSpPr>
          <p:cNvPr id="56325" name="Rectangle 5">
            <a:extLst>
              <a:ext uri="{FF2B5EF4-FFF2-40B4-BE49-F238E27FC236}">
                <a16:creationId xmlns:a16="http://schemas.microsoft.com/office/drawing/2014/main" id="{B86DBB04-7BAB-A014-B9C4-83A8AEB8B00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900"/>
            </a:lvl1pPr>
          </a:lstStyle>
          <a:p>
            <a:fld id="{48F5F7B7-C33C-42A6-ABAF-07FAE35CEE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>
            <a:extLst>
              <a:ext uri="{FF2B5EF4-FFF2-40B4-BE49-F238E27FC236}">
                <a16:creationId xmlns:a16="http://schemas.microsoft.com/office/drawing/2014/main" id="{E49D3337-127C-059D-68F2-5DC99086549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49155" name="Rectangle 5">
            <a:extLst>
              <a:ext uri="{FF2B5EF4-FFF2-40B4-BE49-F238E27FC236}">
                <a16:creationId xmlns:a16="http://schemas.microsoft.com/office/drawing/2014/main" id="{BC232EC2-B8F9-BF84-0BE4-B0058566A3A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black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9157" name="Text Box 12">
            <a:extLst>
              <a:ext uri="{FF2B5EF4-FFF2-40B4-BE49-F238E27FC236}">
                <a16:creationId xmlns:a16="http://schemas.microsoft.com/office/drawing/2014/main" id="{826A7328-BFAE-C0D6-617A-44F34950ECB0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4191000" y="86106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74DF8AB-ED30-409F-ADCC-034AAE1446BE}" type="slidenum">
              <a:rPr lang="en-US" altLang="en-US" sz="900" b="1">
                <a:solidFill>
                  <a:schemeClr val="accent1"/>
                </a:solidFill>
              </a:rPr>
              <a:pPr algn="r" eaLnBrk="1" hangingPunct="1">
                <a:spcBef>
                  <a:spcPct val="0"/>
                </a:spcBef>
              </a:pPr>
              <a:t>‹#›</a:t>
            </a:fld>
            <a:endParaRPr lang="en-US" altLang="en-US" sz="900" b="1">
              <a:solidFill>
                <a:schemeClr val="accen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000" kern="1200">
        <a:solidFill>
          <a:schemeClr val="accent1"/>
        </a:solidFill>
        <a:latin typeface="Arial" panose="020B0604020202020204" pitchFamily="34" charset="0"/>
        <a:ea typeface="+mn-ea"/>
        <a:cs typeface="+mn-cs"/>
      </a:defRPr>
    </a:lvl1pPr>
    <a:lvl2pPr marL="285750" indent="-171450" algn="l" rtl="0" fontAlgn="base">
      <a:spcBef>
        <a:spcPct val="30000"/>
      </a:spcBef>
      <a:spcAft>
        <a:spcPct val="0"/>
      </a:spcAft>
      <a:buChar char="•"/>
      <a:defRPr sz="1000" kern="1200">
        <a:solidFill>
          <a:schemeClr val="accent1"/>
        </a:solidFill>
        <a:latin typeface="Arial" panose="020B0604020202020204" pitchFamily="34" charset="0"/>
        <a:ea typeface="+mn-ea"/>
        <a:cs typeface="+mn-cs"/>
      </a:defRPr>
    </a:lvl2pPr>
    <a:lvl3pPr marL="571500" indent="-171450" algn="l" rtl="0" fontAlgn="base">
      <a:spcBef>
        <a:spcPct val="30000"/>
      </a:spcBef>
      <a:spcAft>
        <a:spcPct val="0"/>
      </a:spcAft>
      <a:buFont typeface="Arial Unicode MS" panose="020B0604020202020204" pitchFamily="34" charset="-128"/>
      <a:buChar char="–"/>
      <a:defRPr sz="1000" kern="1200">
        <a:solidFill>
          <a:schemeClr val="accent1"/>
        </a:solidFill>
        <a:latin typeface="Arial" panose="020B0604020202020204" pitchFamily="34" charset="0"/>
        <a:ea typeface="+mn-ea"/>
        <a:cs typeface="+mn-cs"/>
      </a:defRPr>
    </a:lvl3pPr>
    <a:lvl4pPr marL="857250" indent="-171450" algn="l" rtl="0" fontAlgn="base">
      <a:spcBef>
        <a:spcPct val="30000"/>
      </a:spcBef>
      <a:spcAft>
        <a:spcPct val="0"/>
      </a:spcAft>
      <a:buChar char="•"/>
      <a:defRPr sz="1000" kern="1200">
        <a:solidFill>
          <a:schemeClr val="accent1"/>
        </a:solidFill>
        <a:latin typeface="Arial" panose="020B0604020202020204" pitchFamily="34" charset="0"/>
        <a:ea typeface="+mn-ea"/>
        <a:cs typeface="+mn-cs"/>
      </a:defRPr>
    </a:lvl4pPr>
    <a:lvl5pPr marL="1143000" indent="-171450" algn="l" rtl="0" fontAlgn="base">
      <a:spcBef>
        <a:spcPct val="30000"/>
      </a:spcBef>
      <a:spcAft>
        <a:spcPct val="0"/>
      </a:spcAft>
      <a:buFont typeface="Arial Unicode MS" panose="020B0604020202020204" pitchFamily="34" charset="-128"/>
      <a:buChar char="–"/>
      <a:defRPr sz="1000" kern="1200">
        <a:solidFill>
          <a:schemeClr val="accent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2">
            <a:extLst>
              <a:ext uri="{FF2B5EF4-FFF2-40B4-BE49-F238E27FC236}">
                <a16:creationId xmlns:a16="http://schemas.microsoft.com/office/drawing/2014/main" id="{B008FED6-F9D0-FA87-7359-F8079F8AC8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9299" name="Rectangle 3">
            <a:extLst>
              <a:ext uri="{FF2B5EF4-FFF2-40B4-BE49-F238E27FC236}">
                <a16:creationId xmlns:a16="http://schemas.microsoft.com/office/drawing/2014/main" id="{911AEE0A-77B1-0A73-9E06-2DCD911578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>
            <a:extLst>
              <a:ext uri="{FF2B5EF4-FFF2-40B4-BE49-F238E27FC236}">
                <a16:creationId xmlns:a16="http://schemas.microsoft.com/office/drawing/2014/main" id="{6FD628C4-F531-48C3-818D-7D9A6C5805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0659" name="Rectangle 3">
            <a:extLst>
              <a:ext uri="{FF2B5EF4-FFF2-40B4-BE49-F238E27FC236}">
                <a16:creationId xmlns:a16="http://schemas.microsoft.com/office/drawing/2014/main" id="{1E28433E-B02F-9CCF-C11C-72F32D98EF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6086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>
            <a:extLst>
              <a:ext uri="{FF2B5EF4-FFF2-40B4-BE49-F238E27FC236}">
                <a16:creationId xmlns:a16="http://schemas.microsoft.com/office/drawing/2014/main" id="{6FD628C4-F531-48C3-818D-7D9A6C5805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0659" name="Rectangle 3">
            <a:extLst>
              <a:ext uri="{FF2B5EF4-FFF2-40B4-BE49-F238E27FC236}">
                <a16:creationId xmlns:a16="http://schemas.microsoft.com/office/drawing/2014/main" id="{1E28433E-B02F-9CCF-C11C-72F32D98EF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6737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0548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5651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518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618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0461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7542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6824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>
            <a:extLst>
              <a:ext uri="{FF2B5EF4-FFF2-40B4-BE49-F238E27FC236}">
                <a16:creationId xmlns:a16="http://schemas.microsoft.com/office/drawing/2014/main" id="{88BCC381-E477-E80E-C989-7FFE153E93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>
            <a:extLst>
              <a:ext uri="{FF2B5EF4-FFF2-40B4-BE49-F238E27FC236}">
                <a16:creationId xmlns:a16="http://schemas.microsoft.com/office/drawing/2014/main" id="{B8D1F1E6-C81B-A691-1C69-A9C2BD78C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0510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9E7DA086-6B9E-4E24-12B4-BFDABF0B75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A82CAB42-182C-6415-C7A4-4BF6D2921B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E3423AD7-516C-107A-6276-C8881C9749E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643FFE2B-F29B-D241-C541-5C5B328E135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3497" name="Text Box 8">
            <a:extLst>
              <a:ext uri="{FF2B5EF4-FFF2-40B4-BE49-F238E27FC236}">
                <a16:creationId xmlns:a16="http://schemas.microsoft.com/office/drawing/2014/main" id="{445404DD-FCF3-07ED-C861-4451B6CCEC1F}"/>
              </a:ext>
            </a:extLst>
          </p:cNvPr>
          <p:cNvSpPr txBox="1">
            <a:spLocks noChangeArrowheads="1"/>
          </p:cNvSpPr>
          <p:nvPr/>
        </p:nvSpPr>
        <p:spPr bwMode="white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indent="1371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indent="18288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EB15BF-79D7-459D-9904-EDE2FBC62664}" type="slidenum">
              <a:rPr lang="en-US" altLang="en-US" sz="900" b="1">
                <a:solidFill>
                  <a:schemeClr val="bg1"/>
                </a:solidFill>
              </a:rPr>
              <a:pPr algn="r" eaLnBrk="1" hangingPunct="1">
                <a:spcBef>
                  <a:spcPct val="0"/>
                </a:spcBef>
              </a:pPr>
              <a:t>‹#›</a:t>
            </a:fld>
            <a:endParaRPr lang="en-US" altLang="en-US" sz="9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19BEE-8BBA-EE72-9B34-50829ECAA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D14D62-3BFD-27E6-E99C-F93A545F1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4662598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42BF-F849-7C68-1167-8FC5072E2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AE982F-8460-4139-9268-644ADF9DF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445885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73AE9-37D1-ED5D-0680-565F7519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F8A48-46F9-C334-E3F4-287F03D750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5B713B-8C55-1B5A-D097-708794AB41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70467149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59D31-D5CA-6FB7-7390-14AEAE892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4EA8D-1D44-B41D-BAFE-78D6278CF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1B7030-1E3F-6834-13F8-2DEF0A716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FEECCA-0C49-6691-9CE7-45F6678B40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FFA428-A6B8-2401-8553-B195EFF32A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4910092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EE67F-31B6-2A6C-7B34-BA4C0C6D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1291F-3911-00A2-06BE-1834EA627558}"/>
              </a:ext>
            </a:extLst>
          </p:cNvPr>
          <p:cNvSpPr/>
          <p:nvPr userDrawn="1"/>
        </p:nvSpPr>
        <p:spPr bwMode="auto">
          <a:xfrm>
            <a:off x="4140200" y="6546850"/>
            <a:ext cx="977900" cy="3111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8180409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E5E1FE-811F-7268-5C34-1D142C0129BD}"/>
              </a:ext>
            </a:extLst>
          </p:cNvPr>
          <p:cNvSpPr/>
          <p:nvPr userDrawn="1"/>
        </p:nvSpPr>
        <p:spPr bwMode="auto">
          <a:xfrm>
            <a:off x="4140200" y="6546850"/>
            <a:ext cx="977900" cy="3111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75148206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E8E47-2A49-9A2A-FA67-72A67DDC5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09282-DEF1-6199-E507-DA5FBB1D4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AFD2A4-01BD-E4DB-811E-A6A946BBB0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544356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CDE7D-1E0B-A004-3E2D-A4035E2E9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2720B3-E2EF-8A07-D68D-393178A166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C8B08A-83A3-7B7B-752E-73AA10698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9750017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98E00-0CC6-4DAF-F3D7-E4CB76235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AE738E-1CB2-98DD-4D32-894CBAD3B0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30191907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DC1F58-6665-AC29-12B8-16EC26AFB1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58A191-F6F2-7FC5-5C25-C5F405A177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0640891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FED963E-FD06-9C31-CFB9-1AED0BC07C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28ABFEE1-C971-56A6-C6D1-84CEDBF257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sp>
        <p:nvSpPr>
          <p:cNvPr id="5126" name="Text Box 12">
            <a:extLst>
              <a:ext uri="{FF2B5EF4-FFF2-40B4-BE49-F238E27FC236}">
                <a16:creationId xmlns:a16="http://schemas.microsoft.com/office/drawing/2014/main" id="{73D2EA35-371D-77C0-2474-5B2BE93619A9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FF5DB5E-500F-43EF-A180-460DC3F3C879}" type="slidenum">
              <a:rPr lang="en-US" altLang="en-US" sz="900" b="1"/>
              <a:pPr algn="r" eaLnBrk="1" hangingPunct="1">
                <a:spcBef>
                  <a:spcPct val="0"/>
                </a:spcBef>
              </a:pPr>
              <a:t>‹#›</a:t>
            </a:fld>
            <a:endParaRPr lang="en-US" altLang="en-US" sz="900" b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 kern="1200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anose="020B0604020202020204" pitchFamily="34" charset="0"/>
        <a:defRPr sz="2200" b="1" kern="1200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 kern="1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panose="020B0604020202020204" pitchFamily="34" charset="0"/>
        <a:buChar char="–"/>
        <a:defRPr sz="2000" kern="12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 kern="1200"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 kern="1200">
          <a:solidFill>
            <a:srgbClr val="0082A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lijah.devaughn@pge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elijah.devaughn@pge.com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Edwin.Schmitt@cpuc.c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50" name="Rectangle 18">
            <a:extLst>
              <a:ext uri="{FF2B5EF4-FFF2-40B4-BE49-F238E27FC236}">
                <a16:creationId xmlns:a16="http://schemas.microsoft.com/office/drawing/2014/main" id="{11628050-231C-FF74-AA98-6382B4C6B91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217490"/>
            <a:ext cx="7239000" cy="1805110"/>
          </a:xfrm>
        </p:spPr>
        <p:txBody>
          <a:bodyPr/>
          <a:lstStyle/>
          <a:p>
            <a:r>
              <a:rPr lang="en-US" altLang="en-US"/>
              <a:t>PG&amp;E’s Proposed Environmental and Social Justice Pilot Study Plan</a:t>
            </a:r>
          </a:p>
        </p:txBody>
      </p:sp>
      <p:sp>
        <p:nvSpPr>
          <p:cNvPr id="402451" name="Rectangle 19">
            <a:extLst>
              <a:ext uri="{FF2B5EF4-FFF2-40B4-BE49-F238E27FC236}">
                <a16:creationId xmlns:a16="http://schemas.microsoft.com/office/drawing/2014/main" id="{0D071627-55B1-167B-8EB1-5B231916BF6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429000"/>
            <a:ext cx="7239000" cy="914096"/>
          </a:xfrm>
        </p:spPr>
        <p:txBody>
          <a:bodyPr/>
          <a:lstStyle/>
          <a:p>
            <a:r>
              <a:rPr lang="en-US" altLang="en-US"/>
              <a:t>Elijah DeVaughn</a:t>
            </a:r>
          </a:p>
          <a:p>
            <a:r>
              <a:rPr lang="en-US" altLang="en-US">
                <a:hlinkClick r:id="rId3"/>
              </a:rPr>
              <a:t>elijah.devaughn@pge.com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50" name="Rectangle 18">
            <a:extLst>
              <a:ext uri="{FF2B5EF4-FFF2-40B4-BE49-F238E27FC236}">
                <a16:creationId xmlns:a16="http://schemas.microsoft.com/office/drawing/2014/main" id="{732A949E-0314-6936-C0EB-C492C6C1AE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561" y="664783"/>
            <a:ext cx="8371176" cy="837152"/>
          </a:xfrm>
        </p:spPr>
        <p:txBody>
          <a:bodyPr/>
          <a:lstStyle/>
          <a:p>
            <a:r>
              <a:rPr lang="en-US" altLang="en-US" sz="3200" spc="-100"/>
              <a:t>Background, Purpose, and Desired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83D3A5-A1FD-D941-2F22-FE6342E2542C}"/>
              </a:ext>
            </a:extLst>
          </p:cNvPr>
          <p:cNvSpPr txBox="1"/>
          <p:nvPr/>
        </p:nvSpPr>
        <p:spPr>
          <a:xfrm>
            <a:off x="344561" y="2420370"/>
            <a:ext cx="4097653" cy="34394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1200"/>
              </a:spcBef>
            </a:pPr>
            <a:r>
              <a:rPr lang="en-US" b="1"/>
              <a:t>Background</a:t>
            </a:r>
            <a:endParaRPr lang="en-US"/>
          </a:p>
          <a:p>
            <a:pPr marL="285750" indent="-285750" algn="l">
              <a:lnSpc>
                <a:spcPts val="18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/>
              <a:t>The Commission calls for an </a:t>
            </a:r>
            <a:r>
              <a:rPr lang="en-US" sz="1600" b="1"/>
              <a:t>ESJ Pilot Study</a:t>
            </a:r>
            <a:r>
              <a:rPr lang="en-US" sz="1600"/>
              <a:t> in the utilities’ RAMP filing that includes community input</a:t>
            </a:r>
          </a:p>
          <a:p>
            <a:pPr algn="l">
              <a:lnSpc>
                <a:spcPct val="100000"/>
              </a:lnSpc>
              <a:spcBef>
                <a:spcPts val="1800"/>
              </a:spcBef>
            </a:pPr>
            <a:r>
              <a:rPr lang="en-US" b="1"/>
              <a:t>ESJ Pilot Study Purpose</a:t>
            </a:r>
            <a:endParaRPr lang="en-US"/>
          </a:p>
          <a:p>
            <a:pPr marL="285750" indent="-285750" algn="l">
              <a:lnSpc>
                <a:spcPts val="18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/>
              <a:t>Provide insight into how utilities’ planned risk mitigations impact DVCs</a:t>
            </a:r>
            <a:endParaRPr lang="en-US" sz="1600" b="1"/>
          </a:p>
          <a:p>
            <a:pPr algn="l">
              <a:lnSpc>
                <a:spcPct val="100000"/>
              </a:lnSpc>
              <a:spcBef>
                <a:spcPts val="1800"/>
              </a:spcBef>
            </a:pPr>
            <a:r>
              <a:rPr lang="en-US" b="1"/>
              <a:t>Desired Outcomes</a:t>
            </a:r>
          </a:p>
          <a:p>
            <a:pPr marL="285750" indent="-285750" algn="l">
              <a:lnSpc>
                <a:spcPts val="18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/>
              <a:t>Community stakeholders understand PG&amp;E’s proposed ESJ Pilot Study approach and provide feedback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77B592-9333-7AE3-C29F-BE5B91279EEF}"/>
              </a:ext>
            </a:extLst>
          </p:cNvPr>
          <p:cNvSpPr txBox="1"/>
          <p:nvPr/>
        </p:nvSpPr>
        <p:spPr>
          <a:xfrm>
            <a:off x="5060408" y="2420370"/>
            <a:ext cx="34551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1800"/>
              </a:spcBef>
            </a:pPr>
            <a:r>
              <a:rPr lang="en-US" b="1"/>
              <a:t>Questions to Consider</a:t>
            </a:r>
            <a:endParaRPr lang="en-US"/>
          </a:p>
          <a:p>
            <a:pPr marL="285750" indent="-285750" algn="l">
              <a:lnSpc>
                <a:spcPts val="1800"/>
              </a:lnSpc>
              <a:spcBef>
                <a:spcPts val="600"/>
              </a:spcBef>
              <a:spcAft>
                <a:spcPts val="1800"/>
              </a:spcAft>
              <a:buSzPct val="120000"/>
              <a:buFont typeface="Wingdings" panose="05000000000000000000" pitchFamily="2" charset="2"/>
              <a:buChar char="ü"/>
            </a:pPr>
            <a:r>
              <a:rPr lang="en-US" sz="1600"/>
              <a:t>Does PG&amp;E’s plan address the objective of the action item?</a:t>
            </a:r>
          </a:p>
          <a:p>
            <a:pPr marL="285750" indent="-285750" algn="l">
              <a:lnSpc>
                <a:spcPts val="1800"/>
              </a:lnSpc>
              <a:spcBef>
                <a:spcPts val="600"/>
              </a:spcBef>
              <a:spcAft>
                <a:spcPts val="1800"/>
              </a:spcAft>
              <a:buSzPct val="120000"/>
              <a:buFont typeface="Wingdings" panose="05000000000000000000" pitchFamily="2" charset="2"/>
              <a:buChar char="ü"/>
            </a:pPr>
            <a:r>
              <a:rPr lang="en-US" sz="1600"/>
              <a:t>Are there concerns with how PG&amp;E plans to address the action items?</a:t>
            </a:r>
          </a:p>
          <a:p>
            <a:pPr marL="285750" indent="-285750" algn="l">
              <a:lnSpc>
                <a:spcPts val="1800"/>
              </a:lnSpc>
              <a:spcBef>
                <a:spcPts val="600"/>
              </a:spcBef>
              <a:spcAft>
                <a:spcPts val="1800"/>
              </a:spcAft>
              <a:buSzPct val="120000"/>
              <a:buFont typeface="Wingdings" panose="05000000000000000000" pitchFamily="2" charset="2"/>
              <a:buChar char="ü"/>
            </a:pPr>
            <a:r>
              <a:rPr lang="en-US" sz="1600"/>
              <a:t>Are there alternative approaches PG&amp;E should consider?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EA26BD-F3AD-C29B-8075-926EB193C0BE}"/>
              </a:ext>
            </a:extLst>
          </p:cNvPr>
          <p:cNvSpPr txBox="1"/>
          <p:nvPr/>
        </p:nvSpPr>
        <p:spPr>
          <a:xfrm>
            <a:off x="255511" y="1501935"/>
            <a:ext cx="90319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/>
              <a:t>Overall Objective: </a:t>
            </a:r>
            <a:r>
              <a:rPr lang="en-US"/>
              <a:t>Safety programs and priorities reflect ESJ concerns</a:t>
            </a:r>
          </a:p>
        </p:txBody>
      </p:sp>
    </p:spTree>
    <p:extLst>
      <p:ext uri="{BB962C8B-B14F-4D97-AF65-F5344CB8AC3E}">
        <p14:creationId xmlns:p14="http://schemas.microsoft.com/office/powerpoint/2010/main" val="1934764496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36" name="Rectangle 18">
            <a:extLst>
              <a:ext uri="{FF2B5EF4-FFF2-40B4-BE49-F238E27FC236}">
                <a16:creationId xmlns:a16="http://schemas.microsoft.com/office/drawing/2014/main" id="{5E6AFB1E-4799-A88D-0403-69D6486114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560" y="769427"/>
            <a:ext cx="8799439" cy="732508"/>
          </a:xfrm>
        </p:spPr>
        <p:txBody>
          <a:bodyPr/>
          <a:lstStyle/>
          <a:p>
            <a:r>
              <a:rPr lang="en-US" altLang="en-US" sz="2800" spc="-100"/>
              <a:t>RAMP, GRC, and the Risk-Based Decision Framework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AC7BE89-5953-BC87-17BE-5363B934E4D6}"/>
              </a:ext>
            </a:extLst>
          </p:cNvPr>
          <p:cNvSpPr/>
          <p:nvPr/>
        </p:nvSpPr>
        <p:spPr bwMode="auto">
          <a:xfrm>
            <a:off x="5911152" y="2979165"/>
            <a:ext cx="2651760" cy="243284"/>
          </a:xfrm>
          <a:prstGeom prst="roundRect">
            <a:avLst/>
          </a:prstGeom>
          <a:solidFill>
            <a:srgbClr val="C0000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aphicFrame>
        <p:nvGraphicFramePr>
          <p:cNvPr id="23" name="Table 6">
            <a:extLst>
              <a:ext uri="{FF2B5EF4-FFF2-40B4-BE49-F238E27FC236}">
                <a16:creationId xmlns:a16="http://schemas.microsoft.com/office/drawing/2014/main" id="{9BF353A6-084D-23E3-7A69-3E3D9ED437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839670"/>
              </p:ext>
            </p:extLst>
          </p:nvPr>
        </p:nvGraphicFramePr>
        <p:xfrm>
          <a:off x="5126543" y="1777525"/>
          <a:ext cx="3758666" cy="4626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769821232"/>
                    </a:ext>
                  </a:extLst>
                </a:gridCol>
                <a:gridCol w="3027146">
                  <a:extLst>
                    <a:ext uri="{9D8B030D-6E8A-4147-A177-3AD203B41FA5}">
                      <a16:colId xmlns:a16="http://schemas.microsoft.com/office/drawing/2014/main" val="2546192742"/>
                    </a:ext>
                  </a:extLst>
                </a:gridCol>
              </a:tblGrid>
              <a:tr h="1518861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Four Year Cycle</a:t>
                      </a:r>
                    </a:p>
                  </a:txBody>
                  <a:tcPr marL="91214" marR="91214" marT="45607" marB="45607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Assessment and Mitigation Phase (RAMP)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 RAMP to be filed on May 15, 2024</a:t>
                      </a:r>
                    </a:p>
                    <a:p>
                      <a:pPr marL="171450" indent="-1714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Using the S-MAP framework, PG&amp;E files a report identifying its top safety risks and proposed risk mitigation programs for the upcoming GRC period.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Incorporates the ESJ Pilot Study Plan</a:t>
                      </a:r>
                    </a:p>
                  </a:txBody>
                  <a:tcPr marL="91214" marR="91214" marT="45607" marB="45607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305590"/>
                  </a:ext>
                </a:extLst>
              </a:tr>
              <a:tr h="1007060">
                <a:tc vMerge="1">
                  <a:txBody>
                    <a:bodyPr/>
                    <a:lstStyle/>
                    <a:p>
                      <a:pPr algn="ctr"/>
                      <a:endParaRPr lang="en-US" sz="1100"/>
                    </a:p>
                  </a:txBody>
                  <a:tcPr marL="91214" marR="91214" marT="45607" marB="45607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General Rate Case (GRC)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+mn-lt"/>
                          <a:cs typeface="Arial" panose="020B0604020202020204" pitchFamily="34" charset="0"/>
                        </a:rPr>
                        <a:t>2027 GRC to be filed on May 15, 2025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>
                          <a:solidFill>
                            <a:srgbClr val="000000"/>
                          </a:solidFill>
                          <a:latin typeface="+mn-lt"/>
                          <a:cs typeface="Arial" panose="020B0604020202020204" pitchFamily="34" charset="0"/>
                        </a:rPr>
                        <a:t>Updated assessment of operational risks and mitigations. Request budget to fund programs</a:t>
                      </a:r>
                      <a:endParaRPr lang="en-US" sz="1000">
                        <a:latin typeface="+mn-lt"/>
                      </a:endParaRPr>
                    </a:p>
                  </a:txBody>
                  <a:tcPr marL="91214" marR="91214" marT="45607" marB="45607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015203"/>
                  </a:ext>
                </a:extLst>
              </a:tr>
              <a:tr h="10337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Annual Filing</a:t>
                      </a:r>
                    </a:p>
                    <a:p>
                      <a:pPr algn="ctr"/>
                      <a:endParaRPr lang="en-US" sz="1100"/>
                    </a:p>
                  </a:txBody>
                  <a:tcPr marL="91214" marR="91214" marT="45607" marB="45607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Spend Accountability Report (RSAR)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Filed annually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Compares budgets adopted in GRC for safety, reliability, and maintenance programs against actual spend.</a:t>
                      </a:r>
                    </a:p>
                  </a:txBody>
                  <a:tcPr marL="91214" marR="91214" marT="45607" marB="45607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7344469"/>
                  </a:ext>
                </a:extLst>
              </a:tr>
              <a:tr h="10337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 Needed</a:t>
                      </a:r>
                    </a:p>
                  </a:txBody>
                  <a:tcPr marL="91214" marR="91214" marT="45607" marB="45607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b="1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Risk OIR/S-MAP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Schedule driven by regulators with stakeholder influence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Determine the risk framework that IOUs use in their RAMP and GRC.</a:t>
                      </a:r>
                    </a:p>
                  </a:txBody>
                  <a:tcPr marL="91214" marR="91214" marT="45607" marB="45607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7865"/>
                  </a:ext>
                </a:extLst>
              </a:tr>
            </a:tbl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B0EB1B2F-20C3-5CE8-FB23-F322002AD943}"/>
              </a:ext>
            </a:extLst>
          </p:cNvPr>
          <p:cNvGrpSpPr>
            <a:grpSpLocks noChangeAspect="1"/>
          </p:cNvGrpSpPr>
          <p:nvPr/>
        </p:nvGrpSpPr>
        <p:grpSpPr>
          <a:xfrm>
            <a:off x="149893" y="2157614"/>
            <a:ext cx="4874916" cy="3715640"/>
            <a:chOff x="149889" y="1952273"/>
            <a:chExt cx="5357051" cy="4083116"/>
          </a:xfrm>
        </p:grpSpPr>
        <p:sp>
          <p:nvSpPr>
            <p:cNvPr id="7" name="Arrow: Bent-Up 6">
              <a:extLst>
                <a:ext uri="{FF2B5EF4-FFF2-40B4-BE49-F238E27FC236}">
                  <a16:creationId xmlns:a16="http://schemas.microsoft.com/office/drawing/2014/main" id="{26E799B8-D5BF-220B-09B8-FDF291218A95}"/>
                </a:ext>
              </a:extLst>
            </p:cNvPr>
            <p:cNvSpPr/>
            <p:nvPr/>
          </p:nvSpPr>
          <p:spPr>
            <a:xfrm rot="5400000" flipV="1">
              <a:off x="3570395" y="3010083"/>
              <a:ext cx="1453539" cy="1371600"/>
            </a:xfrm>
            <a:prstGeom prst="bentUp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D390A5C-2576-669B-324E-8A107E8F026B}"/>
                </a:ext>
              </a:extLst>
            </p:cNvPr>
            <p:cNvGrpSpPr>
              <a:grpSpLocks noChangeAspect="1"/>
            </p:cNvGrpSpPr>
            <p:nvPr/>
          </p:nvGrpSpPr>
          <p:grpSpPr>
            <a:xfrm rot="3600000">
              <a:off x="777743" y="2180962"/>
              <a:ext cx="3786661" cy="3922193"/>
              <a:chOff x="4634405" y="2483153"/>
              <a:chExt cx="3074822" cy="3184874"/>
            </a:xfrm>
          </p:grpSpPr>
          <p:sp>
            <p:nvSpPr>
              <p:cNvPr id="9" name="Circle: Hollow 8">
                <a:extLst>
                  <a:ext uri="{FF2B5EF4-FFF2-40B4-BE49-F238E27FC236}">
                    <a16:creationId xmlns:a16="http://schemas.microsoft.com/office/drawing/2014/main" id="{F79B4148-AFE8-C7CA-6189-745BD635C2C5}"/>
                  </a:ext>
                </a:extLst>
              </p:cNvPr>
              <p:cNvSpPr/>
              <p:nvPr/>
            </p:nvSpPr>
            <p:spPr>
              <a:xfrm>
                <a:off x="4703634" y="2662434"/>
                <a:ext cx="3005593" cy="3005593"/>
              </a:xfrm>
              <a:prstGeom prst="donut">
                <a:avLst>
                  <a:gd name="adj" fmla="val 7234"/>
                </a:avLst>
              </a:prstGeom>
              <a:solidFill>
                <a:schemeClr val="accent1"/>
              </a:solidFill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4437395C-F302-4EAE-894C-62ACEC0C71FA}"/>
                  </a:ext>
                </a:extLst>
              </p:cNvPr>
              <p:cNvGrpSpPr/>
              <p:nvPr/>
            </p:nvGrpSpPr>
            <p:grpSpPr>
              <a:xfrm>
                <a:off x="6116361" y="2483153"/>
                <a:ext cx="345312" cy="640080"/>
                <a:chOff x="6116361" y="2491104"/>
                <a:chExt cx="345312" cy="640080"/>
              </a:xfrm>
            </p:grpSpPr>
            <p:sp>
              <p:nvSpPr>
                <p:cNvPr id="17" name="Arrow: Pentagon 16">
                  <a:extLst>
                    <a:ext uri="{FF2B5EF4-FFF2-40B4-BE49-F238E27FC236}">
                      <a16:creationId xmlns:a16="http://schemas.microsoft.com/office/drawing/2014/main" id="{09503486-774B-33C3-A9DD-A821C0069C9E}"/>
                    </a:ext>
                  </a:extLst>
                </p:cNvPr>
                <p:cNvSpPr/>
                <p:nvPr/>
              </p:nvSpPr>
              <p:spPr>
                <a:xfrm>
                  <a:off x="6187353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Arrow: Pentagon 17">
                  <a:extLst>
                    <a:ext uri="{FF2B5EF4-FFF2-40B4-BE49-F238E27FC236}">
                      <a16:creationId xmlns:a16="http://schemas.microsoft.com/office/drawing/2014/main" id="{1A684442-9E8A-3164-8A05-25DF3425F9C8}"/>
                    </a:ext>
                  </a:extLst>
                </p:cNvPr>
                <p:cNvSpPr/>
                <p:nvPr/>
              </p:nvSpPr>
              <p:spPr>
                <a:xfrm>
                  <a:off x="6116361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A34015DF-0240-3FB1-3FCC-3B0F94D06D7D}"/>
                  </a:ext>
                </a:extLst>
              </p:cNvPr>
              <p:cNvGrpSpPr/>
              <p:nvPr/>
            </p:nvGrpSpPr>
            <p:grpSpPr>
              <a:xfrm rot="7200000">
                <a:off x="7216120" y="4564610"/>
                <a:ext cx="345312" cy="640080"/>
                <a:chOff x="6116361" y="2491104"/>
                <a:chExt cx="345312" cy="640080"/>
              </a:xfrm>
            </p:grpSpPr>
            <p:sp>
              <p:nvSpPr>
                <p:cNvPr id="15" name="Arrow: Pentagon 14">
                  <a:extLst>
                    <a:ext uri="{FF2B5EF4-FFF2-40B4-BE49-F238E27FC236}">
                      <a16:creationId xmlns:a16="http://schemas.microsoft.com/office/drawing/2014/main" id="{D60B3FA8-BACC-4DE8-2DFF-55FDC692B329}"/>
                    </a:ext>
                  </a:extLst>
                </p:cNvPr>
                <p:cNvSpPr/>
                <p:nvPr/>
              </p:nvSpPr>
              <p:spPr>
                <a:xfrm>
                  <a:off x="6187353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Arrow: Pentagon 15">
                  <a:extLst>
                    <a:ext uri="{FF2B5EF4-FFF2-40B4-BE49-F238E27FC236}">
                      <a16:creationId xmlns:a16="http://schemas.microsoft.com/office/drawing/2014/main" id="{141935DF-29C6-8578-F1C5-E8CBF31B9AD2}"/>
                    </a:ext>
                  </a:extLst>
                </p:cNvPr>
                <p:cNvSpPr/>
                <p:nvPr/>
              </p:nvSpPr>
              <p:spPr>
                <a:xfrm>
                  <a:off x="6116361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0B383333-F575-0EFA-373F-5592D9FC410E}"/>
                  </a:ext>
                </a:extLst>
              </p:cNvPr>
              <p:cNvGrpSpPr/>
              <p:nvPr/>
            </p:nvGrpSpPr>
            <p:grpSpPr>
              <a:xfrm rot="14400000">
                <a:off x="4781789" y="4456200"/>
                <a:ext cx="345312" cy="640080"/>
                <a:chOff x="6116361" y="2491104"/>
                <a:chExt cx="345312" cy="640080"/>
              </a:xfrm>
            </p:grpSpPr>
            <p:sp>
              <p:nvSpPr>
                <p:cNvPr id="13" name="Arrow: Pentagon 12">
                  <a:extLst>
                    <a:ext uri="{FF2B5EF4-FFF2-40B4-BE49-F238E27FC236}">
                      <a16:creationId xmlns:a16="http://schemas.microsoft.com/office/drawing/2014/main" id="{DFB74D65-D496-417B-CFE8-EA0F247292F9}"/>
                    </a:ext>
                  </a:extLst>
                </p:cNvPr>
                <p:cNvSpPr/>
                <p:nvPr/>
              </p:nvSpPr>
              <p:spPr>
                <a:xfrm>
                  <a:off x="6187353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Arrow: Pentagon 13">
                  <a:extLst>
                    <a:ext uri="{FF2B5EF4-FFF2-40B4-BE49-F238E27FC236}">
                      <a16:creationId xmlns:a16="http://schemas.microsoft.com/office/drawing/2014/main" id="{F17D09D1-DE6B-6FEA-4E9F-9369D75B87DF}"/>
                    </a:ext>
                  </a:extLst>
                </p:cNvPr>
                <p:cNvSpPr/>
                <p:nvPr/>
              </p:nvSpPr>
              <p:spPr>
                <a:xfrm>
                  <a:off x="6116361" y="2491104"/>
                  <a:ext cx="274320" cy="640080"/>
                </a:xfrm>
                <a:prstGeom prst="homePlate">
                  <a:avLst>
                    <a:gd name="adj" fmla="val 113011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5969B40-8271-22CE-9761-3BC8C2280F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603894" y="3253490"/>
              <a:ext cx="2006703" cy="200670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latin typeface="Arial" panose="020B0604020202020204" pitchFamily="34" charset="0"/>
                  <a:cs typeface="Arial" panose="020B0604020202020204" pitchFamily="34" charset="0"/>
                </a:rPr>
                <a:t>Risk OIR / S-MAP 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B69C116D-8811-13C0-3A87-6ADBCBDA09A2}"/>
                </a:ext>
              </a:extLst>
            </p:cNvPr>
            <p:cNvSpPr/>
            <p:nvPr/>
          </p:nvSpPr>
          <p:spPr>
            <a:xfrm>
              <a:off x="1964575" y="2005144"/>
              <a:ext cx="1406769" cy="1004835"/>
            </a:xfrm>
            <a:prstGeom prst="roundRect">
              <a:avLst/>
            </a:prstGeom>
            <a:solidFill>
              <a:srgbClr val="15C8FF"/>
            </a:solidFill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Risk Assessment and Mitigation Phase (RAMP)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4FC5516D-0035-8314-2F81-A646BDFA1ADF}"/>
                </a:ext>
              </a:extLst>
            </p:cNvPr>
            <p:cNvSpPr/>
            <p:nvPr/>
          </p:nvSpPr>
          <p:spPr>
            <a:xfrm>
              <a:off x="3644713" y="4439048"/>
              <a:ext cx="1406769" cy="109456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General Rate Case (GRC)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13E0A7F2-5DFC-6F88-0467-A17F6361828D}"/>
                </a:ext>
              </a:extLst>
            </p:cNvPr>
            <p:cNvSpPr/>
            <p:nvPr/>
          </p:nvSpPr>
          <p:spPr>
            <a:xfrm>
              <a:off x="149889" y="4439048"/>
              <a:ext cx="1406769" cy="109456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Risk Spend Accountability Report (RSAR)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CFB7332A-59CF-5629-BDC6-9E8DFB7FCA3F}"/>
                </a:ext>
              </a:extLst>
            </p:cNvPr>
            <p:cNvSpPr/>
            <p:nvPr/>
          </p:nvSpPr>
          <p:spPr>
            <a:xfrm>
              <a:off x="4100171" y="1952273"/>
              <a:ext cx="1406769" cy="1105323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Risk OIR/Safety Model Assessment Proceeding</a:t>
              </a:r>
              <a:b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(S-MAP)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09633" name="Group 709632">
            <a:extLst>
              <a:ext uri="{FF2B5EF4-FFF2-40B4-BE49-F238E27FC236}">
                <a16:creationId xmlns:a16="http://schemas.microsoft.com/office/drawing/2014/main" id="{7433019F-0202-EF34-11A8-68651340F411}"/>
              </a:ext>
            </a:extLst>
          </p:cNvPr>
          <p:cNvGrpSpPr/>
          <p:nvPr/>
        </p:nvGrpSpPr>
        <p:grpSpPr>
          <a:xfrm>
            <a:off x="1814712" y="1842053"/>
            <a:ext cx="1280160" cy="502143"/>
            <a:chOff x="1814712" y="1611984"/>
            <a:chExt cx="1280160" cy="502143"/>
          </a:xfrm>
        </p:grpSpPr>
        <p:sp>
          <p:nvSpPr>
            <p:cNvPr id="30" name="Arrow: Down 29">
              <a:extLst>
                <a:ext uri="{FF2B5EF4-FFF2-40B4-BE49-F238E27FC236}">
                  <a16:creationId xmlns:a16="http://schemas.microsoft.com/office/drawing/2014/main" id="{D61F666D-069B-C32A-8291-24543727D438}"/>
                </a:ext>
              </a:extLst>
            </p:cNvPr>
            <p:cNvSpPr/>
            <p:nvPr/>
          </p:nvSpPr>
          <p:spPr bwMode="auto">
            <a:xfrm>
              <a:off x="2263063" y="1901751"/>
              <a:ext cx="383458" cy="212376"/>
            </a:xfrm>
            <a:prstGeom prst="downArrow">
              <a:avLst/>
            </a:prstGeom>
            <a:solidFill>
              <a:schemeClr val="bg1"/>
            </a:solidFill>
            <a:ln w="571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7968D846-D002-5F89-487A-85088F9B5985}"/>
                </a:ext>
              </a:extLst>
            </p:cNvPr>
            <p:cNvSpPr/>
            <p:nvPr/>
          </p:nvSpPr>
          <p:spPr>
            <a:xfrm>
              <a:off x="1814712" y="1611984"/>
              <a:ext cx="1280160" cy="365760"/>
            </a:xfrm>
            <a:prstGeom prst="roundRect">
              <a:avLst>
                <a:gd name="adj" fmla="val 31183"/>
              </a:avLst>
            </a:prstGeom>
            <a:solidFill>
              <a:srgbClr val="C00000"/>
            </a:solidFill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ESJ Pilot Study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Arrow: Down 30">
              <a:extLst>
                <a:ext uri="{FF2B5EF4-FFF2-40B4-BE49-F238E27FC236}">
                  <a16:creationId xmlns:a16="http://schemas.microsoft.com/office/drawing/2014/main" id="{7CB8F7B3-E316-4CF1-7A03-CA7CD185D621}"/>
                </a:ext>
              </a:extLst>
            </p:cNvPr>
            <p:cNvSpPr/>
            <p:nvPr/>
          </p:nvSpPr>
          <p:spPr bwMode="auto">
            <a:xfrm>
              <a:off x="2263063" y="1901751"/>
              <a:ext cx="383458" cy="212376"/>
            </a:xfrm>
            <a:prstGeom prst="downArrow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920080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0" name="Rectangle 22">
            <a:extLst>
              <a:ext uri="{FF2B5EF4-FFF2-40B4-BE49-F238E27FC236}">
                <a16:creationId xmlns:a16="http://schemas.microsoft.com/office/drawing/2014/main" id="{500E00DA-D26C-007E-8D3E-A7250E7297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1950" y="1103744"/>
            <a:ext cx="7239000" cy="418576"/>
          </a:xfrm>
        </p:spPr>
        <p:txBody>
          <a:bodyPr/>
          <a:lstStyle/>
          <a:p>
            <a:r>
              <a:rPr lang="en-US" altLang="en-US" sz="3200"/>
              <a:t>PG&amp;E’s ESJ Goals</a:t>
            </a:r>
          </a:p>
        </p:txBody>
      </p:sp>
      <p:pic>
        <p:nvPicPr>
          <p:cNvPr id="688155" name="Picture 688154">
            <a:extLst>
              <a:ext uri="{FF2B5EF4-FFF2-40B4-BE49-F238E27FC236}">
                <a16:creationId xmlns:a16="http://schemas.microsoft.com/office/drawing/2014/main" id="{C95B3278-4CFB-63E2-DD42-820FE00EF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3756397"/>
            <a:ext cx="6733952" cy="23331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31BB03-F095-3F4B-54B9-C97EDE5511C2}"/>
              </a:ext>
            </a:extLst>
          </p:cNvPr>
          <p:cNvSpPr txBox="1"/>
          <p:nvPr/>
        </p:nvSpPr>
        <p:spPr>
          <a:xfrm>
            <a:off x="1066800" y="1830329"/>
            <a:ext cx="7239000" cy="11079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342900" indent="-274320" algn="l">
              <a:buFont typeface="Arial" panose="020B0604020202020204" pitchFamily="34" charset="0"/>
              <a:buChar char="•"/>
              <a:tabLst>
                <a:tab pos="182880" algn="l"/>
              </a:tabLst>
            </a:pPr>
            <a:r>
              <a:rPr lang="en-US"/>
              <a:t>Safety programs and priorities reflect ESJ concerns </a:t>
            </a:r>
          </a:p>
          <a:p>
            <a:pPr marL="342900" indent="-274320" algn="l">
              <a:buFont typeface="Arial" panose="020B0604020202020204" pitchFamily="34" charset="0"/>
              <a:buChar char="•"/>
              <a:tabLst>
                <a:tab pos="182880" algn="l"/>
              </a:tabLst>
            </a:pPr>
            <a:r>
              <a:rPr lang="en-US"/>
              <a:t>Accomplish by incorporating them into Risk Analysis </a:t>
            </a:r>
          </a:p>
          <a:p>
            <a:pPr marL="342900" indent="-274320" algn="l">
              <a:buFont typeface="Arial" panose="020B0604020202020204" pitchFamily="34" charset="0"/>
              <a:buChar char="•"/>
              <a:tabLst>
                <a:tab pos="182880" algn="l"/>
              </a:tabLst>
            </a:pPr>
            <a:r>
              <a:rPr lang="en-US"/>
              <a:t>The ESJ Pilot Study is the First Step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B06E67-09F9-0CBB-65C0-5BAADF5058D6}"/>
              </a:ext>
            </a:extLst>
          </p:cNvPr>
          <p:cNvSpPr txBox="1"/>
          <p:nvPr/>
        </p:nvSpPr>
        <p:spPr>
          <a:xfrm>
            <a:off x="3862409" y="6071080"/>
            <a:ext cx="4894729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/>
              <a:t>Example Risk Analysis From 2020 RAMP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357B15B-CAD8-DBC6-A1B2-DEE3D762318E}"/>
              </a:ext>
            </a:extLst>
          </p:cNvPr>
          <p:cNvGrpSpPr/>
          <p:nvPr/>
        </p:nvGrpSpPr>
        <p:grpSpPr>
          <a:xfrm>
            <a:off x="3736487" y="3164544"/>
            <a:ext cx="1671020" cy="601933"/>
            <a:chOff x="1814712" y="1611984"/>
            <a:chExt cx="1280160" cy="502143"/>
          </a:xfrm>
        </p:grpSpPr>
        <p:sp>
          <p:nvSpPr>
            <p:cNvPr id="7" name="Arrow: Down 6">
              <a:extLst>
                <a:ext uri="{FF2B5EF4-FFF2-40B4-BE49-F238E27FC236}">
                  <a16:creationId xmlns:a16="http://schemas.microsoft.com/office/drawing/2014/main" id="{0DCC0275-BBF1-89CC-4D14-A0D4FA64AF83}"/>
                </a:ext>
              </a:extLst>
            </p:cNvPr>
            <p:cNvSpPr/>
            <p:nvPr/>
          </p:nvSpPr>
          <p:spPr bwMode="auto">
            <a:xfrm>
              <a:off x="2263063" y="1901751"/>
              <a:ext cx="383458" cy="212376"/>
            </a:xfrm>
            <a:prstGeom prst="downArrow">
              <a:avLst/>
            </a:prstGeom>
            <a:solidFill>
              <a:schemeClr val="bg1"/>
            </a:solidFill>
            <a:ln w="571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30DDD736-E0CD-81EB-D0FB-532823D49069}"/>
                </a:ext>
              </a:extLst>
            </p:cNvPr>
            <p:cNvSpPr/>
            <p:nvPr/>
          </p:nvSpPr>
          <p:spPr>
            <a:xfrm>
              <a:off x="1814712" y="1611984"/>
              <a:ext cx="1280160" cy="365760"/>
            </a:xfrm>
            <a:prstGeom prst="roundRect">
              <a:avLst>
                <a:gd name="adj" fmla="val 31183"/>
              </a:avLst>
            </a:prstGeom>
            <a:solidFill>
              <a:srgbClr val="C00000"/>
            </a:solidFill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47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ESJ Concerns</a:t>
              </a:r>
              <a:endParaRPr lang="en-US" sz="1047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Arrow: Down 8">
              <a:extLst>
                <a:ext uri="{FF2B5EF4-FFF2-40B4-BE49-F238E27FC236}">
                  <a16:creationId xmlns:a16="http://schemas.microsoft.com/office/drawing/2014/main" id="{630502AB-D8CA-12D7-850F-E75A3D22DD1E}"/>
                </a:ext>
              </a:extLst>
            </p:cNvPr>
            <p:cNvSpPr/>
            <p:nvPr/>
          </p:nvSpPr>
          <p:spPr bwMode="auto">
            <a:xfrm>
              <a:off x="2263063" y="1901751"/>
              <a:ext cx="383458" cy="212376"/>
            </a:xfrm>
            <a:prstGeom prst="downArrow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A26DEDB-522E-985E-FA0C-314BBB882B32}"/>
              </a:ext>
            </a:extLst>
          </p:cNvPr>
          <p:cNvSpPr txBox="1"/>
          <p:nvPr/>
        </p:nvSpPr>
        <p:spPr>
          <a:xfrm>
            <a:off x="5335790" y="3257842"/>
            <a:ext cx="1947969" cy="25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How should this be done?</a:t>
            </a: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0" name="Rectangle 22">
            <a:extLst>
              <a:ext uri="{FF2B5EF4-FFF2-40B4-BE49-F238E27FC236}">
                <a16:creationId xmlns:a16="http://schemas.microsoft.com/office/drawing/2014/main" id="{500E00DA-D26C-007E-8D3E-A7250E7297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1950" y="1076849"/>
            <a:ext cx="7239000" cy="418576"/>
          </a:xfrm>
        </p:spPr>
        <p:txBody>
          <a:bodyPr/>
          <a:lstStyle/>
          <a:p>
            <a:r>
              <a:rPr lang="en-US" altLang="en-US" sz="3200"/>
              <a:t>Proposed ESJ Pilot Study Overview</a:t>
            </a:r>
          </a:p>
        </p:txBody>
      </p:sp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2100" y="1635125"/>
            <a:ext cx="8559800" cy="4887492"/>
          </a:xfrm>
        </p:spPr>
        <p:txBody>
          <a:bodyPr/>
          <a:lstStyle/>
          <a:p>
            <a:r>
              <a:rPr lang="en-US" altLang="en-US" sz="1800"/>
              <a:t>Utilities are required to consider the following 7 Action Items as part of the ESJ Pilot Study: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#1: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Identify impacts to Disadvantaged and Vulnerable Communities (DVCs) from risk event consequences and mitigations.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#2: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Consider investments in clean energy resources.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#3: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Consider mitigations that improve local air quality and public health.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#4: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Evaluate how the selection of proposed mitigations may impact climate resilience in DVCs.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#5: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Evaluate if estimated impacts of wildfire smoke disproportionately impacts DVCs.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#6: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Estimate the extent to which risk mitigation investments impact and benefit DVCs in relation to non-DVCs.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en-US" sz="1800" b="1" u="sng">
                <a:latin typeface="Arial" charset="0"/>
                <a:cs typeface="Arial Unicode MS" charset="0"/>
              </a:rPr>
              <a:t>Action Item #7:</a:t>
            </a:r>
            <a:r>
              <a:rPr lang="en-US" sz="1800" b="1">
                <a:latin typeface="Arial" charset="0"/>
                <a:cs typeface="Arial Unicode MS" charset="0"/>
              </a:rPr>
              <a:t> </a:t>
            </a:r>
            <a:r>
              <a:rPr lang="en-US" sz="1800">
                <a:latin typeface="Arial" charset="0"/>
                <a:cs typeface="Arial Unicode MS" charset="0"/>
              </a:rPr>
              <a:t>Enhance outreach and public participation opportunities for DVCs to meaningfully participate. </a:t>
            </a:r>
            <a:endParaRPr lang="en-US" sz="1400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127481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1" y="1463040"/>
            <a:ext cx="7620000" cy="4796698"/>
          </a:xfrm>
        </p:spPr>
        <p:txBody>
          <a:bodyPr/>
          <a:lstStyle/>
          <a:p>
            <a:pPr marL="0" indent="0">
              <a:spcAft>
                <a:spcPts val="0"/>
              </a:spcAft>
              <a:buFont typeface="Arial" charset="0"/>
              <a:buNone/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#1</a:t>
            </a:r>
          </a:p>
          <a:p>
            <a:pPr marL="0" indent="0">
              <a:spcAft>
                <a:spcPts val="0"/>
              </a:spcAft>
              <a:buFont typeface="Arial" charset="0"/>
              <a:buNone/>
              <a:defRPr/>
            </a:pPr>
            <a:r>
              <a:rPr lang="en-US" sz="2400" b="1" spc="-100">
                <a:solidFill>
                  <a:schemeClr val="tx2"/>
                </a:solidFill>
                <a:latin typeface="Arial" charset="0"/>
                <a:ea typeface="Geneva" charset="0"/>
              </a:rPr>
              <a:t>Identify impacts to DVCs from risk event consequences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US" sz="1800" b="1">
              <a:solidFill>
                <a:schemeClr val="tx2"/>
              </a:solidFill>
              <a:latin typeface="Arial" charset="0"/>
              <a:ea typeface="Geneva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PG&amp;E proposes to focus on 3 Risks: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n-US" sz="1800">
                <a:latin typeface="Arial" charset="0"/>
                <a:cs typeface="Arial Unicode MS" charset="0"/>
              </a:rPr>
              <a:t>Loss of Containment on a Gas Transmission Pipeline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n-US" sz="1800">
                <a:latin typeface="Arial" charset="0"/>
                <a:cs typeface="Arial Unicode MS" charset="0"/>
              </a:rPr>
              <a:t>Large Uncontrolled Water Release (Dam Failure)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n-US" sz="1800">
                <a:latin typeface="Arial" charset="0"/>
                <a:cs typeface="Arial Unicode MS" charset="0"/>
              </a:rPr>
              <a:t>Wildfire</a:t>
            </a:r>
          </a:p>
          <a:p>
            <a:pPr marL="342900" lvl="1" indent="-342900">
              <a:buFont typeface="+mj-lt"/>
              <a:buAutoNum type="arabicPeriod"/>
              <a:defRPr/>
            </a:pPr>
            <a:endParaRPr lang="en-US" sz="1800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>
                <a:latin typeface="Arial" charset="0"/>
                <a:cs typeface="Arial Unicode MS" charset="0"/>
              </a:rPr>
              <a:t>Map consequences (in natural units and $) and mitigations located in or impacting DVCs onto </a:t>
            </a:r>
            <a:r>
              <a:rPr lang="en-US" sz="1800" err="1">
                <a:latin typeface="Arial" charset="0"/>
                <a:cs typeface="Arial Unicode MS" charset="0"/>
              </a:rPr>
              <a:t>CalEnviroScreen</a:t>
            </a:r>
            <a:r>
              <a:rPr lang="en-US" sz="1800">
                <a:latin typeface="Arial" charset="0"/>
                <a:cs typeface="Arial Unicode MS" charset="0"/>
              </a:rPr>
              <a:t> areas. </a:t>
            </a:r>
          </a:p>
          <a:p>
            <a:pPr marL="0" lvl="1" indent="0">
              <a:buNone/>
              <a:defRPr/>
            </a:pPr>
            <a:endParaRPr lang="en-US" sz="1800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 </a:t>
            </a:r>
            <a:r>
              <a:rPr lang="en-US" sz="1800">
                <a:latin typeface="Arial" charset="0"/>
                <a:cs typeface="Arial Unicode MS" charset="0"/>
              </a:rPr>
              <a:t>Would this information be a useful first step to understand how communities are impacted by these Risks?</a:t>
            </a:r>
          </a:p>
          <a:p>
            <a:pPr marL="0" lvl="1" indent="0">
              <a:buNone/>
              <a:defRPr/>
            </a:pPr>
            <a:endParaRPr lang="en-US" sz="1800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073755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2996205"/>
          </a:xfrm>
        </p:spPr>
        <p:txBody>
          <a:bodyPr/>
          <a:lstStyle/>
          <a:p>
            <a:pPr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#2</a:t>
            </a:r>
          </a:p>
          <a:p>
            <a:pPr marL="0" indent="0">
              <a:buFont typeface="Arial" charset="0"/>
              <a:buNone/>
              <a:defRPr/>
            </a:pPr>
            <a:r>
              <a:rPr lang="en-US" sz="2400" b="1">
                <a:solidFill>
                  <a:schemeClr val="tx2"/>
                </a:solidFill>
                <a:latin typeface="Arial" charset="0"/>
                <a:ea typeface="Geneva" charset="0"/>
              </a:rPr>
              <a:t>Consider investments in clean energy resources</a:t>
            </a:r>
          </a:p>
          <a:p>
            <a:pPr marL="91440" lvl="1" indent="-91440">
              <a:buFont typeface="Arial"/>
              <a:buChar char="•"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Explore how risk reduction benefits of the Microgrid Incentive Program (MIP) and Community Microgrid Enablement Program (CMEP) can be represented in RAMP. </a:t>
            </a:r>
          </a:p>
          <a:p>
            <a:pPr marL="0" lvl="1" indent="0">
              <a:buNone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Are there other clean energy resource programs that should be considered?</a:t>
            </a:r>
            <a:endParaRPr lang="en-US" sz="1800" u="sng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98903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3217804"/>
          </a:xfrm>
        </p:spPr>
        <p:txBody>
          <a:bodyPr/>
          <a:lstStyle/>
          <a:p>
            <a:pPr marL="0" indent="0">
              <a:spcAft>
                <a:spcPts val="0"/>
              </a:spcAft>
              <a:buFont typeface="Arial" charset="0"/>
              <a:buNone/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#3</a:t>
            </a:r>
          </a:p>
          <a:p>
            <a:pPr marL="0" indent="0">
              <a:spcAft>
                <a:spcPts val="0"/>
              </a:spcAft>
              <a:buFont typeface="Arial" charset="0"/>
              <a:buNone/>
              <a:defRPr/>
            </a:pPr>
            <a:r>
              <a:rPr lang="en-US" sz="2400" b="1">
                <a:solidFill>
                  <a:schemeClr val="tx2"/>
                </a:solidFill>
                <a:latin typeface="Arial" charset="0"/>
                <a:ea typeface="Geneva" charset="0"/>
              </a:rPr>
              <a:t>Consider mitigations that improve local air quality and public health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1800" b="1">
              <a:solidFill>
                <a:schemeClr val="tx2"/>
              </a:solidFill>
              <a:latin typeface="Arial" charset="0"/>
              <a:ea typeface="Geneva" charset="0"/>
            </a:endParaRPr>
          </a:p>
          <a:p>
            <a:pPr marL="91440" lvl="1" indent="-91440">
              <a:buFont typeface="Arial"/>
              <a:buChar char="•"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Explore how risk reduction benefits related to Community Air Protection Program (Assembly Bill 617) initiatives can be represented in RAMP.</a:t>
            </a:r>
          </a:p>
          <a:p>
            <a:pPr marL="91440" lvl="1" indent="-91440">
              <a:buFont typeface="Arial"/>
              <a:buChar char="•"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91440" lvl="1" indent="-91440">
              <a:buFont typeface="Arial"/>
              <a:buChar char="•"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Are there other considerations for how air quality can be accounted for in PG&amp;E’s safety programs?</a:t>
            </a:r>
            <a:endParaRPr lang="en-US" sz="1400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197582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3411703"/>
          </a:xfrm>
        </p:spPr>
        <p:txBody>
          <a:bodyPr/>
          <a:lstStyle/>
          <a:p>
            <a:pPr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#4</a:t>
            </a:r>
          </a:p>
          <a:p>
            <a:pPr marL="0" indent="0">
              <a:buFont typeface="Arial" charset="0"/>
              <a:buNone/>
              <a:defRPr/>
            </a:pPr>
            <a:r>
              <a:rPr lang="en-US" sz="2400" b="1">
                <a:solidFill>
                  <a:schemeClr val="tx2"/>
                </a:solidFill>
                <a:latin typeface="Arial" charset="0"/>
                <a:ea typeface="Geneva" charset="0"/>
              </a:rPr>
              <a:t>Evaluate how the selection of proposed mitigations may impact climate resilience in DVCs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1800" b="1">
              <a:solidFill>
                <a:schemeClr val="tx2"/>
              </a:solidFill>
              <a:latin typeface="Arial" charset="0"/>
              <a:ea typeface="Geneva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PG&amp;E’s plans to provide an Extreme Climate Scenario Pilot in its 2024 RAMP. Mitigations that are relevant to DVCs will be indicated and explained. Further, information gathered from PG&amp;E’s Resilient Together outreach process will be considered in the analysis.</a:t>
            </a:r>
          </a:p>
          <a:p>
            <a:pPr marL="0" lvl="1" indent="0">
              <a:buNone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Are there other approaches to evaluating climate resilience in DVCs and can they be incorporated into RAMP?</a:t>
            </a:r>
          </a:p>
        </p:txBody>
      </p:sp>
    </p:spTree>
    <p:extLst>
      <p:ext uri="{BB962C8B-B14F-4D97-AF65-F5344CB8AC3E}">
        <p14:creationId xmlns:p14="http://schemas.microsoft.com/office/powerpoint/2010/main" val="3830589009"/>
      </p:ext>
    </p:extLst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3273204"/>
          </a:xfrm>
        </p:spPr>
        <p:txBody>
          <a:bodyPr/>
          <a:lstStyle/>
          <a:p>
            <a:pPr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#5</a:t>
            </a:r>
          </a:p>
          <a:p>
            <a:pPr marL="0" indent="0">
              <a:buFont typeface="Arial" charset="0"/>
              <a:buNone/>
              <a:defRPr/>
            </a:pPr>
            <a:r>
              <a:rPr lang="en-US" sz="2400" b="1">
                <a:solidFill>
                  <a:schemeClr val="tx2"/>
                </a:solidFill>
                <a:latin typeface="Arial" charset="0"/>
                <a:ea typeface="Geneva" charset="0"/>
              </a:rPr>
              <a:t>Evaluate if estimated impacts of wildfire smoke disproportionately impacts DVCs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1800" b="1">
              <a:latin typeface="Arial" charset="0"/>
              <a:ea typeface="Geneva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Due to lack of detailed studies and information, only broad-based assumptions and analysis can be applied, perhaps followed by identification of what further studies might be needed. </a:t>
            </a:r>
          </a:p>
          <a:p>
            <a:pPr marL="0" lvl="1" indent="0">
              <a:buNone/>
              <a:defRPr/>
            </a:pPr>
            <a:endParaRPr lang="en-US" sz="1800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Are there other areas or sources of information that can be used to get a finer-grained view of impacts to DVCs?</a:t>
            </a:r>
            <a:endParaRPr lang="en-US" sz="1400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249586"/>
      </p:ext>
    </p:extLst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3273204"/>
          </a:xfrm>
        </p:spPr>
        <p:txBody>
          <a:bodyPr/>
          <a:lstStyle/>
          <a:p>
            <a:pPr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#6</a:t>
            </a:r>
          </a:p>
          <a:p>
            <a:pPr marL="0" indent="0">
              <a:buFont typeface="Arial" charset="0"/>
              <a:buNone/>
              <a:defRPr/>
            </a:pPr>
            <a:r>
              <a:rPr lang="en-US" sz="2400" b="1" spc="-100">
                <a:solidFill>
                  <a:schemeClr val="tx2"/>
                </a:solidFill>
                <a:latin typeface="Arial" charset="0"/>
                <a:ea typeface="Geneva" charset="0"/>
              </a:rPr>
              <a:t>Estimate the extent to which risk mitigation investments impact and benefit DVCs in relation to non-DVCs</a:t>
            </a:r>
          </a:p>
          <a:p>
            <a:pPr marL="0" lvl="1" indent="0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Using the risk analysis in Action Item #1, forecasted estimates for mitigations will be compared relative to DVC and non-DVC census tracts.</a:t>
            </a:r>
          </a:p>
          <a:p>
            <a:pPr marL="91440" lvl="1" indent="-91440">
              <a:buFont typeface="Arial"/>
              <a:buChar char="•"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0" lvl="1" indent="0">
              <a:buNone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What are the steps that PG&amp;E can take to make this information helpful?</a:t>
            </a:r>
            <a:endParaRPr lang="en-US" sz="1800" u="sng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587900"/>
      </p:ext>
    </p:extLst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51" name="Rectangle 23">
            <a:extLst>
              <a:ext uri="{FF2B5EF4-FFF2-40B4-BE49-F238E27FC236}">
                <a16:creationId xmlns:a16="http://schemas.microsoft.com/office/drawing/2014/main" id="{10FDD427-89DA-2B63-1F8D-96160C710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63040"/>
            <a:ext cx="7526383" cy="3411703"/>
          </a:xfrm>
        </p:spPr>
        <p:txBody>
          <a:bodyPr/>
          <a:lstStyle/>
          <a:p>
            <a:pPr>
              <a:defRPr/>
            </a:pPr>
            <a:r>
              <a:rPr lang="en-US" altLang="en-US" sz="2000">
                <a:solidFill>
                  <a:schemeClr val="tx1"/>
                </a:solidFill>
              </a:rPr>
              <a:t>Action Item #7</a:t>
            </a:r>
          </a:p>
          <a:p>
            <a:pPr marL="0" indent="0">
              <a:buFont typeface="Arial" charset="0"/>
              <a:buNone/>
              <a:defRPr/>
            </a:pPr>
            <a:r>
              <a:rPr lang="en-US" sz="2400" b="1">
                <a:solidFill>
                  <a:schemeClr val="tx2"/>
                </a:solidFill>
                <a:latin typeface="Arial" charset="0"/>
                <a:ea typeface="Geneva" charset="0"/>
              </a:rPr>
              <a:t>Enhance outreach and public participation opportunities for DVCs to meaningfully participate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1800" b="1">
              <a:latin typeface="Arial" charset="0"/>
              <a:ea typeface="Geneva" charset="0"/>
            </a:endParaRPr>
          </a:p>
          <a:p>
            <a:pPr marL="91440" lvl="1" indent="-91440">
              <a:buFont typeface="Arial"/>
              <a:buChar char="•"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Approach:</a:t>
            </a:r>
            <a:r>
              <a:rPr lang="en-US" sz="1800">
                <a:latin typeface="Arial" charset="0"/>
                <a:cs typeface="Arial Unicode MS" charset="0"/>
              </a:rPr>
              <a:t> Provide PG&amp;E’s Climate Vulnerability Assessment Community Engagement Plan (CEP) and publicly notice a workshop for the CEP. Further, notice and host public workshops for this Pilot Study Plan, implementation, and explanations of PG&amp;E’s RAMP.</a:t>
            </a:r>
          </a:p>
          <a:p>
            <a:pPr marL="91440" lvl="1" indent="-91440">
              <a:buFont typeface="Arial"/>
              <a:buChar char="•"/>
              <a:defRPr/>
            </a:pPr>
            <a:endParaRPr lang="en-US" sz="1800" u="sng">
              <a:latin typeface="Arial" charset="0"/>
              <a:cs typeface="Arial Unicode MS" charset="0"/>
            </a:endParaRPr>
          </a:p>
          <a:p>
            <a:pPr marL="91440" lvl="1" indent="-91440">
              <a:buFont typeface="Arial"/>
              <a:buChar char="•"/>
              <a:defRPr/>
            </a:pPr>
            <a:r>
              <a:rPr lang="en-US" sz="1800" u="sng">
                <a:latin typeface="Arial" charset="0"/>
                <a:cs typeface="Arial Unicode MS" charset="0"/>
              </a:rPr>
              <a:t>Discussion:</a:t>
            </a:r>
            <a:r>
              <a:rPr lang="en-US" sz="1800">
                <a:latin typeface="Arial" charset="0"/>
                <a:cs typeface="Arial Unicode MS" charset="0"/>
              </a:rPr>
              <a:t> Are there education efforts that PG&amp;E can take to demystify the RAMP/GRC filings and analyses?</a:t>
            </a:r>
            <a:endParaRPr lang="en-US" sz="1800" u="sng">
              <a:latin typeface="Arial" charset="0"/>
              <a:cs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231363"/>
      </p:ext>
    </p:extLst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>
            <a:extLst>
              <a:ext uri="{FF2B5EF4-FFF2-40B4-BE49-F238E27FC236}">
                <a16:creationId xmlns:a16="http://schemas.microsoft.com/office/drawing/2014/main" id="{906E1797-075B-1438-55B1-AF218006B8C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2425700"/>
            <a:ext cx="7239000" cy="596900"/>
          </a:xfrm>
        </p:spPr>
        <p:txBody>
          <a:bodyPr/>
          <a:lstStyle/>
          <a:p>
            <a:r>
              <a:rPr lang="en-US" altLang="en-US"/>
              <a:t>Thank You</a:t>
            </a:r>
          </a:p>
        </p:txBody>
      </p:sp>
      <p:sp>
        <p:nvSpPr>
          <p:cNvPr id="20490" name="Rectangle 4">
            <a:extLst>
              <a:ext uri="{FF2B5EF4-FFF2-40B4-BE49-F238E27FC236}">
                <a16:creationId xmlns:a16="http://schemas.microsoft.com/office/drawing/2014/main" id="{7CDBD529-B5FB-5D33-ECF5-F8BD3C1C90A3}"/>
              </a:ext>
            </a:extLst>
          </p:cNvPr>
          <p:cNvSpPr>
            <a:spLocks noChangeArrowheads="1"/>
          </p:cNvSpPr>
          <p:nvPr/>
        </p:nvSpPr>
        <p:spPr bwMode="white">
          <a:xfrm>
            <a:off x="1525588" y="3283038"/>
            <a:ext cx="350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1">
                <a:solidFill>
                  <a:schemeClr val="bg1"/>
                </a:solidFill>
              </a:rPr>
              <a:t>PG&amp;E Contact:</a:t>
            </a: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1">
                <a:solidFill>
                  <a:schemeClr val="bg1"/>
                </a:solidFill>
              </a:rPr>
              <a:t>Elijah DeVaughn</a:t>
            </a: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>
                <a:solidFill>
                  <a:schemeClr val="bg1"/>
                </a:solidFill>
                <a:hlinkClick r:id="rId3"/>
              </a:rPr>
              <a:t>elijah.devaughn@pge.com</a:t>
            </a:r>
            <a:endParaRPr lang="en-US" altLang="en-US" sz="1800">
              <a:solidFill>
                <a:schemeClr val="bg1"/>
              </a:solidFill>
            </a:endParaRP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endParaRPr lang="en-US" altLang="en-US" sz="1800">
              <a:solidFill>
                <a:schemeClr val="bg1"/>
              </a:solidFill>
            </a:endParaRP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1">
                <a:solidFill>
                  <a:schemeClr val="bg1"/>
                </a:solidFill>
              </a:rPr>
              <a:t>Commission Staff Contact:</a:t>
            </a: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1">
                <a:solidFill>
                  <a:schemeClr val="bg1"/>
                </a:solidFill>
              </a:rPr>
              <a:t>Eddie Schmitt</a:t>
            </a:r>
          </a:p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800">
                <a:solidFill>
                  <a:schemeClr val="bg1"/>
                </a:solidFill>
                <a:hlinkClick r:id="rId4"/>
              </a:rPr>
              <a:t>Edwin.Schmitt@cpuc.ca.gov</a:t>
            </a:r>
            <a:r>
              <a:rPr lang="en-US" altLang="en-US" sz="18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Arial Unicode MS" panose="020B0604020202020204" pitchFamily="34" charset="-128"/>
            <a:cs typeface="Arial Unicode MS" panose="020B060402020202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Arial Unicode MS" panose="020B0604020202020204" pitchFamily="34" charset="-128"/>
            <a:cs typeface="Arial Unicode MS" panose="020B0604020202020204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geRetentionTriggerDate xmlns="97e57212-3e02-407f-8b2d-05f7d7f19b15" xsi:nil="true"/>
    <pgeInformationSecurityClassification xmlns="97e57212-3e02-407f-8b2d-05f7d7f19b15" xsi:nil="true"/>
    <mca9ac2a47d44219b4ff213ace4480ec xmlns="97e57212-3e02-407f-8b2d-05f7d7f19b15">
      <Terms xmlns="http://schemas.microsoft.com/office/infopath/2007/PartnerControls"/>
    </mca9ac2a47d44219b4ff213ace4480ec>
    <TaxCatchAll xmlns="97e57212-3e02-407f-8b2d-05f7d7f19b15" xsi:nil="true"/>
    <lcf76f155ced4ddcb4097134ff3c332f xmlns="b9e35585-3b67-4204-a5b8-608ed24a21de">
      <Terms xmlns="http://schemas.microsoft.com/office/infopath/2007/PartnerControls"/>
    </lcf76f155ced4ddcb4097134ff3c332f>
  </documentManagement>
</p:properties>
</file>

<file path=customXml/item4.xml><?xml version="1.0" encoding="utf-8"?>
<?mso-contentType ?>
<SharedContentType xmlns="Microsoft.SharePoint.Taxonomy.ContentTypeSync" SourceId="b06c99b3-cd83-43e5-b4c1-d62f316c1e37" ContentTypeId="0x0101" PreviousValue="false"/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229A26A6761D4299F903B0C46F77BC" ma:contentTypeVersion="16" ma:contentTypeDescription="Create a new document." ma:contentTypeScope="" ma:versionID="da512dd1c9ad992febefc328b9a89a69">
  <xsd:schema xmlns:xsd="http://www.w3.org/2001/XMLSchema" xmlns:xs="http://www.w3.org/2001/XMLSchema" xmlns:p="http://schemas.microsoft.com/office/2006/metadata/properties" xmlns:ns2="97e57212-3e02-407f-8b2d-05f7d7f19b15" xmlns:ns3="b9e35585-3b67-4204-a5b8-608ed24a21de" xmlns:ns4="a7cb1231-1240-4eb2-ba01-b8e9ed955cfb" targetNamespace="http://schemas.microsoft.com/office/2006/metadata/properties" ma:root="true" ma:fieldsID="51f6caed17cd72dc8544f27873007557" ns2:_="" ns3:_="" ns4:_="">
    <xsd:import namespace="97e57212-3e02-407f-8b2d-05f7d7f19b15"/>
    <xsd:import namespace="b9e35585-3b67-4204-a5b8-608ed24a21de"/>
    <xsd:import namespace="a7cb1231-1240-4eb2-ba01-b8e9ed955cfb"/>
    <xsd:element name="properties">
      <xsd:complexType>
        <xsd:sequence>
          <xsd:element name="documentManagement">
            <xsd:complexType>
              <xsd:all>
                <xsd:element ref="ns2:pgeInformationSecurityClassification" minOccurs="0"/>
                <xsd:element ref="ns2:mca9ac2a47d44219b4ff213ace4480ec" minOccurs="0"/>
                <xsd:element ref="ns2:TaxCatchAll" minOccurs="0"/>
                <xsd:element ref="ns2:TaxCatchAllLabel" minOccurs="0"/>
                <xsd:element ref="ns2:pgeRetentionTriggerDate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3:MediaServiceSearchPropertie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e57212-3e02-407f-8b2d-05f7d7f19b15" elementFormDefault="qualified">
    <xsd:import namespace="http://schemas.microsoft.com/office/2006/documentManagement/types"/>
    <xsd:import namespace="http://schemas.microsoft.com/office/infopath/2007/PartnerControls"/>
    <xsd:element name="pgeInformationSecurityClassification" ma:index="8" nillable="true" ma:displayName="PGE Information Security Classification" ma:description="Confidentiality of the Item (i.e. who can access it.) PG&amp;E uses the following four levels of confidentiality:&#10;• Public: Information available to anyone inside or outside PG&amp;E without restriction. &#10;• Internal: Information intended primarily for use within PG&amp;E.&#10;• Confidential: Information intended for use within PG&amp;E on a “business-need-to-know basis.” &#10;• Restricted: Information that is the most sensitive due to its significant value to the company and requires the maximum level of handling and protection from unauthorized collection, access, use or disclosure&#10;" ma:format="Dropdown" ma:internalName="pgeInformationSecurityClassification">
      <xsd:simpleType>
        <xsd:restriction base="dms:Choice">
          <xsd:enumeration value="Public"/>
          <xsd:enumeration value="Internal"/>
          <xsd:enumeration value="Confidential"/>
          <xsd:enumeration value="Restricted"/>
        </xsd:restriction>
      </xsd:simpleType>
    </xsd:element>
    <xsd:element name="mca9ac2a47d44219b4ff213ace4480ec" ma:index="9" nillable="true" ma:taxonomy="true" ma:internalName="mca9ac2a47d44219b4ff213ace4480ec" ma:taxonomyFieldName="pgeRecordCategory" ma:displayName="PGE Record Category" ma:default="" ma:fieldId="{6ca9ac2a-47d4-4219-b4ff-213ace4480ec}" ma:sspId="b06c99b3-cd83-43e5-b4c1-d62f316c1e37" ma:termSetId="adcc1c58-aad5-4d6c-b2f3-f9d1112c68e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cd166050-40b0-492f-a117-53f4887ddf2d}" ma:internalName="TaxCatchAll" ma:showField="CatchAllData" ma:web="a7cb1231-1240-4eb2-ba01-b8e9ed955c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1" nillable="true" ma:displayName="Taxonomy Catch All Column1" ma:hidden="true" ma:list="{cd166050-40b0-492f-a117-53f4887ddf2d}" ma:internalName="TaxCatchAllLabel" ma:readOnly="true" ma:showField="CatchAllDataLabel" ma:web="a7cb1231-1240-4eb2-ba01-b8e9ed955c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geRetentionTriggerDate" ma:index="13" nillable="true" ma:displayName="PGE Retention Trigger Date" ma:description="This is a date field it will be populated when an event has occurred that will trigger retention" ma:format="DateOnly" ma:internalName="pgeRetentionTrigger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e35585-3b67-4204-a5b8-608ed24a21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06c99b3-cd83-43e5-b4c1-d62f316c1e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cb1231-1240-4eb2-ba01-b8e9ed955cf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E45753-6DBF-438A-AF8C-9B98D254E2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E44278-59B2-4217-97A8-DCE66D7C0885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A90830DB-7D96-4E23-B6A9-2CB856782BDB}">
  <ds:schemaRefs>
    <ds:schemaRef ds:uri="97e57212-3e02-407f-8b2d-05f7d7f19b15"/>
    <ds:schemaRef ds:uri="a7cb1231-1240-4eb2-ba01-b8e9ed955cfb"/>
    <ds:schemaRef ds:uri="b9e35585-3b67-4204-a5b8-608ed24a21d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61600850-BF0C-4191-807F-C8BD0C82CB6F}">
  <ds:schemaRefs>
    <ds:schemaRef ds:uri="Microsoft.SharePoint.Taxonomy.ContentTypeSync"/>
  </ds:schemaRefs>
</ds:datastoreItem>
</file>

<file path=customXml/itemProps5.xml><?xml version="1.0" encoding="utf-8"?>
<ds:datastoreItem xmlns:ds="http://schemas.openxmlformats.org/officeDocument/2006/customXml" ds:itemID="{68F23C6B-981F-498A-BE49-AC900DD46C21}">
  <ds:schemaRefs>
    <ds:schemaRef ds:uri="97e57212-3e02-407f-8b2d-05f7d7f19b15"/>
    <ds:schemaRef ds:uri="a7cb1231-1240-4eb2-ba01-b8e9ed955cfb"/>
    <ds:schemaRef ds:uri="b9e35585-3b67-4204-a5b8-608ed24a21d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PG&amp;E Presentation Template v7f</Template>
  <TotalTime>0</TotalTime>
  <Words>1030</Words>
  <Application>Microsoft Office PowerPoint</Application>
  <PresentationFormat>On-screen Show (4:3)</PresentationFormat>
  <Paragraphs>109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Arial Unicode MS</vt:lpstr>
      <vt:lpstr>Wingdings</vt:lpstr>
      <vt:lpstr>PG&amp;E Presentation Template</vt:lpstr>
      <vt:lpstr>PG&amp;E’s Proposed Environmental and Social Justice Pilot Study Plan</vt:lpstr>
      <vt:lpstr>Background, Purpose, and Desired Outcomes</vt:lpstr>
      <vt:lpstr>RAMP, GRC, and the Risk-Based Decision Framework</vt:lpstr>
      <vt:lpstr>PG&amp;E’s ESJ Goals</vt:lpstr>
      <vt:lpstr>Proposed ESJ Pilot Study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PG&amp;E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PG&amp;E Presentation Template</dc:title>
  <dc:creator>Allan, Sandy</dc:creator>
  <cp:lastModifiedBy>Murimi, Dorothy@Energy</cp:lastModifiedBy>
  <cp:revision>2</cp:revision>
  <dcterms:created xsi:type="dcterms:W3CDTF">2010-03-08T23:07:16Z</dcterms:created>
  <dcterms:modified xsi:type="dcterms:W3CDTF">2023-06-16T19:27:30Z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Barnard, Sandra L</vt:lpwstr>
  </property>
  <property fmtid="{D5CDD505-2E9C-101B-9397-08002B2CF9AE}" pid="3" name="Order">
    <vt:lpwstr>300.000000000000</vt:lpwstr>
  </property>
  <property fmtid="{D5CDD505-2E9C-101B-9397-08002B2CF9AE}" pid="4" name="display_urn:schemas-microsoft-com:office:office#Author">
    <vt:lpwstr>Barnard, Sandra L</vt:lpwstr>
  </property>
  <property fmtid="{D5CDD505-2E9C-101B-9397-08002B2CF9AE}" pid="5" name="MSIP_Label_fe50d7ff-dac2-44e7-b4b1-f9f0ac2f0a92_Enabled">
    <vt:lpwstr>true</vt:lpwstr>
  </property>
  <property fmtid="{D5CDD505-2E9C-101B-9397-08002B2CF9AE}" pid="6" name="MSIP_Label_fe50d7ff-dac2-44e7-b4b1-f9f0ac2f0a92_SetDate">
    <vt:lpwstr>2023-01-10T15:41:16Z</vt:lpwstr>
  </property>
  <property fmtid="{D5CDD505-2E9C-101B-9397-08002B2CF9AE}" pid="7" name="MSIP_Label_fe50d7ff-dac2-44e7-b4b1-f9f0ac2f0a92_Method">
    <vt:lpwstr>Privileged</vt:lpwstr>
  </property>
  <property fmtid="{D5CDD505-2E9C-101B-9397-08002B2CF9AE}" pid="8" name="MSIP_Label_fe50d7ff-dac2-44e7-b4b1-f9f0ac2f0a92_Name">
    <vt:lpwstr>Internal</vt:lpwstr>
  </property>
  <property fmtid="{D5CDD505-2E9C-101B-9397-08002B2CF9AE}" pid="9" name="MSIP_Label_fe50d7ff-dac2-44e7-b4b1-f9f0ac2f0a92_SiteId">
    <vt:lpwstr>44ae661a-ece6-41aa-bc96-7c2c85a08941</vt:lpwstr>
  </property>
  <property fmtid="{D5CDD505-2E9C-101B-9397-08002B2CF9AE}" pid="10" name="MSIP_Label_fe50d7ff-dac2-44e7-b4b1-f9f0ac2f0a92_ActionId">
    <vt:lpwstr>1996f94e-640f-4d68-912f-fd31f6a217dd</vt:lpwstr>
  </property>
  <property fmtid="{D5CDD505-2E9C-101B-9397-08002B2CF9AE}" pid="11" name="MSIP_Label_fe50d7ff-dac2-44e7-b4b1-f9f0ac2f0a92_ContentBits">
    <vt:lpwstr>3</vt:lpwstr>
  </property>
  <property fmtid="{D5CDD505-2E9C-101B-9397-08002B2CF9AE}" pid="12" name="ClassificationContentMarkingFooterLocations">
    <vt:lpwstr>PG&amp;E Presentation Template:3</vt:lpwstr>
  </property>
  <property fmtid="{D5CDD505-2E9C-101B-9397-08002B2CF9AE}" pid="13" name="ClassificationContentMarkingFooterText">
    <vt:lpwstr>Internal </vt:lpwstr>
  </property>
  <property fmtid="{D5CDD505-2E9C-101B-9397-08002B2CF9AE}" pid="14" name="ContentTypeId">
    <vt:lpwstr>0x01010075229A26A6761D4299F903B0C46F77BC</vt:lpwstr>
  </property>
  <property fmtid="{D5CDD505-2E9C-101B-9397-08002B2CF9AE}" pid="15" name="pgeRecordCategory">
    <vt:lpwstr/>
  </property>
  <property fmtid="{D5CDD505-2E9C-101B-9397-08002B2CF9AE}" pid="16" name="MediaServiceImageTags">
    <vt:lpwstr/>
  </property>
</Properties>
</file>