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5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4"/>
    <p:sldMasterId id="2147483747" r:id="rId5"/>
    <p:sldMasterId id="2147483752" r:id="rId6"/>
    <p:sldMasterId id="2147483769" r:id="rId7"/>
    <p:sldMasterId id="2147483782" r:id="rId8"/>
    <p:sldMasterId id="2147483788" r:id="rId9"/>
  </p:sldMasterIdLst>
  <p:notesMasterIdLst>
    <p:notesMasterId r:id="rId27"/>
  </p:notesMasterIdLst>
  <p:sldIdLst>
    <p:sldId id="256" r:id="rId10"/>
    <p:sldId id="866" r:id="rId11"/>
    <p:sldId id="880" r:id="rId12"/>
    <p:sldId id="881" r:id="rId13"/>
    <p:sldId id="882" r:id="rId14"/>
    <p:sldId id="867" r:id="rId15"/>
    <p:sldId id="872" r:id="rId16"/>
    <p:sldId id="874" r:id="rId17"/>
    <p:sldId id="876" r:id="rId18"/>
    <p:sldId id="873" r:id="rId19"/>
    <p:sldId id="877" r:id="rId20"/>
    <p:sldId id="871" r:id="rId21"/>
    <p:sldId id="884" r:id="rId22"/>
    <p:sldId id="879" r:id="rId23"/>
    <p:sldId id="878" r:id="rId24"/>
    <p:sldId id="883" r:id="rId25"/>
    <p:sldId id="849" r:id="rId26"/>
  </p:sldIdLst>
  <p:sldSz cx="12192000" cy="6858000"/>
  <p:notesSz cx="7004050" cy="9290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D250D0B-79E4-E9EC-C01C-016D58CA7F49}" name="Ng, Anthony@Energy" initials="NA" userId="S::anthony.ng@energy.ca.gov::2f4ee9f9-c5b4-459f-a651-8df805f506a7" providerId="AD"/>
  <p188:author id="{5F323C1D-A054-B0B5-DCC4-6435F6BA7594}" name="Ng, Anthony@Energy" initials="NA" userId="S::Anthony.Ng@energy.ca.gov::2f4ee9f9-c5b4-459f-a651-8df805f506a7" providerId="AD"/>
  <p188:author id="{60AA9C34-9C6A-D523-3704-8B773B9FC079}" name="Ferreira, Michael@Energy" initials="FM" userId="S::michael.ferreira@energy.ca.gov::45be6fb9-7d9c-4307-8290-e83cc9eabe68" providerId="AD"/>
  <p188:author id="{AD58B53A-3083-EFBE-77CE-FEB9ED1E6997}" name="Joshua Croft" initials="JC" userId="Joshua Croft" providerId="None"/>
  <p188:author id="{F59D224E-753F-5145-A3E2-A9C030519494}" name="Ferreira, Michael@Energy" initials="FM" userId="S::Michael.Ferreira@energy.ca.gov::45be6fb9-7d9c-4307-8290-e83cc9eabe68" providerId="AD"/>
  <p188:author id="{5B81DB8E-4C5A-DDDB-AB8F-370E83649821}" name="Stokes, Erik@Energy" initials="SE" userId="S::erik.stokes@energy.ca.gov::0b62e316-613f-42de-b6e9-b5ae8944f200" providerId="AD"/>
  <p188:author id="{476EE094-1813-D5F2-9138-77254461C843}" name="Stokes, Erik@Energy" initials="SE" userId="S::Erik.Stokes@energy.ca.gov::0b62e316-613f-42de-b6e9-b5ae8944f200" providerId="AD"/>
  <p188:author id="{BA8FA3B0-C944-FAAA-943B-408FA4F5B92F}" name="Croft, Joshua@Energy" initials="CJ" userId="S::joshua.croft@energy.ca.gov::7a7aca03-af18-484b-b2f3-63452e6cb9a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9" name="Fung, Matthew@Energy" initials="FM" lastIdx="1" clrIdx="28">
    <p:extLst>
      <p:ext uri="{19B8F6BF-5375-455C-9EA6-DF929625EA0E}">
        <p15:presenceInfo xmlns:p15="http://schemas.microsoft.com/office/powerpoint/2012/main" userId="S::matthew.fung@energy.ca.gov::970a2448-ab7a-4c51-82be-eb60da60bda2" providerId="AD"/>
      </p:ext>
    </p:extLst>
  </p:cmAuthor>
  <p:cmAuthor id="1" name="Stokes, Erik@Energy" initials="SE" lastIdx="5" clrIdx="0">
    <p:extLst>
      <p:ext uri="{19B8F6BF-5375-455C-9EA6-DF929625EA0E}">
        <p15:presenceInfo xmlns:p15="http://schemas.microsoft.com/office/powerpoint/2012/main" userId="Stokes, Erik@Energy" providerId="None"/>
      </p:ext>
    </p:extLst>
  </p:cmAuthor>
  <p:cmAuthor id="30" name="Petouhoff, Mike@Energy" initials="PM" lastIdx="1" clrIdx="29">
    <p:extLst>
      <p:ext uri="{19B8F6BF-5375-455C-9EA6-DF929625EA0E}">
        <p15:presenceInfo xmlns:p15="http://schemas.microsoft.com/office/powerpoint/2012/main" userId="S::mike.petouhoff@energy.ca.gov::0ecaf723-da0a-4dbb-8ae6-7cb0310de494" providerId="AD"/>
      </p:ext>
    </p:extLst>
  </p:cmAuthor>
  <p:cmAuthor id="2" name="Leni-Konig, Katrina@Energy" initials="LK" lastIdx="1" clrIdx="1">
    <p:extLst>
      <p:ext uri="{19B8F6BF-5375-455C-9EA6-DF929625EA0E}">
        <p15:presenceInfo xmlns:p15="http://schemas.microsoft.com/office/powerpoint/2012/main" userId="S::katrina.leni-konig@energy.ca.gov::f22fa7aa-bb73-4c24-8042-79e169c27be5" providerId="AD"/>
      </p:ext>
    </p:extLst>
  </p:cmAuthor>
  <p:cmAuthor id="31" name="Ng, Anthony@Energy" initials="NA" lastIdx="2" clrIdx="30">
    <p:extLst>
      <p:ext uri="{19B8F6BF-5375-455C-9EA6-DF929625EA0E}">
        <p15:presenceInfo xmlns:p15="http://schemas.microsoft.com/office/powerpoint/2012/main" userId="S::anthony.ng@energy.ca.gov::2f4ee9f9-c5b4-459f-a651-8df805f506a7" providerId="AD"/>
      </p:ext>
    </p:extLst>
  </p:cmAuthor>
  <p:cmAuthor id="3" name="Leni-Konig, Katrina@Energy" initials="LKK" lastIdx="10" clrIdx="2">
    <p:extLst>
      <p:ext uri="{19B8F6BF-5375-455C-9EA6-DF929625EA0E}">
        <p15:presenceInfo xmlns:p15="http://schemas.microsoft.com/office/powerpoint/2012/main" userId="Leni-Konig, Katrina@Energy" providerId="None"/>
      </p:ext>
    </p:extLst>
  </p:cmAuthor>
  <p:cmAuthor id="4" name="Salazar, Rachel@Energy" initials="SR" lastIdx="6" clrIdx="3">
    <p:extLst>
      <p:ext uri="{19B8F6BF-5375-455C-9EA6-DF929625EA0E}">
        <p15:presenceInfo xmlns:p15="http://schemas.microsoft.com/office/powerpoint/2012/main" userId="S::rachel.salazar@energy.ca.gov::3d00ea2c-ef6f-4656-9705-067f4e5ba5b1" providerId="AD"/>
      </p:ext>
    </p:extLst>
  </p:cmAuthor>
  <p:cmAuthor id="5" name="Werner, Misa@Energy" initials="WM" lastIdx="43" clrIdx="4">
    <p:extLst>
      <p:ext uri="{19B8F6BF-5375-455C-9EA6-DF929625EA0E}">
        <p15:presenceInfo xmlns:p15="http://schemas.microsoft.com/office/powerpoint/2012/main" userId="S::Misa.Werner@energy.ca.gov::e27024d9-07e2-4b7b-adaf-f36c39464ea7" providerId="AD"/>
      </p:ext>
    </p:extLst>
  </p:cmAuthor>
  <p:cmAuthor id="6" name="Stokes, Erik@Energy" initials="SE [2]" lastIdx="8" clrIdx="5">
    <p:extLst>
      <p:ext uri="{19B8F6BF-5375-455C-9EA6-DF929625EA0E}">
        <p15:presenceInfo xmlns:p15="http://schemas.microsoft.com/office/powerpoint/2012/main" userId="S::erik.stokes@energy.ca.gov::0b62e316-613f-42de-b6e9-b5ae8944f200" providerId="AD"/>
      </p:ext>
    </p:extLst>
  </p:cmAuthor>
  <p:cmAuthor id="7" name="Werner, Misa@Energy" initials="WM [2]" lastIdx="3" clrIdx="6">
    <p:extLst>
      <p:ext uri="{19B8F6BF-5375-455C-9EA6-DF929625EA0E}">
        <p15:presenceInfo xmlns:p15="http://schemas.microsoft.com/office/powerpoint/2012/main" userId="Werner, Misa@Energy" providerId="None"/>
      </p:ext>
    </p:extLst>
  </p:cmAuthor>
  <p:cmAuthor id="8" name="Steinbuck, Jonah@Energy" initials="SJ" lastIdx="2" clrIdx="7">
    <p:extLst>
      <p:ext uri="{19B8F6BF-5375-455C-9EA6-DF929625EA0E}">
        <p15:presenceInfo xmlns:p15="http://schemas.microsoft.com/office/powerpoint/2012/main" userId="S::jonah.steinbuck@energy.ca.gov::dc0cf192-669e-4297-81b1-bd52bfe377b6" providerId="AD"/>
      </p:ext>
    </p:extLst>
  </p:cmAuthor>
  <p:cmAuthor id="9" name="ten Hope, Laurie@Energy" initials="tL" lastIdx="3" clrIdx="8">
    <p:extLst>
      <p:ext uri="{19B8F6BF-5375-455C-9EA6-DF929625EA0E}">
        <p15:presenceInfo xmlns:p15="http://schemas.microsoft.com/office/powerpoint/2012/main" userId="S::laurie.tenhope@energy.ca.gov::b3a92566-dbb6-4366-9e03-93f3c1b565ef" providerId="AD"/>
      </p:ext>
    </p:extLst>
  </p:cmAuthor>
  <p:cmAuthor id="10" name="Stout, David@Energy" initials="SD" lastIdx="22" clrIdx="9">
    <p:extLst>
      <p:ext uri="{19B8F6BF-5375-455C-9EA6-DF929625EA0E}">
        <p15:presenceInfo xmlns:p15="http://schemas.microsoft.com/office/powerpoint/2012/main" userId="S::david.stout@energy.ca.gov::7813a12e-c907-4039-98bc-b621fe4ec1a3" providerId="AD"/>
      </p:ext>
    </p:extLst>
  </p:cmAuthor>
  <p:cmAuthor id="11" name="Jacob, Abigail@Energy" initials="JA" lastIdx="2" clrIdx="10">
    <p:extLst>
      <p:ext uri="{19B8F6BF-5375-455C-9EA6-DF929625EA0E}">
        <p15:presenceInfo xmlns:p15="http://schemas.microsoft.com/office/powerpoint/2012/main" userId="S::abigail.jacob@energy.ca.gov::5ea6b12c-2dbd-4ef0-8374-68f63833a844" providerId="AD"/>
      </p:ext>
    </p:extLst>
  </p:cmAuthor>
  <p:cmAuthor id="12" name="Villanueva, Felix@Energy" initials="VF" lastIdx="2" clrIdx="11">
    <p:extLst>
      <p:ext uri="{19B8F6BF-5375-455C-9EA6-DF929625EA0E}">
        <p15:presenceInfo xmlns:p15="http://schemas.microsoft.com/office/powerpoint/2012/main" userId="S::felix.villanueva@energy.ca.gov::c64e1d8f-f549-4879-be76-ffe5a27cbef9" providerId="AD"/>
      </p:ext>
    </p:extLst>
  </p:cmAuthor>
  <p:cmAuthor id="13" name="Davis, Dustin L.@Energy" initials="DL" lastIdx="1" clrIdx="12">
    <p:extLst>
      <p:ext uri="{19B8F6BF-5375-455C-9EA6-DF929625EA0E}">
        <p15:presenceInfo xmlns:p15="http://schemas.microsoft.com/office/powerpoint/2012/main" userId="S::dustin.l.davis@energy.ca.gov::ba10894b-4f49-4da0-bd1e-17ac828ef813" providerId="AD"/>
      </p:ext>
    </p:extLst>
  </p:cmAuthor>
  <p:cmAuthor id="14" name="Wender, Ben@Energy" initials="WB" lastIdx="3" clrIdx="13">
    <p:extLst>
      <p:ext uri="{19B8F6BF-5375-455C-9EA6-DF929625EA0E}">
        <p15:presenceInfo xmlns:p15="http://schemas.microsoft.com/office/powerpoint/2012/main" userId="Wender, Ben@Energy" providerId="None"/>
      </p:ext>
    </p:extLst>
  </p:cmAuthor>
  <p:cmAuthor id="15" name="Benipal, Neeva@Energy" initials="BN" lastIdx="8" clrIdx="14">
    <p:extLst>
      <p:ext uri="{19B8F6BF-5375-455C-9EA6-DF929625EA0E}">
        <p15:presenceInfo xmlns:p15="http://schemas.microsoft.com/office/powerpoint/2012/main" userId="S::Neeva.Benipal@energy.ca.gov::2872bb65-895b-437c-99ed-a2ce5610029f" providerId="AD"/>
      </p:ext>
    </p:extLst>
  </p:cmAuthor>
  <p:cmAuthor id="16" name="Fredericks, Christian@Energy" initials="FC" lastIdx="1" clrIdx="15">
    <p:extLst>
      <p:ext uri="{19B8F6BF-5375-455C-9EA6-DF929625EA0E}">
        <p15:presenceInfo xmlns:p15="http://schemas.microsoft.com/office/powerpoint/2012/main" userId="S::christian.fredericks@energy.ca.gov::e1f2c25e-d37a-45d3-a355-61c6d87e64bb" providerId="AD"/>
      </p:ext>
    </p:extLst>
  </p:cmAuthor>
  <p:cmAuthor id="17" name="Krupenich, Ilia@Energy" initials="KI" lastIdx="2" clrIdx="16">
    <p:extLst>
      <p:ext uri="{19B8F6BF-5375-455C-9EA6-DF929625EA0E}">
        <p15:presenceInfo xmlns:p15="http://schemas.microsoft.com/office/powerpoint/2012/main" userId="Krupenich, Ilia@Energy" providerId="None"/>
      </p:ext>
    </p:extLst>
  </p:cmAuthor>
  <p:cmAuthor id="18" name="Mar, Jeanie@Energy" initials="MJ" lastIdx="1" clrIdx="17">
    <p:extLst>
      <p:ext uri="{19B8F6BF-5375-455C-9EA6-DF929625EA0E}">
        <p15:presenceInfo xmlns:p15="http://schemas.microsoft.com/office/powerpoint/2012/main" userId="S::jeanie.mar@energy.ca.gov::e3943f25-3f9d-435a-834e-61602d7983be" providerId="AD"/>
      </p:ext>
    </p:extLst>
  </p:cmAuthor>
  <p:cmAuthor id="19" name="Hou, Yu@Energy" initials="HY" lastIdx="2" clrIdx="18">
    <p:extLst>
      <p:ext uri="{19B8F6BF-5375-455C-9EA6-DF929625EA0E}">
        <p15:presenceInfo xmlns:p15="http://schemas.microsoft.com/office/powerpoint/2012/main" userId="S::yu.hou@energy.ca.gov::1445add3-2cd9-4711-99e7-64265358ec42" providerId="AD"/>
      </p:ext>
    </p:extLst>
  </p:cmAuthor>
  <p:cmAuthor id="20" name="Wilhelm, Susan@Energy" initials="WS" lastIdx="5" clrIdx="19">
    <p:extLst>
      <p:ext uri="{19B8F6BF-5375-455C-9EA6-DF929625EA0E}">
        <p15:presenceInfo xmlns:p15="http://schemas.microsoft.com/office/powerpoint/2012/main" userId="S::susan.wilhelm@energy.ca.gov::5ed20752-d5d1-4cec-8bc6-2afe5167eb7c" providerId="AD"/>
      </p:ext>
    </p:extLst>
  </p:cmAuthor>
  <p:cmAuthor id="21" name="Horangic, Alex@Energy" initials="HA" lastIdx="3" clrIdx="20">
    <p:extLst>
      <p:ext uri="{19B8F6BF-5375-455C-9EA6-DF929625EA0E}">
        <p15:presenceInfo xmlns:p15="http://schemas.microsoft.com/office/powerpoint/2012/main" userId="S::alex.horangic@energy.ca.gov::3b075351-bb15-44f7-91fc-d89dccc35bbe" providerId="AD"/>
      </p:ext>
    </p:extLst>
  </p:cmAuthor>
  <p:cmAuthor id="22" name="Tancher, Jason@Energy" initials="TJ" lastIdx="2" clrIdx="21">
    <p:extLst>
      <p:ext uri="{19B8F6BF-5375-455C-9EA6-DF929625EA0E}">
        <p15:presenceInfo xmlns:p15="http://schemas.microsoft.com/office/powerpoint/2012/main" userId="S::jason.tancher@energy.ca.gov::8f16bf16-6a8e-4a68-9b89-d42aad30b77f" providerId="AD"/>
      </p:ext>
    </p:extLst>
  </p:cmAuthor>
  <p:cmAuthor id="23" name="Mori, Kevin@Energy" initials="MK" lastIdx="1" clrIdx="22">
    <p:extLst>
      <p:ext uri="{19B8F6BF-5375-455C-9EA6-DF929625EA0E}">
        <p15:presenceInfo xmlns:p15="http://schemas.microsoft.com/office/powerpoint/2012/main" userId="S::kevin.mori@energy.ca.gov::b4723db9-86cf-4c25-b6b8-a63a2579e9bc" providerId="AD"/>
      </p:ext>
    </p:extLst>
  </p:cmAuthor>
  <p:cmAuthor id="24" name="Lew, Virginia@Energy" initials="LV" lastIdx="14" clrIdx="23">
    <p:extLst>
      <p:ext uri="{19B8F6BF-5375-455C-9EA6-DF929625EA0E}">
        <p15:presenceInfo xmlns:p15="http://schemas.microsoft.com/office/powerpoint/2012/main" userId="S::Virginia.Lew@energy.ca.gov::aa603f30-14ec-47f4-8532-925719f8e2a6" providerId="AD"/>
      </p:ext>
    </p:extLst>
  </p:cmAuthor>
  <p:cmAuthor id="25" name="Hungerford, David@Energy" initials="HD" lastIdx="4" clrIdx="24">
    <p:extLst>
      <p:ext uri="{19B8F6BF-5375-455C-9EA6-DF929625EA0E}">
        <p15:presenceInfo xmlns:p15="http://schemas.microsoft.com/office/powerpoint/2012/main" userId="S::david.hungerford@energy.ca.gov::9d6e716a-6386-4326-b536-b0d0e7236d98" providerId="AD"/>
      </p:ext>
    </p:extLst>
  </p:cmAuthor>
  <p:cmAuthor id="26" name="Meister, Bradley@Energy" initials="MB" lastIdx="1" clrIdx="25">
    <p:extLst>
      <p:ext uri="{19B8F6BF-5375-455C-9EA6-DF929625EA0E}">
        <p15:presenceInfo xmlns:p15="http://schemas.microsoft.com/office/powerpoint/2012/main" userId="S::brad.meister@energy.ca.gov::6acc0400-25fb-4314-95ec-54c821f08391" providerId="AD"/>
      </p:ext>
    </p:extLst>
  </p:cmAuthor>
  <p:cmAuthor id="27" name="Williams, Brad@Energy" initials="WB" lastIdx="1" clrIdx="26">
    <p:extLst>
      <p:ext uri="{19B8F6BF-5375-455C-9EA6-DF929625EA0E}">
        <p15:presenceInfo xmlns:p15="http://schemas.microsoft.com/office/powerpoint/2012/main" userId="S::brad.williams@energy.ca.gov::4640e10e-032c-44f5-9a0f-9773f1f6c173" providerId="AD"/>
      </p:ext>
    </p:extLst>
  </p:cmAuthor>
  <p:cmAuthor id="28" name="Thach, Jackson@Energy" initials="TJ" lastIdx="1" clrIdx="27">
    <p:extLst>
      <p:ext uri="{19B8F6BF-5375-455C-9EA6-DF929625EA0E}">
        <p15:presenceInfo xmlns:p15="http://schemas.microsoft.com/office/powerpoint/2012/main" userId="S::jackson.thach@energy.ca.gov::dcff2853-6c0a-45a1-82e8-f6eda7346bb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985460-2820-487E-AC35-CFBDAC4E11E4}" v="7223" dt="2022-10-27T23:32:10.273"/>
    <p1510:client id="{C128B28B-416F-49C5-950D-59F064ABE057}" v="13" dt="2022-10-27T12:20:50.5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73" autoAdjust="0"/>
    <p:restoredTop sz="86388" autoAdjust="0"/>
  </p:normalViewPr>
  <p:slideViewPr>
    <p:cSldViewPr snapToGrid="0">
      <p:cViewPr varScale="1">
        <p:scale>
          <a:sx n="57" d="100"/>
          <a:sy n="57" d="100"/>
        </p:scale>
        <p:origin x="268" y="52"/>
      </p:cViewPr>
      <p:guideLst/>
    </p:cSldViewPr>
  </p:slideViewPr>
  <p:outlineViewPr>
    <p:cViewPr>
      <p:scale>
        <a:sx n="33" d="100"/>
        <a:sy n="33" d="100"/>
      </p:scale>
      <p:origin x="0" y="-6076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microsoft.com/office/2018/10/relationships/authors" Target="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commentAuthors" Target="commentAuthor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Master" Target="slideMasters/slideMaster5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0E0C5FE-5957-44F2-AE87-9D61DA381247}" type="doc">
      <dgm:prSet loTypeId="urn:microsoft.com/office/officeart/2005/8/layout/vLis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104406A-7B8B-49A3-8FAA-81B9B3C81C50}">
      <dgm:prSet phldrT="[Text]"/>
      <dgm:spPr/>
      <dgm:t>
        <a:bodyPr/>
        <a:lstStyle/>
        <a:p>
          <a:pPr rtl="0"/>
          <a:r>
            <a:rPr lang="en-US" dirty="0"/>
            <a:t>Recruit battery customers/stakeholders to participate and communicate their specific technical and cost requirements</a:t>
          </a:r>
          <a:r>
            <a:rPr lang="en-US" dirty="0">
              <a:latin typeface="Arial Black" panose="020B0A04020102020204"/>
            </a:rPr>
            <a:t> </a:t>
          </a:r>
          <a:endParaRPr lang="en-US" dirty="0"/>
        </a:p>
      </dgm:t>
      <dgm:extLst>
        <a:ext uri="{E40237B7-FDA0-4F09-8148-C483321AD2D9}">
          <dgm14:cNvPr xmlns:dgm14="http://schemas.microsoft.com/office/drawing/2010/diagram" id="0" name="" descr="Diagram with concept roles for the ABBA"/>
        </a:ext>
      </dgm:extLst>
    </dgm:pt>
    <dgm:pt modelId="{A305D648-C4E9-49B2-9553-FD1AFA528169}" type="parTrans" cxnId="{04B4B72F-DDD9-4A6F-B8D2-3620C00D3F13}">
      <dgm:prSet/>
      <dgm:spPr/>
      <dgm:t>
        <a:bodyPr/>
        <a:lstStyle/>
        <a:p>
          <a:endParaRPr lang="en-US"/>
        </a:p>
      </dgm:t>
    </dgm:pt>
    <dgm:pt modelId="{2AAA4806-4C18-4C87-BD3C-CEFA5C31703F}" type="sibTrans" cxnId="{04B4B72F-DDD9-4A6F-B8D2-3620C00D3F13}">
      <dgm:prSet/>
      <dgm:spPr/>
      <dgm:t>
        <a:bodyPr/>
        <a:lstStyle/>
        <a:p>
          <a:endParaRPr lang="en-US"/>
        </a:p>
      </dgm:t>
    </dgm:pt>
    <dgm:pt modelId="{D43E2310-73EA-4E1E-895A-140876791454}">
      <dgm:prSet/>
      <dgm:spPr/>
      <dgm:t>
        <a:bodyPr/>
        <a:lstStyle/>
        <a:p>
          <a:pPr rtl="0"/>
          <a:r>
            <a:rPr lang="en-US"/>
            <a:t>De-risk new technologies through independent benchmarking, analysis, and testing </a:t>
          </a:r>
          <a:endParaRPr lang="en-US">
            <a:latin typeface="Arial Black" panose="020B0A04020102020204"/>
          </a:endParaRPr>
        </a:p>
      </dgm:t>
    </dgm:pt>
    <dgm:pt modelId="{EA9CB971-266A-419E-80C2-0A13A5A6068D}" type="parTrans" cxnId="{F5939551-F739-4B66-9CDF-455B9D53169D}">
      <dgm:prSet/>
      <dgm:spPr/>
      <dgm:t>
        <a:bodyPr/>
        <a:lstStyle/>
        <a:p>
          <a:endParaRPr lang="en-US"/>
        </a:p>
      </dgm:t>
    </dgm:pt>
    <dgm:pt modelId="{BC244E44-D352-4C73-BB1B-3C188C36A6DE}" type="sibTrans" cxnId="{F5939551-F739-4B66-9CDF-455B9D53169D}">
      <dgm:prSet/>
      <dgm:spPr/>
      <dgm:t>
        <a:bodyPr/>
        <a:lstStyle/>
        <a:p>
          <a:endParaRPr lang="en-US"/>
        </a:p>
      </dgm:t>
    </dgm:pt>
    <dgm:pt modelId="{8C0663D6-3A7F-4E7A-8EEB-741EF11CC648}">
      <dgm:prSet phldrT="[Text]"/>
      <dgm:spPr/>
      <dgm:t>
        <a:bodyPr/>
        <a:lstStyle/>
        <a:p>
          <a:r>
            <a:rPr lang="en-US"/>
            <a:t>Provide workforce training development and training opportunities for battery manufacturing</a:t>
          </a:r>
        </a:p>
      </dgm:t>
    </dgm:pt>
    <dgm:pt modelId="{DC1D4C0C-A83A-4084-A8C7-1F6FA12E209A}" type="parTrans" cxnId="{2B30F6C3-9EEE-4034-937F-161B97E46A29}">
      <dgm:prSet/>
      <dgm:spPr/>
      <dgm:t>
        <a:bodyPr/>
        <a:lstStyle/>
        <a:p>
          <a:endParaRPr lang="en-US"/>
        </a:p>
      </dgm:t>
    </dgm:pt>
    <dgm:pt modelId="{37AB68AF-3BA3-4FAD-ABD7-A27862DA4BF6}" type="sibTrans" cxnId="{2B30F6C3-9EEE-4034-937F-161B97E46A29}">
      <dgm:prSet/>
      <dgm:spPr/>
      <dgm:t>
        <a:bodyPr/>
        <a:lstStyle/>
        <a:p>
          <a:endParaRPr lang="en-US"/>
        </a:p>
      </dgm:t>
    </dgm:pt>
    <dgm:pt modelId="{294672DE-A9BC-43BF-A20B-EE914B4AEFB8}">
      <dgm:prSet/>
      <dgm:spPr/>
      <dgm:t>
        <a:bodyPr/>
        <a:lstStyle/>
        <a:p>
          <a:pPr rtl="0"/>
          <a:r>
            <a:rPr lang="en-US"/>
            <a:t>Establish a testbed environment with standard test protocols for battery technology companies</a:t>
          </a:r>
        </a:p>
      </dgm:t>
    </dgm:pt>
    <dgm:pt modelId="{C3E27C00-0EF4-4398-9412-0B40EEB77EF0}" type="parTrans" cxnId="{5A194724-38EE-455C-8B19-17F8F787EA06}">
      <dgm:prSet/>
      <dgm:spPr/>
      <dgm:t>
        <a:bodyPr/>
        <a:lstStyle/>
        <a:p>
          <a:endParaRPr lang="en-US"/>
        </a:p>
      </dgm:t>
    </dgm:pt>
    <dgm:pt modelId="{FD125A8F-BFC9-4AEB-A022-A80AC27CA25A}" type="sibTrans" cxnId="{5A194724-38EE-455C-8B19-17F8F787EA06}">
      <dgm:prSet/>
      <dgm:spPr/>
      <dgm:t>
        <a:bodyPr/>
        <a:lstStyle/>
        <a:p>
          <a:endParaRPr lang="en-US"/>
        </a:p>
      </dgm:t>
    </dgm:pt>
    <dgm:pt modelId="{9DF4B771-1D7D-4A29-A568-9D3886D4CDC6}">
      <dgm:prSet phldr="0"/>
      <dgm:spPr/>
      <dgm:t>
        <a:bodyPr/>
        <a:lstStyle/>
        <a:p>
          <a:r>
            <a:rPr lang="en-US"/>
            <a:t>Establish pilot production environment(s) to demonstrate manufacturability</a:t>
          </a:r>
        </a:p>
      </dgm:t>
    </dgm:pt>
    <dgm:pt modelId="{D65AEA2E-8D4F-4130-B44B-222B527286D9}" type="parTrans" cxnId="{E6F46514-DB54-413C-8DDA-CFABD330F5CC}">
      <dgm:prSet/>
      <dgm:spPr/>
      <dgm:t>
        <a:bodyPr/>
        <a:lstStyle/>
        <a:p>
          <a:endParaRPr lang="en-US"/>
        </a:p>
      </dgm:t>
    </dgm:pt>
    <dgm:pt modelId="{F98DBD71-FA4C-4270-83A5-48EA7E703D03}" type="sibTrans" cxnId="{E6F46514-DB54-413C-8DDA-CFABD330F5CC}">
      <dgm:prSet/>
      <dgm:spPr/>
      <dgm:t>
        <a:bodyPr/>
        <a:lstStyle/>
        <a:p>
          <a:endParaRPr lang="en-US"/>
        </a:p>
      </dgm:t>
    </dgm:pt>
    <dgm:pt modelId="{21FAC00F-9B4D-4750-99B5-11FCDE9D63A7}" type="pres">
      <dgm:prSet presAssocID="{70E0C5FE-5957-44F2-AE87-9D61DA381247}" presName="linearFlow" presStyleCnt="0">
        <dgm:presLayoutVars>
          <dgm:dir/>
          <dgm:resizeHandles val="exact"/>
        </dgm:presLayoutVars>
      </dgm:prSet>
      <dgm:spPr/>
    </dgm:pt>
    <dgm:pt modelId="{15C005D7-3DC3-44D3-8046-C65C931B7912}" type="pres">
      <dgm:prSet presAssocID="{3104406A-7B8B-49A3-8FAA-81B9B3C81C50}" presName="composite" presStyleCnt="0"/>
      <dgm:spPr/>
    </dgm:pt>
    <dgm:pt modelId="{B9B20A2B-E41C-4C6A-9F7B-A07BC3E031D5}" type="pres">
      <dgm:prSet presAssocID="{3104406A-7B8B-49A3-8FAA-81B9B3C81C50}" presName="imgShp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ardroom with solid fill"/>
        </a:ext>
      </dgm:extLst>
    </dgm:pt>
    <dgm:pt modelId="{AC3C7E3D-26EE-4164-939C-C0EB2E3FF308}" type="pres">
      <dgm:prSet presAssocID="{3104406A-7B8B-49A3-8FAA-81B9B3C81C50}" presName="txShp" presStyleLbl="node1" presStyleIdx="0" presStyleCnt="5">
        <dgm:presLayoutVars>
          <dgm:bulletEnabled val="1"/>
        </dgm:presLayoutVars>
      </dgm:prSet>
      <dgm:spPr/>
    </dgm:pt>
    <dgm:pt modelId="{4D1E919D-5434-460B-A20E-9F2D4EDC3E56}" type="pres">
      <dgm:prSet presAssocID="{2AAA4806-4C18-4C87-BD3C-CEFA5C31703F}" presName="spacing" presStyleCnt="0"/>
      <dgm:spPr/>
    </dgm:pt>
    <dgm:pt modelId="{D06030E7-3767-4D20-BE34-43104520187C}" type="pres">
      <dgm:prSet presAssocID="{294672DE-A9BC-43BF-A20B-EE914B4AEFB8}" presName="composite" presStyleCnt="0"/>
      <dgm:spPr/>
    </dgm:pt>
    <dgm:pt modelId="{6BF11CE1-8797-4DF2-871E-9EFA0E085EFC}" type="pres">
      <dgm:prSet presAssocID="{294672DE-A9BC-43BF-A20B-EE914B4AEFB8}" presName="imgShp" presStyleLbl="fgImgPlace1" presStyleIdx="1" presStyleCnt="5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ttery with solid fill"/>
        </a:ext>
      </dgm:extLst>
    </dgm:pt>
    <dgm:pt modelId="{1EAEEBB5-25D1-4B2A-B8DA-23C6DEB72DF2}" type="pres">
      <dgm:prSet presAssocID="{294672DE-A9BC-43BF-A20B-EE914B4AEFB8}" presName="txShp" presStyleLbl="node1" presStyleIdx="1" presStyleCnt="5">
        <dgm:presLayoutVars>
          <dgm:bulletEnabled val="1"/>
        </dgm:presLayoutVars>
      </dgm:prSet>
      <dgm:spPr/>
    </dgm:pt>
    <dgm:pt modelId="{FAB8B466-191E-422E-992F-15A35FABCE37}" type="pres">
      <dgm:prSet presAssocID="{FD125A8F-BFC9-4AEB-A022-A80AC27CA25A}" presName="spacing" presStyleCnt="0"/>
      <dgm:spPr/>
    </dgm:pt>
    <dgm:pt modelId="{2295D2B4-0080-4A96-A746-E29D81E4464A}" type="pres">
      <dgm:prSet presAssocID="{D43E2310-73EA-4E1E-895A-140876791454}" presName="composite" presStyleCnt="0"/>
      <dgm:spPr/>
    </dgm:pt>
    <dgm:pt modelId="{89E92B23-9D3A-490A-9BA3-9303E4277D90}" type="pres">
      <dgm:prSet presAssocID="{D43E2310-73EA-4E1E-895A-140876791454}" presName="imgShp" presStyleLbl="fgImgPlac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lipboard with solid fill"/>
        </a:ext>
      </dgm:extLst>
    </dgm:pt>
    <dgm:pt modelId="{9A42130E-61E3-4E71-8409-FAE33520BCD8}" type="pres">
      <dgm:prSet presAssocID="{D43E2310-73EA-4E1E-895A-140876791454}" presName="txShp" presStyleLbl="node1" presStyleIdx="2" presStyleCnt="5">
        <dgm:presLayoutVars>
          <dgm:bulletEnabled val="1"/>
        </dgm:presLayoutVars>
      </dgm:prSet>
      <dgm:spPr/>
    </dgm:pt>
    <dgm:pt modelId="{3486413B-213A-449E-995F-7F1CFBB56861}" type="pres">
      <dgm:prSet presAssocID="{BC244E44-D352-4C73-BB1B-3C188C36A6DE}" presName="spacing" presStyleCnt="0"/>
      <dgm:spPr/>
    </dgm:pt>
    <dgm:pt modelId="{E29229BA-9E9F-4385-9E64-A073599520C6}" type="pres">
      <dgm:prSet presAssocID="{9DF4B771-1D7D-4A29-A568-9D3886D4CDC6}" presName="composite" presStyleCnt="0"/>
      <dgm:spPr/>
    </dgm:pt>
    <dgm:pt modelId="{38E6A4DB-6C4F-4D06-93AC-C6854924E42B}" type="pres">
      <dgm:prSet presAssocID="{9DF4B771-1D7D-4A29-A568-9D3886D4CDC6}" presName="imgShp" presStyleLbl="fgImgPlac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obot Hand with solid fill"/>
        </a:ext>
      </dgm:extLst>
    </dgm:pt>
    <dgm:pt modelId="{93D82DFD-831B-4833-AFFA-002E3159383D}" type="pres">
      <dgm:prSet presAssocID="{9DF4B771-1D7D-4A29-A568-9D3886D4CDC6}" presName="txShp" presStyleLbl="node1" presStyleIdx="3" presStyleCnt="5">
        <dgm:presLayoutVars>
          <dgm:bulletEnabled val="1"/>
        </dgm:presLayoutVars>
      </dgm:prSet>
      <dgm:spPr/>
    </dgm:pt>
    <dgm:pt modelId="{30B2222B-4A45-4381-97A0-EB8F3CDC305F}" type="pres">
      <dgm:prSet presAssocID="{F98DBD71-FA4C-4270-83A5-48EA7E703D03}" presName="spacing" presStyleCnt="0"/>
      <dgm:spPr/>
    </dgm:pt>
    <dgm:pt modelId="{81CF9848-71AA-4803-BC10-9BBF2D532C1D}" type="pres">
      <dgm:prSet presAssocID="{8C0663D6-3A7F-4E7A-8EEB-741EF11CC648}" presName="composite" presStyleCnt="0"/>
      <dgm:spPr/>
    </dgm:pt>
    <dgm:pt modelId="{36B43C23-BF45-4EC6-AA24-B1E1C29B0725}" type="pres">
      <dgm:prSet presAssocID="{8C0663D6-3A7F-4E7A-8EEB-741EF11CC648}" presName="imgShp" presStyleLbl="fgImgPlac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lectrician male with solid fill"/>
        </a:ext>
      </dgm:extLst>
    </dgm:pt>
    <dgm:pt modelId="{251163EB-7983-4ECA-9E0B-ACF383831ACE}" type="pres">
      <dgm:prSet presAssocID="{8C0663D6-3A7F-4E7A-8EEB-741EF11CC648}" presName="txShp" presStyleLbl="node1" presStyleIdx="4" presStyleCnt="5">
        <dgm:presLayoutVars>
          <dgm:bulletEnabled val="1"/>
        </dgm:presLayoutVars>
      </dgm:prSet>
      <dgm:spPr/>
    </dgm:pt>
  </dgm:ptLst>
  <dgm:cxnLst>
    <dgm:cxn modelId="{E6F46514-DB54-413C-8DDA-CFABD330F5CC}" srcId="{70E0C5FE-5957-44F2-AE87-9D61DA381247}" destId="{9DF4B771-1D7D-4A29-A568-9D3886D4CDC6}" srcOrd="3" destOrd="0" parTransId="{D65AEA2E-8D4F-4130-B44B-222B527286D9}" sibTransId="{F98DBD71-FA4C-4270-83A5-48EA7E703D03}"/>
    <dgm:cxn modelId="{5A194724-38EE-455C-8B19-17F8F787EA06}" srcId="{70E0C5FE-5957-44F2-AE87-9D61DA381247}" destId="{294672DE-A9BC-43BF-A20B-EE914B4AEFB8}" srcOrd="1" destOrd="0" parTransId="{C3E27C00-0EF4-4398-9412-0B40EEB77EF0}" sibTransId="{FD125A8F-BFC9-4AEB-A022-A80AC27CA25A}"/>
    <dgm:cxn modelId="{04B4B72F-DDD9-4A6F-B8D2-3620C00D3F13}" srcId="{70E0C5FE-5957-44F2-AE87-9D61DA381247}" destId="{3104406A-7B8B-49A3-8FAA-81B9B3C81C50}" srcOrd="0" destOrd="0" parTransId="{A305D648-C4E9-49B2-9553-FD1AFA528169}" sibTransId="{2AAA4806-4C18-4C87-BD3C-CEFA5C31703F}"/>
    <dgm:cxn modelId="{D5145151-5981-4517-B903-B900DA135FA9}" type="presOf" srcId="{9DF4B771-1D7D-4A29-A568-9D3886D4CDC6}" destId="{93D82DFD-831B-4833-AFFA-002E3159383D}" srcOrd="0" destOrd="0" presId="urn:microsoft.com/office/officeart/2005/8/layout/vList3"/>
    <dgm:cxn modelId="{F5939551-F739-4B66-9CDF-455B9D53169D}" srcId="{70E0C5FE-5957-44F2-AE87-9D61DA381247}" destId="{D43E2310-73EA-4E1E-895A-140876791454}" srcOrd="2" destOrd="0" parTransId="{EA9CB971-266A-419E-80C2-0A13A5A6068D}" sibTransId="{BC244E44-D352-4C73-BB1B-3C188C36A6DE}"/>
    <dgm:cxn modelId="{B9A28253-38AA-4912-AF17-F98937E4578B}" type="presOf" srcId="{8C0663D6-3A7F-4E7A-8EEB-741EF11CC648}" destId="{251163EB-7983-4ECA-9E0B-ACF383831ACE}" srcOrd="0" destOrd="0" presId="urn:microsoft.com/office/officeart/2005/8/layout/vList3"/>
    <dgm:cxn modelId="{30118E57-BB4F-48A3-AD4C-E113BE104E53}" type="presOf" srcId="{3104406A-7B8B-49A3-8FAA-81B9B3C81C50}" destId="{AC3C7E3D-26EE-4164-939C-C0EB2E3FF308}" srcOrd="0" destOrd="0" presId="urn:microsoft.com/office/officeart/2005/8/layout/vList3"/>
    <dgm:cxn modelId="{D4DBBE85-13A2-44B9-9EB6-15C99BA615DF}" type="presOf" srcId="{70E0C5FE-5957-44F2-AE87-9D61DA381247}" destId="{21FAC00F-9B4D-4750-99B5-11FCDE9D63A7}" srcOrd="0" destOrd="0" presId="urn:microsoft.com/office/officeart/2005/8/layout/vList3"/>
    <dgm:cxn modelId="{E399E1A4-AB03-4A71-B624-283F58F4B36B}" type="presOf" srcId="{294672DE-A9BC-43BF-A20B-EE914B4AEFB8}" destId="{1EAEEBB5-25D1-4B2A-B8DA-23C6DEB72DF2}" srcOrd="0" destOrd="0" presId="urn:microsoft.com/office/officeart/2005/8/layout/vList3"/>
    <dgm:cxn modelId="{2B30F6C3-9EEE-4034-937F-161B97E46A29}" srcId="{70E0C5FE-5957-44F2-AE87-9D61DA381247}" destId="{8C0663D6-3A7F-4E7A-8EEB-741EF11CC648}" srcOrd="4" destOrd="0" parTransId="{DC1D4C0C-A83A-4084-A8C7-1F6FA12E209A}" sibTransId="{37AB68AF-3BA3-4FAD-ABD7-A27862DA4BF6}"/>
    <dgm:cxn modelId="{CE9304EF-5A51-4B5B-9F5E-279B32BCC6DF}" type="presOf" srcId="{D43E2310-73EA-4E1E-895A-140876791454}" destId="{9A42130E-61E3-4E71-8409-FAE33520BCD8}" srcOrd="0" destOrd="0" presId="urn:microsoft.com/office/officeart/2005/8/layout/vList3"/>
    <dgm:cxn modelId="{67EC04B8-B7CC-4B62-A827-DE16E3D72C8C}" type="presParOf" srcId="{21FAC00F-9B4D-4750-99B5-11FCDE9D63A7}" destId="{15C005D7-3DC3-44D3-8046-C65C931B7912}" srcOrd="0" destOrd="0" presId="urn:microsoft.com/office/officeart/2005/8/layout/vList3"/>
    <dgm:cxn modelId="{7B1B025E-72CB-4F39-B2DD-3222FC8AFA6A}" type="presParOf" srcId="{15C005D7-3DC3-44D3-8046-C65C931B7912}" destId="{B9B20A2B-E41C-4C6A-9F7B-A07BC3E031D5}" srcOrd="0" destOrd="0" presId="urn:microsoft.com/office/officeart/2005/8/layout/vList3"/>
    <dgm:cxn modelId="{E0EB4F84-A2D4-4FC8-832D-08BCF128DAA9}" type="presParOf" srcId="{15C005D7-3DC3-44D3-8046-C65C931B7912}" destId="{AC3C7E3D-26EE-4164-939C-C0EB2E3FF308}" srcOrd="1" destOrd="0" presId="urn:microsoft.com/office/officeart/2005/8/layout/vList3"/>
    <dgm:cxn modelId="{925C32F0-A466-427D-9252-19D9B8E2A5C4}" type="presParOf" srcId="{21FAC00F-9B4D-4750-99B5-11FCDE9D63A7}" destId="{4D1E919D-5434-460B-A20E-9F2D4EDC3E56}" srcOrd="1" destOrd="0" presId="urn:microsoft.com/office/officeart/2005/8/layout/vList3"/>
    <dgm:cxn modelId="{00A621B5-254A-4514-9398-954E84030C14}" type="presParOf" srcId="{21FAC00F-9B4D-4750-99B5-11FCDE9D63A7}" destId="{D06030E7-3767-4D20-BE34-43104520187C}" srcOrd="2" destOrd="0" presId="urn:microsoft.com/office/officeart/2005/8/layout/vList3"/>
    <dgm:cxn modelId="{37DD8AB2-5B45-45C1-A682-6EDE937F87D5}" type="presParOf" srcId="{D06030E7-3767-4D20-BE34-43104520187C}" destId="{6BF11CE1-8797-4DF2-871E-9EFA0E085EFC}" srcOrd="0" destOrd="0" presId="urn:microsoft.com/office/officeart/2005/8/layout/vList3"/>
    <dgm:cxn modelId="{6EA3CF6F-DD1B-4997-A076-6E52FEC31234}" type="presParOf" srcId="{D06030E7-3767-4D20-BE34-43104520187C}" destId="{1EAEEBB5-25D1-4B2A-B8DA-23C6DEB72DF2}" srcOrd="1" destOrd="0" presId="urn:microsoft.com/office/officeart/2005/8/layout/vList3"/>
    <dgm:cxn modelId="{B61D5AA6-AD43-446A-BAFB-54E744B52008}" type="presParOf" srcId="{21FAC00F-9B4D-4750-99B5-11FCDE9D63A7}" destId="{FAB8B466-191E-422E-992F-15A35FABCE37}" srcOrd="3" destOrd="0" presId="urn:microsoft.com/office/officeart/2005/8/layout/vList3"/>
    <dgm:cxn modelId="{DED0160F-AF5F-4652-87C9-A0EFAE53124D}" type="presParOf" srcId="{21FAC00F-9B4D-4750-99B5-11FCDE9D63A7}" destId="{2295D2B4-0080-4A96-A746-E29D81E4464A}" srcOrd="4" destOrd="0" presId="urn:microsoft.com/office/officeart/2005/8/layout/vList3"/>
    <dgm:cxn modelId="{14D277B6-C816-4894-BEF7-780CDAB2C63A}" type="presParOf" srcId="{2295D2B4-0080-4A96-A746-E29D81E4464A}" destId="{89E92B23-9D3A-490A-9BA3-9303E4277D90}" srcOrd="0" destOrd="0" presId="urn:microsoft.com/office/officeart/2005/8/layout/vList3"/>
    <dgm:cxn modelId="{0952D0D3-D2E7-4803-AC3A-539E715B5E40}" type="presParOf" srcId="{2295D2B4-0080-4A96-A746-E29D81E4464A}" destId="{9A42130E-61E3-4E71-8409-FAE33520BCD8}" srcOrd="1" destOrd="0" presId="urn:microsoft.com/office/officeart/2005/8/layout/vList3"/>
    <dgm:cxn modelId="{4BFEA7A4-168F-41FF-B9B1-8A5489FE5BDC}" type="presParOf" srcId="{21FAC00F-9B4D-4750-99B5-11FCDE9D63A7}" destId="{3486413B-213A-449E-995F-7F1CFBB56861}" srcOrd="5" destOrd="0" presId="urn:microsoft.com/office/officeart/2005/8/layout/vList3"/>
    <dgm:cxn modelId="{C46E757D-615E-4BE5-9319-FC4CD19626EE}" type="presParOf" srcId="{21FAC00F-9B4D-4750-99B5-11FCDE9D63A7}" destId="{E29229BA-9E9F-4385-9E64-A073599520C6}" srcOrd="6" destOrd="0" presId="urn:microsoft.com/office/officeart/2005/8/layout/vList3"/>
    <dgm:cxn modelId="{B695CEF6-3424-4F52-8AB2-2809916FE984}" type="presParOf" srcId="{E29229BA-9E9F-4385-9E64-A073599520C6}" destId="{38E6A4DB-6C4F-4D06-93AC-C6854924E42B}" srcOrd="0" destOrd="0" presId="urn:microsoft.com/office/officeart/2005/8/layout/vList3"/>
    <dgm:cxn modelId="{1045A995-2A83-44A4-A54F-CAD0E0FFEDCE}" type="presParOf" srcId="{E29229BA-9E9F-4385-9E64-A073599520C6}" destId="{93D82DFD-831B-4833-AFFA-002E3159383D}" srcOrd="1" destOrd="0" presId="urn:microsoft.com/office/officeart/2005/8/layout/vList3"/>
    <dgm:cxn modelId="{FD4D0B42-47E9-45CB-B1B4-1031AD799C95}" type="presParOf" srcId="{21FAC00F-9B4D-4750-99B5-11FCDE9D63A7}" destId="{30B2222B-4A45-4381-97A0-EB8F3CDC305F}" srcOrd="7" destOrd="0" presId="urn:microsoft.com/office/officeart/2005/8/layout/vList3"/>
    <dgm:cxn modelId="{FACA4D04-5761-4283-95EB-D0DDDA7553E4}" type="presParOf" srcId="{21FAC00F-9B4D-4750-99B5-11FCDE9D63A7}" destId="{81CF9848-71AA-4803-BC10-9BBF2D532C1D}" srcOrd="8" destOrd="0" presId="urn:microsoft.com/office/officeart/2005/8/layout/vList3"/>
    <dgm:cxn modelId="{921FD735-4215-44D0-85AE-7DD22642C0E2}" type="presParOf" srcId="{81CF9848-71AA-4803-BC10-9BBF2D532C1D}" destId="{36B43C23-BF45-4EC6-AA24-B1E1C29B0725}" srcOrd="0" destOrd="0" presId="urn:microsoft.com/office/officeart/2005/8/layout/vList3"/>
    <dgm:cxn modelId="{2884F537-55AD-4B02-9CD4-742716932B93}" type="presParOf" srcId="{81CF9848-71AA-4803-BC10-9BBF2D532C1D}" destId="{251163EB-7983-4ECA-9E0B-ACF383831AC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3C7E3D-26EE-4164-939C-C0EB2E3FF308}">
      <dsp:nvSpPr>
        <dsp:cNvPr id="0" name=""/>
        <dsp:cNvSpPr/>
      </dsp:nvSpPr>
      <dsp:spPr>
        <a:xfrm rot="10800000">
          <a:off x="2050501" y="818"/>
          <a:ext cx="7399248" cy="74712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9462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Recruit battery customers/stakeholders to participate and communicate their specific technical and cost requirements</a:t>
          </a:r>
          <a:r>
            <a:rPr lang="en-US" sz="2000" kern="1200" dirty="0">
              <a:latin typeface="Arial Black" panose="020B0A04020102020204"/>
            </a:rPr>
            <a:t> </a:t>
          </a:r>
          <a:endParaRPr lang="en-US" sz="2000" kern="1200" dirty="0"/>
        </a:p>
      </dsp:txBody>
      <dsp:txXfrm rot="10800000">
        <a:off x="2237282" y="818"/>
        <a:ext cx="7212467" cy="747126"/>
      </dsp:txXfrm>
    </dsp:sp>
    <dsp:sp modelId="{B9B20A2B-E41C-4C6A-9F7B-A07BC3E031D5}">
      <dsp:nvSpPr>
        <dsp:cNvPr id="0" name=""/>
        <dsp:cNvSpPr/>
      </dsp:nvSpPr>
      <dsp:spPr>
        <a:xfrm>
          <a:off x="1676938" y="818"/>
          <a:ext cx="747126" cy="74712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EAEEBB5-25D1-4B2A-B8DA-23C6DEB72DF2}">
      <dsp:nvSpPr>
        <dsp:cNvPr id="0" name=""/>
        <dsp:cNvSpPr/>
      </dsp:nvSpPr>
      <dsp:spPr>
        <a:xfrm rot="10800000">
          <a:off x="2050501" y="970967"/>
          <a:ext cx="7399248" cy="74712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9462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Establish a testbed environment with standard test protocols for battery technology companies</a:t>
          </a:r>
        </a:p>
      </dsp:txBody>
      <dsp:txXfrm rot="10800000">
        <a:off x="2237282" y="970967"/>
        <a:ext cx="7212467" cy="747126"/>
      </dsp:txXfrm>
    </dsp:sp>
    <dsp:sp modelId="{6BF11CE1-8797-4DF2-871E-9EFA0E085EFC}">
      <dsp:nvSpPr>
        <dsp:cNvPr id="0" name=""/>
        <dsp:cNvSpPr/>
      </dsp:nvSpPr>
      <dsp:spPr>
        <a:xfrm>
          <a:off x="1676938" y="970967"/>
          <a:ext cx="747126" cy="74712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A42130E-61E3-4E71-8409-FAE33520BCD8}">
      <dsp:nvSpPr>
        <dsp:cNvPr id="0" name=""/>
        <dsp:cNvSpPr/>
      </dsp:nvSpPr>
      <dsp:spPr>
        <a:xfrm rot="10800000">
          <a:off x="2050501" y="1941116"/>
          <a:ext cx="7399248" cy="74712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9462" tIns="76200" rIns="14224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De-risk new technologies through independent benchmarking, analysis, and testing </a:t>
          </a:r>
          <a:endParaRPr lang="en-US" sz="2000" kern="1200">
            <a:latin typeface="Arial Black" panose="020B0A04020102020204"/>
          </a:endParaRPr>
        </a:p>
      </dsp:txBody>
      <dsp:txXfrm rot="10800000">
        <a:off x="2237282" y="1941116"/>
        <a:ext cx="7212467" cy="747126"/>
      </dsp:txXfrm>
    </dsp:sp>
    <dsp:sp modelId="{89E92B23-9D3A-490A-9BA3-9303E4277D90}">
      <dsp:nvSpPr>
        <dsp:cNvPr id="0" name=""/>
        <dsp:cNvSpPr/>
      </dsp:nvSpPr>
      <dsp:spPr>
        <a:xfrm>
          <a:off x="1676938" y="1941116"/>
          <a:ext cx="747126" cy="747126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3D82DFD-831B-4833-AFFA-002E3159383D}">
      <dsp:nvSpPr>
        <dsp:cNvPr id="0" name=""/>
        <dsp:cNvSpPr/>
      </dsp:nvSpPr>
      <dsp:spPr>
        <a:xfrm rot="10800000">
          <a:off x="2050501" y="2911265"/>
          <a:ext cx="7399248" cy="74712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9462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Establish pilot production environment(s) to demonstrate manufacturability</a:t>
          </a:r>
        </a:p>
      </dsp:txBody>
      <dsp:txXfrm rot="10800000">
        <a:off x="2237282" y="2911265"/>
        <a:ext cx="7212467" cy="747126"/>
      </dsp:txXfrm>
    </dsp:sp>
    <dsp:sp modelId="{38E6A4DB-6C4F-4D06-93AC-C6854924E42B}">
      <dsp:nvSpPr>
        <dsp:cNvPr id="0" name=""/>
        <dsp:cNvSpPr/>
      </dsp:nvSpPr>
      <dsp:spPr>
        <a:xfrm>
          <a:off x="1676938" y="2911265"/>
          <a:ext cx="747126" cy="747126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51163EB-7983-4ECA-9E0B-ACF383831ACE}">
      <dsp:nvSpPr>
        <dsp:cNvPr id="0" name=""/>
        <dsp:cNvSpPr/>
      </dsp:nvSpPr>
      <dsp:spPr>
        <a:xfrm rot="10800000">
          <a:off x="2050501" y="3881414"/>
          <a:ext cx="7399248" cy="747126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29462" tIns="76200" rIns="14224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Provide workforce training development and training opportunities for battery manufacturing</a:t>
          </a:r>
        </a:p>
      </dsp:txBody>
      <dsp:txXfrm rot="10800000">
        <a:off x="2237282" y="3881414"/>
        <a:ext cx="7212467" cy="747126"/>
      </dsp:txXfrm>
    </dsp:sp>
    <dsp:sp modelId="{36B43C23-BF45-4EC6-AA24-B1E1C29B0725}">
      <dsp:nvSpPr>
        <dsp:cNvPr id="0" name=""/>
        <dsp:cNvSpPr/>
      </dsp:nvSpPr>
      <dsp:spPr>
        <a:xfrm>
          <a:off x="1676938" y="3881414"/>
          <a:ext cx="747126" cy="747126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5088" cy="466115"/>
          </a:xfrm>
          <a:prstGeom prst="rect">
            <a:avLst/>
          </a:prstGeom>
        </p:spPr>
        <p:txBody>
          <a:bodyPr vert="horz" lIns="93102" tIns="46552" rIns="93102" bIns="4655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67341" y="0"/>
            <a:ext cx="3035088" cy="466115"/>
          </a:xfrm>
          <a:prstGeom prst="rect">
            <a:avLst/>
          </a:prstGeom>
        </p:spPr>
        <p:txBody>
          <a:bodyPr vert="horz" lIns="93102" tIns="46552" rIns="93102" bIns="46552" rtlCol="0"/>
          <a:lstStyle>
            <a:lvl1pPr algn="r">
              <a:defRPr sz="1200"/>
            </a:lvl1pPr>
          </a:lstStyle>
          <a:p>
            <a:fld id="{97B946C3-B2F7-49EC-AA69-018E1B4DC479}" type="datetimeFigureOut">
              <a:rPr lang="en-US" smtClean="0"/>
              <a:t>10/27/2022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5963" y="1160463"/>
            <a:ext cx="5572125" cy="31353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02" tIns="46552" rIns="93102" bIns="4655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405" y="4470836"/>
            <a:ext cx="5603240" cy="3657958"/>
          </a:xfrm>
          <a:prstGeom prst="rect">
            <a:avLst/>
          </a:prstGeom>
        </p:spPr>
        <p:txBody>
          <a:bodyPr vert="horz" lIns="93102" tIns="46552" rIns="93102" bIns="46552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3936"/>
            <a:ext cx="3035088" cy="466114"/>
          </a:xfrm>
          <a:prstGeom prst="rect">
            <a:avLst/>
          </a:prstGeom>
        </p:spPr>
        <p:txBody>
          <a:bodyPr vert="horz" lIns="93102" tIns="46552" rIns="93102" bIns="4655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67341" y="8823936"/>
            <a:ext cx="3035088" cy="466114"/>
          </a:xfrm>
          <a:prstGeom prst="rect">
            <a:avLst/>
          </a:prstGeom>
        </p:spPr>
        <p:txBody>
          <a:bodyPr vert="horz" lIns="93102" tIns="46552" rIns="93102" bIns="46552" rtlCol="0" anchor="b"/>
          <a:lstStyle>
            <a:lvl1pPr algn="r">
              <a:defRPr sz="1200"/>
            </a:lvl1pPr>
          </a:lstStyle>
          <a:p>
            <a:fld id="{922DB8F3-4545-491F-8C3B-2548A0CBA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169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6451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2DB8F3-4545-491F-8C3B-2548A0CBAFB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6484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latin typeface="Tahoma"/>
              <a:ea typeface="Tahoma"/>
              <a:cs typeface="Tahoma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2DB8F3-4545-491F-8C3B-2548A0CBAFB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169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2DB8F3-4545-491F-8C3B-2548A0CBAFB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8268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2DB8F3-4545-491F-8C3B-2548A0CBAFB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095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2DB8F3-4545-491F-8C3B-2548A0CBAFB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781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2DB8F3-4545-491F-8C3B-2548A0CBAFB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785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2DB8F3-4545-491F-8C3B-2548A0CBAFB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785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F032-E192-426D-927D-763A384A44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96393B-5E5C-4342-8C5A-A803C9D427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1CC6F-6E41-43DA-A647-6052915E4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9A72C-2E57-422F-BA68-0A0AF1B234AA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B2EC0-47EC-4F2D-817A-412AEB7DF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69FA3-141A-4A79-AE30-AD237F45A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01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A7FC5-D531-4810-A4B1-74101B3D7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390390-90E7-4100-AF1D-D5103ED02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779171-71F0-4019-95B2-A16E80F12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316BE-DD0D-4987-973C-FB9C909A0C84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650269-A8C6-4592-A840-60A21DFCD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1E8F7E-3542-455F-8498-9C7E156D2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092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E08B3-6D04-4B34-B85A-1DED8B981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DCC219-78FA-4C6E-9D45-22F09BEC01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C314B-8522-4A57-81AD-D92ABA3F5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83FE7-88C2-4FE6-9237-65F23131F764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833FF5-C75D-46B6-BEDC-38540A606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83BB88-7DF0-4CA8-ADC4-DF3FC3AF9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5307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45E4F-9CB0-43CD-9068-F63F92F78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68176-E89E-4A9A-9586-CF8FE5BF63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C2B798-2D01-4597-AD2D-2FCC7CD983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F49A24-2E08-44FB-B7A6-0329C0B5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C7A42-39F1-4749-A07D-CB7914CFB23A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71D386-8B00-433F-8D35-DD671C3DB7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E4C0B7-3EC9-420A-972E-4C1214889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110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59097-BF68-456A-B920-7D420F0D7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FF518-A7BC-4569-979B-2638BA594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705FB6-02BF-4A9E-AA2D-21D5A5A748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8348975-3CED-4296-995F-DE3EFE9E6F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2D3154-DD6B-473B-A39E-4DD21DB654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42D473-57BB-4EC4-AD24-5FFEDDEEE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1FE62-7F86-484C-8AFD-2D8C0A846C09}" type="datetime1">
              <a:rPr lang="en-US" smtClean="0"/>
              <a:t>10/27/2022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452EFD-B956-4B07-A484-755A7D75E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32ABD9-E466-42E2-9FF8-B18BC32BE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350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3EAA0-19DA-43CA-9D15-2C78F9F56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0F176A-B236-4A4D-8F40-DEBDE43D4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F08BC-B3AF-4EBB-A466-1A8FDDB0B74D}" type="datetime1">
              <a:rPr lang="en-US" smtClean="0"/>
              <a:t>10/27/2022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4B7159-4CB3-4691-88AA-3DB4A9150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D12871-EB84-4560-982D-E3CE038F6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11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0797E2-86D8-47FE-AC54-F70D4AFDA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A34A4-71FD-4E23-B728-B65896E468FB}" type="datetime1">
              <a:rPr lang="en-US" smtClean="0"/>
              <a:t>10/27/2022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909054-6E80-465D-87D6-99BB65963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B93D63-5114-414D-B4B5-84121D9BC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361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DD801E-AD93-44CB-85CA-5781B03F9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97272-8CCC-4CB7-8CBB-80EF5E3BC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880A9A-9DE2-4384-9681-EEFA919A19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BD8723-6724-4DAD-A65A-EBB7FA11B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CFA03-AE66-4C40-9F9C-8EB8871B613D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A4E4B0-3E4A-41B6-8316-8439AFD48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070D8-C304-442C-89AD-C211A6934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554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C0702-5CC9-4900-9C83-E9A8CE94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007D98-DE98-4FF1-AA48-8A337291E3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711E67-76C3-4CC3-854B-25605AA98B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7A4B22-B2A4-4903-8D8A-76E4970DA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A2FFC-DCC7-401C-AF48-FF719A1ADD46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A69274-AD91-4809-B837-C2AB2CECA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93A7AC-5CF0-4B25-B046-AF3EEB51F1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144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50E42-255C-4A94-B2AD-D2D6636BC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2B9B69-FB04-4335-9B5A-6CF47A24B0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3AC4B9-6091-49A9-B637-EC72559EE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EAFC-F183-45F0-A3AE-F7865826F0B9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9AD0B5-2281-4529-8523-93F023581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867D54-3803-485C-87C7-73CA131F6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87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B929BA-4680-4198-9B07-D65AFA5B92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C266D4-CCB0-4EF3-ABBE-CCD8D6BF66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E6C93-BD52-4655-AD42-6C57FAAE8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A2CC-FF0B-4B49-BFAD-D825D17D544E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6C598-6C26-4460-96CB-6867E7A63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A7220-BAD6-4571-97EA-099CD26AA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923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1: Phot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DC1A-E068-4962-B0BF-D021A7B115B2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4289258"/>
            <a:ext cx="10515600" cy="1356059"/>
          </a:xfrm>
          <a:prstGeom prst="rect">
            <a:avLst/>
          </a:prstGeom>
        </p:spPr>
        <p:txBody>
          <a:bodyPr anchor="b"/>
          <a:lstStyle>
            <a:lvl1pPr>
              <a:defRPr sz="48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5672305"/>
            <a:ext cx="10515600" cy="68404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15165"/>
            <a:ext cx="1287483" cy="1131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7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FD6E-B13D-4994-8C3D-8230B5B9DDDF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3381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2273D-EFCD-4EDE-971D-D71918BA6D62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177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4FF3A-54BC-4068-8FF6-B39C92601889}" type="datetime1">
              <a:rPr lang="en-US" smtClean="0"/>
              <a:t>10/27/2022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04655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B69F3-7AA1-4E88-A675-A7D458E0AFBC}" type="datetime1">
              <a:rPr lang="en-US" smtClean="0"/>
              <a:t>10/27/2022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766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FA0F6252-E6A9-420F-B840-0BFEFB054D97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058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D896-1C0F-430B-BFB0-19F16BCEAE04}" type="datetime1">
              <a:rPr lang="en-US" smtClean="0"/>
              <a:t>10/27/2022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469089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E7E10-028D-4CC1-914F-A1D2909D45CB}" type="datetime1">
              <a:rPr lang="en-US" smtClean="0"/>
              <a:t>10/27/2022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8332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66FF4B8-010A-B047-A4A2-CECC568B8D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925312"/>
            <a:ext cx="2321859" cy="654516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EE5CF10-454A-4175-82DA-D453962804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710883"/>
            <a:ext cx="9601200" cy="2306637"/>
          </a:xfrm>
        </p:spPr>
        <p:txBody>
          <a:bodyPr tIns="0" rIns="0" bIns="0" anchor="b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AE5AC7-53D4-4C0B-B42A-1A0692FD9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190558"/>
            <a:ext cx="9601200" cy="1655762"/>
          </a:xfrm>
        </p:spPr>
        <p:txBody>
          <a:bodyPr tIns="0" rIns="0" bIns="0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96E02B-B9F4-499C-8636-D007AAC35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F702B-F248-446F-9160-1F05DB36D3D4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BB4B01-15EC-433F-9EFE-F46608EF9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CCF19-ED3A-444D-9389-15BB71425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8588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B8DBE-A65E-489E-9AB9-0CC9F5077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F09BE-9B55-4FB5-94A8-D345EC0C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B36BF3-B767-404C-9980-D5EC1336C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0D720-B6B7-4F96-8EF6-92380059210F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E69CF4-31FB-4A49-9A6A-5D616C29B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4D128-D963-4687-A11C-8B4468DED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0986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9D7DE-BD2F-44A7-9A26-631D18203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709739"/>
            <a:ext cx="9601200" cy="27815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FF02F6-F40C-412A-8F1F-B0EDC42D1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4589463"/>
            <a:ext cx="9601200" cy="1500187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A2848-E113-4E1E-BEB8-7252BCAC5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02A03-0C28-402A-8B3D-01E2D055702E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36698-0571-4544-B8CE-46A287EDA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3FF6E0-585E-4E3C-AA69-4F05E9B98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6768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8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C1A62-05A9-4839-A0D3-464A59C9C82D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55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E21B7-A28E-4778-B02F-549747BDD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58E54-8D65-4A81-99B9-303DBC9547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832348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52C811-A17E-409B-926F-A8B503DCA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81500" y="1825625"/>
            <a:ext cx="3429000" cy="4351338"/>
          </a:xfrm>
        </p:spPr>
        <p:txBody>
          <a:bodyPr/>
          <a:lstStyle>
            <a:lvl1pPr>
              <a:defRPr sz="2200"/>
            </a:lvl1pPr>
            <a:lvl2pPr marL="574675" indent="-228600">
              <a:tabLst/>
              <a:defRPr sz="2000"/>
            </a:lvl2pPr>
            <a:lvl3pPr marL="801688" indent="-174625">
              <a:tabLst/>
              <a:defRPr sz="1800"/>
            </a:lvl3pPr>
            <a:lvl4pPr marL="1028700" indent="-153988">
              <a:tabLst/>
              <a:defRPr sz="1600"/>
            </a:lvl4pPr>
            <a:lvl5pPr marL="1262063" indent="-146050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9BADED-7370-42C0-92A7-9E8F573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9C128-BE27-43D6-A982-795EF41C2CFE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04C91-34CB-4540-A5C3-641C0D9D42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AAB89B-4B63-497F-A3B0-B98F1ED3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3DD63F5-A3E6-5541-A0D2-0741078CC51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53400" y="1823383"/>
            <a:ext cx="3429000" cy="4351338"/>
          </a:xfrm>
        </p:spPr>
        <p:txBody>
          <a:bodyPr/>
          <a:lstStyle>
            <a:lvl1pPr marL="233363" indent="-233363">
              <a:tabLst/>
              <a:defRPr sz="2200"/>
            </a:lvl1pPr>
            <a:lvl2pPr marL="514350" indent="-227013">
              <a:tabLst/>
              <a:defRPr sz="2000"/>
            </a:lvl2pPr>
            <a:lvl3pPr marL="747713" indent="-173038">
              <a:tabLst/>
              <a:defRPr sz="1800"/>
            </a:lvl3pPr>
            <a:lvl4pPr marL="1028700" indent="-153988">
              <a:tabLst/>
              <a:defRPr sz="1600"/>
            </a:lvl4pPr>
            <a:lvl5pPr marL="1201738" indent="-166688">
              <a:tabLst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2016970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709E6A-FDA0-4ED7-BE97-C8D95AC2B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9AF82F-23EB-452A-A518-6954BA4178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15353"/>
            <a:ext cx="5157787" cy="6897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F511F2-1879-422A-AC83-AF4B757EA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618140"/>
            <a:ext cx="5157787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D085B0-5E55-4173-AD52-0FAA8D689E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9212" y="1822075"/>
            <a:ext cx="5183188" cy="682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367218-91F9-4ED6-B3FB-013FE40273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12" y="2618140"/>
            <a:ext cx="5183188" cy="3567507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D77532-C7EF-4FB8-B588-848FEACDF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2C501-8A41-4E19-8883-23063458EA36}" type="datetime1">
              <a:rPr lang="en-US" smtClean="0"/>
              <a:t>10/27/2022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79C5B1-FC29-4686-A5C9-68EB6E213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00C4AA-2AAD-4FD5-882C-4D74AEB40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6140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BEDE-A162-40BD-B5DF-FF0D21BB2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E3442-FB53-48FB-8CC8-782FF2743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7E8DA-BEAC-40DD-B484-2C4D79F9A073}" type="datetime1">
              <a:rPr lang="en-US" smtClean="0"/>
              <a:t>10/27/2022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3A1A1C-89E4-4841-B8AB-BB40669C69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A9CEA0-EE21-44A0-B68B-DC3742CB4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3257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C52EDD-1EE3-4B95-8473-43C06E5B2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BC680-A5E9-4804-946B-A7345956BA68}" type="datetime1">
              <a:rPr lang="en-US" smtClean="0"/>
              <a:t>10/27/2022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CBE13D-AC6B-4824-9171-82D0D4FE6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C3C82-BD2C-4170-9977-C96F9E468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581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1049A-26B2-4C56-BBAF-F24162BA1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57200"/>
            <a:ext cx="41624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E30857-C015-474B-91A7-FA6B383FF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122829"/>
            <a:ext cx="6399212" cy="4738221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9F55E0-CAAD-418B-B798-EF8909A825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4806"/>
            <a:ext cx="4162425" cy="372418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84654-1CE8-4958-8751-DED82E1F7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2A0A3-2094-415C-B640-04902097C7AD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0DE396-885E-4921-803B-7D9BB9BF44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988B9E-F47E-4E3F-AED1-363F8FD6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074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12505-DA25-4627-AE8B-45B4E569D7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</a:t>
            </a:r>
            <a:br>
              <a:rPr lang="en-US"/>
            </a:br>
            <a:r>
              <a:rPr lang="en-US"/>
              <a:t>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0070E8-7368-44B9-AF9C-ACF947C1D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457200"/>
            <a:ext cx="6399212" cy="5714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0CC94-456E-4461-8F07-2069C3A33A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214884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956321-E8FB-41E1-85F6-DBD6EA5FF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3D5FB-4C7A-4409-A42D-70F0FE8E52D0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A4151C-9711-4DEA-A930-0BE29AAA55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C62239-A991-45D3-9A7C-078B372F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7281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3A054-1E05-49E4-9A16-3F64354E7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008EB-C649-4DF5-8B4C-A649F1678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C561E-6EC2-4599-9575-C067F25D9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F15BB-2B73-4E46-810F-F2ED550317AE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9F41A2-BA7C-411A-9330-0BD84C0C0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1534B-E674-4D9E-BC73-E4283BC2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6714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979964-4C31-41D4-B9E3-00E68D9F8C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B9CA52-E870-4B90-827A-92F579F9D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5972A-1E60-4BFE-842E-4D79CB7AC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D528C-2A98-4D77-9F11-D7A7DB271F19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A85AD-1626-4202-9D3C-04AD62118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5654E-34E4-440A-8E7A-8EBF46E06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4126A1-9282-4A82-AC02-A59AF4A96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4233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F58A4-BF23-4C87-9B3A-B8B8649529A1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3734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A0F27-4067-4140-8A05-341E3EA97D9D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0711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B1E4-9665-41B2-87C4-4F918EECC981}" type="datetime1">
              <a:rPr lang="en-US" smtClean="0"/>
              <a:t>10/27/2022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732371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360EC-D7DB-421B-B375-87CC85838A0B}" type="datetime1">
              <a:rPr lang="en-US" smtClean="0"/>
              <a:t>10/27/2022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0216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35EF6-A861-4840-A7B8-C8AC5126C9CA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44328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3734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10/27/2022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07113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10/27/2022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732371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10/27/2022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0216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4432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4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9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587F06-06AF-4366-B823-4450A798D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49CF81-3A9F-4244-BE1E-FEAA868D55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CA57AB-6B67-4B5D-BD25-061DB44932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5A3303-2761-4149-ABBE-E220ACC39BB0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D01659-C638-4C2A-9B3C-EF2E456945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B39376-DF9F-40A4-9564-6A28B0B659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EE347-9A8F-48F1-B5A0-56E3816F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050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4EBDA3CF-5A0C-4DFB-9C82-16BB3C7994E2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10000"/>
                  </a:schemeClr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710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54DCD-1F0F-46CE-9715-8F8146958D39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948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E98372-D69B-4C8A-9CBB-B1C76540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972800" cy="1325563"/>
          </a:xfrm>
          <a:prstGeom prst="rect">
            <a:avLst/>
          </a:prstGeom>
        </p:spPr>
        <p:txBody>
          <a:bodyPr vert="horz" lIns="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606B32-88C8-46F8-A892-446061875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25625"/>
            <a:ext cx="10972800" cy="4351338"/>
          </a:xfrm>
          <a:prstGeom prst="rect">
            <a:avLst/>
          </a:prstGeom>
          <a:noFill/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0707B2-76CD-463E-AE3E-654AD69596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772650" y="6400801"/>
            <a:ext cx="1333125" cy="197223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55F478A0-9918-4FAC-A37D-8E4A8392FE1A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EE54C-68AD-4486-8014-B28CE560FE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33263" y="6400801"/>
            <a:ext cx="5842207" cy="20917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C1B2D1-9758-4DCF-A947-E6FA30020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9906" y="6400800"/>
            <a:ext cx="382493" cy="181909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 fontAlgn="t">
              <a:defRPr sz="900" baseline="0">
                <a:solidFill>
                  <a:schemeClr val="bg1"/>
                </a:solidFill>
              </a:defRPr>
            </a:lvl1pPr>
          </a:lstStyle>
          <a:p>
            <a:fld id="{1C4126A1-9282-4A82-AC02-A59AF4A969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6774D7-0621-A844-AF51-9BC0AAC55D77}"/>
              </a:ext>
            </a:extLst>
          </p:cNvPr>
          <p:cNvSpPr txBox="1"/>
          <p:nvPr userDrawn="1"/>
        </p:nvSpPr>
        <p:spPr>
          <a:xfrm>
            <a:off x="604838" y="6400800"/>
            <a:ext cx="2932747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900" spc="50" baseline="0">
                <a:solidFill>
                  <a:schemeClr val="bg1"/>
                </a:solidFill>
              </a:rPr>
              <a:t>California Public Utilities Commission</a:t>
            </a:r>
          </a:p>
        </p:txBody>
      </p:sp>
    </p:spTree>
    <p:extLst>
      <p:ext uri="{BB962C8B-B14F-4D97-AF65-F5344CB8AC3E}">
        <p14:creationId xmlns:p14="http://schemas.microsoft.com/office/powerpoint/2010/main" val="1737180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  <p:sldLayoutId id="2147483781" r:id="rId12"/>
  </p:sldLayoutIdLst>
  <p:hf hdr="0" ftr="0" dt="0"/>
  <p:txStyles>
    <p:titleStyle>
      <a:lvl1pPr algn="l" defTabSz="914400" rtl="0" eaLnBrk="1" fontAlgn="b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71500" indent="-23177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200" kern="1200">
          <a:solidFill>
            <a:schemeClr val="bg1"/>
          </a:solidFill>
          <a:latin typeface="+mn-lt"/>
          <a:ea typeface="+mn-ea"/>
          <a:cs typeface="+mn-cs"/>
        </a:defRPr>
      </a:lvl2pPr>
      <a:lvl3pPr marL="971550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430338" indent="-16668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1889125" indent="-173038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tabLst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orient="horz" pos="4032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939B756D-4619-4E45-AE95-0C758E6BBF8A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369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10/27/2022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9" y="224496"/>
            <a:ext cx="827718" cy="72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369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Lists/DocketLog.aspx?docketnumber=19-ERDD-01" TargetMode="External"/><Relationship Id="rId2" Type="http://schemas.openxmlformats.org/officeDocument/2006/relationships/hyperlink" Target="https://www.energy.ca.gov/event/workshop/2022-10/advanced-battery-bankability-and-manufacturing-readiness-center-funding" TargetMode="External"/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gcc02.safelinks.protection.outlook.com/?url=https%3A%2F%2Fforms.office.com%2Fg%2FXzrhG71YBK&amp;data=05%7C01%7C%7C4b288604e4fa42d98aab08dab6575b04%7Cac3a124413f44ef68d1bbaa27148194e%7C0%7C0%7C638022783558987630%7CUnknown%7CTWFpbGZsb3d8eyJWIjoiMC4wLjAwMDAiLCJQIjoiV2luMzIiLCJBTiI6Ik1haWwiLCJXVCI6Mn0%3D%7C3000%7C%7C%7C&amp;sdata=uqbpk4%2BljS%2FsW37lv82S7Jd4g8p3zMK2xUWKNDe4Mqc%3D&amp;reserved=0" TargetMode="External"/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2.xml"/><Relationship Id="rId4" Type="http://schemas.openxmlformats.org/officeDocument/2006/relationships/hyperlink" Target="https://cdn.ymaws.com/ny-best.org/resource/resmgr/reports/2022-08-15_li-bridge_compend.pd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Lists/DocketLog.aspx?docketnumber=19-ERDD-01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1850" y="5739861"/>
            <a:ext cx="10515600" cy="1118139"/>
          </a:xfrm>
        </p:spPr>
        <p:txBody>
          <a:bodyPr>
            <a:normAutofit/>
          </a:bodyPr>
          <a:lstStyle/>
          <a:p>
            <a:endParaRPr lang="en-US" sz="1800"/>
          </a:p>
          <a:p>
            <a:r>
              <a:rPr lang="en-US" sz="1800"/>
              <a:t>October 27, 2022 </a:t>
            </a:r>
          </a:p>
          <a:p>
            <a:endParaRPr lang="en-US" sz="1800"/>
          </a:p>
          <a:p>
            <a:endParaRPr lang="en-US" sz="180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1850" y="4494447"/>
            <a:ext cx="10515600" cy="1356059"/>
          </a:xfrm>
        </p:spPr>
        <p:txBody>
          <a:bodyPr>
            <a:normAutofit/>
          </a:bodyPr>
          <a:lstStyle/>
          <a:p>
            <a:r>
              <a:rPr lang="en-US" sz="4400" dirty="0"/>
              <a:t>Advanced Battery Bankability Center Stakeholder Workshop</a:t>
            </a:r>
          </a:p>
        </p:txBody>
      </p:sp>
    </p:spTree>
    <p:extLst>
      <p:ext uri="{BB962C8B-B14F-4D97-AF65-F5344CB8AC3E}">
        <p14:creationId xmlns:p14="http://schemas.microsoft.com/office/powerpoint/2010/main" val="1975939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27229E5-F491-4E4E-9F43-09D2D2877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Workshop Agenda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F429A7-EB5E-4F94-AF48-58BD198E7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9371" y="1439056"/>
            <a:ext cx="10394430" cy="473790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sz="2800" b="1">
                <a:ea typeface="+mn-lt"/>
                <a:cs typeface="+mn-lt"/>
              </a:rPr>
              <a:t>Commissioner Opening Remarks</a:t>
            </a:r>
          </a:p>
          <a:p>
            <a:pPr>
              <a:lnSpc>
                <a:spcPct val="150000"/>
              </a:lnSpc>
            </a:pPr>
            <a:r>
              <a:rPr lang="en-US" sz="2800" b="1">
                <a:ea typeface="+mn-lt"/>
                <a:cs typeface="+mn-lt"/>
              </a:rPr>
              <a:t>CEC Staff Presentation </a:t>
            </a:r>
          </a:p>
          <a:p>
            <a:pPr>
              <a:lnSpc>
                <a:spcPct val="150000"/>
              </a:lnSpc>
            </a:pPr>
            <a:r>
              <a:rPr lang="en-US" sz="2800" b="1">
                <a:ea typeface="+mn-lt"/>
                <a:cs typeface="+mn-lt"/>
              </a:rPr>
              <a:t>Presentation on Li-Bridge and Battery NY</a:t>
            </a:r>
          </a:p>
          <a:p>
            <a:pPr>
              <a:lnSpc>
                <a:spcPct val="150000"/>
              </a:lnSpc>
            </a:pPr>
            <a:r>
              <a:rPr lang="en-US" sz="2800" b="1">
                <a:ea typeface="+mn-lt"/>
                <a:cs typeface="+mn-lt"/>
              </a:rPr>
              <a:t>Panel Discussion: Perspectives from Battery Technology Companies  </a:t>
            </a:r>
          </a:p>
          <a:p>
            <a:pPr>
              <a:lnSpc>
                <a:spcPct val="150000"/>
              </a:lnSpc>
            </a:pPr>
            <a:r>
              <a:rPr lang="en-US" sz="2800" b="1">
                <a:ea typeface="+mn-lt"/>
                <a:cs typeface="+mn-lt"/>
              </a:rPr>
              <a:t>Public Comments and Questions</a:t>
            </a:r>
            <a:r>
              <a:rPr lang="en-US" sz="2800">
                <a:ea typeface="+mn-lt"/>
                <a:cs typeface="+mn-lt"/>
              </a:rPr>
              <a:t> </a:t>
            </a:r>
            <a:endParaRPr lang="en-US" sz="2800">
              <a:cs typeface="Arial" panose="020B0604020202020204"/>
            </a:endParaRPr>
          </a:p>
          <a:p>
            <a:pPr>
              <a:lnSpc>
                <a:spcPct val="150000"/>
              </a:lnSpc>
            </a:pPr>
            <a:r>
              <a:rPr lang="en-US" sz="2800" b="1">
                <a:ea typeface="+mn-lt"/>
                <a:cs typeface="+mn-lt"/>
              </a:rPr>
              <a:t>Closing and Next Steps </a:t>
            </a:r>
            <a:endParaRPr lang="en-US" sz="2800">
              <a:cs typeface="Arial" panose="020B0604020202020204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00CD45-62D0-4EE3-A7EE-7171DE9AA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902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75A7683-F870-2375-7CCA-71826A726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Housekeeping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BC2DAA-14C9-B20C-6C4C-4213A0CEF7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9011" y="1275907"/>
            <a:ext cx="9953978" cy="49010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600">
                <a:ea typeface="+mn-lt"/>
                <a:cs typeface="+mn-lt"/>
              </a:rPr>
              <a:t>• Workshop is being recorded on Zoom </a:t>
            </a:r>
          </a:p>
          <a:p>
            <a:pPr marL="0" indent="0">
              <a:buNone/>
            </a:pPr>
            <a:r>
              <a:rPr lang="en-US" sz="2600">
                <a:ea typeface="+mn-lt"/>
                <a:cs typeface="+mn-lt"/>
              </a:rPr>
              <a:t>• Virtual Participation via Zoom or telephone during the Public Comment period </a:t>
            </a:r>
          </a:p>
          <a:p>
            <a:pPr marL="0" indent="0">
              <a:buNone/>
            </a:pPr>
            <a:r>
              <a:rPr lang="en-US" sz="2600">
                <a:ea typeface="+mn-lt"/>
                <a:cs typeface="+mn-lt"/>
              </a:rPr>
              <a:t>• Presentation and other related documents are available online:</a:t>
            </a:r>
          </a:p>
          <a:p>
            <a:pPr marL="457200" lvl="1" indent="0">
              <a:buNone/>
            </a:pPr>
            <a:r>
              <a:rPr lang="en-US" sz="2600"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Workshop on Advanced Battery Bankability and Manufacturing Readiness Center Funding Concept Event Page</a:t>
            </a:r>
            <a:endParaRPr lang="en-US" sz="2600">
              <a:ea typeface="+mn-lt"/>
              <a:cs typeface="+mn-lt"/>
            </a:endParaRPr>
          </a:p>
          <a:p>
            <a:pPr marL="457200" lvl="1" indent="0">
              <a:buNone/>
            </a:pPr>
            <a:r>
              <a:rPr lang="en-US" sz="2600"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https://www.energy.ca.gov/event/workshop/2022-10/advanced-battery-bankability-and-manufacturing-readiness-center-funding</a:t>
            </a:r>
            <a:endParaRPr lang="en-US" sz="2600">
              <a:ea typeface="+mn-lt"/>
              <a:cs typeface="+mn-lt"/>
            </a:endParaRPr>
          </a:p>
          <a:p>
            <a:pPr marL="0" indent="0">
              <a:buNone/>
            </a:pPr>
            <a:endParaRPr lang="en-US" sz="260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2600">
                <a:ea typeface="+mn-lt"/>
                <a:cs typeface="+mn-lt"/>
              </a:rPr>
              <a:t>• Research Idea Exchange Docket No. 19-ERDD-01</a:t>
            </a:r>
          </a:p>
          <a:p>
            <a:pPr marL="457200" lvl="1" indent="0">
              <a:buNone/>
            </a:pPr>
            <a:r>
              <a:rPr lang="en-US" sz="2600"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Website to submit comments</a:t>
            </a:r>
            <a:endParaRPr lang="en-US" sz="2600">
              <a:ea typeface="+mn-lt"/>
              <a:cs typeface="+mn-lt"/>
            </a:endParaRPr>
          </a:p>
          <a:p>
            <a:pPr marL="457200" lvl="1" indent="0">
              <a:buNone/>
            </a:pPr>
            <a:r>
              <a:rPr lang="sv-SE" sz="2600"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https://efiling.energy.ca.gov/Lists/DocketLog.aspx?docketnumber=19-ERDD-01</a:t>
            </a:r>
            <a:endParaRPr lang="en-US" sz="2600">
              <a:ea typeface="+mn-lt"/>
              <a:cs typeface="+mn-lt"/>
            </a:endParaRPr>
          </a:p>
          <a:p>
            <a:pPr marL="0" indent="0">
              <a:buNone/>
            </a:pPr>
            <a:endParaRPr lang="en-US" sz="2600">
              <a:ea typeface="+mn-lt"/>
              <a:cs typeface="+mn-lt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ED851AA-08C5-8682-401A-395A6C34A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28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BB2505-F1A0-E301-9F1F-44D700549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Commitment to Diversity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0003D1-3C71-81B8-3CD7-B06168BCE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9011" y="1825625"/>
            <a:ext cx="9953978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/>
              <a:t>CEC adopted a resolution strengthening its commitment to diversity in our funding programs. CEC continues to encourage disadvantaged and underrepresented businesses and communities to engage in and benefit from our many programs. </a:t>
            </a:r>
          </a:p>
          <a:p>
            <a:endParaRPr lang="en-US"/>
          </a:p>
          <a:p>
            <a:pPr marL="0" indent="0">
              <a:buNone/>
            </a:pPr>
            <a:r>
              <a:rPr lang="en-US"/>
              <a:t>To meet this commitment, CEC staff conducts outreach efforts and activities to: </a:t>
            </a:r>
          </a:p>
          <a:p>
            <a:pPr lvl="1"/>
            <a:r>
              <a:rPr lang="en-US"/>
              <a:t>Engage with disadvantaged and underrepresented groups throughout the state. </a:t>
            </a:r>
          </a:p>
          <a:p>
            <a:pPr marL="457200" lvl="1" indent="0">
              <a:buNone/>
            </a:pPr>
            <a:r>
              <a:rPr lang="en-US"/>
              <a:t>• Notify potential new applicants about the CEC’s funding opportunities. </a:t>
            </a:r>
          </a:p>
          <a:p>
            <a:pPr marL="457200" lvl="1" indent="0">
              <a:buNone/>
            </a:pPr>
            <a:r>
              <a:rPr lang="en-US"/>
              <a:t>• Assist applicants in understanding how to apply for funding from the CEC’s programs. </a:t>
            </a:r>
          </a:p>
          <a:p>
            <a:pPr marL="457200" lvl="1" indent="0">
              <a:buNone/>
            </a:pPr>
            <a:r>
              <a:rPr lang="en-US"/>
              <a:t>• Survey participants to measure progress in diversity outreach efforts.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1789613-6165-7BED-1BBA-F444360D8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679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11A7A93-B514-7453-5341-F6F66CFE7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 Want to Hear From You!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B24DF0-7C01-A03E-A38D-9825AB2F09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/>
              <a:t>Participation Survey </a:t>
            </a:r>
          </a:p>
          <a:p>
            <a:pPr marL="0" indent="0">
              <a:buNone/>
            </a:pPr>
            <a:r>
              <a:rPr lang="en-US"/>
              <a:t>Survey responses will be summarized anonymously to track attendance of underrepresented groups in our workshops for public reporting purposes. </a:t>
            </a:r>
          </a:p>
          <a:p>
            <a:endParaRPr lang="en-US"/>
          </a:p>
          <a:p>
            <a:r>
              <a:rPr lang="en-US"/>
              <a:t>Online participants, please use this link: </a:t>
            </a:r>
            <a:r>
              <a:rPr lang="en-US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https://forms.office.com/g/XzrhG71YBK</a:t>
            </a:r>
            <a:endParaRPr lang="en-US"/>
          </a:p>
          <a:p>
            <a:endParaRPr lang="en-US"/>
          </a:p>
          <a:p>
            <a:endParaRPr lang="en-US"/>
          </a:p>
          <a:p>
            <a:pPr marL="0" indent="0">
              <a:buNone/>
            </a:pPr>
            <a:r>
              <a:rPr lang="en-US"/>
              <a:t>Thanks!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0572C3-C1C7-64F3-8FE0-B0B55822B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89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50FB6A2-128F-43D9-9F67-52AC6E2EED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400" b="1" kern="1200">
                <a:solidFill>
                  <a:srgbClr val="083763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Welcome and Opening Remarks </a:t>
            </a:r>
            <a:endParaRPr lang="en-US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BBF795B-A988-4902-8094-46D55B388F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850903"/>
          </a:xfrm>
        </p:spPr>
        <p:txBody>
          <a:bodyPr/>
          <a:lstStyle/>
          <a:p>
            <a:r>
              <a:rPr lang="en-US" b="1"/>
              <a:t>Commissioner Opening Comments</a:t>
            </a:r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58CCD4-35A3-4F4E-95D4-BA974CD57101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0431463" y="6462713"/>
            <a:ext cx="1760537" cy="365125"/>
          </a:xfrm>
        </p:spPr>
        <p:txBody>
          <a:bodyPr/>
          <a:lstStyle/>
          <a:p>
            <a:fld id="{7F09A1A5-4186-AE45-B489-8F93D826EB4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440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54315-A04A-3B1B-32EA-3E79902D9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7254" y="81203"/>
            <a:ext cx="9953978" cy="1038840"/>
          </a:xfrm>
        </p:spPr>
        <p:txBody>
          <a:bodyPr>
            <a:normAutofit/>
          </a:bodyPr>
          <a:lstStyle/>
          <a:p>
            <a:r>
              <a:rPr lang="en-US" sz="3200" dirty="0"/>
              <a:t>Battery Storage is Key to California's Energy Policy Goals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BBD7A8-50D1-3D6D-B89B-C8AB9C375908}"/>
              </a:ext>
            </a:extLst>
          </p:cNvPr>
          <p:cNvSpPr txBox="1"/>
          <p:nvPr/>
        </p:nvSpPr>
        <p:spPr>
          <a:xfrm>
            <a:off x="595900" y="1518485"/>
            <a:ext cx="5500099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accent1">
                    <a:lumMod val="50000"/>
                  </a:schemeClr>
                </a:solidFill>
                <a:cs typeface="Arial"/>
              </a:rPr>
              <a:t>Executive Order N-79-20: 100 Percent Zero-Emission Vehicles by 2035 </a:t>
            </a:r>
            <a:r>
              <a:rPr lang="en-US" sz="2400">
                <a:solidFill>
                  <a:schemeClr val="accent1">
                    <a:lumMod val="50000"/>
                  </a:schemeClr>
                </a:solidFill>
                <a:cs typeface="Arial"/>
              </a:rPr>
              <a:t>– 8 million EVs by 2030 (currently 1.2 million+)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accent1">
                    <a:lumMod val="50000"/>
                  </a:schemeClr>
                </a:solidFill>
                <a:ea typeface="+mn-lt"/>
                <a:cs typeface="+mn-lt"/>
              </a:rPr>
              <a:t>Advanced Clean Cars II rule </a:t>
            </a:r>
            <a:r>
              <a:rPr lang="en-US" sz="2400">
                <a:solidFill>
                  <a:schemeClr val="accent1">
                    <a:lumMod val="50000"/>
                  </a:schemeClr>
                </a:solidFill>
                <a:ea typeface="+mn-lt"/>
                <a:cs typeface="+mn-lt"/>
              </a:rPr>
              <a:t>–100% of new cars and light trucks sold will be zero-emission vehicles</a:t>
            </a:r>
            <a:endParaRPr lang="en-US" sz="2400">
              <a:solidFill>
                <a:schemeClr val="accent1">
                  <a:lumMod val="50000"/>
                </a:schemeClr>
              </a:solidFill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>
                <a:solidFill>
                  <a:schemeClr val="accent1">
                    <a:lumMod val="50000"/>
                  </a:schemeClr>
                </a:solidFill>
                <a:cs typeface="Arial"/>
              </a:rPr>
              <a:t>SB 100: 100 Percent Clean Electricity by 2045 </a:t>
            </a:r>
            <a:r>
              <a:rPr lang="en-US" sz="2400">
                <a:solidFill>
                  <a:schemeClr val="accent1">
                    <a:lumMod val="50000"/>
                  </a:schemeClr>
                </a:solidFill>
                <a:cs typeface="Arial"/>
              </a:rPr>
              <a:t>– </a:t>
            </a:r>
            <a:br>
              <a:rPr lang="en-US" sz="2400">
                <a:solidFill>
                  <a:schemeClr val="accent1">
                    <a:lumMod val="50000"/>
                  </a:schemeClr>
                </a:solidFill>
                <a:cs typeface="Arial"/>
              </a:rPr>
            </a:br>
            <a:r>
              <a:rPr lang="en-US" sz="2400">
                <a:solidFill>
                  <a:schemeClr val="accent1">
                    <a:lumMod val="50000"/>
                  </a:schemeClr>
                </a:solidFill>
                <a:cs typeface="Arial"/>
              </a:rPr>
              <a:t>48,800 MW battery storage capacity (currently &gt; 4,000 MW)</a:t>
            </a:r>
          </a:p>
        </p:txBody>
      </p:sp>
      <p:pic>
        <p:nvPicPr>
          <p:cNvPr id="5" name="Picture 5" descr="Image of Electric Vehicle">
            <a:extLst>
              <a:ext uri="{FF2B5EF4-FFF2-40B4-BE49-F238E27FC236}">
                <a16:creationId xmlns:a16="http://schemas.microsoft.com/office/drawing/2014/main" id="{14A26171-559C-7640-C349-E7294DCF21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1368" y="1410770"/>
            <a:ext cx="4845115" cy="2566001"/>
          </a:xfrm>
        </p:spPr>
      </p:pic>
      <p:pic>
        <p:nvPicPr>
          <p:cNvPr id="6" name="Picture 6" descr="Image of stationary battery storage">
            <a:extLst>
              <a:ext uri="{FF2B5EF4-FFF2-40B4-BE49-F238E27FC236}">
                <a16:creationId xmlns:a16="http://schemas.microsoft.com/office/drawing/2014/main" id="{FD6E5734-5984-D161-A7C0-5E1FCAEBAE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0855" y="4177526"/>
            <a:ext cx="4847359" cy="255540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13E0B4-0410-1538-6479-459EE4176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274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5EE372-843A-1B7F-23B0-01E3656D9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1890" y="107181"/>
            <a:ext cx="9953978" cy="1038840"/>
          </a:xfrm>
        </p:spPr>
        <p:txBody>
          <a:bodyPr>
            <a:normAutofit/>
          </a:bodyPr>
          <a:lstStyle/>
          <a:p>
            <a:r>
              <a:rPr lang="en-US" sz="3200" dirty="0"/>
              <a:t>An Expanding Role for Batteries in our Energy and Climate Goals</a:t>
            </a:r>
          </a:p>
        </p:txBody>
      </p:sp>
      <p:pic>
        <p:nvPicPr>
          <p:cNvPr id="6" name="Picture 6" descr="Image of electric drone">
            <a:extLst>
              <a:ext uri="{FF2B5EF4-FFF2-40B4-BE49-F238E27FC236}">
                <a16:creationId xmlns:a16="http://schemas.microsoft.com/office/drawing/2014/main" id="{EFD90799-C7F6-3013-6247-BEC7DBC8B32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889" b="14023"/>
          <a:stretch/>
        </p:blipFill>
        <p:spPr>
          <a:xfrm>
            <a:off x="473537" y="1338705"/>
            <a:ext cx="2974134" cy="228171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87BC036-BAB3-6F1C-CBAA-DDBCA30F2785}"/>
              </a:ext>
            </a:extLst>
          </p:cNvPr>
          <p:cNvSpPr txBox="1"/>
          <p:nvPr/>
        </p:nvSpPr>
        <p:spPr>
          <a:xfrm>
            <a:off x="477077" y="3617843"/>
            <a:ext cx="297511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/>
              <a:t>Drone Applications</a:t>
            </a:r>
            <a:r>
              <a:rPr lang="en-US"/>
              <a:t> </a:t>
            </a:r>
          </a:p>
        </p:txBody>
      </p:sp>
      <p:pic>
        <p:nvPicPr>
          <p:cNvPr id="7" name="Picture 7" descr="Image of electric bus">
            <a:extLst>
              <a:ext uri="{FF2B5EF4-FFF2-40B4-BE49-F238E27FC236}">
                <a16:creationId xmlns:a16="http://schemas.microsoft.com/office/drawing/2014/main" id="{AE860EC6-2419-5D2F-912E-3BFA31F8F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0503" y="1337942"/>
            <a:ext cx="3868881" cy="20048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E8F134F-26BC-E81A-3D29-8B5327EBC7D0}"/>
              </a:ext>
            </a:extLst>
          </p:cNvPr>
          <p:cNvSpPr txBox="1"/>
          <p:nvPr/>
        </p:nvSpPr>
        <p:spPr>
          <a:xfrm>
            <a:off x="8017565" y="3339548"/>
            <a:ext cx="3869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/>
              <a:t>Medium and Heavy-Duty Transportation</a:t>
            </a:r>
            <a:r>
              <a:rPr lang="en-US"/>
              <a:t> </a:t>
            </a:r>
          </a:p>
        </p:txBody>
      </p:sp>
      <p:pic>
        <p:nvPicPr>
          <p:cNvPr id="8" name="Picture 8" descr="Image of electric scooter">
            <a:extLst>
              <a:ext uri="{FF2B5EF4-FFF2-40B4-BE49-F238E27FC236}">
                <a16:creationId xmlns:a16="http://schemas.microsoft.com/office/drawing/2014/main" id="{1EBC2D0D-3A86-851B-632C-4CBD41A17EC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923" r="6043"/>
          <a:stretch/>
        </p:blipFill>
        <p:spPr>
          <a:xfrm>
            <a:off x="471354" y="4291520"/>
            <a:ext cx="2980396" cy="204814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FC1F03B-E0BD-1B23-464A-9F70AB81CC57}"/>
              </a:ext>
            </a:extLst>
          </p:cNvPr>
          <p:cNvSpPr txBox="1"/>
          <p:nvPr/>
        </p:nvSpPr>
        <p:spPr>
          <a:xfrm>
            <a:off x="470451" y="6341165"/>
            <a:ext cx="298173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cs typeface="Arial"/>
              </a:rPr>
              <a:t>Micro Mobility</a:t>
            </a:r>
            <a:endParaRPr lang="en-US"/>
          </a:p>
        </p:txBody>
      </p:sp>
      <p:pic>
        <p:nvPicPr>
          <p:cNvPr id="12" name="Picture 12" descr="Image of ultra fast charging station">
            <a:extLst>
              <a:ext uri="{FF2B5EF4-FFF2-40B4-BE49-F238E27FC236}">
                <a16:creationId xmlns:a16="http://schemas.microsoft.com/office/drawing/2014/main" id="{857C667B-C5B6-45BC-A63B-02BBC403F8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2374" y="2029331"/>
            <a:ext cx="2743200" cy="288351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4D4D636-9196-EBCF-8745-1BD8824CB304}"/>
              </a:ext>
            </a:extLst>
          </p:cNvPr>
          <p:cNvSpPr txBox="1"/>
          <p:nvPr/>
        </p:nvSpPr>
        <p:spPr>
          <a:xfrm>
            <a:off x="4359964" y="487679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/>
              <a:t>Ultra-fast EV Charging</a:t>
            </a:r>
            <a:r>
              <a:rPr lang="en-US"/>
              <a:t> </a:t>
            </a:r>
          </a:p>
        </p:txBody>
      </p:sp>
      <p:pic>
        <p:nvPicPr>
          <p:cNvPr id="5" name="Picture 5" descr="Image of electric aircraft">
            <a:extLst>
              <a:ext uri="{FF2B5EF4-FFF2-40B4-BE49-F238E27FC236}">
                <a16:creationId xmlns:a16="http://schemas.microsoft.com/office/drawing/2014/main" id="{6849003A-C044-2C50-AAB4-216C0A606F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8017164" y="4218844"/>
            <a:ext cx="3861088" cy="205307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2845096-DE81-33C1-61F7-32983BF4860B}"/>
              </a:ext>
            </a:extLst>
          </p:cNvPr>
          <p:cNvSpPr txBox="1"/>
          <p:nvPr/>
        </p:nvSpPr>
        <p:spPr>
          <a:xfrm>
            <a:off x="8017564" y="6274903"/>
            <a:ext cx="386963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>
                <a:cs typeface="Arial"/>
              </a:rPr>
              <a:t>Aviation </a:t>
            </a: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803E12-AAD7-6BC8-B9EA-CBDD914BF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23836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B2A3E88-3AF1-A94B-698F-40D7DAF23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484" y="161617"/>
            <a:ext cx="9953978" cy="1038840"/>
          </a:xfrm>
        </p:spPr>
        <p:txBody>
          <a:bodyPr>
            <a:normAutofit/>
          </a:bodyPr>
          <a:lstStyle/>
          <a:p>
            <a:r>
              <a:rPr lang="en-US" sz="3200" dirty="0"/>
              <a:t>New Technologies are Addressing Challenges to Current Lithium-ion Batteries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9C2A28-843E-D320-179D-4E73422F446D}"/>
              </a:ext>
            </a:extLst>
          </p:cNvPr>
          <p:cNvSpPr txBox="1"/>
          <p:nvPr/>
        </p:nvSpPr>
        <p:spPr>
          <a:xfrm>
            <a:off x="346450" y="1896910"/>
            <a:ext cx="6231173" cy="459407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</a:rPr>
              <a:t>Cost and performance</a:t>
            </a:r>
            <a:r>
              <a:rPr lang="en-US" sz="2200">
                <a:solidFill>
                  <a:schemeClr val="accent1">
                    <a:lumMod val="50000"/>
                  </a:schemeClr>
                </a:solidFill>
              </a:rPr>
              <a:t>: improve key metrics such as energy density, charge time, cycle life and $/kWh. </a:t>
            </a:r>
            <a:endParaRPr lang="en-US" sz="2200">
              <a:solidFill>
                <a:schemeClr val="accent1">
                  <a:lumMod val="50000"/>
                </a:schemeClr>
              </a:solidFill>
              <a:cs typeface="Arial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2200" b="1">
              <a:solidFill>
                <a:schemeClr val="accent1">
                  <a:lumMod val="50000"/>
                </a:schemeClr>
              </a:solidFill>
              <a:cs typeface="Arial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</a:rPr>
              <a:t>Supply chain security</a:t>
            </a:r>
            <a:r>
              <a:rPr lang="en-US" sz="2200">
                <a:solidFill>
                  <a:schemeClr val="accent1">
                    <a:lumMod val="50000"/>
                  </a:schemeClr>
                </a:solidFill>
              </a:rPr>
              <a:t>: reduce cobalt, nickel and reliance on imported lithium. </a:t>
            </a:r>
            <a:br>
              <a:rPr lang="en-US" sz="2200"/>
            </a:br>
            <a:endParaRPr lang="en-US" sz="2200">
              <a:solidFill>
                <a:schemeClr val="accent1">
                  <a:lumMod val="50000"/>
                </a:schemeClr>
              </a:solidFill>
              <a:cs typeface="Arial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</a:rPr>
              <a:t>Safety</a:t>
            </a:r>
            <a:r>
              <a:rPr lang="en-US" sz="2200">
                <a:solidFill>
                  <a:schemeClr val="accent1">
                    <a:lumMod val="50000"/>
                  </a:schemeClr>
                </a:solidFill>
              </a:rPr>
              <a:t>: reduce thermal runaway and other safety concerns.</a:t>
            </a:r>
            <a:br>
              <a:rPr lang="en-US" sz="2200"/>
            </a:br>
            <a:endParaRPr lang="en-US" sz="2200">
              <a:solidFill>
                <a:schemeClr val="accent1">
                  <a:lumMod val="50000"/>
                </a:schemeClr>
              </a:solidFill>
              <a:cs typeface="Arial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200" b="1">
                <a:solidFill>
                  <a:schemeClr val="accent1">
                    <a:lumMod val="50000"/>
                  </a:schemeClr>
                </a:solidFill>
              </a:rPr>
              <a:t>End-of-Life Management</a:t>
            </a:r>
            <a:r>
              <a:rPr lang="en-US" sz="2200">
                <a:solidFill>
                  <a:schemeClr val="accent1">
                    <a:lumMod val="50000"/>
                  </a:schemeClr>
                </a:solidFill>
              </a:rPr>
              <a:t>: increase the economic feasibility to repurpose and recycle lithium-ion batteries.</a:t>
            </a:r>
            <a:r>
              <a:rPr lang="en-US" sz="2400">
                <a:solidFill>
                  <a:schemeClr val="accent1">
                    <a:lumMod val="50000"/>
                  </a:schemeClr>
                </a:solidFill>
              </a:rPr>
              <a:t> </a:t>
            </a:r>
            <a:endParaRPr lang="en-US" sz="2400">
              <a:solidFill>
                <a:schemeClr val="accent1">
                  <a:lumMod val="50000"/>
                </a:schemeClr>
              </a:solidFill>
              <a:cs typeface="Arial"/>
            </a:endParaRPr>
          </a:p>
        </p:txBody>
      </p:sp>
      <p:pic>
        <p:nvPicPr>
          <p:cNvPr id="1026" name="Picture 2" descr="Sylvatex Logo">
            <a:extLst>
              <a:ext uri="{FF2B5EF4-FFF2-40B4-BE49-F238E27FC236}">
                <a16:creationId xmlns:a16="http://schemas.microsoft.com/office/drawing/2014/main" id="{A0D7E867-885F-CA73-AEBE-547A6C5B68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423" y="177486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8" descr="Enzinc logo">
            <a:extLst>
              <a:ext uri="{FF2B5EF4-FFF2-40B4-BE49-F238E27FC236}">
                <a16:creationId xmlns:a16="http://schemas.microsoft.com/office/drawing/2014/main" id="{B12D49B4-112B-4305-B42B-F4DF9C1B15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1175" y="1534379"/>
            <a:ext cx="2544871" cy="800092"/>
          </a:xfrm>
          <a:prstGeom prst="rect">
            <a:avLst/>
          </a:prstGeom>
        </p:spPr>
      </p:pic>
      <p:pic>
        <p:nvPicPr>
          <p:cNvPr id="12" name="Picture 11" descr="liminal logo">
            <a:extLst>
              <a:ext uri="{FF2B5EF4-FFF2-40B4-BE49-F238E27FC236}">
                <a16:creationId xmlns:a16="http://schemas.microsoft.com/office/drawing/2014/main" id="{207882A5-E016-4EAB-BEF0-F383063190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3526" y="2663757"/>
            <a:ext cx="2120084" cy="537088"/>
          </a:xfrm>
          <a:prstGeom prst="rect">
            <a:avLst/>
          </a:prstGeom>
        </p:spPr>
      </p:pic>
      <p:pic>
        <p:nvPicPr>
          <p:cNvPr id="8" name="Picture 34" descr="Sparkz logo">
            <a:extLst>
              <a:ext uri="{FF2B5EF4-FFF2-40B4-BE49-F238E27FC236}">
                <a16:creationId xmlns:a16="http://schemas.microsoft.com/office/drawing/2014/main" id="{33608858-EA94-4063-AADD-DC15123C8E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9523" y="3447444"/>
            <a:ext cx="1258234" cy="1351437"/>
          </a:xfrm>
          <a:prstGeom prst="rect">
            <a:avLst/>
          </a:prstGeom>
        </p:spPr>
      </p:pic>
      <p:pic>
        <p:nvPicPr>
          <p:cNvPr id="10" name="Picture 978" descr="Cuberg logo">
            <a:extLst>
              <a:ext uri="{FF2B5EF4-FFF2-40B4-BE49-F238E27FC236}">
                <a16:creationId xmlns:a16="http://schemas.microsoft.com/office/drawing/2014/main" id="{6420425A-CA73-4137-B5A2-4832E2198E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59267" y="3663951"/>
            <a:ext cx="2432876" cy="603429"/>
          </a:xfrm>
          <a:prstGeom prst="rect">
            <a:avLst/>
          </a:prstGeom>
        </p:spPr>
      </p:pic>
      <p:pic>
        <p:nvPicPr>
          <p:cNvPr id="9" name="Picture 33" descr="South 8 Technologies logo">
            <a:extLst>
              <a:ext uri="{FF2B5EF4-FFF2-40B4-BE49-F238E27FC236}">
                <a16:creationId xmlns:a16="http://schemas.microsoft.com/office/drawing/2014/main" id="{FF13CEC0-4086-4391-BBEB-FC53E1B176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65557" y="4576337"/>
            <a:ext cx="2076130" cy="526142"/>
          </a:xfrm>
          <a:prstGeom prst="rect">
            <a:avLst/>
          </a:prstGeom>
        </p:spPr>
      </p:pic>
      <p:pic>
        <p:nvPicPr>
          <p:cNvPr id="2052" name="Picture 4" descr="Sepion Technologies">
            <a:extLst>
              <a:ext uri="{FF2B5EF4-FFF2-40B4-BE49-F238E27FC236}">
                <a16:creationId xmlns:a16="http://schemas.microsoft.com/office/drawing/2014/main" id="{91525236-8496-4E79-B751-27115654A1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459" y="5593508"/>
            <a:ext cx="2584913" cy="800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2" descr="Coreshell logo">
            <a:extLst>
              <a:ext uri="{FF2B5EF4-FFF2-40B4-BE49-F238E27FC236}">
                <a16:creationId xmlns:a16="http://schemas.microsoft.com/office/drawing/2014/main" id="{AB159933-4CD5-4365-94D1-F76E9470CE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46224" y="5523873"/>
            <a:ext cx="1992670" cy="1121923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4636A03-F0BC-CC72-1859-C7C99E8D7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4283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FB266-82B6-5298-1C58-76F0A5CF8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93932"/>
            <a:ext cx="9953978" cy="1038840"/>
          </a:xfrm>
        </p:spPr>
        <p:txBody>
          <a:bodyPr>
            <a:normAutofit/>
          </a:bodyPr>
          <a:lstStyle/>
          <a:p>
            <a:r>
              <a:rPr lang="en-US" sz="3200" dirty="0"/>
              <a:t>Barriers Remain for New Battery Technologies and Companies</a:t>
            </a:r>
          </a:p>
        </p:txBody>
      </p:sp>
      <p:pic>
        <p:nvPicPr>
          <p:cNvPr id="8" name="Picture 7" descr="Table from Li-Bridge Report: Bridge the Lithium Battery Supply Chain Gap, 9 challenges hindering US battery industry">
            <a:extLst>
              <a:ext uri="{FF2B5EF4-FFF2-40B4-BE49-F238E27FC236}">
                <a16:creationId xmlns:a16="http://schemas.microsoft.com/office/drawing/2014/main" id="{4F0D6133-95C2-8BB0-DEEC-9B92C52E9E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8465" r="130"/>
          <a:stretch/>
        </p:blipFill>
        <p:spPr>
          <a:xfrm>
            <a:off x="1005371" y="1303912"/>
            <a:ext cx="10181259" cy="49369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3EB53B-BF4C-CA63-B27A-35939AABDD95}"/>
              </a:ext>
            </a:extLst>
          </p:cNvPr>
          <p:cNvSpPr txBox="1"/>
          <p:nvPr/>
        </p:nvSpPr>
        <p:spPr>
          <a:xfrm>
            <a:off x="815489" y="6240848"/>
            <a:ext cx="10538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Source: Li-Bridge: Bridge the Lithium Battery Supply Chain Gap. Boston Consulting Group. </a:t>
            </a:r>
            <a:r>
              <a:rPr lang="en-US" sz="140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https://cdn.ymaws.com/ny-best.org/resource/resmgr/reports/2022-08-15_li-bridge_compend.pdf</a:t>
            </a:r>
            <a:endParaRPr lang="en-US" sz="14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6DDF3-E122-883F-BECC-8A3732696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77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2728A63-3943-41BB-F44F-45FD0221B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2941" y="85813"/>
            <a:ext cx="9953978" cy="1038840"/>
          </a:xfrm>
        </p:spPr>
        <p:txBody>
          <a:bodyPr>
            <a:normAutofit/>
          </a:bodyPr>
          <a:lstStyle/>
          <a:p>
            <a:r>
              <a:rPr lang="en-US" sz="3200" dirty="0"/>
              <a:t>Advanced Battery Bankability Accelerator (ABBA) Concept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E972D-950B-36B6-BB20-4469884684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5406" y="1742305"/>
            <a:ext cx="582059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CEC plans to issue a competitive solicitation in Q1, 2023</a:t>
            </a:r>
            <a:endParaRPr lang="en-US">
              <a:cs typeface="Arial"/>
            </a:endParaRPr>
          </a:p>
          <a:p>
            <a:r>
              <a:rPr lang="en-US"/>
              <a:t>Will select one applicant to implement and operate ABBA. </a:t>
            </a:r>
            <a:endParaRPr lang="en-US">
              <a:cs typeface="Arial"/>
            </a:endParaRPr>
          </a:p>
          <a:p>
            <a:r>
              <a:rPr lang="en-US"/>
              <a:t>Estimated CEC funding amount: $30-50 million</a:t>
            </a:r>
            <a:endParaRPr lang="en-US">
              <a:cs typeface="Arial"/>
            </a:endParaRPr>
          </a:p>
          <a:p>
            <a:pPr lvl="1"/>
            <a:r>
              <a:rPr lang="en-US"/>
              <a:t>$10-15 million immediately available.</a:t>
            </a:r>
            <a:endParaRPr lang="en-US">
              <a:cs typeface="Arial"/>
            </a:endParaRPr>
          </a:p>
          <a:p>
            <a:pPr lvl="1"/>
            <a:r>
              <a:rPr lang="en-US"/>
              <a:t>Significant cost share will be required</a:t>
            </a:r>
          </a:p>
          <a:p>
            <a:r>
              <a:rPr lang="en-US"/>
              <a:t>Partnerships are strongly encouraged.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2AAE08A-1875-462C-B365-C65E6A518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72" y="1488741"/>
            <a:ext cx="5454315" cy="4858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33E35EC-29F7-BC1C-0292-C56A626D3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232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B2A3E88-3AF1-A94B-698F-40D7DAF23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ABBA Concept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0276FA8-F4A7-5FA5-A337-F5CDD0BE32D1}"/>
              </a:ext>
            </a:extLst>
          </p:cNvPr>
          <p:cNvSpPr txBox="1"/>
          <p:nvPr/>
        </p:nvSpPr>
        <p:spPr>
          <a:xfrm>
            <a:off x="1119011" y="1175657"/>
            <a:ext cx="995397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>
                <a:solidFill>
                  <a:schemeClr val="accent1">
                    <a:lumMod val="50000"/>
                  </a:schemeClr>
                </a:solidFill>
              </a:rPr>
              <a:t>Purpose: To accelerate the scale-up and industry acceptance of next-generation battery technologies.</a:t>
            </a:r>
          </a:p>
        </p:txBody>
      </p:sp>
      <p:graphicFrame>
        <p:nvGraphicFramePr>
          <p:cNvPr id="7" name="Diagram 6" descr="Diagram with concept ideas for accelerator: ">
            <a:extLst>
              <a:ext uri="{FF2B5EF4-FFF2-40B4-BE49-F238E27FC236}">
                <a16:creationId xmlns:a16="http://schemas.microsoft.com/office/drawing/2014/main" id="{7945D944-87B1-8DBC-56CE-88E985B3F9F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9746659"/>
              </p:ext>
            </p:extLst>
          </p:nvPr>
        </p:nvGraphicFramePr>
        <p:xfrm>
          <a:off x="532656" y="2006653"/>
          <a:ext cx="11126689" cy="4629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4636A03-F0BC-CC72-1859-C7C99E8D7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642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85C6CE0-C151-1853-5ACB-246D2F5BD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-1038840"/>
            <a:ext cx="9953978" cy="103884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dirty="0"/>
              <a:t>Battery NY – Li-Bridge presentations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2AC332-7162-90BF-C81F-42B6E87E0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2348" y="2765077"/>
            <a:ext cx="9953978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/>
              <a:t>Per Stromhaug</a:t>
            </a:r>
          </a:p>
          <a:p>
            <a:pPr marL="0" indent="0" algn="ctr">
              <a:buNone/>
            </a:pPr>
            <a:r>
              <a:rPr lang="en-US" sz="4400" b="1"/>
              <a:t>John Cerveny</a:t>
            </a:r>
          </a:p>
          <a:p>
            <a:pPr marL="0" indent="0" algn="ctr">
              <a:buNone/>
            </a:pPr>
            <a:r>
              <a:rPr lang="en-US" sz="4400" b="1"/>
              <a:t>Battery NY – Li-Bridge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B54D4E6-8A84-DC62-7DB2-3840C84BE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4929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6E76A49-F497-A3A7-713A-D152DBE6F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Panel Discussion: Perspectives from Battery Technology Companies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8DD18E-9790-F5D0-E8EC-548ED90BC3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7851" y="1825625"/>
            <a:ext cx="10275949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b="1" u="sng"/>
              <a:t>Speakers: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b="1"/>
              <a:t>Michelle Browne, Business Development Manager – </a:t>
            </a:r>
            <a:r>
              <a:rPr lang="en-US" sz="2800" b="1" err="1"/>
              <a:t>Sparkz</a:t>
            </a:r>
            <a:endParaRPr lang="en-US" sz="2800" b="1"/>
          </a:p>
          <a:p>
            <a:pPr marL="0" indent="0">
              <a:lnSpc>
                <a:spcPct val="150000"/>
              </a:lnSpc>
              <a:buNone/>
            </a:pPr>
            <a:r>
              <a:rPr lang="en-US" sz="2800" b="1"/>
              <a:t>Jonathan Tan, CEO </a:t>
            </a:r>
            <a:r>
              <a:rPr lang="en-US" sz="2800" b="1" err="1"/>
              <a:t>Coreshell</a:t>
            </a:r>
            <a:r>
              <a:rPr lang="en-US" sz="2800" b="1"/>
              <a:t> Technologies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800" b="1"/>
              <a:t>Michael </a:t>
            </a:r>
            <a:r>
              <a:rPr lang="en-US" sz="2800" b="1" err="1"/>
              <a:t>Burz</a:t>
            </a:r>
            <a:r>
              <a:rPr lang="en-US" sz="2800" b="1"/>
              <a:t>, CEO – </a:t>
            </a:r>
            <a:r>
              <a:rPr lang="en-US" sz="2800" b="1" err="1"/>
              <a:t>Enzinc</a:t>
            </a:r>
            <a:endParaRPr lang="en-US" sz="2800" b="1"/>
          </a:p>
          <a:p>
            <a:pPr marL="0" indent="0">
              <a:lnSpc>
                <a:spcPct val="150000"/>
              </a:lnSpc>
              <a:buNone/>
            </a:pPr>
            <a:r>
              <a:rPr lang="en-US" sz="2800" b="1"/>
              <a:t>Virginia </a:t>
            </a:r>
            <a:r>
              <a:rPr lang="en-US" sz="2800" b="1" err="1"/>
              <a:t>Klausmeier</a:t>
            </a:r>
            <a:r>
              <a:rPr lang="en-US" sz="2800" b="1"/>
              <a:t>, CEO – </a:t>
            </a:r>
            <a:r>
              <a:rPr lang="en-US" sz="2800" b="1" err="1"/>
              <a:t>Sylvatex</a:t>
            </a:r>
            <a:r>
              <a:rPr lang="en-US" sz="2800" b="1"/>
              <a:t> Inc.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6708FB-9B8E-6162-935E-4428CE42E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46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383A9-FB43-4C36-8105-10AA64F59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Stakeholder Questions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7035B-2227-456A-BD47-A82679B83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091" y="1275907"/>
            <a:ext cx="11057709" cy="5552452"/>
          </a:xfrm>
        </p:spPr>
        <p:txBody>
          <a:bodyPr>
            <a:normAutofit/>
          </a:bodyPr>
          <a:lstStyle/>
          <a:p>
            <a:pPr fontAlgn="base"/>
            <a:r>
              <a:rPr lang="en-US">
                <a:solidFill>
                  <a:srgbClr val="0F6FC6">
                    <a:lumMod val="50000"/>
                  </a:srgbClr>
                </a:solidFill>
              </a:rPr>
              <a:t>What should be the top-priorities for the bankability center (and why)? </a:t>
            </a:r>
          </a:p>
          <a:p>
            <a:pPr fontAlgn="base"/>
            <a:r>
              <a:rPr lang="en-US">
                <a:solidFill>
                  <a:srgbClr val="0F6FC6">
                    <a:lumMod val="50000"/>
                  </a:srgbClr>
                </a:solidFill>
              </a:rPr>
              <a:t>What other activities could the Center undertake that would accelerate adoption and scale-up of new battery storage technologies? </a:t>
            </a:r>
          </a:p>
          <a:p>
            <a:pPr fontAlgn="base"/>
            <a:r>
              <a:rPr lang="en-US">
                <a:solidFill>
                  <a:srgbClr val="0F6FC6">
                    <a:lumMod val="50000"/>
                  </a:srgbClr>
                </a:solidFill>
              </a:rPr>
              <a:t>How do we ensure access for start-up companies to the Center’s service and facilities?</a:t>
            </a:r>
          </a:p>
          <a:p>
            <a:pPr lvl="1" fontAlgn="base"/>
            <a:r>
              <a:rPr lang="en-US">
                <a:solidFill>
                  <a:srgbClr val="0F6FC6">
                    <a:lumMod val="50000"/>
                  </a:srgbClr>
                </a:solidFill>
              </a:rPr>
              <a:t>Should the solicitation require multiple locations? i.e. minimum one Northern and one Southern California location? </a:t>
            </a:r>
          </a:p>
          <a:p>
            <a:pPr lvl="1" fontAlgn="base"/>
            <a:r>
              <a:rPr lang="en-US">
                <a:solidFill>
                  <a:srgbClr val="0F6FC6">
                    <a:lumMod val="50000"/>
                  </a:srgbClr>
                </a:solidFill>
              </a:rPr>
              <a:t>What requirements should be put in place to ensure start-up companies can access the facilities and services?</a:t>
            </a:r>
          </a:p>
          <a:p>
            <a:pPr fontAlgn="base"/>
            <a:r>
              <a:rPr lang="en-US">
                <a:solidFill>
                  <a:srgbClr val="0F6FC6">
                    <a:lumMod val="50000"/>
                  </a:srgbClr>
                </a:solidFill>
              </a:rPr>
              <a:t>What should be the minimum cost share requirement (i.e. 50% of CEC funds requested)?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08392A-A2AF-46E3-A666-5B7F44F9C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6008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CBD0CF-0C46-C8EC-2707-077324168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 and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DEF2D9-8856-7466-2C85-51D5BCC8C5D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/>
              <a:t>Two ways to ask questions:</a:t>
            </a:r>
          </a:p>
          <a:p>
            <a:pPr marL="457200" indent="-457200">
              <a:buAutoNum type="arabicPeriod"/>
            </a:pPr>
            <a:r>
              <a:rPr lang="en-US"/>
              <a:t>Use the raise hand feature in Zoom: </a:t>
            </a:r>
          </a:p>
          <a:p>
            <a:pPr lvl="1"/>
            <a:r>
              <a:rPr lang="en-US"/>
              <a:t>Zoom phone controls:</a:t>
            </a:r>
          </a:p>
          <a:p>
            <a:pPr lvl="2"/>
            <a:r>
              <a:rPr lang="en-US"/>
              <a:t>*6 – Toggle mute/unmute</a:t>
            </a:r>
          </a:p>
          <a:p>
            <a:pPr lvl="2"/>
            <a:r>
              <a:rPr lang="en-US"/>
              <a:t>*9 – Raise hand</a:t>
            </a:r>
          </a:p>
          <a:p>
            <a:pPr lvl="1"/>
            <a:r>
              <a:rPr lang="en-US"/>
              <a:t>Introduce yourself by stating your name and affiliation</a:t>
            </a:r>
          </a:p>
          <a:p>
            <a:pPr lvl="1"/>
            <a:r>
              <a:rPr lang="en-US"/>
              <a:t>Keep questions under 3 minutes to allow time for others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E9595B-5850-3283-C654-FAB613A6F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16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99293D2-8C33-B0A6-0005-C14990D9F28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2. Type questions in the Q&amp;A Box in Zoom:</a:t>
            </a:r>
          </a:p>
          <a:p>
            <a:r>
              <a:rPr lang="en-US"/>
              <a:t>Please provide name and affiliation.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969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383A9-FB43-4C36-8105-10AA64F59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822" y="128912"/>
            <a:ext cx="9953978" cy="1038840"/>
          </a:xfrm>
        </p:spPr>
        <p:txBody>
          <a:bodyPr/>
          <a:lstStyle/>
          <a:p>
            <a:r>
              <a:rPr lang="en-US"/>
              <a:t>Q&amp;A Comments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7035B-2227-456A-BD47-A82679B833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fontAlgn="base"/>
            <a:r>
              <a:rPr lang="en-US">
                <a:solidFill>
                  <a:srgbClr val="0F6FC6">
                    <a:lumMod val="50000"/>
                  </a:srgbClr>
                </a:solidFill>
              </a:rPr>
              <a:t>Please submit written comments to Research Idea Exchange Docket No. 19-ERDD-01 </a:t>
            </a:r>
          </a:p>
          <a:p>
            <a:pPr marL="457200" lvl="1" indent="0" fontAlgn="base">
              <a:buNone/>
            </a:pPr>
            <a:r>
              <a:rPr lang="sv-SE">
                <a:solidFill>
                  <a:srgbClr val="0F6FC6">
                    <a:lumMod val="50000"/>
                  </a:srgb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https://efiling.energy.ca.gov/Lists/DocketLog.aspx?docketnumber=19-ERDD-01</a:t>
            </a:r>
            <a:endParaRPr lang="en-US">
              <a:solidFill>
                <a:srgbClr val="0F6FC6">
                  <a:lumMod val="50000"/>
                </a:srgbClr>
              </a:solidFill>
            </a:endParaRPr>
          </a:p>
          <a:p>
            <a:pPr marL="0" indent="0" fontAlgn="base">
              <a:buNone/>
            </a:pPr>
            <a:endParaRPr lang="en-US">
              <a:solidFill>
                <a:srgbClr val="0F6FC6">
                  <a:lumMod val="50000"/>
                </a:srgbClr>
              </a:solidFill>
            </a:endParaRPr>
          </a:p>
          <a:p>
            <a:pPr fontAlgn="base"/>
            <a:r>
              <a:rPr lang="en-US">
                <a:solidFill>
                  <a:srgbClr val="0F6FC6">
                    <a:lumMod val="50000"/>
                  </a:srgbClr>
                </a:solidFill>
              </a:rPr>
              <a:t>Written comments are due by November 4, 2022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08392A-A2AF-46E3-A666-5B7F44F9C4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46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4.xml><?xml version="1.0" encoding="utf-8"?>
<a:theme xmlns:a="http://schemas.openxmlformats.org/drawingml/2006/main" name="CPUC Blue">
  <a:themeElements>
    <a:clrScheme name="CPUC Custom">
      <a:dk1>
        <a:srgbClr val="000000"/>
      </a:dk1>
      <a:lt1>
        <a:srgbClr val="FFFFFF"/>
      </a:lt1>
      <a:dk2>
        <a:srgbClr val="2A3C50"/>
      </a:dk2>
      <a:lt2>
        <a:srgbClr val="FFDAA2"/>
      </a:lt2>
      <a:accent1>
        <a:srgbClr val="6996C9"/>
      </a:accent1>
      <a:accent2>
        <a:srgbClr val="FBAD22"/>
      </a:accent2>
      <a:accent3>
        <a:srgbClr val="70AD45"/>
      </a:accent3>
      <a:accent4>
        <a:srgbClr val="E66425"/>
      </a:accent4>
      <a:accent5>
        <a:srgbClr val="403193"/>
      </a:accent5>
      <a:accent6>
        <a:srgbClr val="652B14"/>
      </a:accent6>
      <a:hlink>
        <a:srgbClr val="6996C9"/>
      </a:hlink>
      <a:folHlink>
        <a:srgbClr val="403193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UCpresentation_0221" id="{327D9AEB-2F70-1D49-9CB4-4BD0D9136A18}" vid="{7CDC2F98-AC07-0B43-9FC9-28AF319968BE}"/>
    </a:ext>
  </a:extLst>
</a:theme>
</file>

<file path=ppt/theme/theme5.xml><?xml version="1.0" encoding="utf-8"?>
<a:theme xmlns:a="http://schemas.openxmlformats.org/drawingml/2006/main" name="1_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6.xml><?xml version="1.0" encoding="utf-8"?>
<a:theme xmlns:a="http://schemas.openxmlformats.org/drawingml/2006/main" name="1_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conOverlay xmlns="http://schemas.microsoft.com/sharepoint/v4" xsi:nil="true"/>
    <AuditStatus xmlns="785685f2-c2e1-4352-89aa-3faca8eaba5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15" ma:contentTypeDescription="Create a new document." ma:contentTypeScope="" ma:versionID="cc6f08e4cfe96e35e1885ca4915e35a9">
  <xsd:schema xmlns:xsd="http://www.w3.org/2001/XMLSchema" xmlns:xs="http://www.w3.org/2001/XMLSchema" xmlns:p="http://schemas.microsoft.com/office/2006/metadata/properties" xmlns:ns2="785685f2-c2e1-4352-89aa-3faca8eaba52" xmlns:ns3="5067c814-4b34-462c-a21d-c185ff6548d2" xmlns:ns4="http://schemas.microsoft.com/sharepoint/v4" targetNamespace="http://schemas.microsoft.com/office/2006/metadata/properties" ma:root="true" ma:fieldsID="30c606c6143bf79c173a59eeb16278fb" ns2:_="" ns3:_="" ns4:_="">
    <xsd:import namespace="785685f2-c2e1-4352-89aa-3faca8eaba52"/>
    <xsd:import namespace="5067c814-4b34-462c-a21d-c185ff6548d2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4:IconOverlay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Audit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AuditStatus" ma:index="20" nillable="true" ma:displayName="Audit Status" ma:format="Dropdown" ma:internalName="AuditStatus">
      <xsd:simpleType>
        <xsd:restriction base="dms:Choice">
          <xsd:enumeration value="Contact Owner"/>
          <xsd:enumeration value="Delete"/>
          <xsd:enumeration value="Keep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6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AB702B-3A7C-4D82-9E0F-8EC47330E54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0A87241-9CCE-4666-9E2C-1945AF4D6ADB}">
  <ds:schemaRefs>
    <ds:schemaRef ds:uri="785685f2-c2e1-4352-89aa-3faca8eaba52"/>
    <ds:schemaRef ds:uri="http://schemas.microsoft.com/office/infopath/2007/PartnerControls"/>
    <ds:schemaRef ds:uri="http://schemas.microsoft.com/sharepoint/v4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5067c814-4b34-462c-a21d-c185ff6548d2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FA90033-A9E7-4215-BB68-B7C74D4414D1}">
  <ds:schemaRefs>
    <ds:schemaRef ds:uri="5067c814-4b34-462c-a21d-c185ff6548d2"/>
    <ds:schemaRef ds:uri="785685f2-c2e1-4352-89aa-3faca8eaba5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4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923</Words>
  <Application>Microsoft Office PowerPoint</Application>
  <PresentationFormat>Widescreen</PresentationFormat>
  <Paragraphs>127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Arial Black</vt:lpstr>
      <vt:lpstr>Calibri</vt:lpstr>
      <vt:lpstr>Calibri Light</vt:lpstr>
      <vt:lpstr>Century Gothic</vt:lpstr>
      <vt:lpstr>Tahoma</vt:lpstr>
      <vt:lpstr>Office Theme</vt:lpstr>
      <vt:lpstr>Content</vt:lpstr>
      <vt:lpstr>Title/Section</vt:lpstr>
      <vt:lpstr>CPUC Blue</vt:lpstr>
      <vt:lpstr>1_Content</vt:lpstr>
      <vt:lpstr>1_Content</vt:lpstr>
      <vt:lpstr>Advanced Battery Bankability Center Stakeholder Workshop</vt:lpstr>
      <vt:lpstr>Workshop Agenda</vt:lpstr>
      <vt:lpstr>Housekeeping</vt:lpstr>
      <vt:lpstr>Commitment to Diversity</vt:lpstr>
      <vt:lpstr>We Want to Hear From You!</vt:lpstr>
      <vt:lpstr>Welcome and Opening Remarks </vt:lpstr>
      <vt:lpstr>Battery Storage is Key to California's Energy Policy Goals</vt:lpstr>
      <vt:lpstr>An Expanding Role for Batteries in our Energy and Climate Goals</vt:lpstr>
      <vt:lpstr>New Technologies are Addressing Challenges to Current Lithium-ion Batteries</vt:lpstr>
      <vt:lpstr>Barriers Remain for New Battery Technologies and Companies</vt:lpstr>
      <vt:lpstr>Advanced Battery Bankability Accelerator (ABBA) Concept</vt:lpstr>
      <vt:lpstr>ABBA Concept</vt:lpstr>
      <vt:lpstr>Battery NY – Li-Bridge presentations</vt:lpstr>
      <vt:lpstr>Panel Discussion: Perspectives from Battery Technology Companies</vt:lpstr>
      <vt:lpstr>Stakeholder Questions</vt:lpstr>
      <vt:lpstr>Questions and Answers</vt:lpstr>
      <vt:lpstr>Q&amp;A Comments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Electric Program Investment Charge: 2021-2025 (EPIC 4) Investment Plan Scoping Workshop</dc:title>
  <dc:creator>Werner, Misa@Energy</dc:creator>
  <cp:lastModifiedBy>Ferreira, Michael@Energy</cp:lastModifiedBy>
  <cp:revision>1</cp:revision>
  <cp:lastPrinted>2021-08-04T03:04:02Z</cp:lastPrinted>
  <dcterms:created xsi:type="dcterms:W3CDTF">2021-06-11T22:52:11Z</dcterms:created>
  <dcterms:modified xsi:type="dcterms:W3CDTF">2022-10-27T23:32:41Z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