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drawings/drawing1.xml" ContentType="application/vnd.openxmlformats-officedocument.drawingml.chartshapes+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6.xml" ContentType="application/vnd.openxmlformats-officedocument.presentationml.slide+xml"/>
  <Override PartName="/ppt/slides/slide4.xml" ContentType="application/vnd.openxmlformats-officedocument.presentationml.slide+xml"/>
  <Override PartName="/ppt/slides/slide15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charts/chart6.xml" ContentType="application/vnd.openxmlformats-officedocument.drawingml.chart+xml"/>
  <Override PartName="/ppt/theme/theme1.xml" ContentType="application/vnd.openxmlformats-officedocument.theme+xml"/>
  <Override PartName="/ppt/charts/chart5.xml" ContentType="application/vnd.openxmlformats-officedocument.drawingml.chart+xml"/>
  <Override PartName="/ppt/charts/chart4.xml" ContentType="application/vnd.openxmlformats-officedocument.drawingml.char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8"/>
  </p:notesMasterIdLst>
  <p:handoutMasterIdLst>
    <p:handoutMasterId r:id="rId19"/>
  </p:handoutMasterIdLst>
  <p:sldIdLst>
    <p:sldId id="277" r:id="rId2"/>
    <p:sldId id="278" r:id="rId3"/>
    <p:sldId id="287" r:id="rId4"/>
    <p:sldId id="261" r:id="rId5"/>
    <p:sldId id="282" r:id="rId6"/>
    <p:sldId id="280" r:id="rId7"/>
    <p:sldId id="281" r:id="rId8"/>
    <p:sldId id="284" r:id="rId9"/>
    <p:sldId id="279" r:id="rId10"/>
    <p:sldId id="263" r:id="rId11"/>
    <p:sldId id="264" r:id="rId12"/>
    <p:sldId id="268" r:id="rId13"/>
    <p:sldId id="270" r:id="rId14"/>
    <p:sldId id="289" r:id="rId15"/>
    <p:sldId id="291" r:id="rId16"/>
    <p:sldId id="292" r:id="rId17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28" autoAdjust="0"/>
  </p:normalViewPr>
  <p:slideViewPr>
    <p:cSldViewPr>
      <p:cViewPr varScale="1">
        <p:scale>
          <a:sx n="97" d="100"/>
          <a:sy n="97" d="100"/>
        </p:scale>
        <p:origin x="-114" y="-3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Relationship Id="rId27" Type="http://schemas.openxmlformats.org/officeDocument/2006/relationships/customXml" Target="../customXml/item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cfs127\Data\PLEXOS\Data\Presentation%20Data\Feb%2022%202017\OOS%20Load%20Forecast%20Compare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cecfs127\Data\PLEXOS\Data\Hydro\2017%20IEPR\MonthlyHydro2001_2015column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tanghet\AppData\Local\Microsoft\Windows\Temporary%20Internet%20Files\Content.Outlook\3Z5RQ4AE\Charts%20for%202_22_2017Wshop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tanghet\AppData\Local\Microsoft\Windows\Temporary%20Internet%20Files\Content.Outlook\3Z5RQ4AE\Charts%20for%202_22_2017Wshop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cfs127\Data\PLEXOS\Results\IEPR%202017%20Results\PrelimFuel%20Burn%20IEPR17-2-21-17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cfs127\Data\PLEXOS\Results\IEPR%202017%20Results\PrelimFuel%20Burn%20IEPR17-2-21-17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755185013637999"/>
          <c:y val="9.2867940118596282E-2"/>
          <c:w val="0.84249897071689561"/>
          <c:h val="0.70819942646058132"/>
        </c:manualLayout>
      </c:layout>
      <c:barChart>
        <c:barDir val="col"/>
        <c:grouping val="clustered"/>
        <c:varyColors val="0"/>
        <c:ser>
          <c:idx val="2"/>
          <c:order val="0"/>
          <c:tx>
            <c:strRef>
              <c:f>Sheet2!$F$1</c:f>
              <c:strCache>
                <c:ptCount val="1"/>
                <c:pt idx="0">
                  <c:v>2015 IEPR</c:v>
                </c:pt>
              </c:strCache>
            </c:strRef>
          </c:tx>
          <c:spPr>
            <a:solidFill>
              <a:srgbClr val="0070C0"/>
            </a:solidFill>
          </c:spPr>
          <c:invertIfNegative val="0"/>
          <c:cat>
            <c:strRef>
              <c:f>Sheet2!$B$3:$B$13</c:f>
              <c:strCache>
                <c:ptCount val="11"/>
                <c:pt idx="0">
                  <c:v>Canada</c:v>
                </c:pt>
                <c:pt idx="1">
                  <c:v>AZ</c:v>
                </c:pt>
                <c:pt idx="2">
                  <c:v>CFE</c:v>
                </c:pt>
                <c:pt idx="3">
                  <c:v>CO</c:v>
                </c:pt>
                <c:pt idx="4">
                  <c:v>ID</c:v>
                </c:pt>
                <c:pt idx="5">
                  <c:v>MT</c:v>
                </c:pt>
                <c:pt idx="6">
                  <c:v>NM</c:v>
                </c:pt>
                <c:pt idx="7">
                  <c:v>NV</c:v>
                </c:pt>
                <c:pt idx="8">
                  <c:v>NW</c:v>
                </c:pt>
                <c:pt idx="9">
                  <c:v>UT</c:v>
                </c:pt>
                <c:pt idx="10">
                  <c:v>WY</c:v>
                </c:pt>
              </c:strCache>
            </c:strRef>
          </c:cat>
          <c:val>
            <c:numRef>
              <c:f>Sheet2!$G$3:$G$13</c:f>
              <c:numCache>
                <c:formatCode>_(* #,##0_);_(* \(#,##0\);_(* "-"??_);_(@_)</c:formatCode>
                <c:ptCount val="11"/>
                <c:pt idx="0">
                  <c:v>190761.93199999997</c:v>
                </c:pt>
                <c:pt idx="1">
                  <c:v>101442.88372084043</c:v>
                </c:pt>
                <c:pt idx="2">
                  <c:v>14115.726900000007</c:v>
                </c:pt>
                <c:pt idx="3">
                  <c:v>38143.097846672055</c:v>
                </c:pt>
                <c:pt idx="4">
                  <c:v>28177.640590000025</c:v>
                </c:pt>
                <c:pt idx="5">
                  <c:v>13243.583000000011</c:v>
                </c:pt>
                <c:pt idx="6">
                  <c:v>27560.85500000001</c:v>
                </c:pt>
                <c:pt idx="7">
                  <c:v>48549.812064200058</c:v>
                </c:pt>
                <c:pt idx="8">
                  <c:v>181295.73415999993</c:v>
                </c:pt>
                <c:pt idx="9">
                  <c:v>39561.853132999982</c:v>
                </c:pt>
                <c:pt idx="10">
                  <c:v>43652.226517999989</c:v>
                </c:pt>
              </c:numCache>
            </c:numRef>
          </c:val>
        </c:ser>
        <c:ser>
          <c:idx val="0"/>
          <c:order val="1"/>
          <c:tx>
            <c:v>Preliminary 2017</c:v>
          </c:tx>
          <c:spPr>
            <a:pattFill prst="dkUpDiag">
              <a:fgClr>
                <a:srgbClr val="C00000"/>
              </a:fgClr>
              <a:bgClr>
                <a:schemeClr val="bg1"/>
              </a:bgClr>
            </a:pattFill>
          </c:spPr>
          <c:invertIfNegative val="0"/>
          <c:cat>
            <c:strRef>
              <c:f>Sheet2!$B$3:$B$13</c:f>
              <c:strCache>
                <c:ptCount val="11"/>
                <c:pt idx="0">
                  <c:v>Canada</c:v>
                </c:pt>
                <c:pt idx="1">
                  <c:v>AZ</c:v>
                </c:pt>
                <c:pt idx="2">
                  <c:v>CFE</c:v>
                </c:pt>
                <c:pt idx="3">
                  <c:v>CO</c:v>
                </c:pt>
                <c:pt idx="4">
                  <c:v>ID</c:v>
                </c:pt>
                <c:pt idx="5">
                  <c:v>MT</c:v>
                </c:pt>
                <c:pt idx="6">
                  <c:v>NM</c:v>
                </c:pt>
                <c:pt idx="7">
                  <c:v>NV</c:v>
                </c:pt>
                <c:pt idx="8">
                  <c:v>NW</c:v>
                </c:pt>
                <c:pt idx="9">
                  <c:v>UT</c:v>
                </c:pt>
                <c:pt idx="10">
                  <c:v>WY</c:v>
                </c:pt>
              </c:strCache>
            </c:strRef>
          </c:cat>
          <c:val>
            <c:numRef>
              <c:f>Sheet2!$E$3:$E$13</c:f>
              <c:numCache>
                <c:formatCode>_(* #,##0_);_(* \(#,##0\);_(* "-"??_);_(@_)</c:formatCode>
                <c:ptCount val="11"/>
                <c:pt idx="0">
                  <c:v>176396.45929411746</c:v>
                </c:pt>
                <c:pt idx="1">
                  <c:v>105120.22600624389</c:v>
                </c:pt>
                <c:pt idx="2">
                  <c:v>15324.581000000006</c:v>
                </c:pt>
                <c:pt idx="3">
                  <c:v>44725.481173384847</c:v>
                </c:pt>
                <c:pt idx="4">
                  <c:v>29902.705360000036</c:v>
                </c:pt>
                <c:pt idx="5">
                  <c:v>13316.101000000013</c:v>
                </c:pt>
                <c:pt idx="6">
                  <c:v>24266.751314584119</c:v>
                </c:pt>
                <c:pt idx="7">
                  <c:v>42795.342000000011</c:v>
                </c:pt>
                <c:pt idx="8">
                  <c:v>174611.73709676688</c:v>
                </c:pt>
                <c:pt idx="9">
                  <c:v>36196.627999999982</c:v>
                </c:pt>
                <c:pt idx="10">
                  <c:v>45542.338000000011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5499392"/>
        <c:axId val="75500928"/>
      </c:barChart>
      <c:catAx>
        <c:axId val="75499392"/>
        <c:scaling>
          <c:orientation val="minMax"/>
        </c:scaling>
        <c:delete val="0"/>
        <c:axPos val="b"/>
        <c:majorTickMark val="out"/>
        <c:minorTickMark val="none"/>
        <c:tickLblPos val="nextTo"/>
        <c:crossAx val="75500928"/>
        <c:crosses val="autoZero"/>
        <c:auto val="1"/>
        <c:lblAlgn val="ctr"/>
        <c:lblOffset val="100"/>
        <c:noMultiLvlLbl val="0"/>
      </c:catAx>
      <c:valAx>
        <c:axId val="75500928"/>
        <c:scaling>
          <c:orientation val="minMax"/>
          <c:max val="200000"/>
          <c:min val="0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/>
                  <a:t>Net Energy For Load (GWh)</a:t>
                </a:r>
              </a:p>
            </c:rich>
          </c:tx>
          <c:layout>
            <c:manualLayout>
              <c:xMode val="edge"/>
              <c:yMode val="edge"/>
              <c:x val="9.9211054500540394E-2"/>
              <c:y val="1.1089238845144358E-3"/>
            </c:manualLayout>
          </c:layout>
          <c:overlay val="0"/>
        </c:title>
        <c:numFmt formatCode="_(* #,##0_);_(* \(#,##0\);_(* &quot;-&quot;??_);_(@_)" sourceLinked="1"/>
        <c:majorTickMark val="out"/>
        <c:minorTickMark val="none"/>
        <c:tickLblPos val="nextTo"/>
        <c:crossAx val="75499392"/>
        <c:crosses val="autoZero"/>
        <c:crossBetween val="between"/>
        <c:majorUnit val="25000"/>
        <c:minorUnit val="3000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5713582677165357E-2"/>
          <c:y val="9.361329833770779E-2"/>
          <c:w val="0.79016106523269958"/>
          <c:h val="0.76830410691417195"/>
        </c:manualLayout>
      </c:layout>
      <c:lineChart>
        <c:grouping val="standard"/>
        <c:varyColors val="0"/>
        <c:ser>
          <c:idx val="11"/>
          <c:order val="0"/>
          <c:tx>
            <c:strRef>
              <c:f>Sheet1!$H$34</c:f>
              <c:strCache>
                <c:ptCount val="1"/>
                <c:pt idx="0">
                  <c:v>2012</c:v>
                </c:pt>
              </c:strCache>
            </c:strRef>
          </c:tx>
          <c:marker>
            <c:symbol val="none"/>
          </c:marker>
          <c:cat>
            <c:numRef>
              <c:f>Sheet1!$I$22:$T$22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Sheet1!$I$34:$T$34</c:f>
              <c:numCache>
                <c:formatCode>General</c:formatCode>
                <c:ptCount val="12"/>
                <c:pt idx="0">
                  <c:v>1378953.3500000006</c:v>
                </c:pt>
                <c:pt idx="1">
                  <c:v>1137682.8400000003</c:v>
                </c:pt>
                <c:pt idx="2">
                  <c:v>1559434.4400000009</c:v>
                </c:pt>
                <c:pt idx="3">
                  <c:v>2374246.7400000002</c:v>
                </c:pt>
                <c:pt idx="4">
                  <c:v>3407583.72</c:v>
                </c:pt>
                <c:pt idx="5">
                  <c:v>2851145.0200000005</c:v>
                </c:pt>
                <c:pt idx="6">
                  <c:v>3001207.7399999998</c:v>
                </c:pt>
                <c:pt idx="7">
                  <c:v>2810724.5400000005</c:v>
                </c:pt>
                <c:pt idx="8">
                  <c:v>2353130.4600000004</c:v>
                </c:pt>
                <c:pt idx="9">
                  <c:v>1701877.86</c:v>
                </c:pt>
                <c:pt idx="10">
                  <c:v>1476013.4500000007</c:v>
                </c:pt>
                <c:pt idx="11">
                  <c:v>1895335.9500000009</c:v>
                </c:pt>
              </c:numCache>
            </c:numRef>
          </c:val>
          <c:smooth val="0"/>
        </c:ser>
        <c:ser>
          <c:idx val="12"/>
          <c:order val="1"/>
          <c:tx>
            <c:strRef>
              <c:f>Sheet1!$H$35</c:f>
              <c:strCache>
                <c:ptCount val="1"/>
                <c:pt idx="0">
                  <c:v>2013</c:v>
                </c:pt>
              </c:strCache>
            </c:strRef>
          </c:tx>
          <c:marker>
            <c:symbol val="none"/>
          </c:marker>
          <c:cat>
            <c:numRef>
              <c:f>Sheet1!$I$22:$T$22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Sheet1!$I$35:$T$35</c:f>
              <c:numCache>
                <c:formatCode>General</c:formatCode>
                <c:ptCount val="12"/>
                <c:pt idx="0">
                  <c:v>1834834.97</c:v>
                </c:pt>
                <c:pt idx="1">
                  <c:v>1603068.69</c:v>
                </c:pt>
                <c:pt idx="2">
                  <c:v>1809519.5500000003</c:v>
                </c:pt>
                <c:pt idx="3">
                  <c:v>2085657.1999999997</c:v>
                </c:pt>
                <c:pt idx="4">
                  <c:v>2435863.2599999988</c:v>
                </c:pt>
                <c:pt idx="5">
                  <c:v>2643073.1799999988</c:v>
                </c:pt>
                <c:pt idx="6">
                  <c:v>2993575.3299999982</c:v>
                </c:pt>
                <c:pt idx="7">
                  <c:v>2371117.2999999989</c:v>
                </c:pt>
                <c:pt idx="8">
                  <c:v>1783435.3100000003</c:v>
                </c:pt>
                <c:pt idx="9">
                  <c:v>1394535.3900000004</c:v>
                </c:pt>
                <c:pt idx="10">
                  <c:v>1001686.2300000002</c:v>
                </c:pt>
                <c:pt idx="11">
                  <c:v>850511.5700000003</c:v>
                </c:pt>
              </c:numCache>
            </c:numRef>
          </c:val>
          <c:smooth val="0"/>
        </c:ser>
        <c:ser>
          <c:idx val="13"/>
          <c:order val="2"/>
          <c:tx>
            <c:strRef>
              <c:f>Sheet1!$H$36</c:f>
              <c:strCache>
                <c:ptCount val="1"/>
                <c:pt idx="0">
                  <c:v>2014</c:v>
                </c:pt>
              </c:strCache>
            </c:strRef>
          </c:tx>
          <c:marker>
            <c:symbol val="none"/>
          </c:marker>
          <c:cat>
            <c:numRef>
              <c:f>Sheet1!$I$22:$T$22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Sheet1!$I$36:$T$36</c:f>
              <c:numCache>
                <c:formatCode>General</c:formatCode>
                <c:ptCount val="12"/>
                <c:pt idx="0">
                  <c:v>750059.81000000017</c:v>
                </c:pt>
                <c:pt idx="1">
                  <c:v>682126.84000000008</c:v>
                </c:pt>
                <c:pt idx="2">
                  <c:v>941976.7300000001</c:v>
                </c:pt>
                <c:pt idx="3">
                  <c:v>1290652.7200000002</c:v>
                </c:pt>
                <c:pt idx="4">
                  <c:v>1784591.6600000001</c:v>
                </c:pt>
                <c:pt idx="5">
                  <c:v>1993368.1400000001</c:v>
                </c:pt>
                <c:pt idx="6">
                  <c:v>2250878.6199999992</c:v>
                </c:pt>
                <c:pt idx="7">
                  <c:v>1718041.6700000002</c:v>
                </c:pt>
                <c:pt idx="8">
                  <c:v>1257232.7600000002</c:v>
                </c:pt>
                <c:pt idx="9">
                  <c:v>1032970.7500000001</c:v>
                </c:pt>
                <c:pt idx="10">
                  <c:v>804420.87000000023</c:v>
                </c:pt>
                <c:pt idx="11">
                  <c:v>1041477.8700000002</c:v>
                </c:pt>
              </c:numCache>
            </c:numRef>
          </c:val>
          <c:smooth val="0"/>
        </c:ser>
        <c:ser>
          <c:idx val="14"/>
          <c:order val="3"/>
          <c:tx>
            <c:strRef>
              <c:f>Sheet1!$H$37</c:f>
              <c:strCache>
                <c:ptCount val="1"/>
                <c:pt idx="0">
                  <c:v>2015</c:v>
                </c:pt>
              </c:strCache>
            </c:strRef>
          </c:tx>
          <c:marker>
            <c:symbol val="none"/>
          </c:marker>
          <c:cat>
            <c:numRef>
              <c:f>Sheet1!$I$22:$T$22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Sheet1!$I$37:$T$37</c:f>
              <c:numCache>
                <c:formatCode>General</c:formatCode>
                <c:ptCount val="12"/>
                <c:pt idx="0">
                  <c:v>777015.49000000034</c:v>
                </c:pt>
                <c:pt idx="1">
                  <c:v>832879.41000000038</c:v>
                </c:pt>
                <c:pt idx="2">
                  <c:v>820269.51000000036</c:v>
                </c:pt>
                <c:pt idx="3">
                  <c:v>924941.50000000035</c:v>
                </c:pt>
                <c:pt idx="4">
                  <c:v>1228234.4620000003</c:v>
                </c:pt>
                <c:pt idx="5">
                  <c:v>1485328.4090000002</c:v>
                </c:pt>
                <c:pt idx="6">
                  <c:v>1760988.4220000003</c:v>
                </c:pt>
                <c:pt idx="7">
                  <c:v>1638297.36</c:v>
                </c:pt>
                <c:pt idx="8">
                  <c:v>1247598.4900000005</c:v>
                </c:pt>
                <c:pt idx="9">
                  <c:v>858826.4500000003</c:v>
                </c:pt>
                <c:pt idx="10">
                  <c:v>629496.51000000036</c:v>
                </c:pt>
                <c:pt idx="11">
                  <c:v>940831.38000000024</c:v>
                </c:pt>
              </c:numCache>
            </c:numRef>
          </c:val>
          <c:smooth val="0"/>
        </c:ser>
        <c:ser>
          <c:idx val="15"/>
          <c:order val="4"/>
          <c:tx>
            <c:strRef>
              <c:f>Sheet1!$H$38</c:f>
              <c:strCache>
                <c:ptCount val="1"/>
                <c:pt idx="0">
                  <c:v>2016</c:v>
                </c:pt>
              </c:strCache>
            </c:strRef>
          </c:tx>
          <c:marker>
            <c:symbol val="none"/>
          </c:marker>
          <c:cat>
            <c:numRef>
              <c:f>Sheet1!$I$22:$T$22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Sheet1!$I$38:$T$38</c:f>
              <c:numCache>
                <c:formatCode>General</c:formatCode>
                <c:ptCount val="12"/>
                <c:pt idx="0">
                  <c:v>1078166.2600000002</c:v>
                </c:pt>
                <c:pt idx="1">
                  <c:v>1514529.8480000002</c:v>
                </c:pt>
                <c:pt idx="2">
                  <c:v>2777550.8599999985</c:v>
                </c:pt>
                <c:pt idx="3">
                  <c:v>2729506.1999999983</c:v>
                </c:pt>
                <c:pt idx="4">
                  <c:v>3142503.169999999</c:v>
                </c:pt>
                <c:pt idx="5">
                  <c:v>3227530.149999999</c:v>
                </c:pt>
                <c:pt idx="6">
                  <c:v>3167566.5838069995</c:v>
                </c:pt>
                <c:pt idx="7">
                  <c:v>2589105.7115199994</c:v>
                </c:pt>
                <c:pt idx="8">
                  <c:v>2086896.8624000002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3249152"/>
        <c:axId val="73251072"/>
      </c:lineChart>
      <c:catAx>
        <c:axId val="7324915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Month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73251072"/>
        <c:crosses val="autoZero"/>
        <c:auto val="1"/>
        <c:lblAlgn val="ctr"/>
        <c:lblOffset val="100"/>
        <c:noMultiLvlLbl val="0"/>
      </c:catAx>
      <c:valAx>
        <c:axId val="73251072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/>
                  <a:t>Net MWh</a:t>
                </a:r>
              </a:p>
            </c:rich>
          </c:tx>
          <c:layout>
            <c:manualLayout>
              <c:xMode val="edge"/>
              <c:yMode val="edge"/>
              <c:x val="2.4390208196087046E-2"/>
              <c:y val="4.1118338468560993E-2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crossAx val="73249152"/>
        <c:crosses val="autoZero"/>
        <c:crossBetween val="midCat"/>
      </c:valAx>
      <c:spPr>
        <a:ln>
          <a:solidFill>
            <a:schemeClr val="tx1"/>
          </a:solidFill>
        </a:ln>
      </c:spPr>
    </c:plotArea>
    <c:legend>
      <c:legendPos val="r"/>
      <c:layout>
        <c:manualLayout>
          <c:xMode val="edge"/>
          <c:yMode val="edge"/>
          <c:x val="0.90310493640218037"/>
          <c:y val="9.1111111111111115E-2"/>
          <c:w val="8.4294997981021608E-2"/>
          <c:h val="0.85444467622739695"/>
        </c:manualLayout>
      </c:layout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charts!$C$6</c:f>
              <c:strCache>
                <c:ptCount val="1"/>
                <c:pt idx="0">
                  <c:v>2015 IEPR Monthly Gen (GWh)</c:v>
                </c:pt>
              </c:strCache>
            </c:strRef>
          </c:tx>
          <c:marker>
            <c:symbol val="none"/>
          </c:marker>
          <c:cat>
            <c:strRef>
              <c:f>charts!$D$5:$O$5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charts!$D$6:$O$6</c:f>
              <c:numCache>
                <c:formatCode>_(* #,##0_);_(* \(#,##0\);_(* "-"??_);_(@_)</c:formatCode>
                <c:ptCount val="12"/>
                <c:pt idx="0">
                  <c:v>2148.6383999999598</c:v>
                </c:pt>
                <c:pt idx="1">
                  <c:v>1902.3991999999698</c:v>
                </c:pt>
                <c:pt idx="2">
                  <c:v>2469.9199999999796</c:v>
                </c:pt>
                <c:pt idx="3">
                  <c:v>2899.6820000000116</c:v>
                </c:pt>
                <c:pt idx="4">
                  <c:v>3687.9608000000208</c:v>
                </c:pt>
                <c:pt idx="5">
                  <c:v>3551.614000000031</c:v>
                </c:pt>
                <c:pt idx="6">
                  <c:v>3537.9620000000405</c:v>
                </c:pt>
                <c:pt idx="7">
                  <c:v>3061.5360000000387</c:v>
                </c:pt>
                <c:pt idx="8">
                  <c:v>2285.1719999999777</c:v>
                </c:pt>
                <c:pt idx="9">
                  <c:v>1834.6284000000203</c:v>
                </c:pt>
                <c:pt idx="10">
                  <c:v>1610.6700000000201</c:v>
                </c:pt>
                <c:pt idx="11">
                  <c:v>1897.7784000000399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charts!$C$7</c:f>
              <c:strCache>
                <c:ptCount val="1"/>
                <c:pt idx="0">
                  <c:v>2017 IEPR Monthly Gen (GWh)</c:v>
                </c:pt>
              </c:strCache>
            </c:strRef>
          </c:tx>
          <c:marker>
            <c:symbol val="none"/>
          </c:marker>
          <c:cat>
            <c:strRef>
              <c:f>charts!$D$5:$O$5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charts!$D$7:$O$7</c:f>
              <c:numCache>
                <c:formatCode>_(* #,##0_);_(* \(#,##0\);_(* "-"??_);_(@_)</c:formatCode>
                <c:ptCount val="12"/>
                <c:pt idx="0">
                  <c:v>2015.6061407396519</c:v>
                </c:pt>
                <c:pt idx="1">
                  <c:v>1815.7219286034031</c:v>
                </c:pt>
                <c:pt idx="2">
                  <c:v>2314.5224521716937</c:v>
                </c:pt>
                <c:pt idx="3">
                  <c:v>2720.0740934474843</c:v>
                </c:pt>
                <c:pt idx="4">
                  <c:v>3487.1781095421138</c:v>
                </c:pt>
                <c:pt idx="5">
                  <c:v>3417.4317642037313</c:v>
                </c:pt>
                <c:pt idx="6">
                  <c:v>3533.8698816921651</c:v>
                </c:pt>
                <c:pt idx="7">
                  <c:v>3061.4252360731439</c:v>
                </c:pt>
                <c:pt idx="8">
                  <c:v>2271.3187059889442</c:v>
                </c:pt>
                <c:pt idx="9">
                  <c:v>1803.2395347766928</c:v>
                </c:pt>
                <c:pt idx="10">
                  <c:v>1566.3838243565967</c:v>
                </c:pt>
                <c:pt idx="11">
                  <c:v>1843.1302687706921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3513600"/>
        <c:axId val="80593280"/>
      </c:lineChart>
      <c:catAx>
        <c:axId val="735136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0593280"/>
        <c:crosses val="autoZero"/>
        <c:auto val="1"/>
        <c:lblAlgn val="ctr"/>
        <c:lblOffset val="100"/>
        <c:noMultiLvlLbl val="0"/>
      </c:catAx>
      <c:valAx>
        <c:axId val="8059328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GWh</a:t>
                </a:r>
              </a:p>
            </c:rich>
          </c:tx>
          <c:overlay val="0"/>
        </c:title>
        <c:numFmt formatCode="_(* #,##0_);_(* \(#,##0\);_(* &quot;-&quot;??_);_(@_)" sourceLinked="1"/>
        <c:majorTickMark val="out"/>
        <c:minorTickMark val="none"/>
        <c:tickLblPos val="nextTo"/>
        <c:crossAx val="73513600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95193485126765"/>
          <c:y val="3.7838745896835328E-2"/>
          <c:w val="0.87355116873391392"/>
          <c:h val="0.79470463654924117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charts!$B$25</c:f>
              <c:strCache>
                <c:ptCount val="1"/>
                <c:pt idx="0">
                  <c:v>2015 IEPR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val>
            <c:numRef>
              <c:f>charts!$C$33:$C$44</c:f>
              <c:numCache>
                <c:formatCode>_(* #,##0_);_(* \(#,##0\);_(* "-"??_);_(@_)</c:formatCode>
                <c:ptCount val="12"/>
                <c:pt idx="0">
                  <c:v>5574.7799999999907</c:v>
                </c:pt>
                <c:pt idx="1">
                  <c:v>30887.961200000107</c:v>
                </c:pt>
                <c:pt idx="2">
                  <c:v>61497.180400000012</c:v>
                </c:pt>
                <c:pt idx="3">
                  <c:v>1544.6600000000803</c:v>
                </c:pt>
                <c:pt idx="4">
                  <c:v>8717.6767999999811</c:v>
                </c:pt>
                <c:pt idx="5">
                  <c:v>11958.345199999927</c:v>
                </c:pt>
                <c:pt idx="6">
                  <c:v>213.64999999999992</c:v>
                </c:pt>
                <c:pt idx="7">
                  <c:v>3976.67960000003</c:v>
                </c:pt>
                <c:pt idx="8">
                  <c:v>33303.489999999918</c:v>
                </c:pt>
                <c:pt idx="9">
                  <c:v>366.87000000004031</c:v>
                </c:pt>
                <c:pt idx="10">
                  <c:v>71499.719058000104</c:v>
                </c:pt>
                <c:pt idx="11">
                  <c:v>1160.1199999999501</c:v>
                </c:pt>
              </c:numCache>
            </c:numRef>
          </c:val>
        </c:ser>
        <c:ser>
          <c:idx val="0"/>
          <c:order val="1"/>
          <c:tx>
            <c:strRef>
              <c:f>charts!$B$24</c:f>
              <c:strCache>
                <c:ptCount val="1"/>
                <c:pt idx="0">
                  <c:v>Preliminary 2017 IEPR</c:v>
                </c:pt>
              </c:strCache>
            </c:strRef>
          </c:tx>
          <c:spPr>
            <a:pattFill prst="dkUpDiag">
              <a:fgClr>
                <a:schemeClr val="accent2"/>
              </a:fgClr>
              <a:bgClr>
                <a:schemeClr val="bg1"/>
              </a:bgClr>
            </a:pattFill>
            <a:ln>
              <a:prstDash val="solid"/>
            </a:ln>
          </c:spPr>
          <c:invertIfNegative val="0"/>
          <c:cat>
            <c:strRef>
              <c:f>charts!$B$47:$B$58</c:f>
              <c:strCache>
                <c:ptCount val="12"/>
                <c:pt idx="0">
                  <c:v>AZ</c:v>
                </c:pt>
                <c:pt idx="1">
                  <c:v>CA</c:v>
                </c:pt>
                <c:pt idx="2">
                  <c:v>Can</c:v>
                </c:pt>
                <c:pt idx="3">
                  <c:v>CO</c:v>
                </c:pt>
                <c:pt idx="4">
                  <c:v>ID</c:v>
                </c:pt>
                <c:pt idx="5">
                  <c:v>MT</c:v>
                </c:pt>
                <c:pt idx="6">
                  <c:v>NM</c:v>
                </c:pt>
                <c:pt idx="7">
                  <c:v>NV</c:v>
                </c:pt>
                <c:pt idx="8">
                  <c:v>OR</c:v>
                </c:pt>
                <c:pt idx="9">
                  <c:v>UT</c:v>
                </c:pt>
                <c:pt idx="10">
                  <c:v>WA</c:v>
                </c:pt>
                <c:pt idx="11">
                  <c:v>WY</c:v>
                </c:pt>
              </c:strCache>
            </c:strRef>
          </c:cat>
          <c:val>
            <c:numRef>
              <c:f>charts!$C$47:$C$58</c:f>
              <c:numCache>
                <c:formatCode>_(* #,##0_);_(* \(#,##0\);_(* "-"??_);_(@_)</c:formatCode>
                <c:ptCount val="12"/>
                <c:pt idx="0">
                  <c:v>6913.4307333333336</c:v>
                </c:pt>
                <c:pt idx="1">
                  <c:v>29865.040666666668</c:v>
                </c:pt>
                <c:pt idx="2">
                  <c:v>61483</c:v>
                </c:pt>
                <c:pt idx="3">
                  <c:v>1571.7609333333332</c:v>
                </c:pt>
                <c:pt idx="4">
                  <c:v>9353.4379333333327</c:v>
                </c:pt>
                <c:pt idx="5">
                  <c:v>9416.2835333333333</c:v>
                </c:pt>
                <c:pt idx="6">
                  <c:v>187.31866666666664</c:v>
                </c:pt>
                <c:pt idx="7">
                  <c:v>2148.7900666666669</c:v>
                </c:pt>
                <c:pt idx="8">
                  <c:v>34027.142933333329</c:v>
                </c:pt>
                <c:pt idx="9">
                  <c:v>659.13699999999994</c:v>
                </c:pt>
                <c:pt idx="10">
                  <c:v>75948.741333333324</c:v>
                </c:pt>
                <c:pt idx="11">
                  <c:v>825.6866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3492736"/>
        <c:axId val="78987264"/>
      </c:barChart>
      <c:catAx>
        <c:axId val="73492736"/>
        <c:scaling>
          <c:orientation val="minMax"/>
        </c:scaling>
        <c:delete val="0"/>
        <c:axPos val="b"/>
        <c:majorTickMark val="out"/>
        <c:minorTickMark val="none"/>
        <c:tickLblPos val="nextTo"/>
        <c:crossAx val="78987264"/>
        <c:crosses val="autoZero"/>
        <c:auto val="1"/>
        <c:lblAlgn val="ctr"/>
        <c:lblOffset val="100"/>
        <c:noMultiLvlLbl val="0"/>
      </c:catAx>
      <c:valAx>
        <c:axId val="78987264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 dirty="0"/>
                  <a:t>Average Annual </a:t>
                </a:r>
                <a:r>
                  <a:rPr lang="en-US" dirty="0" err="1"/>
                  <a:t>GWh</a:t>
                </a:r>
                <a:endParaRPr lang="en-US" dirty="0"/>
              </a:p>
            </c:rich>
          </c:tx>
          <c:layout>
            <c:manualLayout>
              <c:xMode val="edge"/>
              <c:yMode val="edge"/>
              <c:x val="0.15995821060026127"/>
              <c:y val="5.6964824025653144E-2"/>
            </c:manualLayout>
          </c:layout>
          <c:overlay val="0"/>
        </c:title>
        <c:numFmt formatCode="_(* #,##0_);_(* \(#,##0\);_(* &quot;-&quot;??_);_(@_)" sourceLinked="1"/>
        <c:majorTickMark val="out"/>
        <c:minorTickMark val="none"/>
        <c:tickLblPos val="nextTo"/>
        <c:crossAx val="73492736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'Chart For 2-22'!$C$3</c:f>
              <c:strCache>
                <c:ptCount val="1"/>
                <c:pt idx="0">
                  <c:v>2015 Mid</c:v>
                </c:pt>
              </c:strCache>
            </c:strRef>
          </c:tx>
          <c:cat>
            <c:numRef>
              <c:f>'Chart For 2-22'!$B$20:$B$31</c:f>
              <c:numCache>
                <c:formatCode>General</c:formatCode>
                <c:ptCount val="12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</c:numCache>
            </c:numRef>
          </c:cat>
          <c:val>
            <c:numRef>
              <c:f>'Chart For 2-22'!$C$4:$C$13</c:f>
              <c:numCache>
                <c:formatCode>_(* #,##0_);_(* \(#,##0\);_(* "-"??_);_(@_)</c:formatCode>
                <c:ptCount val="10"/>
                <c:pt idx="0">
                  <c:v>957.42112257035626</c:v>
                </c:pt>
                <c:pt idx="1">
                  <c:v>917.31886723191064</c:v>
                </c:pt>
                <c:pt idx="2">
                  <c:v>862.48213630540261</c:v>
                </c:pt>
                <c:pt idx="3">
                  <c:v>804.10612208080579</c:v>
                </c:pt>
                <c:pt idx="4">
                  <c:v>775.71659711608072</c:v>
                </c:pt>
                <c:pt idx="5">
                  <c:v>768.34878509178748</c:v>
                </c:pt>
                <c:pt idx="6">
                  <c:v>744.16834763130669</c:v>
                </c:pt>
                <c:pt idx="7">
                  <c:v>722.73517079356725</c:v>
                </c:pt>
                <c:pt idx="8">
                  <c:v>730.45954829429354</c:v>
                </c:pt>
                <c:pt idx="9">
                  <c:v>716.44742538293769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'Chart For 2-22'!$D$3</c:f>
              <c:strCache>
                <c:ptCount val="1"/>
                <c:pt idx="0">
                  <c:v>2015 Low</c:v>
                </c:pt>
              </c:strCache>
            </c:strRef>
          </c:tx>
          <c:cat>
            <c:numRef>
              <c:f>'Chart For 2-22'!$B$20:$B$31</c:f>
              <c:numCache>
                <c:formatCode>General</c:formatCode>
                <c:ptCount val="12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</c:numCache>
            </c:numRef>
          </c:cat>
          <c:val>
            <c:numRef>
              <c:f>'Chart For 2-22'!$D$4:$D$13</c:f>
              <c:numCache>
                <c:formatCode>_(* #,##0_);_(* \(#,##0\);_(* "-"??_);_(@_)</c:formatCode>
                <c:ptCount val="10"/>
                <c:pt idx="0">
                  <c:v>916.1513867736636</c:v>
                </c:pt>
                <c:pt idx="1">
                  <c:v>868.71694702347588</c:v>
                </c:pt>
                <c:pt idx="2">
                  <c:v>799.86771947653995</c:v>
                </c:pt>
                <c:pt idx="3">
                  <c:v>730.80888467553609</c:v>
                </c:pt>
                <c:pt idx="4">
                  <c:v>678.52331762707286</c:v>
                </c:pt>
                <c:pt idx="5">
                  <c:v>648.53216734389434</c:v>
                </c:pt>
                <c:pt idx="6">
                  <c:v>597.56076994623572</c:v>
                </c:pt>
                <c:pt idx="7">
                  <c:v>550.19217688253218</c:v>
                </c:pt>
                <c:pt idx="8">
                  <c:v>527.23766122962002</c:v>
                </c:pt>
                <c:pt idx="9">
                  <c:v>491.26186688077337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'Chart For 2-22'!$E$3</c:f>
              <c:strCache>
                <c:ptCount val="1"/>
                <c:pt idx="0">
                  <c:v>2015 High</c:v>
                </c:pt>
              </c:strCache>
            </c:strRef>
          </c:tx>
          <c:cat>
            <c:numRef>
              <c:f>'Chart For 2-22'!$B$20:$B$31</c:f>
              <c:numCache>
                <c:formatCode>General</c:formatCode>
                <c:ptCount val="12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</c:numCache>
            </c:numRef>
          </c:cat>
          <c:val>
            <c:numRef>
              <c:f>'Chart For 2-22'!$E$4:$E$13</c:f>
              <c:numCache>
                <c:formatCode>_(* #,##0_);_(* \(#,##0\);_(* "-"??_);_(@_)</c:formatCode>
                <c:ptCount val="10"/>
                <c:pt idx="0">
                  <c:v>986.57515013143302</c:v>
                </c:pt>
                <c:pt idx="1">
                  <c:v>954.61619976405473</c:v>
                </c:pt>
                <c:pt idx="2">
                  <c:v>926.15731223739419</c:v>
                </c:pt>
                <c:pt idx="3">
                  <c:v>904.32318227101109</c:v>
                </c:pt>
                <c:pt idx="4">
                  <c:v>892.5745700860374</c:v>
                </c:pt>
                <c:pt idx="5">
                  <c:v>910.72511915940686</c:v>
                </c:pt>
                <c:pt idx="6">
                  <c:v>904.99999819981235</c:v>
                </c:pt>
                <c:pt idx="7">
                  <c:v>899.10877994436783</c:v>
                </c:pt>
                <c:pt idx="8">
                  <c:v>931.56306048417525</c:v>
                </c:pt>
                <c:pt idx="9">
                  <c:v>932.29110197960574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'Chart For 2-22'!$C$19</c:f>
              <c:strCache>
                <c:ptCount val="1"/>
                <c:pt idx="0">
                  <c:v>Preliminary Mid</c:v>
                </c:pt>
              </c:strCache>
            </c:strRef>
          </c:tx>
          <c:spPr>
            <a:ln>
              <a:prstDash val="dash"/>
            </a:ln>
          </c:spPr>
          <c:cat>
            <c:numRef>
              <c:f>'Chart For 2-22'!$B$20:$B$31</c:f>
              <c:numCache>
                <c:formatCode>General</c:formatCode>
                <c:ptCount val="12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</c:numCache>
            </c:numRef>
          </c:cat>
          <c:val>
            <c:numRef>
              <c:f>'WECC Fuel Burn Mid'!$C$52:$C$63</c:f>
              <c:numCache>
                <c:formatCode>_(* #,##0_);_(* \(#,##0\);_(* "-"??_);_(@_)</c:formatCode>
                <c:ptCount val="12"/>
                <c:pt idx="0">
                  <c:v>672.1887097503934</c:v>
                </c:pt>
                <c:pt idx="1">
                  <c:v>662.27264944358035</c:v>
                </c:pt>
                <c:pt idx="2">
                  <c:v>643.70770539668115</c:v>
                </c:pt>
                <c:pt idx="3">
                  <c:v>596.41484363392283</c:v>
                </c:pt>
                <c:pt idx="4">
                  <c:v>586.21081759172375</c:v>
                </c:pt>
                <c:pt idx="5">
                  <c:v>588.01766321030254</c:v>
                </c:pt>
                <c:pt idx="6">
                  <c:v>570.90091127746734</c:v>
                </c:pt>
                <c:pt idx="7">
                  <c:v>555.72615578636544</c:v>
                </c:pt>
                <c:pt idx="8">
                  <c:v>612.92023772687969</c:v>
                </c:pt>
                <c:pt idx="9">
                  <c:v>635.33277332584601</c:v>
                </c:pt>
                <c:pt idx="10">
                  <c:v>627.09363540516085</c:v>
                </c:pt>
                <c:pt idx="11">
                  <c:v>605.83144399565879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'Chart For 2-22'!$D$19</c:f>
              <c:strCache>
                <c:ptCount val="1"/>
                <c:pt idx="0">
                  <c:v>Preliminary Low</c:v>
                </c:pt>
              </c:strCache>
            </c:strRef>
          </c:tx>
          <c:spPr>
            <a:ln>
              <a:prstDash val="dash"/>
            </a:ln>
          </c:spPr>
          <c:cat>
            <c:numRef>
              <c:f>'Chart For 2-22'!$B$20:$B$31</c:f>
              <c:numCache>
                <c:formatCode>General</c:formatCode>
                <c:ptCount val="12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</c:numCache>
            </c:numRef>
          </c:cat>
          <c:val>
            <c:numRef>
              <c:f>'WECC Fuel Burn Low'!$C$52:$C$63</c:f>
              <c:numCache>
                <c:formatCode>_(* #,##0_);_(* \(#,##0\);_(* "-"??_);_(@_)</c:formatCode>
                <c:ptCount val="12"/>
                <c:pt idx="0">
                  <c:v>647.68494633223099</c:v>
                </c:pt>
                <c:pt idx="1">
                  <c:v>622.11690920278409</c:v>
                </c:pt>
                <c:pt idx="2">
                  <c:v>593.81926098294218</c:v>
                </c:pt>
                <c:pt idx="3">
                  <c:v>541.77159606491421</c:v>
                </c:pt>
                <c:pt idx="4">
                  <c:v>528.61984337128854</c:v>
                </c:pt>
                <c:pt idx="5">
                  <c:v>521.80049971206097</c:v>
                </c:pt>
                <c:pt idx="6">
                  <c:v>503.49767209693255</c:v>
                </c:pt>
                <c:pt idx="7">
                  <c:v>462.53582084451608</c:v>
                </c:pt>
                <c:pt idx="8">
                  <c:v>502.76116878786883</c:v>
                </c:pt>
                <c:pt idx="9">
                  <c:v>516.73362795307162</c:v>
                </c:pt>
                <c:pt idx="10">
                  <c:v>502.5801142813454</c:v>
                </c:pt>
                <c:pt idx="11">
                  <c:v>482.7752271042844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'Chart For 2-22'!$E$19</c:f>
              <c:strCache>
                <c:ptCount val="1"/>
                <c:pt idx="0">
                  <c:v>Preliminary High</c:v>
                </c:pt>
              </c:strCache>
            </c:strRef>
          </c:tx>
          <c:spPr>
            <a:ln>
              <a:prstDash val="dash"/>
            </a:ln>
          </c:spPr>
          <c:cat>
            <c:numRef>
              <c:f>'Chart For 2-22'!$B$20:$B$31</c:f>
              <c:numCache>
                <c:formatCode>General</c:formatCode>
                <c:ptCount val="12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</c:numCache>
            </c:numRef>
          </c:cat>
          <c:val>
            <c:numRef>
              <c:f>'WECC Fuel Burn High'!$C$52:$C$63</c:f>
              <c:numCache>
                <c:formatCode>_(* #,##0_);_(* \(#,##0\);_(* "-"??_);_(@_)</c:formatCode>
                <c:ptCount val="12"/>
                <c:pt idx="0">
                  <c:v>729.99079102838971</c:v>
                </c:pt>
                <c:pt idx="1">
                  <c:v>696.83876057070461</c:v>
                </c:pt>
                <c:pt idx="2">
                  <c:v>680.85138386976064</c:v>
                </c:pt>
                <c:pt idx="3">
                  <c:v>658.64931822169217</c:v>
                </c:pt>
                <c:pt idx="4">
                  <c:v>645.8397345926403</c:v>
                </c:pt>
                <c:pt idx="5">
                  <c:v>655.22048355804293</c:v>
                </c:pt>
                <c:pt idx="6">
                  <c:v>648.9551506822279</c:v>
                </c:pt>
                <c:pt idx="7">
                  <c:v>643.39717341493701</c:v>
                </c:pt>
                <c:pt idx="8">
                  <c:v>716.50996259386216</c:v>
                </c:pt>
                <c:pt idx="9">
                  <c:v>759.47590398259308</c:v>
                </c:pt>
                <c:pt idx="10">
                  <c:v>756.21474724379868</c:v>
                </c:pt>
                <c:pt idx="11">
                  <c:v>749.67641563629491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'Chart For 2-22'!$F$19</c:f>
              <c:strCache>
                <c:ptCount val="1"/>
                <c:pt idx="0">
                  <c:v>Preliminary High AAEE</c:v>
                </c:pt>
              </c:strCache>
            </c:strRef>
          </c:tx>
          <c:spPr>
            <a:ln>
              <a:prstDash val="dash"/>
            </a:ln>
          </c:spPr>
          <c:cat>
            <c:numRef>
              <c:f>'Chart For 2-22'!$B$20:$B$31</c:f>
              <c:numCache>
                <c:formatCode>General</c:formatCode>
                <c:ptCount val="12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</c:numCache>
            </c:numRef>
          </c:cat>
          <c:val>
            <c:numRef>
              <c:f>'WECC Fuel Burn HighAAEE'!$C$52:$C$63</c:f>
              <c:numCache>
                <c:formatCode>_(* #,##0_);_(* \(#,##0\);_(* "-"??_);_(@_)</c:formatCode>
                <c:ptCount val="12"/>
                <c:pt idx="0">
                  <c:v>677.18113523992463</c:v>
                </c:pt>
                <c:pt idx="1">
                  <c:v>663.39333085845453</c:v>
                </c:pt>
                <c:pt idx="2">
                  <c:v>645.58815718718597</c:v>
                </c:pt>
                <c:pt idx="3">
                  <c:v>596.15918538625579</c:v>
                </c:pt>
                <c:pt idx="4">
                  <c:v>580.91690851467854</c:v>
                </c:pt>
                <c:pt idx="5">
                  <c:v>580.05763176479172</c:v>
                </c:pt>
                <c:pt idx="6">
                  <c:v>561.12970784221898</c:v>
                </c:pt>
                <c:pt idx="7">
                  <c:v>530.81761640832735</c:v>
                </c:pt>
                <c:pt idx="8">
                  <c:v>578.8145173942969</c:v>
                </c:pt>
                <c:pt idx="9">
                  <c:v>603.65052836320763</c:v>
                </c:pt>
                <c:pt idx="10">
                  <c:v>584.55201512876567</c:v>
                </c:pt>
                <c:pt idx="11">
                  <c:v>566.755335375301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9069184"/>
        <c:axId val="79070720"/>
      </c:lineChart>
      <c:catAx>
        <c:axId val="790691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79070720"/>
        <c:crosses val="autoZero"/>
        <c:auto val="1"/>
        <c:lblAlgn val="ctr"/>
        <c:lblOffset val="100"/>
        <c:noMultiLvlLbl val="0"/>
      </c:catAx>
      <c:valAx>
        <c:axId val="7907072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Gas Use (Bcf)</a:t>
                </a:r>
              </a:p>
            </c:rich>
          </c:tx>
          <c:overlay val="0"/>
        </c:title>
        <c:numFmt formatCode="_(* #,##0_);_(* \(#,##0\);_(* &quot;-&quot;??_);_(@_)" sourceLinked="1"/>
        <c:majorTickMark val="out"/>
        <c:minorTickMark val="none"/>
        <c:tickLblPos val="nextTo"/>
        <c:crossAx val="79069184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26975188054882"/>
          <c:y val="3.5115713439690964E-2"/>
          <c:w val="0.85192169762696457"/>
          <c:h val="0.65713841875224344"/>
        </c:manualLayout>
      </c:layout>
      <c:lineChart>
        <c:grouping val="standard"/>
        <c:varyColors val="0"/>
        <c:ser>
          <c:idx val="0"/>
          <c:order val="0"/>
          <c:tx>
            <c:strRef>
              <c:f>'Chart For 2-22'!$L$3</c:f>
              <c:strCache>
                <c:ptCount val="1"/>
                <c:pt idx="0">
                  <c:v>2015 Mid</c:v>
                </c:pt>
              </c:strCache>
            </c:strRef>
          </c:tx>
          <c:cat>
            <c:numRef>
              <c:f>'Chart For 2-22'!$B$20:$B$31</c:f>
              <c:numCache>
                <c:formatCode>General</c:formatCode>
                <c:ptCount val="12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</c:numCache>
            </c:numRef>
          </c:cat>
          <c:val>
            <c:numRef>
              <c:f>'Chart For 2-22'!$L$4:$L$13</c:f>
              <c:numCache>
                <c:formatCode>_(* #,##0_);_(* \(#,##0\);_(* "-"??_);_(@_)</c:formatCode>
                <c:ptCount val="10"/>
                <c:pt idx="0">
                  <c:v>1846.1359189263167</c:v>
                </c:pt>
                <c:pt idx="1">
                  <c:v>1897.1579031996894</c:v>
                </c:pt>
                <c:pt idx="2">
                  <c:v>1881.0509305866963</c:v>
                </c:pt>
                <c:pt idx="3">
                  <c:v>1851.7258506574726</c:v>
                </c:pt>
                <c:pt idx="4">
                  <c:v>1943.448933510766</c:v>
                </c:pt>
                <c:pt idx="5">
                  <c:v>1996.4264945805849</c:v>
                </c:pt>
                <c:pt idx="6">
                  <c:v>2040.8701417330847</c:v>
                </c:pt>
                <c:pt idx="7">
                  <c:v>2064.8628768244098</c:v>
                </c:pt>
                <c:pt idx="8">
                  <c:v>2141.59181243901</c:v>
                </c:pt>
                <c:pt idx="9">
                  <c:v>2228.8055718651426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'Chart For 2-22'!$M$3</c:f>
              <c:strCache>
                <c:ptCount val="1"/>
                <c:pt idx="0">
                  <c:v>2015 Low</c:v>
                </c:pt>
              </c:strCache>
            </c:strRef>
          </c:tx>
          <c:cat>
            <c:numRef>
              <c:f>'Chart For 2-22'!$B$20:$B$31</c:f>
              <c:numCache>
                <c:formatCode>General</c:formatCode>
                <c:ptCount val="12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</c:numCache>
            </c:numRef>
          </c:cat>
          <c:val>
            <c:numRef>
              <c:f>'Chart For 2-22'!$M$4:$M$13</c:f>
              <c:numCache>
                <c:formatCode>_(* #,##0_);_(* \(#,##0\);_(* "-"??_);_(@_)</c:formatCode>
                <c:ptCount val="10"/>
                <c:pt idx="0">
                  <c:v>1602.8945228813923</c:v>
                </c:pt>
                <c:pt idx="1">
                  <c:v>1589.3647091194782</c:v>
                </c:pt>
                <c:pt idx="2">
                  <c:v>1519.6129855616034</c:v>
                </c:pt>
                <c:pt idx="3">
                  <c:v>1442.3017808588902</c:v>
                </c:pt>
                <c:pt idx="4">
                  <c:v>1453.3712079238821</c:v>
                </c:pt>
                <c:pt idx="5">
                  <c:v>1442.8786149939842</c:v>
                </c:pt>
                <c:pt idx="6">
                  <c:v>1393.8449884886579</c:v>
                </c:pt>
                <c:pt idx="7">
                  <c:v>1352.4108257321293</c:v>
                </c:pt>
                <c:pt idx="8">
                  <c:v>1354.5243544388882</c:v>
                </c:pt>
                <c:pt idx="9">
                  <c:v>1355.9861078434665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'Chart For 2-22'!$N$3</c:f>
              <c:strCache>
                <c:ptCount val="1"/>
                <c:pt idx="0">
                  <c:v>2015 High</c:v>
                </c:pt>
              </c:strCache>
            </c:strRef>
          </c:tx>
          <c:cat>
            <c:numRef>
              <c:f>'Chart For 2-22'!$B$20:$B$31</c:f>
              <c:numCache>
                <c:formatCode>General</c:formatCode>
                <c:ptCount val="12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</c:numCache>
            </c:numRef>
          </c:cat>
          <c:val>
            <c:numRef>
              <c:f>'Chart For 2-22'!$N$4:$N$13</c:f>
              <c:numCache>
                <c:formatCode>_(* #,##0_);_(* \(#,##0\);_(* "-"??_);_(@_)</c:formatCode>
                <c:ptCount val="10"/>
                <c:pt idx="0">
                  <c:v>2299.9169891711122</c:v>
                </c:pt>
                <c:pt idx="1">
                  <c:v>2245.0960012554501</c:v>
                </c:pt>
                <c:pt idx="2">
                  <c:v>2213.568891962429</c:v>
                </c:pt>
                <c:pt idx="3">
                  <c:v>2227.9938024674575</c:v>
                </c:pt>
                <c:pt idx="4">
                  <c:v>2275.3397567407028</c:v>
                </c:pt>
                <c:pt idx="5">
                  <c:v>2394.4587174043818</c:v>
                </c:pt>
                <c:pt idx="6">
                  <c:v>2570.5222281167398</c:v>
                </c:pt>
                <c:pt idx="7">
                  <c:v>2617.6410271972327</c:v>
                </c:pt>
                <c:pt idx="8">
                  <c:v>2733.2207544237785</c:v>
                </c:pt>
                <c:pt idx="9">
                  <c:v>2837.5595948062451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'Chart For 2-22'!$C$19</c:f>
              <c:strCache>
                <c:ptCount val="1"/>
                <c:pt idx="0">
                  <c:v>Preliminary Mid</c:v>
                </c:pt>
              </c:strCache>
            </c:strRef>
          </c:tx>
          <c:spPr>
            <a:ln>
              <a:prstDash val="dash"/>
            </a:ln>
          </c:spPr>
          <c:cat>
            <c:numRef>
              <c:f>'Chart For 2-22'!$B$20:$B$31</c:f>
              <c:numCache>
                <c:formatCode>General</c:formatCode>
                <c:ptCount val="12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</c:numCache>
            </c:numRef>
          </c:cat>
          <c:val>
            <c:numRef>
              <c:f>'WECC Fuel Burn Mid'!$M$52:$M$63</c:f>
              <c:numCache>
                <c:formatCode>_(* #,##0_);_(* \(#,##0\);_(* "-"??_);_(@_)</c:formatCode>
                <c:ptCount val="12"/>
                <c:pt idx="0">
                  <c:v>1804.9998030838954</c:v>
                </c:pt>
                <c:pt idx="1">
                  <c:v>1865.8196718388044</c:v>
                </c:pt>
                <c:pt idx="2">
                  <c:v>1863.6041672131735</c:v>
                </c:pt>
                <c:pt idx="3">
                  <c:v>1804.1421480207468</c:v>
                </c:pt>
                <c:pt idx="4">
                  <c:v>1837.8928660358285</c:v>
                </c:pt>
                <c:pt idx="5">
                  <c:v>1858.8194418489081</c:v>
                </c:pt>
                <c:pt idx="6">
                  <c:v>1854.4063637944255</c:v>
                </c:pt>
                <c:pt idx="7">
                  <c:v>1843.0025454053352</c:v>
                </c:pt>
                <c:pt idx="8">
                  <c:v>1920.5974245092157</c:v>
                </c:pt>
                <c:pt idx="9">
                  <c:v>2040.9456472354609</c:v>
                </c:pt>
                <c:pt idx="10">
                  <c:v>2080.9839696358786</c:v>
                </c:pt>
                <c:pt idx="11">
                  <c:v>2085.3558412153779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'Chart For 2-22'!$D$19</c:f>
              <c:strCache>
                <c:ptCount val="1"/>
                <c:pt idx="0">
                  <c:v>Preliminary Low</c:v>
                </c:pt>
              </c:strCache>
            </c:strRef>
          </c:tx>
          <c:spPr>
            <a:ln>
              <a:prstDash val="dash"/>
            </a:ln>
          </c:spPr>
          <c:cat>
            <c:numRef>
              <c:f>'Chart For 2-22'!$B$20:$B$31</c:f>
              <c:numCache>
                <c:formatCode>General</c:formatCode>
                <c:ptCount val="12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</c:numCache>
            </c:numRef>
          </c:cat>
          <c:val>
            <c:numRef>
              <c:f>'WECC Fuel Burn Low'!$M$52:$M$63</c:f>
              <c:numCache>
                <c:formatCode>_(* #,##0_);_(* \(#,##0\);_(* "-"??_);_(@_)</c:formatCode>
                <c:ptCount val="12"/>
                <c:pt idx="0">
                  <c:v>1706.4876721819617</c:v>
                </c:pt>
                <c:pt idx="1">
                  <c:v>1722.3024096290883</c:v>
                </c:pt>
                <c:pt idx="2">
                  <c:v>1697.9858487402439</c:v>
                </c:pt>
                <c:pt idx="3">
                  <c:v>1634.7077041772509</c:v>
                </c:pt>
                <c:pt idx="4">
                  <c:v>1685.4080440032931</c:v>
                </c:pt>
                <c:pt idx="5">
                  <c:v>1691.2862710033273</c:v>
                </c:pt>
                <c:pt idx="6">
                  <c:v>1694.261684405715</c:v>
                </c:pt>
                <c:pt idx="7">
                  <c:v>1658.9804785033064</c:v>
                </c:pt>
                <c:pt idx="8">
                  <c:v>1724.0594888565695</c:v>
                </c:pt>
                <c:pt idx="9">
                  <c:v>1842.007645993483</c:v>
                </c:pt>
                <c:pt idx="10">
                  <c:v>1871.4383382346946</c:v>
                </c:pt>
                <c:pt idx="11">
                  <c:v>1883.9638423873187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'Chart For 2-22'!$E$19</c:f>
              <c:strCache>
                <c:ptCount val="1"/>
                <c:pt idx="0">
                  <c:v>Preliminary High</c:v>
                </c:pt>
              </c:strCache>
            </c:strRef>
          </c:tx>
          <c:spPr>
            <a:ln>
              <a:prstDash val="dash"/>
            </a:ln>
          </c:spPr>
          <c:cat>
            <c:numRef>
              <c:f>'Chart For 2-22'!$B$20:$B$31</c:f>
              <c:numCache>
                <c:formatCode>General</c:formatCode>
                <c:ptCount val="12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</c:numCache>
            </c:numRef>
          </c:cat>
          <c:val>
            <c:numRef>
              <c:f>'WECC Fuel Burn High'!$M$52:$M$63</c:f>
              <c:numCache>
                <c:formatCode>_(* #,##0_);_(* \(#,##0\);_(* "-"??_);_(@_)</c:formatCode>
                <c:ptCount val="12"/>
                <c:pt idx="0">
                  <c:v>1990.8493239785448</c:v>
                </c:pt>
                <c:pt idx="1">
                  <c:v>1956.8333077779496</c:v>
                </c:pt>
                <c:pt idx="2">
                  <c:v>1964.2566853581886</c:v>
                </c:pt>
                <c:pt idx="3">
                  <c:v>1949.1250182952103</c:v>
                </c:pt>
                <c:pt idx="4">
                  <c:v>1979.633229129757</c:v>
                </c:pt>
                <c:pt idx="5">
                  <c:v>2036.2946444480544</c:v>
                </c:pt>
                <c:pt idx="6">
                  <c:v>2160.8784175317119</c:v>
                </c:pt>
                <c:pt idx="7">
                  <c:v>2145.0895832193955</c:v>
                </c:pt>
                <c:pt idx="8">
                  <c:v>2237.3053335233053</c:v>
                </c:pt>
                <c:pt idx="9">
                  <c:v>2379.6844826306728</c:v>
                </c:pt>
                <c:pt idx="10">
                  <c:v>2422.4562922298064</c:v>
                </c:pt>
                <c:pt idx="11">
                  <c:v>2450.7737801170656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'Chart For 2-22'!$F$19</c:f>
              <c:strCache>
                <c:ptCount val="1"/>
                <c:pt idx="0">
                  <c:v>Preliminary High AAEE</c:v>
                </c:pt>
              </c:strCache>
            </c:strRef>
          </c:tx>
          <c:spPr>
            <a:ln>
              <a:prstDash val="dash"/>
            </a:ln>
          </c:spPr>
          <c:cat>
            <c:numRef>
              <c:f>'Chart For 2-22'!$B$20:$B$31</c:f>
              <c:numCache>
                <c:formatCode>General</c:formatCode>
                <c:ptCount val="12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</c:numCache>
            </c:numRef>
          </c:cat>
          <c:val>
            <c:numRef>
              <c:f>'WECC Fuel Burn HighAAEE'!$M$52:$M$63</c:f>
              <c:numCache>
                <c:formatCode>_(* #,##0_);_(* \(#,##0\);_(* "-"??_);_(@_)</c:formatCode>
                <c:ptCount val="12"/>
                <c:pt idx="0">
                  <c:v>1804.5258328450354</c:v>
                </c:pt>
                <c:pt idx="1">
                  <c:v>1863.3439353765452</c:v>
                </c:pt>
                <c:pt idx="2">
                  <c:v>1855.5215201690039</c:v>
                </c:pt>
                <c:pt idx="3">
                  <c:v>1796.4571822891551</c:v>
                </c:pt>
                <c:pt idx="4">
                  <c:v>1821.9453838888976</c:v>
                </c:pt>
                <c:pt idx="5">
                  <c:v>1841.1647567614268</c:v>
                </c:pt>
                <c:pt idx="6">
                  <c:v>1834.1898477494938</c:v>
                </c:pt>
                <c:pt idx="7">
                  <c:v>1802.6608499433328</c:v>
                </c:pt>
                <c:pt idx="8">
                  <c:v>1866.4122231828237</c:v>
                </c:pt>
                <c:pt idx="9">
                  <c:v>1989.146028522357</c:v>
                </c:pt>
                <c:pt idx="10">
                  <c:v>2029.0308966069933</c:v>
                </c:pt>
                <c:pt idx="11">
                  <c:v>2041.8305345202266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9096832"/>
        <c:axId val="79115008"/>
      </c:lineChart>
      <c:catAx>
        <c:axId val="790968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79115008"/>
        <c:crosses val="autoZero"/>
        <c:auto val="1"/>
        <c:lblAlgn val="ctr"/>
        <c:lblOffset val="100"/>
        <c:noMultiLvlLbl val="0"/>
      </c:catAx>
      <c:valAx>
        <c:axId val="79115008"/>
        <c:scaling>
          <c:orientation val="minMax"/>
          <c:min val="50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Gas Use (Bcf)</a:t>
                </a:r>
              </a:p>
            </c:rich>
          </c:tx>
          <c:overlay val="0"/>
        </c:title>
        <c:numFmt formatCode="_(* #,##0_);_(* \(#,##0\);_(* &quot;-&quot;??_);_(@_)" sourceLinked="1"/>
        <c:majorTickMark val="out"/>
        <c:minorTickMark val="none"/>
        <c:tickLblPos val="nextTo"/>
        <c:crossAx val="7909683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8.5187547319617474E-2"/>
          <c:y val="0.77098421527314842"/>
          <c:w val="0.85274978633632148"/>
          <c:h val="0.22270299999296178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0.1021</cdr:x>
      <cdr:y>0.94255</cdr:y>
    </cdr:from>
    <cdr:to>
      <cdr:x>0.46514</cdr:x>
      <cdr:y>0.99381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81075" y="5591176"/>
          <a:ext cx="3467100" cy="2857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/>
            <a:t>*Note: Preliminary 2016 data</a:t>
          </a:r>
          <a:r>
            <a:rPr lang="en-US" sz="1100" baseline="0"/>
            <a:t> through September only.</a:t>
          </a:r>
          <a:endParaRPr lang="en-US" sz="1100"/>
        </a:p>
      </cdr:txBody>
    </cdr:sp>
  </cdr:relSizeAnchor>
  <cdr:relSizeAnchor xmlns:cdr="http://schemas.openxmlformats.org/drawingml/2006/chartDrawing">
    <cdr:from>
      <cdr:x>0.47115</cdr:x>
      <cdr:y>0.33333</cdr:y>
    </cdr:from>
    <cdr:to>
      <cdr:x>0.54848</cdr:x>
      <cdr:y>0.40741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733800" y="1371600"/>
          <a:ext cx="612825" cy="3048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b="1" dirty="0"/>
            <a:t>2013</a:t>
          </a:r>
        </a:p>
      </cdr:txBody>
    </cdr:sp>
  </cdr:relSizeAnchor>
  <cdr:relSizeAnchor xmlns:cdr="http://schemas.openxmlformats.org/drawingml/2006/chartDrawing">
    <cdr:from>
      <cdr:x>0.48077</cdr:x>
      <cdr:y>0.46296</cdr:y>
    </cdr:from>
    <cdr:to>
      <cdr:x>0.55811</cdr:x>
      <cdr:y>0.50073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810000" y="1905000"/>
          <a:ext cx="612904" cy="1554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b="1" dirty="0"/>
            <a:t>2014</a:t>
          </a:r>
        </a:p>
      </cdr:txBody>
    </cdr:sp>
  </cdr:relSizeAnchor>
  <cdr:relSizeAnchor xmlns:cdr="http://schemas.openxmlformats.org/drawingml/2006/chartDrawing">
    <cdr:from>
      <cdr:x>0.50962</cdr:x>
      <cdr:y>0.55556</cdr:y>
    </cdr:from>
    <cdr:to>
      <cdr:x>0.58695</cdr:x>
      <cdr:y>0.59334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4038600" y="2286000"/>
          <a:ext cx="612825" cy="1554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b="1" dirty="0"/>
            <a:t>2015</a:t>
          </a:r>
        </a:p>
      </cdr:txBody>
    </cdr:sp>
  </cdr:relSizeAnchor>
  <cdr:relSizeAnchor xmlns:cdr="http://schemas.openxmlformats.org/drawingml/2006/chartDrawing">
    <cdr:from>
      <cdr:x>0.75962</cdr:x>
      <cdr:y>0.48148</cdr:y>
    </cdr:from>
    <cdr:to>
      <cdr:x>0.83696</cdr:x>
      <cdr:y>0.51925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6019800" y="1981200"/>
          <a:ext cx="612904" cy="1554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b="1" dirty="0"/>
            <a:t>2012</a:t>
          </a:r>
        </a:p>
      </cdr:txBody>
    </cdr:sp>
  </cdr:relSizeAnchor>
  <cdr:relSizeAnchor xmlns:cdr="http://schemas.openxmlformats.org/drawingml/2006/chartDrawing">
    <cdr:from>
      <cdr:x>0.47115</cdr:x>
      <cdr:y>0.18519</cdr:y>
    </cdr:from>
    <cdr:to>
      <cdr:x>0.53846</cdr:x>
      <cdr:y>0.24147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3733800" y="762000"/>
          <a:ext cx="533400" cy="2316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b="1" dirty="0"/>
            <a:t>2016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5E2222-9FCC-4217-8631-3F9D66DFAC00}" type="datetimeFigureOut">
              <a:rPr lang="en-US" smtClean="0"/>
              <a:t>2/21/2017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7E998C-F17A-4D2A-9FD4-31BC7EDDF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8953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96C4D22A-42C0-4A0A-8E6B-BB680367B441}" type="datetimeFigureOut">
              <a:rPr lang="en-US" smtClean="0"/>
              <a:t>2/21/2017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2766C94-901F-47F7-A137-EA3FFA6C6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539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17155-B472-4265-BBBA-A8C8614223C1}" type="slidenum">
              <a:rPr lang="en-US" altLang="en-US" smtClean="0"/>
              <a:pPr/>
              <a:t>1</a:t>
            </a:fld>
            <a:endParaRPr lang="en-US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056B0E-3164-4BD0-981A-B3873DF67598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5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66C94-901F-47F7-A137-EA3FFA6C640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1519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D421AB-022B-4D9F-A39A-F6305301FCFE}" type="datetimeFigureOut">
              <a:rPr lang="en-US" smtClean="0"/>
              <a:pPr>
                <a:defRPr/>
              </a:pPr>
              <a:t>2/21/2017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9A6733-0563-4308-ABD0-D776EF0085C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31D193-880C-4391-A685-55CAA2AAD716}" type="datetimeFigureOut">
              <a:rPr lang="en-US" smtClean="0"/>
              <a:pPr>
                <a:defRPr/>
              </a:pPr>
              <a:t>2/21/2017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892BCF-B405-45F5-8457-2C6700595BA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38CAB0-13D9-4288-BAE9-9E94E2C59C5A}" type="datetimeFigureOut">
              <a:rPr lang="en-US" smtClean="0"/>
              <a:pPr>
                <a:defRPr/>
              </a:pPr>
              <a:t>2/21/2017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407BB2-EA11-40BB-808F-A4EBBB379EF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EEBAF5-468D-4C36-961C-E25ABDDBE192}" type="datetimeFigureOut">
              <a:rPr lang="en-US" smtClean="0"/>
              <a:pPr>
                <a:defRPr/>
              </a:pPr>
              <a:t>2/21/2017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6B5163-8FA9-488F-B4C1-6EA37FF3451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16D51D-12B0-4CDD-946E-B9EDE3D9D0E4}" type="datetimeFigureOut">
              <a:rPr lang="en-US" smtClean="0"/>
              <a:pPr>
                <a:defRPr/>
              </a:pPr>
              <a:t>2/21/2017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ECAFE7-50D9-4552-8F14-9B121A49BC4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81D0A9-919C-4C77-A7B4-203C8F49D83B}" type="datetimeFigureOut">
              <a:rPr lang="en-US" smtClean="0"/>
              <a:pPr>
                <a:defRPr/>
              </a:pPr>
              <a:t>2/21/2017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21D22D-A228-4D63-9ED7-383F8A8E590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452443-020B-48F5-A832-3CDCEBAC8DAC}" type="datetimeFigureOut">
              <a:rPr lang="en-US" smtClean="0"/>
              <a:pPr>
                <a:defRPr/>
              </a:pPr>
              <a:t>2/21/2017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B23434-97AD-4D97-8B72-749CEFF7179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F83C86-E0A4-4428-880F-5EBA005E3A7A}" type="datetimeFigureOut">
              <a:rPr lang="en-US" smtClean="0"/>
              <a:pPr>
                <a:defRPr/>
              </a:pPr>
              <a:t>2/21/2017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E0C9DC-74DE-45FC-906C-761B2E7FF4A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B139FF-7040-49EF-83AF-80F51FA58DA2}" type="datetimeFigureOut">
              <a:rPr lang="en-US" smtClean="0"/>
              <a:pPr>
                <a:defRPr/>
              </a:pPr>
              <a:t>2/21/2017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BBAA05-D9E6-4993-8EB7-BAB35A5475B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A5ADAB-AD3D-44B3-8E16-B3E2ED223829}" type="datetimeFigureOut">
              <a:rPr lang="en-US" smtClean="0"/>
              <a:pPr>
                <a:defRPr/>
              </a:pPr>
              <a:t>2/21/2017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46390-A4DC-4406-967B-8914C6F0B0C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914400"/>
            <a:ext cx="1943100" cy="5181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914400"/>
            <a:ext cx="5676900" cy="5181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C8C60E-67BD-4A2D-9EB3-9517AEADFAFA}" type="datetimeFigureOut">
              <a:rPr lang="en-US" smtClean="0"/>
              <a:pPr>
                <a:defRPr/>
              </a:pPr>
              <a:t>2/21/2017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87AF-0B7D-442E-B518-F77239AE6CA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D4F2C45D-9C12-4724-9923-7274F3C6C535}" type="datetimeFigureOut">
              <a:rPr lang="en-US" smtClean="0"/>
              <a:pPr>
                <a:defRPr/>
              </a:pPr>
              <a:t>2/21/2017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FB8DE0F-CE82-4CD0-880A-B1AE3F1D48C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57200" y="304800"/>
            <a:ext cx="8305800" cy="5943600"/>
          </a:xfrm>
          <a:prstGeom prst="rect">
            <a:avLst/>
          </a:prstGeom>
          <a:noFill/>
          <a:ln w="76200">
            <a:solidFill>
              <a:srgbClr val="00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 smtClean="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57200" y="304800"/>
            <a:ext cx="8305800" cy="533400"/>
          </a:xfrm>
          <a:prstGeom prst="rect">
            <a:avLst/>
          </a:prstGeom>
          <a:solidFill>
            <a:srgbClr val="00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defRPr/>
            </a:pPr>
            <a:endParaRPr lang="en-US" altLang="en-US" dirty="0" smtClean="0"/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457200" y="381000"/>
            <a:ext cx="822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99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sz="1800" b="1" dirty="0" smtClean="0">
                <a:solidFill>
                  <a:schemeClr val="bg1"/>
                </a:solidFill>
                <a:latin typeface="Arial" charset="0"/>
              </a:rPr>
              <a:t>California Energy Commission</a:t>
            </a:r>
            <a:endParaRPr lang="en-US" altLang="en-US" dirty="0" smtClean="0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1219200" y="228600"/>
            <a:ext cx="762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 smtClean="0"/>
          </a:p>
        </p:txBody>
      </p:sp>
      <p:pic>
        <p:nvPicPr>
          <p:cNvPr id="1036" name="Picture 1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04800" y="161925"/>
            <a:ext cx="914400" cy="8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cc.biz/SystemAdequacyPlanning/Pages/Datasets.aspx" TargetMode="External"/><Relationship Id="rId2" Type="http://schemas.openxmlformats.org/officeDocument/2006/relationships/hyperlink" Target="http://www.energy.ca.gov/2016_energypolicy/documents/#02152017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nergy.ca.gov/2016publications/CEC-200-2016-007/CEC-200-2016-007.pdf" TargetMode="External"/><Relationship Id="rId2" Type="http://schemas.openxmlformats.org/officeDocument/2006/relationships/hyperlink" Target="http://www.energy.ca.gov/2016_energypolicy/documents/2016-12-08_workshop/additional_efficiency.php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package" Target="../embeddings/Microsoft_Excel_Worksheet1.xlsx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43000"/>
            <a:ext cx="7772400" cy="1371600"/>
          </a:xfrm>
        </p:spPr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Production Cost Model Common Case Input Assumptions and Selected Results</a:t>
            </a:r>
            <a:endParaRPr lang="en-US" sz="32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</a:t>
            </a:fld>
            <a:endParaRPr lang="en-US" altLang="en-US" dirty="0"/>
          </a:p>
        </p:txBody>
      </p:sp>
      <p:sp>
        <p:nvSpPr>
          <p:cNvPr id="3" name="Rectangle 2"/>
          <p:cNvSpPr/>
          <p:nvPr/>
        </p:nvSpPr>
        <p:spPr>
          <a:xfrm>
            <a:off x="1295400" y="2886544"/>
            <a:ext cx="6477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2017 Integrated Energy Policy Report</a:t>
            </a:r>
          </a:p>
          <a:p>
            <a:pPr algn="ctr">
              <a:buFontTx/>
              <a:buNone/>
            </a:pPr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California Energy Commission</a:t>
            </a:r>
          </a:p>
          <a:p>
            <a:pPr algn="ctr">
              <a:buFontTx/>
              <a:buNone/>
            </a:pPr>
            <a:endParaRPr lang="en-US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FontTx/>
              <a:buNone/>
            </a:pPr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February 22, 2017</a:t>
            </a:r>
          </a:p>
          <a:p>
            <a:pPr algn="ctr">
              <a:buFontTx/>
              <a:buNone/>
            </a:pPr>
            <a:endParaRPr lang="en-US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FontTx/>
              <a:buNone/>
            </a:pPr>
            <a:r>
              <a:rPr lang="en-US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Angela Tanghetti</a:t>
            </a:r>
            <a:endParaRPr lang="en-US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FontTx/>
              <a:buNone/>
            </a:pPr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Supply Analysis Office</a:t>
            </a:r>
          </a:p>
          <a:p>
            <a:pPr algn="ctr">
              <a:buFontTx/>
              <a:buNone/>
            </a:pPr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Energy Assessment Division</a:t>
            </a:r>
          </a:p>
          <a:p>
            <a:pPr algn="ctr">
              <a:buFontTx/>
              <a:buNone/>
            </a:pPr>
            <a:r>
              <a:rPr lang="en-US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Angela.tanghetti@energy.ca.gov/916-654-4854</a:t>
            </a:r>
            <a:endParaRPr lang="en-US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 to Cover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057400"/>
            <a:ext cx="7467600" cy="3733800"/>
          </a:xfrm>
        </p:spPr>
        <p:txBody>
          <a:bodyPr/>
          <a:lstStyle/>
          <a:p>
            <a:r>
              <a:rPr lang="en-US" sz="2600" dirty="0" smtClean="0"/>
              <a:t>Common Case Overview</a:t>
            </a:r>
          </a:p>
          <a:p>
            <a:r>
              <a:rPr lang="en-US" sz="2600" dirty="0" smtClean="0"/>
              <a:t>Load </a:t>
            </a:r>
            <a:r>
              <a:rPr lang="en-US" sz="2600" dirty="0"/>
              <a:t>Forecast and Load Profile Update – </a:t>
            </a:r>
            <a:r>
              <a:rPr lang="en-US" sz="2600" dirty="0" err="1"/>
              <a:t>Mr</a:t>
            </a:r>
            <a:r>
              <a:rPr lang="en-US" sz="2600" dirty="0"/>
              <a:t> Load </a:t>
            </a:r>
            <a:r>
              <a:rPr lang="en-US" sz="2600" dirty="0" smtClean="0"/>
              <a:t>Shape</a:t>
            </a:r>
          </a:p>
          <a:p>
            <a:r>
              <a:rPr lang="en-US" sz="2600" dirty="0" smtClean="0"/>
              <a:t>Energy Efficiency Projections</a:t>
            </a:r>
          </a:p>
          <a:p>
            <a:r>
              <a:rPr lang="en-US" sz="2600" dirty="0" smtClean="0"/>
              <a:t>OTC Compliance Plans</a:t>
            </a:r>
          </a:p>
          <a:p>
            <a:r>
              <a:rPr lang="en-US" sz="2600" dirty="0" smtClean="0"/>
              <a:t>Hydro </a:t>
            </a:r>
            <a:r>
              <a:rPr lang="en-US" sz="2600" dirty="0"/>
              <a:t>G</a:t>
            </a:r>
            <a:r>
              <a:rPr lang="en-US" sz="2600" dirty="0" smtClean="0"/>
              <a:t>eneration Projections</a:t>
            </a:r>
          </a:p>
          <a:p>
            <a:r>
              <a:rPr lang="en-US" sz="2600" dirty="0"/>
              <a:t>RPS Projections and RPS </a:t>
            </a:r>
            <a:r>
              <a:rPr lang="en-US" sz="2600" dirty="0" smtClean="0"/>
              <a:t>Portfolios</a:t>
            </a:r>
            <a:endParaRPr lang="en-US" sz="2600" dirty="0"/>
          </a:p>
          <a:p>
            <a:r>
              <a:rPr lang="en-US" sz="2600" dirty="0"/>
              <a:t>Selected Simulation Results </a:t>
            </a:r>
          </a:p>
          <a:p>
            <a:pPr marL="0" indent="0">
              <a:buNone/>
            </a:pPr>
            <a:endParaRPr lang="en-US" sz="2600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Preliminary 2017 IEPR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Common Cases</a:t>
            </a:r>
            <a:endParaRPr lang="en-US" sz="2000" dirty="0"/>
          </a:p>
        </p:txBody>
      </p:sp>
      <p:sp>
        <p:nvSpPr>
          <p:cNvPr id="7" name="Slide Number Placeholder 3"/>
          <p:cNvSpPr txBox="1">
            <a:spLocks/>
          </p:cNvSpPr>
          <p:nvPr/>
        </p:nvSpPr>
        <p:spPr bwMode="auto">
          <a:xfrm>
            <a:off x="8679873" y="6361999"/>
            <a:ext cx="457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0DB7F2E4-7451-4840-9EBC-4870DC343869}" type="slidenum">
              <a:rPr lang="en-US" b="1" smtClean="0"/>
              <a:pPr>
                <a:defRPr/>
              </a:pPr>
              <a:t>3</a:t>
            </a:fld>
            <a:endParaRPr lang="en-US" b="1" dirty="0"/>
          </a:p>
        </p:txBody>
      </p:sp>
      <p:pic>
        <p:nvPicPr>
          <p:cNvPr id="2049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133600"/>
            <a:ext cx="7772400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7781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itle 80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200" dirty="0" smtClean="0"/>
              <a:t> </a:t>
            </a:r>
            <a:r>
              <a:rPr lang="en-US" sz="2700" dirty="0" smtClean="0"/>
              <a:t>Preliminary 2017 IEPR </a:t>
            </a:r>
            <a:br>
              <a:rPr lang="en-US" sz="2700" dirty="0" smtClean="0"/>
            </a:br>
            <a:r>
              <a:rPr lang="en-US" sz="2200" dirty="0" smtClean="0"/>
              <a:t>Load Forecast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981200"/>
            <a:ext cx="8001000" cy="4114800"/>
          </a:xfrm>
        </p:spPr>
        <p:txBody>
          <a:bodyPr/>
          <a:lstStyle/>
          <a:p>
            <a:pPr marL="0" indent="0">
              <a:buNone/>
            </a:pPr>
            <a:r>
              <a:rPr lang="en-US" sz="2400" u="sng" dirty="0" smtClean="0"/>
              <a:t>California Loads - IEPR </a:t>
            </a:r>
            <a:r>
              <a:rPr lang="en-US" sz="2400" u="sng" dirty="0"/>
              <a:t>2016 </a:t>
            </a:r>
            <a:r>
              <a:rPr lang="en-US" sz="2400" u="sng" dirty="0" smtClean="0"/>
              <a:t>Update </a:t>
            </a:r>
          </a:p>
          <a:p>
            <a:r>
              <a:rPr lang="en-US" sz="2400" u="sng" dirty="0" smtClean="0">
                <a:hlinkClick r:id="rId2"/>
              </a:rPr>
              <a:t>http</a:t>
            </a:r>
            <a:r>
              <a:rPr lang="en-US" sz="2400" u="sng" dirty="0">
                <a:hlinkClick r:id="rId2"/>
              </a:rPr>
              <a:t>://www.energy.ca.gov/2016_energypolicy/documents/#</a:t>
            </a:r>
            <a:r>
              <a:rPr lang="en-US" sz="2400" u="sng" dirty="0" smtClean="0">
                <a:hlinkClick r:id="rId2"/>
              </a:rPr>
              <a:t>02152017</a:t>
            </a:r>
            <a:endParaRPr lang="en-US" sz="2400" u="sng" dirty="0" smtClean="0"/>
          </a:p>
          <a:p>
            <a:pPr marL="0" indent="0">
              <a:buNone/>
            </a:pPr>
            <a:endParaRPr lang="en-US" sz="2400" u="sng" dirty="0" smtClean="0"/>
          </a:p>
          <a:p>
            <a:pPr marL="0" indent="0">
              <a:buNone/>
            </a:pPr>
            <a:r>
              <a:rPr lang="en-US" sz="2400" u="sng" dirty="0" smtClean="0"/>
              <a:t>Rest of WECC Loads – TEPPC 2026 Common Case</a:t>
            </a:r>
          </a:p>
          <a:p>
            <a:r>
              <a:rPr lang="en-US" sz="2400" u="sng" dirty="0">
                <a:hlinkClick r:id="rId3"/>
              </a:rPr>
              <a:t>https://www.wecc.biz/SystemAdequacyPlanning/Pages/Datasets.aspx</a:t>
            </a:r>
            <a:endParaRPr lang="en-US" sz="2400" dirty="0"/>
          </a:p>
          <a:p>
            <a:r>
              <a:rPr lang="en-US" sz="2400" dirty="0" smtClean="0"/>
              <a:t>Year 2027-2028 </a:t>
            </a:r>
            <a:r>
              <a:rPr lang="en-US" sz="2400" dirty="0"/>
              <a:t>l</a:t>
            </a:r>
            <a:r>
              <a:rPr lang="en-US" sz="2400" dirty="0" smtClean="0"/>
              <a:t>oad forecast applies average annual growth rate </a:t>
            </a:r>
            <a:r>
              <a:rPr lang="en-US" sz="2400" smtClean="0"/>
              <a:t>from 2019-2026 to 2026 loads</a:t>
            </a:r>
            <a:endParaRPr lang="en-US" sz="2400" dirty="0" smtClean="0"/>
          </a:p>
          <a:p>
            <a:pPr marL="0" indent="0">
              <a:buNone/>
            </a:pPr>
            <a:endParaRPr lang="en-US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Non California </a:t>
            </a:r>
            <a:r>
              <a:rPr lang="en-US" sz="2400" b="0" u="sng" dirty="0" smtClean="0"/>
              <a:t>2026</a:t>
            </a:r>
            <a:r>
              <a:rPr lang="en-US" sz="2400" dirty="0" smtClean="0"/>
              <a:t> WECC Demand Forecast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000" dirty="0" smtClean="0"/>
              <a:t>Preliminary IEPR 2017 to IEPR 2015</a:t>
            </a:r>
            <a:endParaRPr lang="en-US" sz="20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5981904"/>
              </p:ext>
            </p:extLst>
          </p:nvPr>
        </p:nvGraphicFramePr>
        <p:xfrm>
          <a:off x="685800" y="1981200"/>
          <a:ext cx="7772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99136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itle 80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200" dirty="0" smtClean="0"/>
              <a:t> </a:t>
            </a:r>
            <a:r>
              <a:rPr lang="en-US" sz="2700" dirty="0" smtClean="0"/>
              <a:t>Preliminary 2017 IEPR </a:t>
            </a:r>
            <a:br>
              <a:rPr lang="en-US" sz="2700" dirty="0" smtClean="0"/>
            </a:br>
            <a:r>
              <a:rPr lang="en-US" sz="2200" dirty="0" smtClean="0"/>
              <a:t>Load Forecast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1981200"/>
            <a:ext cx="8077200" cy="4114800"/>
          </a:xfrm>
        </p:spPr>
        <p:txBody>
          <a:bodyPr/>
          <a:lstStyle/>
          <a:p>
            <a:pPr marL="0" indent="0">
              <a:buNone/>
            </a:pPr>
            <a:r>
              <a:rPr lang="en-US" sz="2400" u="sng" dirty="0" smtClean="0"/>
              <a:t>Hourly Load Profile Update – </a:t>
            </a:r>
            <a:r>
              <a:rPr lang="en-US" sz="2400" u="sng" dirty="0" err="1" smtClean="0"/>
              <a:t>Mr</a:t>
            </a:r>
            <a:r>
              <a:rPr lang="en-US" sz="2400" u="sng" dirty="0" smtClean="0"/>
              <a:t> Load Shape Tool</a:t>
            </a:r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Spreadsheet tool that develops synthetic hourly load profiles based on the most recent 5 years historic loads. 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 smtClean="0"/>
              <a:t>Revised IEPR 2017 simulations will use the Demand Office Hourly profiles for California.  Continue to use the </a:t>
            </a:r>
            <a:r>
              <a:rPr lang="en-US" sz="2400" dirty="0" err="1" smtClean="0"/>
              <a:t>Mr</a:t>
            </a:r>
            <a:r>
              <a:rPr lang="en-US" sz="2400" dirty="0" smtClean="0"/>
              <a:t> Load Shape synthetic hourly load profiles for rest of WECC.</a:t>
            </a:r>
            <a:endParaRPr lang="en-US" sz="2400" dirty="0"/>
          </a:p>
          <a:p>
            <a:pPr marL="0" indent="0">
              <a:buNone/>
            </a:pPr>
            <a:endParaRPr lang="en-US" sz="2400" u="sng" dirty="0" smtClean="0"/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534854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itle 80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 </a:t>
            </a:r>
            <a:r>
              <a:rPr lang="en-US" sz="2700" dirty="0" smtClean="0"/>
              <a:t>Preliminary 2017 IEPR </a:t>
            </a:r>
            <a:br>
              <a:rPr lang="en-US" sz="2700" dirty="0" smtClean="0"/>
            </a:br>
            <a:r>
              <a:rPr lang="en-US" sz="3200" dirty="0" smtClean="0"/>
              <a:t>Energy Efficiency 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1981200"/>
            <a:ext cx="8077200" cy="4114800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 smtClean="0"/>
              <a:t>California Additional Achievable Energy Efficiency (AAEE)</a:t>
            </a:r>
          </a:p>
          <a:p>
            <a:pPr marL="0" indent="0">
              <a:buNone/>
            </a:pPr>
            <a:r>
              <a:rPr lang="en-US" sz="2400" dirty="0">
                <a:hlinkClick r:id="rId2"/>
              </a:rPr>
              <a:t>http://</a:t>
            </a:r>
            <a:r>
              <a:rPr lang="en-US" sz="2400" dirty="0" smtClean="0">
                <a:hlinkClick r:id="rId2"/>
              </a:rPr>
              <a:t>www.energy.ca.gov/2016_energypolicy/documents/2016-12-08_workshop/additional_efficiency.php</a:t>
            </a:r>
            <a:endParaRPr lang="en-US" sz="2400" dirty="0" smtClean="0"/>
          </a:p>
          <a:p>
            <a:r>
              <a:rPr lang="en-US" sz="2400" dirty="0" smtClean="0"/>
              <a:t>The High AAEE Common Case starts with the Mid Case AAEE and applies the scaling </a:t>
            </a:r>
            <a:r>
              <a:rPr lang="en-US" sz="2400" dirty="0"/>
              <a:t>factor </a:t>
            </a:r>
            <a:r>
              <a:rPr lang="en-US" sz="2400" dirty="0" smtClean="0"/>
              <a:t>provided in </a:t>
            </a:r>
            <a:r>
              <a:rPr lang="en-US" sz="2400" dirty="0" smtClean="0">
                <a:hlinkClick r:id="rId3"/>
              </a:rPr>
              <a:t>http</a:t>
            </a:r>
            <a:r>
              <a:rPr lang="en-US" sz="2400" dirty="0">
                <a:hlinkClick r:id="rId3"/>
              </a:rPr>
              <a:t>://</a:t>
            </a:r>
            <a:r>
              <a:rPr lang="en-US" sz="2400" dirty="0" smtClean="0">
                <a:hlinkClick r:id="rId3"/>
              </a:rPr>
              <a:t>www.energy.ca.gov/2016publications/CEC-200-2016-007/CEC-200-2016-007.pdf</a:t>
            </a:r>
            <a:endParaRPr lang="en-US" sz="2400" dirty="0" smtClean="0"/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Rest of WECC Energy Efficiency assumptions are already included in the TEPPC 2026 Common Case</a:t>
            </a:r>
          </a:p>
        </p:txBody>
      </p:sp>
    </p:spTree>
    <p:extLst>
      <p:ext uri="{BB962C8B-B14F-4D97-AF65-F5344CB8AC3E}">
        <p14:creationId xmlns:p14="http://schemas.microsoft.com/office/powerpoint/2010/main" val="23711338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914400"/>
            <a:ext cx="8001000" cy="838200"/>
          </a:xfrm>
        </p:spPr>
        <p:txBody>
          <a:bodyPr/>
          <a:lstStyle/>
          <a:p>
            <a:r>
              <a:rPr lang="en-US" sz="2400" dirty="0"/>
              <a:t>Preliminary 2017 IEPR </a:t>
            </a:r>
            <a:r>
              <a:rPr lang="en-US" dirty="0"/>
              <a:t/>
            </a:r>
            <a:br>
              <a:rPr lang="en-US" dirty="0"/>
            </a:br>
            <a:r>
              <a:rPr lang="en-US" sz="2000" dirty="0" smtClean="0"/>
              <a:t>High Additional Achievable Energy Efficiency Case</a:t>
            </a:r>
            <a:endParaRPr lang="en-US" sz="20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7680855"/>
              </p:ext>
            </p:extLst>
          </p:nvPr>
        </p:nvGraphicFramePr>
        <p:xfrm>
          <a:off x="1752600" y="1987943"/>
          <a:ext cx="5334000" cy="41080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7" name="Worksheet" r:id="rId4" imgW="3898919" imgH="3136990" progId="Excel.Sheet.12">
                  <p:embed/>
                </p:oleObj>
              </mc:Choice>
              <mc:Fallback>
                <p:oleObj name="Worksheet" r:id="rId4" imgW="3898919" imgH="313699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52600" y="1987943"/>
                        <a:ext cx="5334000" cy="410805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51734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itle 80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 </a:t>
            </a:r>
            <a:r>
              <a:rPr lang="en-US" sz="2700" dirty="0" smtClean="0"/>
              <a:t>Preliminary 2017 IEPR </a:t>
            </a:r>
            <a:br>
              <a:rPr lang="en-US" sz="2700" dirty="0" smtClean="0"/>
            </a:br>
            <a:r>
              <a:rPr lang="en-US" sz="2200" dirty="0" smtClean="0"/>
              <a:t>OTC Compliance Plan Updates from 2015 IEPR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en-US" sz="3200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1981200"/>
            <a:ext cx="8077200" cy="4114800"/>
          </a:xfrm>
        </p:spPr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en-US" sz="2400" dirty="0" err="1" smtClean="0"/>
              <a:t>Encina</a:t>
            </a:r>
            <a:r>
              <a:rPr lang="en-US" sz="2400" dirty="0" smtClean="0"/>
              <a:t> Units 2-5 retirement deferred to 12/31/2018 and </a:t>
            </a:r>
            <a:r>
              <a:rPr lang="en-US" sz="2400" dirty="0" err="1" smtClean="0"/>
              <a:t>Encina</a:t>
            </a:r>
            <a:r>
              <a:rPr lang="en-US" sz="2400" dirty="0" smtClean="0"/>
              <a:t> Unit 1 retires 3/3/2017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2400" dirty="0" smtClean="0"/>
              <a:t>Moss Landing Units 6-7 retired 12/31/2016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2400" dirty="0" smtClean="0"/>
              <a:t>Moss Landing Units 1-2 expected to comply by 12/31/2020 and remain in service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2400" dirty="0" smtClean="0"/>
              <a:t>Pittsburg Unit 5-7 retired 1/1/2017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2400" dirty="0" smtClean="0"/>
              <a:t>Diablo Canyon Unit 1 retires 11/2/2024 and Unit 8/26/2025 per PG&amp;E’s Joint Proposal Settlement Agreement</a:t>
            </a: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83" name="TextBox 16"/>
          <p:cNvSpPr txBox="1">
            <a:spLocks noChangeArrowheads="1"/>
          </p:cNvSpPr>
          <p:nvPr/>
        </p:nvSpPr>
        <p:spPr bwMode="auto">
          <a:xfrm>
            <a:off x="1066800" y="5867400"/>
            <a:ext cx="6096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 i="1" dirty="0" smtClean="0"/>
              <a:t>Compliance plans are identical across all common cases</a:t>
            </a:r>
            <a:endParaRPr lang="en-US" sz="1200" b="1" i="1" dirty="0"/>
          </a:p>
        </p:txBody>
      </p:sp>
    </p:spTree>
    <p:extLst>
      <p:ext uri="{BB962C8B-B14F-4D97-AF65-F5344CB8AC3E}">
        <p14:creationId xmlns:p14="http://schemas.microsoft.com/office/powerpoint/2010/main" val="36832379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400" b="1" dirty="0" smtClean="0"/>
              <a:t>California Monthly Hydroelectric Generation </a:t>
            </a:r>
            <a:br>
              <a:rPr lang="en-US" sz="2400" b="1" dirty="0" smtClean="0"/>
            </a:br>
            <a:r>
              <a:rPr lang="en-US" sz="2400" b="1" dirty="0" smtClean="0"/>
              <a:t>2012-2016*</a:t>
            </a:r>
            <a:br>
              <a:rPr lang="en-US" sz="2400" b="1" dirty="0" smtClean="0"/>
            </a:br>
            <a:r>
              <a:rPr lang="en-US" sz="1800" b="1" i="1" dirty="0" smtClean="0"/>
              <a:t> (Plants 10 MW and Larger)</a:t>
            </a:r>
            <a:endParaRPr lang="en-US" sz="1800" b="1" dirty="0" smtClean="0"/>
          </a:p>
        </p:txBody>
      </p:sp>
      <p:sp>
        <p:nvSpPr>
          <p:cNvPr id="8196" name="TextBox 9"/>
          <p:cNvSpPr txBox="1">
            <a:spLocks noChangeArrowheads="1"/>
          </p:cNvSpPr>
          <p:nvPr/>
        </p:nvSpPr>
        <p:spPr bwMode="auto">
          <a:xfrm>
            <a:off x="1143000" y="6248400"/>
            <a:ext cx="6096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 i="1" dirty="0"/>
              <a:t>Source: QFER CEC-1304 Power Plant Reporting Statistics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1073414"/>
              </p:ext>
            </p:extLst>
          </p:nvPr>
        </p:nvGraphicFramePr>
        <p:xfrm>
          <a:off x="685800" y="1905000"/>
          <a:ext cx="79248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685800" y="762000"/>
            <a:ext cx="7848600" cy="762000"/>
          </a:xfrm>
        </p:spPr>
        <p:txBody>
          <a:bodyPr/>
          <a:lstStyle/>
          <a:p>
            <a:pPr eaLnBrk="1" hangingPunct="1"/>
            <a:r>
              <a:rPr lang="en-US" sz="2000" b="1" dirty="0" smtClean="0"/>
              <a:t>Preliminary 2017 California Average Monthly Hydroelectric Generation</a:t>
            </a:r>
            <a:r>
              <a:rPr lang="en-US" sz="1800" b="1" i="1" dirty="0" smtClean="0"/>
              <a:t> (Plants 10 MW and Larger)</a:t>
            </a:r>
            <a:endParaRPr lang="en-US" sz="1800" b="1" dirty="0" smtClean="0"/>
          </a:p>
        </p:txBody>
      </p:sp>
      <p:sp>
        <p:nvSpPr>
          <p:cNvPr id="9221" name="TextBox 8"/>
          <p:cNvSpPr txBox="1">
            <a:spLocks noChangeArrowheads="1"/>
          </p:cNvSpPr>
          <p:nvPr/>
        </p:nvSpPr>
        <p:spPr bwMode="auto">
          <a:xfrm>
            <a:off x="1600200" y="5791200"/>
            <a:ext cx="6096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 i="1" dirty="0"/>
              <a:t>Source: QFER CEC-1304 Power Plant Reporting Statistics</a:t>
            </a:r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4476698"/>
              </p:ext>
            </p:extLst>
          </p:nvPr>
        </p:nvGraphicFramePr>
        <p:xfrm>
          <a:off x="1066800" y="1600200"/>
          <a:ext cx="7162800" cy="40385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838200"/>
          </a:xfrm>
        </p:spPr>
        <p:txBody>
          <a:bodyPr/>
          <a:lstStyle/>
          <a:p>
            <a:pPr eaLnBrk="1" hangingPunct="1"/>
            <a:r>
              <a:rPr lang="en-US" sz="2400" b="1" dirty="0" smtClean="0"/>
              <a:t>WECC State by State</a:t>
            </a:r>
            <a:br>
              <a:rPr lang="en-US" sz="2400" b="1" dirty="0" smtClean="0"/>
            </a:br>
            <a:r>
              <a:rPr lang="en-US" sz="2400" b="1" dirty="0" smtClean="0"/>
              <a:t> </a:t>
            </a:r>
            <a:r>
              <a:rPr lang="en-US" sz="2000" b="1" dirty="0" smtClean="0"/>
              <a:t>Average Annual Hydroelectric Generation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1371600" y="5628765"/>
            <a:ext cx="4572000" cy="471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i="1" dirty="0" smtClean="0"/>
              <a:t>Source: Energy Information Administration Forms 906 and 923, Alberta Electric System Operator</a:t>
            </a:r>
            <a:endParaRPr lang="en-US" sz="1200" b="1" i="1" dirty="0"/>
          </a:p>
        </p:txBody>
      </p:sp>
      <p:sp>
        <p:nvSpPr>
          <p:cNvPr id="5" name="Rectangle 4"/>
          <p:cNvSpPr/>
          <p:nvPr/>
        </p:nvSpPr>
        <p:spPr>
          <a:xfrm>
            <a:off x="609600" y="6324600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i="1" dirty="0" smtClean="0"/>
              <a:t>Average hydro generation forecast is identical across all three common cases</a:t>
            </a:r>
            <a:endParaRPr lang="en-US" sz="1600" b="1" i="1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64632467"/>
              </p:ext>
            </p:extLst>
          </p:nvPr>
        </p:nvGraphicFramePr>
        <p:xfrm>
          <a:off x="609600" y="1828800"/>
          <a:ext cx="7315200" cy="38105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itle 4"/>
          <p:cNvSpPr>
            <a:spLocks noGrp="1"/>
          </p:cNvSpPr>
          <p:nvPr>
            <p:ph type="title"/>
          </p:nvPr>
        </p:nvSpPr>
        <p:spPr>
          <a:xfrm>
            <a:off x="457200" y="3657600"/>
            <a:ext cx="8229600" cy="258762"/>
          </a:xfrm>
        </p:spPr>
        <p:txBody>
          <a:bodyPr/>
          <a:lstStyle/>
          <a:p>
            <a:r>
              <a:rPr lang="en-US" sz="1800" dirty="0" smtClean="0"/>
              <a:t>Annual RPS – Preliminary 2017 IEPR</a:t>
            </a:r>
          </a:p>
        </p:txBody>
      </p:sp>
      <p:sp>
        <p:nvSpPr>
          <p:cNvPr id="6" name="Title 4"/>
          <p:cNvSpPr txBox="1">
            <a:spLocks/>
          </p:cNvSpPr>
          <p:nvPr/>
        </p:nvSpPr>
        <p:spPr bwMode="auto">
          <a:xfrm>
            <a:off x="457200" y="1066800"/>
            <a:ext cx="8229600" cy="25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66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66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66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66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66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66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66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66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66"/>
                </a:solidFill>
                <a:latin typeface="Arial" charset="0"/>
              </a:defRPr>
            </a:lvl9pPr>
          </a:lstStyle>
          <a:p>
            <a:r>
              <a:rPr lang="en-US" sz="1800" kern="0" dirty="0" smtClean="0"/>
              <a:t>Annual RPS – 2015 IEPR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84299"/>
            <a:ext cx="8321675" cy="2195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63" y="3538537"/>
            <a:ext cx="8669337" cy="629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90600"/>
            <a:ext cx="8077200" cy="914400"/>
          </a:xfrm>
        </p:spPr>
        <p:txBody>
          <a:bodyPr/>
          <a:lstStyle/>
          <a:p>
            <a:r>
              <a:rPr lang="en-US" sz="1800" dirty="0" smtClean="0"/>
              <a:t>California Natural Gas Use For Electric Generation</a:t>
            </a:r>
            <a:br>
              <a:rPr lang="en-US" sz="1800" dirty="0" smtClean="0"/>
            </a:br>
            <a:r>
              <a:rPr lang="en-US" sz="1800" dirty="0" smtClean="0"/>
              <a:t>Input to </a:t>
            </a:r>
            <a:r>
              <a:rPr lang="en-US" sz="1800" dirty="0" err="1" smtClean="0"/>
              <a:t>NAMGas</a:t>
            </a:r>
            <a:r>
              <a:rPr lang="en-US" sz="1800" dirty="0" smtClean="0"/>
              <a:t> Model</a:t>
            </a:r>
            <a:br>
              <a:rPr lang="en-US" sz="1800" dirty="0" smtClean="0"/>
            </a:br>
            <a:r>
              <a:rPr lang="en-US" sz="1800" dirty="0" smtClean="0"/>
              <a:t>2015 IEPR Compared to Preliminary 2017</a:t>
            </a:r>
            <a:br>
              <a:rPr lang="en-US" sz="1800" dirty="0" smtClean="0"/>
            </a:br>
            <a:endParaRPr lang="en-US" sz="1800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01884756"/>
              </p:ext>
            </p:extLst>
          </p:nvPr>
        </p:nvGraphicFramePr>
        <p:xfrm>
          <a:off x="914400" y="1981200"/>
          <a:ext cx="7467600" cy="3978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152969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848600" cy="685800"/>
          </a:xfrm>
        </p:spPr>
        <p:txBody>
          <a:bodyPr/>
          <a:lstStyle/>
          <a:p>
            <a:r>
              <a:rPr lang="en-US" sz="1800" dirty="0" smtClean="0"/>
              <a:t>WECC Wide Natural Gas Use For Electric </a:t>
            </a:r>
            <a:r>
              <a:rPr lang="en-US" sz="1800" dirty="0"/>
              <a:t>Generation</a:t>
            </a:r>
            <a:br>
              <a:rPr lang="en-US" sz="1800" dirty="0"/>
            </a:br>
            <a:r>
              <a:rPr lang="en-US" sz="1800" dirty="0"/>
              <a:t>Input to </a:t>
            </a:r>
            <a:r>
              <a:rPr lang="en-US" sz="1800" dirty="0" err="1"/>
              <a:t>NAMGas</a:t>
            </a:r>
            <a:r>
              <a:rPr lang="en-US" sz="1800" dirty="0"/>
              <a:t> Model</a:t>
            </a:r>
            <a:br>
              <a:rPr lang="en-US" sz="1800" dirty="0"/>
            </a:br>
            <a:r>
              <a:rPr lang="en-US" sz="1800" dirty="0" smtClean="0"/>
              <a:t>2015 </a:t>
            </a:r>
            <a:r>
              <a:rPr lang="en-US" sz="1800" dirty="0"/>
              <a:t>IEPR Compared to Preliminary </a:t>
            </a:r>
            <a:r>
              <a:rPr lang="en-US" sz="1800" dirty="0" smtClean="0"/>
              <a:t>2017</a:t>
            </a:r>
            <a:endParaRPr lang="en-US" sz="1800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90918772"/>
              </p:ext>
            </p:extLst>
          </p:nvPr>
        </p:nvGraphicFramePr>
        <p:xfrm>
          <a:off x="990600" y="2041524"/>
          <a:ext cx="7315200" cy="3978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65903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5363261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17-IEPR-03</Docket_x0020_Number>
    <TaxCatchAll xmlns="8eef3743-c7b3-4cbe-8837-b6e805be353c">
      <Value>6</Value>
      <Value>118</Value>
      <Value>61</Value>
      <Value>8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2017-02-22 Workshop</TermName>
          <TermId xmlns="http://schemas.microsoft.com/office/infopath/2007/PartnerControls">95869c79-cb24-4767-8265-aaa218f16462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  <_dlc_DocId xmlns="8eef3743-c7b3-4cbe-8837-b6e805be353c">Z5JXHV6S7NA6-3-107998</_dlc_DocId>
    <_dlc_DocIdUrl xmlns="8eef3743-c7b3-4cbe-8837-b6e805be353c">
      <Url>http://efilingspinternal/_layouts/DocIdRedir.aspx?ID=Z5JXHV6S7NA6-3-107998</Url>
      <Description>Z5JXHV6S7NA6-3-107998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AD29832-F776-4CE9-B046-EA9FBE87FB61}"/>
</file>

<file path=customXml/itemProps2.xml><?xml version="1.0" encoding="utf-8"?>
<ds:datastoreItem xmlns:ds="http://schemas.openxmlformats.org/officeDocument/2006/customXml" ds:itemID="{E155F806-3C6E-479E-8C74-0972A868869E}"/>
</file>

<file path=customXml/itemProps3.xml><?xml version="1.0" encoding="utf-8"?>
<ds:datastoreItem xmlns:ds="http://schemas.openxmlformats.org/officeDocument/2006/customXml" ds:itemID="{81F301C6-8186-4DA0-9952-B72531DA21B7}"/>
</file>

<file path=customXml/itemProps4.xml><?xml version="1.0" encoding="utf-8"?>
<ds:datastoreItem xmlns:ds="http://schemas.openxmlformats.org/officeDocument/2006/customXml" ds:itemID="{6D7A883C-B8AB-461E-8333-FE05F335BEC0}"/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5227</TotalTime>
  <Words>419</Words>
  <Application>Microsoft Office PowerPoint</Application>
  <PresentationFormat>On-screen Show (4:3)</PresentationFormat>
  <Paragraphs>77</Paragraphs>
  <Slides>16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Theme1</vt:lpstr>
      <vt:lpstr>Worksheet</vt:lpstr>
      <vt:lpstr>Production Cost Model Common Case Input Assumptions and Selected Results</vt:lpstr>
      <vt:lpstr>Topics to Cover</vt:lpstr>
      <vt:lpstr>Preliminary 2017 IEPR Common Cases</vt:lpstr>
      <vt:lpstr> Preliminary 2017 IEPR  Load Forecast</vt:lpstr>
      <vt:lpstr>Non California 2026 WECC Demand Forecast Preliminary IEPR 2017 to IEPR 2015</vt:lpstr>
      <vt:lpstr> Preliminary 2017 IEPR  Load Forecast</vt:lpstr>
      <vt:lpstr>  Preliminary 2017 IEPR  Energy Efficiency </vt:lpstr>
      <vt:lpstr>Preliminary 2017 IEPR  High Additional Achievable Energy Efficiency Case</vt:lpstr>
      <vt:lpstr>  Preliminary 2017 IEPR  OTC Compliance Plan Updates from 2015 IEPR </vt:lpstr>
      <vt:lpstr>California Monthly Hydroelectric Generation  2012-2016*  (Plants 10 MW and Larger)</vt:lpstr>
      <vt:lpstr>Preliminary 2017 California Average Monthly Hydroelectric Generation (Plants 10 MW and Larger)</vt:lpstr>
      <vt:lpstr>WECC State by State  Average Annual Hydroelectric Generation</vt:lpstr>
      <vt:lpstr>Annual RPS – Preliminary 2017 IEPR</vt:lpstr>
      <vt:lpstr>California Natural Gas Use For Electric Generation Input to NAMGas Model 2015 IEPR Compared to Preliminary 2017 </vt:lpstr>
      <vt:lpstr>WECC Wide Natural Gas Use For Electric Generation Input to NAMGas Model 2015 IEPR Compared to Preliminary 2017</vt:lpstr>
      <vt:lpstr>QUESTIONS</vt:lpstr>
    </vt:vector>
  </TitlesOfParts>
  <Company>California Energy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Production Cost Model Common Case Input Assumptions and Selected Results</dc:title>
  <dc:creator>AngelaT</dc:creator>
  <cp:lastModifiedBy>Kravitz, Raquel@Energy</cp:lastModifiedBy>
  <cp:revision>165</cp:revision>
  <cp:lastPrinted>2017-02-14T20:58:23Z</cp:lastPrinted>
  <dcterms:created xsi:type="dcterms:W3CDTF">2015-02-09T23:23:50Z</dcterms:created>
  <dcterms:modified xsi:type="dcterms:W3CDTF">2017-02-21T17:34:50Z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7eca43a1-7d11-408d-ba27-86606d3dd8cc</vt:lpwstr>
  </property>
  <property fmtid="{D5CDD505-2E9C-101B-9397-08002B2CF9AE}" pid="4" name="Subject_x0020_Areas">
    <vt:lpwstr>118;#IEPR 2017-02-22 Workshop|95869c79-cb24-4767-8265-aaa218f16462;#61;#IEPR Presentations|51277923-a549-4352-9cc5-bcce892adf24</vt:lpwstr>
  </property>
  <property fmtid="{D5CDD505-2E9C-101B-9397-08002B2CF9AE}" pid="5" name="_CopySource">
    <vt:lpwstr>http://efilingspinternal/PendingDocuments/17-IEPR-03/20170221T112552_Production_Cost_Model_Common_Case_Input_Assumptions_and_Selecte.pptx</vt:lpwstr>
  </property>
  <property fmtid="{D5CDD505-2E9C-101B-9397-08002B2CF9AE}" pid="6" name="Subject Areas">
    <vt:lpwstr>118;#IEPR 2017-02-22 Workshop|95869c79-cb24-4767-8265-aaa218f16462;#61;#IEPR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1880300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</Properties>
</file>