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7"/>
  </p:notesMasterIdLst>
  <p:sldIdLst>
    <p:sldId id="357" r:id="rId2"/>
    <p:sldId id="282" r:id="rId3"/>
    <p:sldId id="266" r:id="rId4"/>
    <p:sldId id="316" r:id="rId5"/>
    <p:sldId id="354" r:id="rId6"/>
    <p:sldId id="307" r:id="rId7"/>
    <p:sldId id="278" r:id="rId8"/>
    <p:sldId id="352" r:id="rId9"/>
    <p:sldId id="353" r:id="rId10"/>
    <p:sldId id="315" r:id="rId11"/>
    <p:sldId id="359" r:id="rId12"/>
    <p:sldId id="355" r:id="rId13"/>
    <p:sldId id="361" r:id="rId14"/>
    <p:sldId id="360" r:id="rId15"/>
    <p:sldId id="303" r:id="rId1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2787"/>
    <p:restoredTop sz="90909" autoAdjust="0"/>
  </p:normalViewPr>
  <p:slideViewPr>
    <p:cSldViewPr>
      <p:cViewPr>
        <p:scale>
          <a:sx n="100" d="100"/>
          <a:sy n="100" d="100"/>
        </p:scale>
        <p:origin x="-756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56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smoothMarker"/>
        <c:varyColors val="0"/>
        <c:ser>
          <c:idx val="1"/>
          <c:order val="0"/>
          <c:tx>
            <c:v>Reference Case (2007)</c:v>
          </c:tx>
          <c:spPr>
            <a:ln w="28575"/>
          </c:spPr>
          <c:marker>
            <c:symbol val="none"/>
          </c:marker>
          <c:xVal>
            <c:numRef>
              <c:f>'Sheet1 (2)'!$U$3:$U$153</c:f>
              <c:numCache>
                <c:formatCode>General</c:formatCode>
                <c:ptCount val="1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1.809204525035</c:v>
                </c:pt>
                <c:pt idx="6">
                  <c:v>17.617658330767501</c:v>
                </c:pt>
                <c:pt idx="7">
                  <c:v>24.939308896080298</c:v>
                </c:pt>
                <c:pt idx="8">
                  <c:v>31.040611354187199</c:v>
                </c:pt>
                <c:pt idx="9">
                  <c:v>48.222078308351499</c:v>
                </c:pt>
                <c:pt idx="10">
                  <c:v>54.485322784096503</c:v>
                </c:pt>
                <c:pt idx="11">
                  <c:v>62.509663653214297</c:v>
                </c:pt>
                <c:pt idx="12">
                  <c:v>72.617996025653198</c:v>
                </c:pt>
                <c:pt idx="13">
                  <c:v>80.705276881317005</c:v>
                </c:pt>
                <c:pt idx="14">
                  <c:v>91.694037258149905</c:v>
                </c:pt>
                <c:pt idx="15">
                  <c:v>115.331627666817</c:v>
                </c:pt>
                <c:pt idx="16">
                  <c:v>119.25606814265301</c:v>
                </c:pt>
                <c:pt idx="17">
                  <c:v>135.94334888562901</c:v>
                </c:pt>
                <c:pt idx="18">
                  <c:v>142.410429964983</c:v>
                </c:pt>
                <c:pt idx="19">
                  <c:v>170.203000014803</c:v>
                </c:pt>
                <c:pt idx="20">
                  <c:v>201.671148227592</c:v>
                </c:pt>
                <c:pt idx="21">
                  <c:v>209.28417807509999</c:v>
                </c:pt>
                <c:pt idx="22">
                  <c:v>237.88883218013501</c:v>
                </c:pt>
                <c:pt idx="23">
                  <c:v>267.464844308176</c:v>
                </c:pt>
                <c:pt idx="24">
                  <c:v>298.314658057933</c:v>
                </c:pt>
                <c:pt idx="25">
                  <c:v>335.99625463650102</c:v>
                </c:pt>
                <c:pt idx="26">
                  <c:v>392.74684099795599</c:v>
                </c:pt>
                <c:pt idx="27">
                  <c:v>418.42033541546101</c:v>
                </c:pt>
                <c:pt idx="28">
                  <c:v>441.85260350490103</c:v>
                </c:pt>
                <c:pt idx="29">
                  <c:v>452.07823753945502</c:v>
                </c:pt>
                <c:pt idx="30">
                  <c:v>460.02488394132098</c:v>
                </c:pt>
                <c:pt idx="31">
                  <c:v>468.10204832713401</c:v>
                </c:pt>
                <c:pt idx="32">
                  <c:v>492.54095550416997</c:v>
                </c:pt>
                <c:pt idx="33">
                  <c:v>510.27756054785999</c:v>
                </c:pt>
                <c:pt idx="34">
                  <c:v>529.66463333090496</c:v>
                </c:pt>
                <c:pt idx="35">
                  <c:v>540.24394293010005</c:v>
                </c:pt>
                <c:pt idx="36">
                  <c:v>547.94559028637798</c:v>
                </c:pt>
                <c:pt idx="37">
                  <c:v>577.70350006262595</c:v>
                </c:pt>
                <c:pt idx="38">
                  <c:v>590.61521686264496</c:v>
                </c:pt>
                <c:pt idx="39">
                  <c:v>599.95764679325805</c:v>
                </c:pt>
                <c:pt idx="40">
                  <c:v>607.24568575198998</c:v>
                </c:pt>
                <c:pt idx="41">
                  <c:v>613.686105527309</c:v>
                </c:pt>
                <c:pt idx="42">
                  <c:v>619.54729415970496</c:v>
                </c:pt>
                <c:pt idx="43">
                  <c:v>624.98389775328201</c:v>
                </c:pt>
                <c:pt idx="44">
                  <c:v>630.079164058468</c:v>
                </c:pt>
                <c:pt idx="45">
                  <c:v>634.88919950691297</c:v>
                </c:pt>
                <c:pt idx="46">
                  <c:v>646.23971038661</c:v>
                </c:pt>
                <c:pt idx="47">
                  <c:v>654.12158836995297</c:v>
                </c:pt>
                <c:pt idx="48">
                  <c:v>659.74226005413698</c:v>
                </c:pt>
                <c:pt idx="49">
                  <c:v>669.06421026345697</c:v>
                </c:pt>
                <c:pt idx="50">
                  <c:v>676.94974770155102</c:v>
                </c:pt>
                <c:pt idx="51">
                  <c:v>682.3608758501</c:v>
                </c:pt>
                <c:pt idx="52">
                  <c:v>686.77639860096394</c:v>
                </c:pt>
                <c:pt idx="53">
                  <c:v>691.33151856142001</c:v>
                </c:pt>
                <c:pt idx="54">
                  <c:v>695.31504382816104</c:v>
                </c:pt>
                <c:pt idx="55">
                  <c:v>702.03778668364305</c:v>
                </c:pt>
                <c:pt idx="56">
                  <c:v>705.87095978389902</c:v>
                </c:pt>
                <c:pt idx="57">
                  <c:v>709.44882034297905</c:v>
                </c:pt>
                <c:pt idx="58">
                  <c:v>712.88351196047904</c:v>
                </c:pt>
                <c:pt idx="59">
                  <c:v>716.20052973682004</c:v>
                </c:pt>
                <c:pt idx="60">
                  <c:v>733.45062995629405</c:v>
                </c:pt>
                <c:pt idx="61">
                  <c:v>741.04049447583895</c:v>
                </c:pt>
                <c:pt idx="62">
                  <c:v>755.36574848799296</c:v>
                </c:pt>
                <c:pt idx="63">
                  <c:v>781.07553860341204</c:v>
                </c:pt>
                <c:pt idx="64">
                  <c:v>789.28900228855798</c:v>
                </c:pt>
                <c:pt idx="65">
                  <c:v>795.26001459291501</c:v>
                </c:pt>
                <c:pt idx="66">
                  <c:v>800.40383344318695</c:v>
                </c:pt>
                <c:pt idx="67">
                  <c:v>805.409940468287</c:v>
                </c:pt>
                <c:pt idx="68">
                  <c:v>809.76982824906895</c:v>
                </c:pt>
                <c:pt idx="69">
                  <c:v>813.85378735331903</c:v>
                </c:pt>
                <c:pt idx="70">
                  <c:v>817.72564664837398</c:v>
                </c:pt>
                <c:pt idx="71">
                  <c:v>821.42335358511696</c:v>
                </c:pt>
                <c:pt idx="72">
                  <c:v>825.11578783451102</c:v>
                </c:pt>
                <c:pt idx="73">
                  <c:v>828.72597640888603</c:v>
                </c:pt>
                <c:pt idx="74">
                  <c:v>832.17285473553795</c:v>
                </c:pt>
                <c:pt idx="75">
                  <c:v>835.49763281310402</c:v>
                </c:pt>
                <c:pt idx="76">
                  <c:v>838.71818936193199</c:v>
                </c:pt>
                <c:pt idx="77">
                  <c:v>841.84633180045898</c:v>
                </c:pt>
                <c:pt idx="78">
                  <c:v>844.89095811496497</c:v>
                </c:pt>
                <c:pt idx="79">
                  <c:v>847.85919922303003</c:v>
                </c:pt>
                <c:pt idx="80">
                  <c:v>850.75697509122699</c:v>
                </c:pt>
                <c:pt idx="81">
                  <c:v>853.58931563844601</c:v>
                </c:pt>
                <c:pt idx="82">
                  <c:v>856.360566579752</c:v>
                </c:pt>
                <c:pt idx="83">
                  <c:v>859.07453102448403</c:v>
                </c:pt>
                <c:pt idx="84">
                  <c:v>861.73457173850204</c:v>
                </c:pt>
                <c:pt idx="85">
                  <c:v>864.34368767221395</c:v>
                </c:pt>
                <c:pt idx="86">
                  <c:v>866.90457280518399</c:v>
                </c:pt>
                <c:pt idx="87">
                  <c:v>869.41966237511303</c:v>
                </c:pt>
                <c:pt idx="88">
                  <c:v>871.89116983737199</c:v>
                </c:pt>
                <c:pt idx="89">
                  <c:v>874.32111684983704</c:v>
                </c:pt>
                <c:pt idx="90">
                  <c:v>876.711357905574</c:v>
                </c:pt>
                <c:pt idx="91">
                  <c:v>879.06360078985801</c:v>
                </c:pt>
                <c:pt idx="92">
                  <c:v>881.37942373276303</c:v>
                </c:pt>
                <c:pt idx="93">
                  <c:v>883.66028991415203</c:v>
                </c:pt>
                <c:pt idx="94">
                  <c:v>885.90755982405005</c:v>
                </c:pt>
                <c:pt idx="95">
                  <c:v>888.12250186876599</c:v>
                </c:pt>
                <c:pt idx="96">
                  <c:v>891.879630423202</c:v>
                </c:pt>
                <c:pt idx="97">
                  <c:v>894.50095227426402</c:v>
                </c:pt>
                <c:pt idx="98">
                  <c:v>896.96529604902003</c:v>
                </c:pt>
                <c:pt idx="99">
                  <c:v>899.25907633567601</c:v>
                </c:pt>
                <c:pt idx="100">
                  <c:v>901.47737377087003</c:v>
                </c:pt>
                <c:pt idx="101">
                  <c:v>903.64258893912097</c:v>
                </c:pt>
                <c:pt idx="102">
                  <c:v>905.76489277978305</c:v>
                </c:pt>
                <c:pt idx="103">
                  <c:v>907.85010753869301</c:v>
                </c:pt>
                <c:pt idx="104">
                  <c:v>909.90204333097995</c:v>
                </c:pt>
                <c:pt idx="105">
                  <c:v>927.77330857174297</c:v>
                </c:pt>
                <c:pt idx="106">
                  <c:v>933.75218933449196</c:v>
                </c:pt>
                <c:pt idx="107">
                  <c:v>937.98895829506603</c:v>
                </c:pt>
                <c:pt idx="108">
                  <c:v>941.58331109301105</c:v>
                </c:pt>
                <c:pt idx="109">
                  <c:v>944.82190543319905</c:v>
                </c:pt>
                <c:pt idx="110">
                  <c:v>948.08713686339195</c:v>
                </c:pt>
                <c:pt idx="111">
                  <c:v>950.98615350165403</c:v>
                </c:pt>
                <c:pt idx="112">
                  <c:v>953.71602991990198</c:v>
                </c:pt>
                <c:pt idx="113">
                  <c:v>956.33231543278896</c:v>
                </c:pt>
                <c:pt idx="114">
                  <c:v>958.85706033020494</c:v>
                </c:pt>
                <c:pt idx="115">
                  <c:v>961.30464708354202</c:v>
                </c:pt>
                <c:pt idx="116">
                  <c:v>963.68547712753696</c:v>
                </c:pt>
                <c:pt idx="117">
                  <c:v>966.007461256743</c:v>
                </c:pt>
                <c:pt idx="118">
                  <c:v>968.27681861934298</c:v>
                </c:pt>
                <c:pt idx="119">
                  <c:v>970.49856153317899</c:v>
                </c:pt>
                <c:pt idx="120">
                  <c:v>972.67681098181504</c:v>
                </c:pt>
                <c:pt idx="121">
                  <c:v>974.815011749993</c:v>
                </c:pt>
                <c:pt idx="122">
                  <c:v>976.91608430601002</c:v>
                </c:pt>
                <c:pt idx="123">
                  <c:v>978.98253502199702</c:v>
                </c:pt>
                <c:pt idx="124">
                  <c:v>981.01653800294798</c:v>
                </c:pt>
                <c:pt idx="125">
                  <c:v>983.01999702615399</c:v>
                </c:pt>
                <c:pt idx="126">
                  <c:v>984.99459322020903</c:v>
                </c:pt>
                <c:pt idx="127">
                  <c:v>986.941822313834</c:v>
                </c:pt>
                <c:pt idx="128">
                  <c:v>988.86302412199996</c:v>
                </c:pt>
                <c:pt idx="129">
                  <c:v>990.75940616486298</c:v>
                </c:pt>
                <c:pt idx="130">
                  <c:v>992.63206279052804</c:v>
                </c:pt>
                <c:pt idx="131">
                  <c:v>994.48199080913901</c:v>
                </c:pt>
                <c:pt idx="132">
                  <c:v>996.31010238925001</c:v>
                </c:pt>
                <c:pt idx="133">
                  <c:v>998.11723578347596</c:v>
                </c:pt>
                <c:pt idx="134">
                  <c:v>999.90416431658196</c:v>
                </c:pt>
                <c:pt idx="135">
                  <c:v>1001.6716039705</c:v>
                </c:pt>
                <c:pt idx="136">
                  <c:v>1003.42021982721</c:v>
                </c:pt>
                <c:pt idx="137">
                  <c:v>1005.1506315747999</c:v>
                </c:pt>
                <c:pt idx="138">
                  <c:v>1006.86341823974</c:v>
                </c:pt>
                <c:pt idx="139">
                  <c:v>1008.55912227591</c:v>
                </c:pt>
                <c:pt idx="140">
                  <c:v>1010.23825311536</c:v>
                </c:pt>
                <c:pt idx="141">
                  <c:v>1011.90129026641</c:v>
                </c:pt>
                <c:pt idx="142">
                  <c:v>1013.54868602863</c:v>
                </c:pt>
                <c:pt idx="143">
                  <c:v>1015.18086788222</c:v>
                </c:pt>
                <c:pt idx="144">
                  <c:v>1016.79824059906</c:v>
                </c:pt>
                <c:pt idx="145">
                  <c:v>1018.4011881149401</c:v>
                </c:pt>
                <c:pt idx="146">
                  <c:v>1019.99007519592</c:v>
                </c:pt>
                <c:pt idx="147">
                  <c:v>1021.56524892639</c:v>
                </c:pt>
                <c:pt idx="148">
                  <c:v>1023.12704004231</c:v>
                </c:pt>
                <c:pt idx="149">
                  <c:v>1024.67576412928</c:v>
                </c:pt>
                <c:pt idx="150">
                  <c:v>1026.2117227024</c:v>
                </c:pt>
              </c:numCache>
            </c:numRef>
          </c:xVal>
          <c:yVal>
            <c:numRef>
              <c:f>'Sheet1 (2)'!$S$3:$S$153</c:f>
              <c:numCache>
                <c:formatCode>General</c:formatCode>
                <c:ptCount val="151"/>
                <c:pt idx="0">
                  <c:v>0</c:v>
                </c:pt>
                <c:pt idx="1">
                  <c:v>0.10811000000000001</c:v>
                </c:pt>
                <c:pt idx="2">
                  <c:v>0.21622000000000002</c:v>
                </c:pt>
                <c:pt idx="3">
                  <c:v>0.32433000000000001</c:v>
                </c:pt>
                <c:pt idx="4">
                  <c:v>0.43244000000000005</c:v>
                </c:pt>
                <c:pt idx="5">
                  <c:v>0.54054999999999997</c:v>
                </c:pt>
                <c:pt idx="6">
                  <c:v>0.64866000000000001</c:v>
                </c:pt>
                <c:pt idx="7">
                  <c:v>0.75676999999999994</c:v>
                </c:pt>
                <c:pt idx="8">
                  <c:v>0.86488000000000009</c:v>
                </c:pt>
                <c:pt idx="9">
                  <c:v>0.97299000000000002</c:v>
                </c:pt>
                <c:pt idx="10">
                  <c:v>1.0810999999999999</c:v>
                </c:pt>
                <c:pt idx="11">
                  <c:v>1.1892100000000001</c:v>
                </c:pt>
                <c:pt idx="12">
                  <c:v>1.29732</c:v>
                </c:pt>
                <c:pt idx="13">
                  <c:v>1.40543</c:v>
                </c:pt>
                <c:pt idx="14">
                  <c:v>1.5135399999999999</c:v>
                </c:pt>
                <c:pt idx="15">
                  <c:v>1.62165</c:v>
                </c:pt>
                <c:pt idx="16">
                  <c:v>1.7297600000000002</c:v>
                </c:pt>
                <c:pt idx="17">
                  <c:v>1.8378699999999999</c:v>
                </c:pt>
                <c:pt idx="18">
                  <c:v>1.94598</c:v>
                </c:pt>
                <c:pt idx="19">
                  <c:v>2.05409</c:v>
                </c:pt>
                <c:pt idx="20">
                  <c:v>2.1621999999999999</c:v>
                </c:pt>
                <c:pt idx="21">
                  <c:v>2.2703100000000003</c:v>
                </c:pt>
                <c:pt idx="22">
                  <c:v>2.3784200000000002</c:v>
                </c:pt>
                <c:pt idx="23">
                  <c:v>2.4865299999999997</c:v>
                </c:pt>
                <c:pt idx="24">
                  <c:v>2.5946400000000001</c:v>
                </c:pt>
                <c:pt idx="25">
                  <c:v>2.70275</c:v>
                </c:pt>
                <c:pt idx="26">
                  <c:v>2.8108599999999999</c:v>
                </c:pt>
                <c:pt idx="27">
                  <c:v>2.9189700000000003</c:v>
                </c:pt>
                <c:pt idx="28">
                  <c:v>3.0270799999999998</c:v>
                </c:pt>
                <c:pt idx="29">
                  <c:v>3.1351899999999997</c:v>
                </c:pt>
                <c:pt idx="30">
                  <c:v>3.2433000000000001</c:v>
                </c:pt>
                <c:pt idx="31">
                  <c:v>3.35141</c:v>
                </c:pt>
                <c:pt idx="32">
                  <c:v>3.4595200000000004</c:v>
                </c:pt>
                <c:pt idx="33">
                  <c:v>3.5676299999999999</c:v>
                </c:pt>
                <c:pt idx="34">
                  <c:v>3.6757399999999998</c:v>
                </c:pt>
                <c:pt idx="35">
                  <c:v>3.7838500000000002</c:v>
                </c:pt>
                <c:pt idx="36">
                  <c:v>3.8919600000000001</c:v>
                </c:pt>
                <c:pt idx="37">
                  <c:v>4.00007</c:v>
                </c:pt>
                <c:pt idx="38">
                  <c:v>4.1081799999999999</c:v>
                </c:pt>
                <c:pt idx="39">
                  <c:v>4.2162899999999999</c:v>
                </c:pt>
                <c:pt idx="40">
                  <c:v>4.3243999999999998</c:v>
                </c:pt>
                <c:pt idx="41">
                  <c:v>4.4325099999999997</c:v>
                </c:pt>
                <c:pt idx="42">
                  <c:v>4.5406200000000005</c:v>
                </c:pt>
                <c:pt idx="43">
                  <c:v>4.6487299999999996</c:v>
                </c:pt>
                <c:pt idx="44">
                  <c:v>4.7568400000000004</c:v>
                </c:pt>
                <c:pt idx="45">
                  <c:v>4.8649500000000003</c:v>
                </c:pt>
                <c:pt idx="46">
                  <c:v>4.9730599999999994</c:v>
                </c:pt>
                <c:pt idx="47">
                  <c:v>5.0811700000000002</c:v>
                </c:pt>
                <c:pt idx="48">
                  <c:v>5.1892800000000001</c:v>
                </c:pt>
                <c:pt idx="49">
                  <c:v>5.29739</c:v>
                </c:pt>
                <c:pt idx="50">
                  <c:v>5.4055</c:v>
                </c:pt>
                <c:pt idx="51">
                  <c:v>5.5136099999999999</c:v>
                </c:pt>
                <c:pt idx="52">
                  <c:v>5.6217199999999998</c:v>
                </c:pt>
                <c:pt idx="53">
                  <c:v>5.7298299999999998</c:v>
                </c:pt>
                <c:pt idx="54">
                  <c:v>5.8379400000000006</c:v>
                </c:pt>
                <c:pt idx="55">
                  <c:v>5.9460499999999996</c:v>
                </c:pt>
                <c:pt idx="56">
                  <c:v>6.0541599999999995</c:v>
                </c:pt>
                <c:pt idx="57">
                  <c:v>6.1622700000000004</c:v>
                </c:pt>
                <c:pt idx="58">
                  <c:v>6.2703799999999994</c:v>
                </c:pt>
                <c:pt idx="59">
                  <c:v>6.3784900000000002</c:v>
                </c:pt>
                <c:pt idx="60">
                  <c:v>6.4866000000000001</c:v>
                </c:pt>
                <c:pt idx="61">
                  <c:v>6.5947099999999992</c:v>
                </c:pt>
                <c:pt idx="62">
                  <c:v>6.70282</c:v>
                </c:pt>
                <c:pt idx="63">
                  <c:v>6.8109299999999999</c:v>
                </c:pt>
                <c:pt idx="64">
                  <c:v>6.9190400000000007</c:v>
                </c:pt>
                <c:pt idx="65">
                  <c:v>7.0271499999999998</c:v>
                </c:pt>
                <c:pt idx="66">
                  <c:v>7.1352599999999997</c:v>
                </c:pt>
                <c:pt idx="67">
                  <c:v>7.2433700000000005</c:v>
                </c:pt>
                <c:pt idx="68">
                  <c:v>7.3514799999999996</c:v>
                </c:pt>
                <c:pt idx="69">
                  <c:v>7.4595900000000004</c:v>
                </c:pt>
                <c:pt idx="70">
                  <c:v>7.5677000000000003</c:v>
                </c:pt>
                <c:pt idx="71">
                  <c:v>7.6758099999999994</c:v>
                </c:pt>
                <c:pt idx="72">
                  <c:v>7.7839200000000002</c:v>
                </c:pt>
                <c:pt idx="73">
                  <c:v>7.8920300000000001</c:v>
                </c:pt>
                <c:pt idx="74">
                  <c:v>8.00014</c:v>
                </c:pt>
                <c:pt idx="75">
                  <c:v>8.10825</c:v>
                </c:pt>
                <c:pt idx="76">
                  <c:v>8.2163599999999999</c:v>
                </c:pt>
                <c:pt idx="77">
                  <c:v>8.3244699999999998</c:v>
                </c:pt>
                <c:pt idx="78">
                  <c:v>8.4325799999999997</c:v>
                </c:pt>
                <c:pt idx="79">
                  <c:v>8.5406899999999997</c:v>
                </c:pt>
                <c:pt idx="80">
                  <c:v>8.6487999999999996</c:v>
                </c:pt>
                <c:pt idx="81">
                  <c:v>8.7569099999999995</c:v>
                </c:pt>
                <c:pt idx="82">
                  <c:v>8.8650199999999995</c:v>
                </c:pt>
                <c:pt idx="83">
                  <c:v>8.9731300000000012</c:v>
                </c:pt>
                <c:pt idx="84">
                  <c:v>9.0812400000000011</c:v>
                </c:pt>
                <c:pt idx="85">
                  <c:v>9.1893499999999992</c:v>
                </c:pt>
                <c:pt idx="86">
                  <c:v>9.2974599999999992</c:v>
                </c:pt>
                <c:pt idx="87">
                  <c:v>9.4055699999999991</c:v>
                </c:pt>
                <c:pt idx="88">
                  <c:v>9.5136800000000008</c:v>
                </c:pt>
                <c:pt idx="89">
                  <c:v>9.6217900000000007</c:v>
                </c:pt>
                <c:pt idx="90">
                  <c:v>9.7299000000000007</c:v>
                </c:pt>
                <c:pt idx="91">
                  <c:v>9.8380100000000006</c:v>
                </c:pt>
                <c:pt idx="92">
                  <c:v>9.9461199999999987</c:v>
                </c:pt>
                <c:pt idx="93">
                  <c:v>10.05423</c:v>
                </c:pt>
                <c:pt idx="94">
                  <c:v>10.16234</c:v>
                </c:pt>
                <c:pt idx="95">
                  <c:v>10.27045</c:v>
                </c:pt>
                <c:pt idx="96">
                  <c:v>10.37856</c:v>
                </c:pt>
                <c:pt idx="97">
                  <c:v>10.48667</c:v>
                </c:pt>
                <c:pt idx="98">
                  <c:v>10.59478</c:v>
                </c:pt>
                <c:pt idx="99">
                  <c:v>10.70289</c:v>
                </c:pt>
                <c:pt idx="100">
                  <c:v>10.811</c:v>
                </c:pt>
                <c:pt idx="101">
                  <c:v>10.91911</c:v>
                </c:pt>
                <c:pt idx="102">
                  <c:v>11.02722</c:v>
                </c:pt>
                <c:pt idx="103">
                  <c:v>11.135330000000002</c:v>
                </c:pt>
                <c:pt idx="104">
                  <c:v>11.24344</c:v>
                </c:pt>
                <c:pt idx="105">
                  <c:v>11.35155</c:v>
                </c:pt>
                <c:pt idx="106">
                  <c:v>11.45966</c:v>
                </c:pt>
                <c:pt idx="107">
                  <c:v>11.567769999999999</c:v>
                </c:pt>
                <c:pt idx="108">
                  <c:v>11.675880000000001</c:v>
                </c:pt>
                <c:pt idx="109">
                  <c:v>11.783990000000001</c:v>
                </c:pt>
                <c:pt idx="110">
                  <c:v>11.892099999999999</c:v>
                </c:pt>
                <c:pt idx="111">
                  <c:v>12.000209999999999</c:v>
                </c:pt>
                <c:pt idx="112">
                  <c:v>12.108319999999999</c:v>
                </c:pt>
                <c:pt idx="113">
                  <c:v>12.216430000000001</c:v>
                </c:pt>
                <c:pt idx="114">
                  <c:v>12.324540000000001</c:v>
                </c:pt>
                <c:pt idx="115">
                  <c:v>12.432650000000001</c:v>
                </c:pt>
                <c:pt idx="116">
                  <c:v>12.540759999999999</c:v>
                </c:pt>
                <c:pt idx="117">
                  <c:v>12.648869999999999</c:v>
                </c:pt>
                <c:pt idx="118">
                  <c:v>12.75698</c:v>
                </c:pt>
                <c:pt idx="119">
                  <c:v>12.86509</c:v>
                </c:pt>
                <c:pt idx="120">
                  <c:v>12.9732</c:v>
                </c:pt>
                <c:pt idx="121">
                  <c:v>13.08131</c:v>
                </c:pt>
                <c:pt idx="122">
                  <c:v>13.189419999999998</c:v>
                </c:pt>
                <c:pt idx="123">
                  <c:v>13.29753</c:v>
                </c:pt>
                <c:pt idx="124">
                  <c:v>13.40564</c:v>
                </c:pt>
                <c:pt idx="125">
                  <c:v>13.51375</c:v>
                </c:pt>
                <c:pt idx="126">
                  <c:v>13.62186</c:v>
                </c:pt>
                <c:pt idx="127">
                  <c:v>13.72997</c:v>
                </c:pt>
                <c:pt idx="128">
                  <c:v>13.838080000000001</c:v>
                </c:pt>
                <c:pt idx="129">
                  <c:v>13.946190000000001</c:v>
                </c:pt>
                <c:pt idx="130">
                  <c:v>14.0543</c:v>
                </c:pt>
                <c:pt idx="131">
                  <c:v>14.162409999999999</c:v>
                </c:pt>
                <c:pt idx="132">
                  <c:v>14.270519999999999</c:v>
                </c:pt>
                <c:pt idx="133">
                  <c:v>14.378630000000001</c:v>
                </c:pt>
                <c:pt idx="134">
                  <c:v>14.486740000000001</c:v>
                </c:pt>
                <c:pt idx="135">
                  <c:v>14.594850000000001</c:v>
                </c:pt>
                <c:pt idx="136">
                  <c:v>14.702959999999999</c:v>
                </c:pt>
                <c:pt idx="137">
                  <c:v>14.811069999999999</c:v>
                </c:pt>
                <c:pt idx="138">
                  <c:v>14.919180000000001</c:v>
                </c:pt>
                <c:pt idx="139">
                  <c:v>15.027290000000001</c:v>
                </c:pt>
                <c:pt idx="140">
                  <c:v>15.135400000000001</c:v>
                </c:pt>
                <c:pt idx="141">
                  <c:v>15.243510000000001</c:v>
                </c:pt>
                <c:pt idx="142">
                  <c:v>15.351619999999999</c:v>
                </c:pt>
                <c:pt idx="143">
                  <c:v>15.45973</c:v>
                </c:pt>
                <c:pt idx="144">
                  <c:v>15.56784</c:v>
                </c:pt>
                <c:pt idx="145">
                  <c:v>15.67595</c:v>
                </c:pt>
                <c:pt idx="146">
                  <c:v>15.78406</c:v>
                </c:pt>
                <c:pt idx="147">
                  <c:v>15.89217</c:v>
                </c:pt>
                <c:pt idx="148">
                  <c:v>16.00028</c:v>
                </c:pt>
                <c:pt idx="149">
                  <c:v>16.10839</c:v>
                </c:pt>
                <c:pt idx="150">
                  <c:v>16.2165</c:v>
                </c:pt>
              </c:numCache>
            </c:numRef>
          </c:yVal>
          <c:smooth val="1"/>
        </c:ser>
        <c:ser>
          <c:idx val="0"/>
          <c:order val="1"/>
          <c:tx>
            <c:v>Reference Case (2015)</c:v>
          </c:tx>
          <c:spPr>
            <a:ln w="28575"/>
          </c:spPr>
          <c:marker>
            <c:symbol val="none"/>
          </c:marker>
          <c:xVal>
            <c:numRef>
              <c:f>R_USA_GreenNodesIII!$I$4:$I$6</c:f>
              <c:numCache>
                <c:formatCode>General</c:formatCode>
                <c:ptCount val="3"/>
                <c:pt idx="0">
                  <c:v>0</c:v>
                </c:pt>
                <c:pt idx="1">
                  <c:v>1625</c:v>
                </c:pt>
                <c:pt idx="2">
                  <c:v>1954</c:v>
                </c:pt>
              </c:numCache>
            </c:numRef>
          </c:xVal>
          <c:yVal>
            <c:numRef>
              <c:f>R_USA_GreenNodesIII!$H$4:$H$6</c:f>
              <c:numCache>
                <c:formatCode>General</c:formatCode>
                <c:ptCount val="3"/>
                <c:pt idx="0">
                  <c:v>1.571</c:v>
                </c:pt>
                <c:pt idx="1">
                  <c:v>3.4750000000000001</c:v>
                </c:pt>
                <c:pt idx="2">
                  <c:v>16.5975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587840"/>
        <c:axId val="21598208"/>
      </c:scatterChart>
      <c:valAx>
        <c:axId val="21587840"/>
        <c:scaling>
          <c:orientation val="minMax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baseline="0">
                    <a:latin typeface="Segoe UI" pitchFamily="34" charset="0"/>
                  </a:rPr>
                  <a:t>Cumulative Reserve Additions, Tcf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 i="0" baseline="0">
                <a:latin typeface="Segoe UI" pitchFamily="34" charset="0"/>
              </a:defRPr>
            </a:pPr>
            <a:endParaRPr lang="en-US"/>
          </a:p>
        </c:txPr>
        <c:crossAx val="21598208"/>
        <c:crosses val="autoZero"/>
        <c:crossBetween val="midCat"/>
      </c:valAx>
      <c:valAx>
        <c:axId val="215982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baseline="0">
                    <a:latin typeface="Segoe UI" pitchFamily="34" charset="0"/>
                  </a:rPr>
                  <a:t>2014$/Thousand Cubic Feet</a:t>
                </a:r>
              </a:p>
            </c:rich>
          </c:tx>
          <c:layout/>
          <c:overlay val="0"/>
        </c:title>
        <c:numFmt formatCode="0.0" sourceLinked="0"/>
        <c:majorTickMark val="none"/>
        <c:minorTickMark val="none"/>
        <c:tickLblPos val="nextTo"/>
        <c:txPr>
          <a:bodyPr/>
          <a:lstStyle/>
          <a:p>
            <a:pPr>
              <a:defRPr sz="900" b="1" i="0" baseline="0">
                <a:latin typeface="Segoe UI" pitchFamily="34" charset="0"/>
              </a:defRPr>
            </a:pPr>
            <a:endParaRPr lang="en-US"/>
          </a:p>
        </c:txPr>
        <c:crossAx val="21587840"/>
        <c:crosses val="autoZero"/>
        <c:crossBetween val="midCat"/>
      </c:valAx>
      <c:spPr>
        <a:ln w="19050">
          <a:solidFill>
            <a:schemeClr val="tx1"/>
          </a:solidFill>
        </a:ln>
      </c:spPr>
    </c:plotArea>
    <c:legend>
      <c:legendPos val="b"/>
      <c:layout>
        <c:manualLayout>
          <c:xMode val="edge"/>
          <c:yMode val="edge"/>
          <c:x val="0.21426728147826626"/>
          <c:y val="0.93424214752149415"/>
          <c:w val="0.65672454461348484"/>
          <c:h val="5.418017910189038E-2"/>
        </c:manualLayout>
      </c:layout>
      <c:overlay val="0"/>
      <c:spPr>
        <a:ln w="19050">
          <a:solidFill>
            <a:schemeClr val="tx1"/>
          </a:solidFill>
        </a:ln>
      </c:spPr>
      <c:txPr>
        <a:bodyPr/>
        <a:lstStyle/>
        <a:p>
          <a:pPr>
            <a:defRPr sz="800" b="1" i="0" baseline="0">
              <a:latin typeface="Segoe UI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 w="19050">
      <a:solidFill>
        <a:schemeClr val="tx1"/>
      </a:solidFill>
    </a:ln>
  </c:sp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590C9380-4AF1-4AB3-9B90-9078B9FA8F49}" type="datetimeFigureOut">
              <a:rPr lang="en-US"/>
              <a:pPr>
                <a:defRPr/>
              </a:pPr>
              <a:t>2/16/2017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9BF35B44-8052-4FB4-9835-A67AAA279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361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FB02DB-A390-412B-878E-BA5873353EF4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 smtClean="0"/>
              <a:t>Replaced “Burner-tip</a:t>
            </a:r>
            <a:r>
              <a:rPr lang="en-US" baseline="0" dirty="0" smtClean="0"/>
              <a:t> End-use Prices” with “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Power Plant Burner Tip Prices”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“End-use” is redundant: “Burner-tip” implies end-use.</a:t>
            </a:r>
          </a:p>
          <a:p>
            <a:pPr marL="640594" lvl="1" indent="-174708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It’s “Burner Tip,” not </a:t>
            </a:r>
            <a:r>
              <a:rPr lang="en-US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“Burner-Tip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.” CEC Editor Carol Robinson asked that no hyphen be used.</a:t>
            </a:r>
            <a:endParaRPr 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7D317-A947-4E9F-A17D-FC21AF6D41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42A87-DFA8-432E-976F-485B6DBF4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182B-AF25-4519-80CD-F0CE0A9B6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0F1D8-BE20-46A7-B298-74614A555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6637-E677-44D9-BBCA-665371D58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21A50-DB3D-41B2-A2D1-AD2E876E7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D91A1-1DAB-4850-8B3D-7C21B5389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3C19-B87D-49F8-B0D2-6A2906F668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AE118-4933-4D9D-B4FB-272122332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2CAB-29FE-461F-88F6-91E27A10B4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3F996-82FB-4CCF-9E4B-90E001B8B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C09A71-F752-4A3B-B4F1-196337B976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3" name="Picture 9" descr="cecseal.tif                                                    00007702Bob's G4                       ABA78158: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2286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1600200"/>
          </a:xfrm>
        </p:spPr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North American Market Gas-trade (NAMGas) Model: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Key Drivers and Structure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7772400" cy="3352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2017 Integrated Energy Policy Report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California Energy Commission</a:t>
            </a:r>
          </a:p>
          <a:p>
            <a:pPr algn="ctr">
              <a:buFontTx/>
              <a:buNone/>
            </a:pPr>
            <a:endParaRPr lang="en-US" sz="11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February 22, 2017</a:t>
            </a:r>
          </a:p>
          <a:p>
            <a:pPr algn="ctr">
              <a:buFontTx/>
              <a:buNone/>
            </a:pPr>
            <a:endParaRPr lang="en-US" sz="12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Jason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Orta</a:t>
            </a:r>
            <a:endParaRPr lang="en-US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Energy Assessment Division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Jason.Orta@energy.ca.gov/916-654-4762</a:t>
            </a:r>
          </a:p>
        </p:txBody>
      </p:sp>
      <p:pic>
        <p:nvPicPr>
          <p:cNvPr id="4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8382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Simplify View:</a:t>
            </a: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North American Market Gas-trade (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NAMGas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) Model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1752600"/>
            <a:ext cx="7696200" cy="38862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Simplified View:</a:t>
            </a: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533400" y="5029200"/>
            <a:ext cx="8077200" cy="10156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Model iterates back and forth between the three components</a:t>
            </a:r>
            <a:r>
              <a:rPr lang="en-US" sz="20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find economic equilibrium at all nodes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Produces forecast of prices, demand, and supply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North American Market Gas-trade Model: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Construction</a:t>
            </a:r>
            <a:r>
              <a:rPr lang="en-US" sz="2800" u="sng" dirty="0" smtClean="0">
                <a:solidFill>
                  <a:schemeClr val="accent6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                                                     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8001000" cy="4343400"/>
          </a:xfrm>
        </p:spPr>
        <p:txBody>
          <a:bodyPr/>
          <a:lstStyle/>
          <a:p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Created in the </a:t>
            </a:r>
            <a:r>
              <a:rPr lang="en-US" sz="21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MarketBuilder</a:t>
            </a:r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platform.</a:t>
            </a:r>
          </a:p>
          <a:p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2017 </a:t>
            </a:r>
            <a:r>
              <a:rPr lang="en-US" sz="21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NAMGas</a:t>
            </a:r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model will incorporate the following: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Reset assumptions in the California portion of the model to account for 2017 IEPR Common Cases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Update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North American pipeline system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capacity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Update information on potential gas reserves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Additional liquefied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atural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(LNG) export capacity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Assumptions and results vetting by staff with support from Aspen Environmental Group</a:t>
            </a:r>
          </a:p>
          <a:p>
            <a:pPr lvl="1"/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4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None/>
            </a:pPr>
            <a:endParaRPr lang="en-US" sz="9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6868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Scenarios </a:t>
            </a: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3962400"/>
          </a:xfr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High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Mid Demand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Low Demand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Senate Bill 350</a:t>
            </a:r>
          </a:p>
          <a:p>
            <a:endParaRPr lang="en-US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457200" lvl="1" indent="0">
              <a:buNone/>
            </a:pPr>
            <a:endParaRPr lang="en-US" sz="17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19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North American Market Gas Trade Model: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Key Drivers (Supply Side)</a:t>
            </a:r>
            <a:r>
              <a:rPr lang="en-US" sz="2800" u="sng" dirty="0" smtClean="0">
                <a:solidFill>
                  <a:schemeClr val="accent6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                                                     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43400"/>
          </a:xfrm>
        </p:spPr>
        <p:txBody>
          <a:bodyPr/>
          <a:lstStyle/>
          <a:p>
            <a:pPr lvl="0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Resource assessments: 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Assessments of technically recoverable resources</a:t>
            </a:r>
          </a:p>
          <a:p>
            <a:pPr lvl="2"/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Most important factor affecting regional trade flows and price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Model distinguishes between proved and potential resources. </a:t>
            </a:r>
          </a:p>
          <a:p>
            <a:pPr lvl="2"/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Proved resources assume that capital costs already incurred but operational costs not incurred</a:t>
            </a:r>
          </a:p>
          <a:p>
            <a:pPr lvl="2"/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Potential resources are undeveloped resources in which capital costs not incurred</a:t>
            </a:r>
            <a:endParaRPr lang="en-US" sz="13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Resource costs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Costs of developing resources in various regions in North America define the subset of </a:t>
            </a:r>
            <a:r>
              <a:rPr lang="en-US" sz="1700" b="1" i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technically</a:t>
            </a: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recoverable resources that are </a:t>
            </a:r>
            <a:r>
              <a:rPr lang="en-US" sz="1700" b="1" i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economically</a:t>
            </a: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recoverable</a:t>
            </a:r>
          </a:p>
          <a:p>
            <a:pPr lvl="2"/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 prices rice, more resources become economic to produce</a:t>
            </a:r>
            <a:endParaRPr lang="en-US" sz="16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900" dirty="0" smtClean="0"/>
          </a:p>
          <a:p>
            <a:pPr>
              <a:buFontTx/>
              <a:buNone/>
            </a:pPr>
            <a:endParaRPr lang="en-US" sz="9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Key Drivers Supply Side</a:t>
            </a:r>
            <a:b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US Supply Cost Curve</a:t>
            </a:r>
            <a:r>
              <a:rPr lang="en-US" sz="26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4876800"/>
            <a:ext cx="8153400" cy="132343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33363" indent="-233363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Marginal cost profile is a major input parameter for the natural gas model: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Technology is shifting the marginal cost profile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This shift in the marginal cost supply profile results in more resources available at lower cost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Staff will update for 2017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2600" y="4620222"/>
            <a:ext cx="5410200" cy="2308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700" b="1" dirty="0" smtClean="0">
                <a:latin typeface="Tahoma" pitchFamily="34" charset="0"/>
                <a:cs typeface="Tahoma" pitchFamily="34" charset="0"/>
              </a:rPr>
              <a:t>Sources: California Energy Commission; Baker Institute; National Petroleum Council</a:t>
            </a:r>
            <a:r>
              <a:rPr lang="en-US" sz="900" b="1" dirty="0" smtClean="0">
                <a:latin typeface="Tahoma" pitchFamily="34" charset="0"/>
                <a:cs typeface="Tahoma" pitchFamily="34" charset="0"/>
              </a:rPr>
              <a:t>.</a:t>
            </a:r>
            <a:endParaRPr lang="en-US" dirty="0"/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4849305"/>
              </p:ext>
            </p:extLst>
          </p:nvPr>
        </p:nvGraphicFramePr>
        <p:xfrm>
          <a:off x="1447800" y="1752600"/>
          <a:ext cx="601503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458200" cy="6096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Drivers: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Demand 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4495800"/>
          </a:xfrm>
        </p:spPr>
        <p:txBody>
          <a:bodyPr/>
          <a:lstStyle/>
          <a:p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Initial (starting/reference) prices and quantities: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Excel-based econometric tool (Small ‘m’ model) uses historical data to calculate </a:t>
            </a:r>
            <a:r>
              <a:rPr lang="en-US" sz="2000" b="1" u="sng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initial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prices and quantities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Common cases will include modifications for California and the WECC</a:t>
            </a:r>
            <a:endParaRPr lang="en-US" sz="20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Initial prices and quantities uploaded to </a:t>
            </a:r>
            <a:r>
              <a:rPr lang="en-US" sz="22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MarketBuilder</a:t>
            </a:r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-based general equilibrium model (</a:t>
            </a:r>
            <a:r>
              <a:rPr lang="en-US" sz="22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NAMGas</a:t>
            </a:r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).</a:t>
            </a:r>
          </a:p>
          <a:p>
            <a:pPr lvl="2"/>
            <a:endParaRPr lang="en-US" sz="1000" b="1" dirty="0" smtClean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153400" cy="7620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Key Drivers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Model Demand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(cont’d)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4572000"/>
          </a:xfrm>
        </p:spPr>
        <p:txBody>
          <a:bodyPr/>
          <a:lstStyle/>
          <a:p>
            <a:pPr lvl="0"/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Demand in Five Sectors: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Residential Factors: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025525" lvl="2" indent="-285750">
              <a:lnSpc>
                <a:spcPts val="16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ecent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historical demand for natural gas, population, natural gas price, income, heating oil price, and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cold and hot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weather 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Commercial Factors:</a:t>
            </a:r>
          </a:p>
          <a:p>
            <a:pPr marL="1089025" lvl="2" indent="-349250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Recent historical demand for natural gas, income, natural gas price, population, heating oil price, and cold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hot weather</a:t>
            </a:r>
            <a:endParaRPr lang="en-US" sz="1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Industrial Factors:</a:t>
            </a:r>
          </a:p>
          <a:p>
            <a:pPr marL="1144588" lvl="2" indent="-404813" defTabSz="1089025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Recent historical demand for natural gas, natural gas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price,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industrial production, and cold weather</a:t>
            </a:r>
          </a:p>
          <a:p>
            <a:pPr marL="0" indent="0">
              <a:buNone/>
            </a:pPr>
            <a:r>
              <a:rPr lang="en-US" sz="900" dirty="0" smtClean="0"/>
              <a:t> </a:t>
            </a:r>
            <a:endParaRPr lang="en-US" dirty="0" smtClean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1"/>
            <a:endParaRPr lang="en-US" sz="2000" b="1" dirty="0" smtClean="0"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077200" cy="10668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Key Drivers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Model Demand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(cont’d)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419600"/>
          </a:xfrm>
          <a:ln>
            <a:solidFill>
              <a:srgbClr val="FFFF00"/>
            </a:solidFill>
          </a:ln>
        </p:spPr>
        <p:txBody>
          <a:bodyPr/>
          <a:lstStyle/>
          <a:p>
            <a:pPr lvl="0"/>
            <a:endParaRPr lang="en-US" sz="1400" b="1" dirty="0" smtClean="0">
              <a:solidFill>
                <a:schemeClr val="tx1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0"/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Demand in Five Sectors (cont’d): 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Power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Generation Factors: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69963" lvl="2" indent="-230188">
              <a:buFont typeface="Wingdings" pitchFamily="2" charset="2"/>
              <a:buChar char="Ø"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Natural gas, coal, and fuel oil cost; coal, nuclear, hydroelectric and renewable generation, and hot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weather</a:t>
            </a:r>
            <a:endParaRPr lang="en-US" sz="1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Transportation Factors:</a:t>
            </a:r>
          </a:p>
          <a:p>
            <a:pPr marL="969963" lvl="2" indent="-230188">
              <a:buFont typeface="Wingdings" pitchFamily="2" charset="2"/>
              <a:buChar char="Ø"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ecent historical demand for natural gas, income, natural gas price, and population</a:t>
            </a:r>
          </a:p>
          <a:p>
            <a:pPr marL="969963" lvl="2" indent="-230188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Applied outside California.</a:t>
            </a:r>
            <a:endParaRPr lang="en-US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Estimated Elasticity:</a:t>
            </a: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Residential, Commercial, Industrial, Power Gen, and Transportation;</a:t>
            </a:r>
          </a:p>
          <a:p>
            <a:pPr lvl="1"/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Estimated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range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of</a:t>
            </a:r>
            <a:r>
              <a:rPr lang="en-US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price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elasticity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~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is 0.5298-1.2363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(Baker Institute)</a:t>
            </a:r>
            <a:endParaRPr lang="en-US" dirty="0" smtClean="0"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1"/>
            <a:endParaRPr lang="en-US" sz="2000" b="1" dirty="0" smtClean="0"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610600" cy="9906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National Scenarios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Purpose of Scenarios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3962400"/>
          </a:xfrm>
        </p:spPr>
        <p:txBody>
          <a:bodyPr/>
          <a:lstStyle/>
          <a:p>
            <a:r>
              <a:rPr lang="en-US" sz="2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Examine price and supply in the North American natural gas market: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Potential vulnerabilities to California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Potential opportunities for California</a:t>
            </a:r>
          </a:p>
          <a:p>
            <a:pPr marL="342900" lvl="1" indent="-342900">
              <a:buFontTx/>
              <a:buChar char="•"/>
            </a:pPr>
            <a:r>
              <a:rPr lang="en-US" sz="23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+mn-ea"/>
                <a:cs typeface="Tahoma" pitchFamily="34" charset="0"/>
              </a:rPr>
              <a:t>Gas market so linked that cannot look at CA in </a:t>
            </a:r>
            <a:r>
              <a:rPr lang="en-US" sz="2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+mn-ea"/>
                <a:cs typeface="Tahoma" pitchFamily="34" charset="0"/>
              </a:rPr>
              <a:t>isolation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2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Investigate </a:t>
            </a:r>
            <a:r>
              <a:rPr lang="en-US" sz="23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range of </a:t>
            </a:r>
            <a:r>
              <a:rPr lang="en-US" sz="23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price and supply uncertainty</a:t>
            </a:r>
            <a:endParaRPr lang="en-US" sz="19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endParaRPr lang="en-US" sz="1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endParaRPr lang="en-US" sz="2000" b="1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National Scenarios: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(Reference Case)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1676400"/>
            <a:ext cx="7924800" cy="4343400"/>
          </a:xfrm>
        </p:spPr>
        <p:txBody>
          <a:bodyPr/>
          <a:lstStyle/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Initial (starting) demand quantity (United States):</a:t>
            </a: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2014:  Total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24.39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; Power Gen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8.17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2"/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Actual total demand per EIA was 24.36 </a:t>
            </a:r>
            <a:r>
              <a:rPr lang="en-US" sz="12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endParaRPr lang="en-US" sz="1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2"/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Actual natural gas demand per EIA for Power Gen was 8.15 </a:t>
            </a:r>
            <a:r>
              <a:rPr lang="en-US" sz="12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endParaRPr lang="en-US" sz="1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2020:  Total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27.03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; Power Gen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10.00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2025:  Total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28.70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; Power Gen ~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11.07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457200" lvl="1" indent="0">
              <a:buNone/>
            </a:pPr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Proved Reserves: approx. 324 </a:t>
            </a:r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(EIA estimate, Dec. 2016)</a:t>
            </a:r>
          </a:p>
          <a:p>
            <a:pPr lvl="1"/>
            <a:r>
              <a:rPr lang="en-US" sz="15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360 </a:t>
            </a:r>
            <a:r>
              <a:rPr lang="en-US" sz="1500" b="1" dirty="0" err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5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reserves assumed in 2015 </a:t>
            </a:r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IEPR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1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Coal Conversion: 53 Gigawatts (beginning in 2015)</a:t>
            </a: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Analysis of EIA data of forecasted fuel use</a:t>
            </a:r>
            <a:endParaRPr lang="en-US" sz="800" b="1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5975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National Scenarios: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Scenario Description (Reference Case) </a:t>
            </a: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(cont’d)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676400"/>
            <a:ext cx="8077200" cy="4191000"/>
          </a:xfrm>
        </p:spPr>
        <p:txBody>
          <a:bodyPr/>
          <a:lstStyle/>
          <a:p>
            <a:endParaRPr lang="en-US" sz="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Potential Reserves: 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Approx. 1,725 </a:t>
            </a:r>
            <a:r>
              <a:rPr lang="en-US" sz="17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@ $5.00/</a:t>
            </a:r>
            <a:r>
              <a:rPr lang="en-US" sz="17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Mcf</a:t>
            </a:r>
            <a:endParaRPr lang="en-US" sz="17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Approx. 1,850 </a:t>
            </a:r>
            <a:r>
              <a:rPr lang="en-US" sz="17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@ $10.00/</a:t>
            </a:r>
            <a:r>
              <a:rPr lang="en-US" sz="17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Mcf</a:t>
            </a:r>
            <a:endParaRPr lang="en-US" sz="17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Rate of Return (Use Same Assumptions as 2015 IEPR):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Resources: 12.2% (real after tax)</a:t>
            </a:r>
            <a:endParaRPr lang="en-US" sz="1700" b="1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Pipeline Investment: 8.4% (real after tax)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Income Tax Rate: 35%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Return on Equity: 8%</a:t>
            </a:r>
          </a:p>
          <a:p>
            <a:pPr lvl="1">
              <a:buNone/>
            </a:pPr>
            <a:endParaRPr lang="en-US" sz="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Backstop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Technology (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Use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Same Assumptions as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2015 IEPR):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Unspecified at $9.00/</a:t>
            </a:r>
            <a:r>
              <a:rPr lang="en-US" sz="17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Mcf</a:t>
            </a: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lvl="1"/>
            <a:endParaRPr lang="en-US" sz="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Technology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Factor (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Use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Same Assumptions as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2015 IEPR): </a:t>
            </a:r>
          </a:p>
          <a:p>
            <a:pPr lvl="1"/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1%/year.</a:t>
            </a:r>
          </a:p>
          <a:p>
            <a:pPr lvl="1">
              <a:buNone/>
            </a:pPr>
            <a:endParaRPr lang="en-US" sz="1600" b="1" dirty="0" smtClean="0">
              <a:latin typeface="Tahoma" pitchFamily="34" charset="0"/>
              <a:cs typeface="Tahoma" pitchFamily="34" charset="0"/>
            </a:endParaRPr>
          </a:p>
          <a:p>
            <a:endParaRPr lang="en-US" sz="2000" b="1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Straight Connector 9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458200" cy="838200"/>
          </a:xfrm>
        </p:spPr>
        <p:txBody>
          <a:bodyPr/>
          <a:lstStyle/>
          <a:p>
            <a:pPr>
              <a:lnSpc>
                <a:spcPts val="3000"/>
              </a:lnSpc>
              <a:spcBef>
                <a:spcPts val="2400"/>
              </a:spcBef>
              <a:spcAft>
                <a:spcPts val="0"/>
              </a:spcAft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Methodology: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Estimating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Power Plant Burner Tip Prices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09600" y="1752600"/>
            <a:ext cx="8001000" cy="4419600"/>
          </a:xfrm>
        </p:spPr>
        <p:txBody>
          <a:bodyPr/>
          <a:lstStyle/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Extract annual wholesale commodity hub prices      from </a:t>
            </a:r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NAMGas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Model</a:t>
            </a:r>
          </a:p>
          <a:p>
            <a:pPr marL="628650" lvl="1" indent="-287338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Examples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 Hub: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US-PG&amp;E,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Hub: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US-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Malin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Hub: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US-SoCalGas; 21 others</a:t>
            </a: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Convert annual price to monthly price</a:t>
            </a:r>
          </a:p>
          <a:p>
            <a:pPr marL="628650" lvl="1" indent="-287338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Add 1/12 of price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change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June price, 2/12 to July, etc., to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smooth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out the annual price change</a:t>
            </a:r>
          </a:p>
          <a:p>
            <a:pPr marL="628650" lvl="1" indent="-287338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Multiply monthly prices by 12 seasonal factors; one factor per month to estimate seasonal effect</a:t>
            </a:r>
            <a:endParaRPr lang="en-US" sz="11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Add transportation cost from hub to power plant to get burner tip price</a:t>
            </a:r>
          </a:p>
          <a:p>
            <a:pPr marL="628650" lvl="1" indent="-287338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Use pipeline utilities’ tariffs</a:t>
            </a:r>
          </a:p>
          <a:p>
            <a:endParaRPr lang="en-US" sz="2400" dirty="0"/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54174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4582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Uses of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NAMGas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Outputs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09600" y="1905000"/>
            <a:ext cx="8001000" cy="4191000"/>
          </a:xfrm>
        </p:spPr>
        <p:txBody>
          <a:bodyPr/>
          <a:lstStyle/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Burner Tip Model</a:t>
            </a: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End-use natural gas rate forecast</a:t>
            </a: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Electricity rate forecast</a:t>
            </a: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Outlook report</a:t>
            </a:r>
          </a:p>
          <a:p>
            <a:pPr marL="228600" indent="-287338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Transportation fuel price forecast</a:t>
            </a:r>
          </a:p>
          <a:p>
            <a:pPr marL="0" indent="0">
              <a:buNone/>
            </a:pPr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87338"/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87338"/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87338"/>
            <a:endParaRPr lang="en-US" sz="22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9868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3962400"/>
          </a:xfrm>
        </p:spPr>
        <p:txBody>
          <a:bodyPr/>
          <a:lstStyle/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Staff is scheduled to have results in mid-March</a:t>
            </a:r>
          </a:p>
          <a:p>
            <a:pPr algn="ctr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Workshop scheduled for Tuesday, April 25th</a:t>
            </a:r>
          </a:p>
          <a:p>
            <a:pPr algn="ctr">
              <a:buNone/>
            </a:pPr>
            <a:endParaRPr lang="en-US" sz="2400" b="1" dirty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Questions and Comments</a:t>
            </a: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Z5JXHV6S7NA6-3-107995</_dlc_DocId>
    <_dlc_DocIdUrl xmlns="8eef3743-c7b3-4cbe-8837-b6e805be353c">
      <Url>http://efilingspinternal/_layouts/DocIdRedir.aspx?ID=Z5JXHV6S7NA6-3-107995</Url>
      <Description>Z5JXHV6S7NA6-3-107995</Description>
    </_dlc_DocIdUrl>
  </documentManagement>
</p:properties>
</file>

<file path=customXml/itemProps1.xml><?xml version="1.0" encoding="utf-8"?>
<ds:datastoreItem xmlns:ds="http://schemas.openxmlformats.org/officeDocument/2006/customXml" ds:itemID="{CFCF522D-A8B8-4A0B-8E3D-5B4AD608DC0E}"/>
</file>

<file path=customXml/itemProps2.xml><?xml version="1.0" encoding="utf-8"?>
<ds:datastoreItem xmlns:ds="http://schemas.openxmlformats.org/officeDocument/2006/customXml" ds:itemID="{51256499-836D-48CF-BC2F-A9D1BAA03CB4}"/>
</file>

<file path=customXml/itemProps3.xml><?xml version="1.0" encoding="utf-8"?>
<ds:datastoreItem xmlns:ds="http://schemas.openxmlformats.org/officeDocument/2006/customXml" ds:itemID="{DC272146-A81D-42B2-955B-2BD9BC218DC5}"/>
</file>

<file path=customXml/itemProps4.xml><?xml version="1.0" encoding="utf-8"?>
<ds:datastoreItem xmlns:ds="http://schemas.openxmlformats.org/officeDocument/2006/customXml" ds:itemID="{CC9C690E-B5F2-4DD7-9775-D8EC34489B83}"/>
</file>

<file path=docProps/app.xml><?xml version="1.0" encoding="utf-8"?>
<Properties xmlns="http://schemas.openxmlformats.org/officeDocument/2006/extended-properties" xmlns:vt="http://schemas.openxmlformats.org/officeDocument/2006/docPropsVTypes">
  <TotalTime>7066</TotalTime>
  <Words>975</Words>
  <Application>Microsoft Office PowerPoint</Application>
  <PresentationFormat>On-screen Show (4:3)</PresentationFormat>
  <Paragraphs>181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North American Market Gas-trade (NAMGas) Model: Key Drivers and Structure</vt:lpstr>
      <vt:lpstr>Simplify View: North American Market Gas-trade (NAMGas) Model               </vt:lpstr>
      <vt:lpstr>North American Market Gas-trade Model: Construction                                                        </vt:lpstr>
      <vt:lpstr>Scenarios                 </vt:lpstr>
      <vt:lpstr>North American Market Gas Trade Model: Key Drivers (Supply Side)                                                        </vt:lpstr>
      <vt:lpstr>  Key Drivers Supply Side US Supply Cost Curve </vt:lpstr>
      <vt:lpstr>Key Drivers: Demand                                               </vt:lpstr>
      <vt:lpstr>Key Drivers Model Demand (cont’d)                                                </vt:lpstr>
      <vt:lpstr>   Key Drivers Model Demand (cont’d)                                                </vt:lpstr>
      <vt:lpstr>National Scenarios: Purpose of Scenarios                  </vt:lpstr>
      <vt:lpstr>National Scenarios: (Reference Case)                </vt:lpstr>
      <vt:lpstr>National Scenarios: Scenario Description (Reference Case) (cont’d)                </vt:lpstr>
      <vt:lpstr>Methodology: Estimating Power Plant Burner Tip Prices</vt:lpstr>
      <vt:lpstr>Uses of NAMGas Outputs</vt:lpstr>
      <vt:lpstr>PowerPoint Presentation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 American Market Gas Trade Model (NAMGas) Inputs and Assumptions </dc:title>
  <dc:creator>State of California</dc:creator>
  <cp:lastModifiedBy>Orta, Jason@Energy</cp:lastModifiedBy>
  <cp:revision>396</cp:revision>
  <cp:lastPrinted>2017-02-08T21:15:43Z</cp:lastPrinted>
  <dcterms:created xsi:type="dcterms:W3CDTF">2003-05-22T16:57:46Z</dcterms:created>
  <dcterms:modified xsi:type="dcterms:W3CDTF">2017-02-17T01:15:01Z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e5d20045-674f-4f10-a277-c58349e402b5</vt:lpwstr>
  </property>
  <property fmtid="{D5CDD505-2E9C-101B-9397-08002B2CF9AE}" pid="4" name="Subject_x0020_Areas">
    <vt:lpwstr>118;#IEPR 2017-02-22 Workshop|95869c79-cb24-4767-8265-aaa218f16462;#61;#IEPR Presentations|51277923-a549-4352-9cc5-bcce892adf24</vt:lpwstr>
  </property>
  <property fmtid="{D5CDD505-2E9C-101B-9397-08002B2CF9AE}" pid="5" name="_CopySource">
    <vt:lpwstr>http://efilingspinternal/PendingDocuments/17-IEPR-03/20170221T112554_North_American_Market_Gas_Trade_Model_NAMGas_Inputs_and_Assumpt.pptx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1880400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