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1.xml" ContentType="application/vnd.openxmlformats-officedocument.presentationml.notesSlide+xml"/>
  <Override PartName="/ppt/charts/chart4.xml" ContentType="application/vnd.openxmlformats-officedocument.drawingml.chart+xml"/>
  <Override PartName="/ppt/handoutMasters/handoutMaster1.xml" ContentType="application/vnd.openxmlformats-officedocument.presentationml.handoutMaster+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chart1.xml" ContentType="application/vnd.openxmlformats-officedocument.drawingml.char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charts/style2.xml" ContentType="application/vnd.ms-office.chartstyle+xml"/>
  <Override PartName="/ppt/charts/colors3.xml" ContentType="application/vnd.ms-office.chartcolorstyle+xml"/>
  <Override PartName="/ppt/charts/colors2.xml" ContentType="application/vnd.ms-office.chartcolorstyle+xml"/>
  <Override PartName="/ppt/charts/colors4.xml" ContentType="application/vnd.ms-office.chartcolorstyle+xml"/>
  <Override PartName="/ppt/charts/style3.xml" ContentType="application/vnd.ms-office.chartstyle+xml"/>
  <Override PartName="/ppt/charts/style4.xml" ContentType="application/vnd.ms-office.chartstyle+xml"/>
  <Override PartName="/ppt/charts/chart3.xml" ContentType="application/vnd.openxmlformats-officedocument.drawingml.chart+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handoutMasterIdLst>
    <p:handoutMasterId r:id="rId12"/>
  </p:handoutMasterIdLst>
  <p:sldIdLst>
    <p:sldId id="430" r:id="rId2"/>
    <p:sldId id="428" r:id="rId3"/>
    <p:sldId id="431" r:id="rId4"/>
    <p:sldId id="429" r:id="rId5"/>
    <p:sldId id="427" r:id="rId6"/>
    <p:sldId id="432" r:id="rId7"/>
    <p:sldId id="423" r:id="rId8"/>
    <p:sldId id="426" r:id="rId9"/>
    <p:sldId id="422" r:id="rId10"/>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A393"/>
    <a:srgbClr val="0F597C"/>
    <a:srgbClr val="FDB727"/>
    <a:srgbClr val="B7B7B9"/>
    <a:srgbClr val="FF9966"/>
    <a:srgbClr val="3C5B5F"/>
    <a:srgbClr val="3E6575"/>
    <a:srgbClr val="FF6600"/>
    <a:srgbClr val="575759"/>
    <a:srgbClr val="96450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15" autoAdjust="0"/>
    <p:restoredTop sz="92430" autoAdjust="0"/>
  </p:normalViewPr>
  <p:slideViewPr>
    <p:cSldViewPr snapToGrid="0">
      <p:cViewPr varScale="1">
        <p:scale>
          <a:sx n="54" d="100"/>
          <a:sy n="54" d="100"/>
        </p:scale>
        <p:origin x="499" y="53"/>
      </p:cViewPr>
      <p:guideLst/>
    </p:cSldViewPr>
  </p:slideViewPr>
  <p:notesTextViewPr>
    <p:cViewPr>
      <p:scale>
        <a:sx n="1" d="1"/>
        <a:sy n="1" d="1"/>
      </p:scale>
      <p:origin x="0" y="0"/>
    </p:cViewPr>
  </p:notesTextViewPr>
  <p:sorterViewPr>
    <p:cViewPr varScale="1">
      <p:scale>
        <a:sx n="1" d="1"/>
        <a:sy n="1" d="1"/>
      </p:scale>
      <p:origin x="0" y="-2707"/>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oleObject" Target="file:///C:\Users\spournaz\Desktop\2017%20Criteria_GHG%20Emissions%20Inventory.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sforesti\Downloads\LHD_MSS_Fleetmix.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sforesti\Documents\Kurt\Technology%20Mix\Technology%20Mix%20Sandbox%20Scenario%204%20-%20NOx.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1"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2000" b="1" dirty="0" smtClean="0"/>
              <a:t>Statewide NOx Emissions</a:t>
            </a:r>
            <a:endParaRPr lang="en-US" sz="2000" b="1" dirty="0"/>
          </a:p>
        </c:rich>
      </c:tx>
      <c:layout>
        <c:manualLayout>
          <c:xMode val="edge"/>
          <c:yMode val="edge"/>
          <c:x val="0.204721170553544"/>
          <c:y val="2.6322923826018325E-2"/>
        </c:manualLayout>
      </c:layout>
      <c:overlay val="0"/>
      <c:spPr>
        <a:noFill/>
        <a:ln>
          <a:noFill/>
        </a:ln>
        <a:effectLst/>
      </c:spPr>
      <c:txPr>
        <a:bodyPr rot="0" spcFirstLastPara="1" vertOverflow="ellipsis" vert="horz" wrap="square" anchor="ctr" anchorCtr="1"/>
        <a:lstStyle/>
        <a:p>
          <a:pPr>
            <a:defRPr sz="2000" b="1"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20016759952723717"/>
          <c:y val="0.16515935110469229"/>
          <c:w val="0.54244668277584462"/>
          <c:h val="0.74865006926867039"/>
        </c:manualLayout>
      </c:layout>
      <c:pieChart>
        <c:varyColors val="1"/>
        <c:ser>
          <c:idx val="0"/>
          <c:order val="0"/>
          <c:tx>
            <c:strRef>
              <c:f>Charts!$I$3</c:f>
              <c:strCache>
                <c:ptCount val="1"/>
                <c:pt idx="0">
                  <c:v>NOX</c:v>
                </c:pt>
              </c:strCache>
            </c:strRef>
          </c:tx>
          <c:spPr>
            <a:ln>
              <a:solidFill>
                <a:srgbClr val="FFFFFF"/>
              </a:solidFill>
            </a:ln>
          </c:spPr>
          <c:dPt>
            <c:idx val="0"/>
            <c:bubble3D val="0"/>
            <c:spPr>
              <a:solidFill>
                <a:srgbClr val="FFFFFF">
                  <a:lumMod val="75000"/>
                </a:srgbClr>
              </a:solidFill>
              <a:ln w="19050">
                <a:solidFill>
                  <a:srgbClr val="FFFFFF"/>
                </a:solidFill>
              </a:ln>
              <a:effectLst/>
            </c:spPr>
            <c:extLst>
              <c:ext xmlns:c16="http://schemas.microsoft.com/office/drawing/2014/chart" uri="{C3380CC4-5D6E-409C-BE32-E72D297353CC}">
                <c16:uniqueId val="{00000001-8FE4-4F4B-AA67-38966CB558C1}"/>
              </c:ext>
            </c:extLst>
          </c:dPt>
          <c:dPt>
            <c:idx val="1"/>
            <c:bubble3D val="0"/>
            <c:spPr>
              <a:solidFill>
                <a:srgbClr val="FFFFFF">
                  <a:lumMod val="65000"/>
                </a:srgbClr>
              </a:solidFill>
              <a:ln w="19050">
                <a:solidFill>
                  <a:srgbClr val="FFFFFF"/>
                </a:solidFill>
              </a:ln>
              <a:effectLst/>
            </c:spPr>
            <c:extLst>
              <c:ext xmlns:c16="http://schemas.microsoft.com/office/drawing/2014/chart" uri="{C3380CC4-5D6E-409C-BE32-E72D297353CC}">
                <c16:uniqueId val="{00000003-8FE4-4F4B-AA67-38966CB558C1}"/>
              </c:ext>
            </c:extLst>
          </c:dPt>
          <c:dPt>
            <c:idx val="2"/>
            <c:bubble3D val="0"/>
            <c:spPr>
              <a:solidFill>
                <a:srgbClr val="00B050"/>
              </a:solidFill>
              <a:ln w="19050">
                <a:solidFill>
                  <a:srgbClr val="FFFFFF"/>
                </a:solidFill>
              </a:ln>
              <a:effectLst/>
            </c:spPr>
            <c:extLst>
              <c:ext xmlns:c16="http://schemas.microsoft.com/office/drawing/2014/chart" uri="{C3380CC4-5D6E-409C-BE32-E72D297353CC}">
                <c16:uniqueId val="{00000005-8FE4-4F4B-AA67-38966CB558C1}"/>
              </c:ext>
            </c:extLst>
          </c:dPt>
          <c:dPt>
            <c:idx val="3"/>
            <c:bubble3D val="0"/>
            <c:spPr>
              <a:solidFill>
                <a:srgbClr val="0070C0"/>
              </a:solidFill>
              <a:ln w="19050">
                <a:solidFill>
                  <a:srgbClr val="FFFFFF"/>
                </a:solidFill>
              </a:ln>
              <a:effectLst/>
            </c:spPr>
            <c:extLst>
              <c:ext xmlns:c16="http://schemas.microsoft.com/office/drawing/2014/chart" uri="{C3380CC4-5D6E-409C-BE32-E72D297353CC}">
                <c16:uniqueId val="{00000007-8FE4-4F4B-AA67-38966CB558C1}"/>
              </c:ext>
            </c:extLst>
          </c:dPt>
          <c:dPt>
            <c:idx val="4"/>
            <c:bubble3D val="0"/>
            <c:spPr>
              <a:solidFill>
                <a:srgbClr val="FFC000"/>
              </a:solidFill>
              <a:ln w="19050">
                <a:solidFill>
                  <a:srgbClr val="FFFFFF"/>
                </a:solidFill>
              </a:ln>
              <a:effectLst/>
            </c:spPr>
            <c:extLst>
              <c:ext xmlns:c16="http://schemas.microsoft.com/office/drawing/2014/chart" uri="{C3380CC4-5D6E-409C-BE32-E72D297353CC}">
                <c16:uniqueId val="{00000009-8FE4-4F4B-AA67-38966CB558C1}"/>
              </c:ext>
            </c:extLst>
          </c:dPt>
          <c:dPt>
            <c:idx val="5"/>
            <c:bubble3D val="0"/>
            <c:spPr>
              <a:solidFill>
                <a:srgbClr val="1F8BBF">
                  <a:lumMod val="20000"/>
                  <a:lumOff val="80000"/>
                </a:srgbClr>
              </a:solidFill>
              <a:ln w="19050">
                <a:solidFill>
                  <a:srgbClr val="FFFFFF"/>
                </a:solidFill>
              </a:ln>
              <a:effectLst/>
            </c:spPr>
            <c:extLst>
              <c:ext xmlns:c16="http://schemas.microsoft.com/office/drawing/2014/chart" uri="{C3380CC4-5D6E-409C-BE32-E72D297353CC}">
                <c16:uniqueId val="{0000000B-8FE4-4F4B-AA67-38966CB558C1}"/>
              </c:ext>
            </c:extLst>
          </c:dPt>
          <c:dLbls>
            <c:dLbl>
              <c:idx val="0"/>
              <c:layout>
                <c:manualLayout>
                  <c:x val="4.0813188100433634E-2"/>
                  <c:y val="1.9570161162619292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8FE4-4F4B-AA67-38966CB558C1}"/>
                </c:ext>
              </c:extLst>
            </c:dLbl>
            <c:dLbl>
              <c:idx val="2"/>
              <c:layout>
                <c:manualLayout>
                  <c:x val="-0.2384086755282164"/>
                  <c:y val="-2.2433556380386563E-2"/>
                </c:manualLayout>
              </c:layout>
              <c:spPr>
                <a:noFill/>
                <a:ln>
                  <a:noFill/>
                </a:ln>
                <a:effectLst/>
              </c:spPr>
              <c:txPr>
                <a:bodyPr rot="0" spcFirstLastPara="1" vertOverflow="ellipsis" vert="horz" wrap="square" anchor="ctr" anchorCtr="1"/>
                <a:lstStyle/>
                <a:p>
                  <a:pPr>
                    <a:defRPr sz="1200" b="1"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27273969660881281"/>
                      <c:h val="0.10726591459102468"/>
                    </c:manualLayout>
                  </c15:layout>
                </c:ext>
                <c:ext xmlns:c16="http://schemas.microsoft.com/office/drawing/2014/chart" uri="{C3380CC4-5D6E-409C-BE32-E72D297353CC}">
                  <c16:uniqueId val="{00000005-8FE4-4F4B-AA67-38966CB558C1}"/>
                </c:ext>
              </c:extLst>
            </c:dLbl>
            <c:dLbl>
              <c:idx val="3"/>
              <c:spPr>
                <a:noFill/>
                <a:ln>
                  <a:noFill/>
                </a:ln>
                <a:effectLst/>
              </c:spPr>
              <c:txPr>
                <a:bodyPr rot="0" spcFirstLastPara="1" vertOverflow="ellipsis" vert="horz" wrap="square" anchor="ctr" anchorCtr="1"/>
                <a:lstStyle/>
                <a:p>
                  <a:pPr>
                    <a:defRPr sz="1200" b="1"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extLst>
                <c:ext xmlns:c16="http://schemas.microsoft.com/office/drawing/2014/chart" uri="{C3380CC4-5D6E-409C-BE32-E72D297353CC}">
                  <c16:uniqueId val="{00000007-8FE4-4F4B-AA67-38966CB558C1}"/>
                </c:ext>
              </c:extLst>
            </c:dLbl>
            <c:dLbl>
              <c:idx val="4"/>
              <c:layout>
                <c:manualLayout>
                  <c:x val="6.6754471197961102E-2"/>
                  <c:y val="-0.1471372680370063"/>
                </c:manualLayout>
              </c:layout>
              <c:spPr>
                <a:noFill/>
                <a:ln>
                  <a:noFill/>
                </a:ln>
                <a:effectLst/>
              </c:spPr>
              <c:txPr>
                <a:bodyPr rot="0" spcFirstLastPara="1" vertOverflow="ellipsis" vert="horz" wrap="square" anchor="ctr" anchorCtr="1"/>
                <a:lstStyle/>
                <a:p>
                  <a:pPr>
                    <a:defRPr sz="1200" b="1"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2326870138900361"/>
                      <c:h val="0.13622113079964482"/>
                    </c:manualLayout>
                  </c15:layout>
                </c:ext>
                <c:ext xmlns:c16="http://schemas.microsoft.com/office/drawing/2014/chart" uri="{C3380CC4-5D6E-409C-BE32-E72D297353CC}">
                  <c16:uniqueId val="{00000009-8FE4-4F4B-AA67-38966CB558C1}"/>
                </c:ext>
              </c:extLst>
            </c:dLbl>
            <c:spPr>
              <a:noFill/>
              <a:ln>
                <a:noFill/>
              </a:ln>
              <a:effectLst/>
            </c:spPr>
            <c:txPr>
              <a:bodyPr rot="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Charts!$H$4:$H$9</c:f>
              <c:strCache>
                <c:ptCount val="6"/>
                <c:pt idx="0">
                  <c:v>Areawide</c:v>
                </c:pt>
                <c:pt idx="1">
                  <c:v>Stationary</c:v>
                </c:pt>
                <c:pt idx="2">
                  <c:v>Light Duty Vehicles</c:v>
                </c:pt>
                <c:pt idx="3">
                  <c:v>Medium Duty Vehicles</c:v>
                </c:pt>
                <c:pt idx="4">
                  <c:v>Heavy Duty Vehicles</c:v>
                </c:pt>
                <c:pt idx="5">
                  <c:v>Off-Road Mobile</c:v>
                </c:pt>
              </c:strCache>
            </c:strRef>
          </c:cat>
          <c:val>
            <c:numRef>
              <c:f>Charts!$I$4:$I$9</c:f>
              <c:numCache>
                <c:formatCode>General</c:formatCode>
                <c:ptCount val="6"/>
                <c:pt idx="0">
                  <c:v>37.304699999999997</c:v>
                </c:pt>
                <c:pt idx="1">
                  <c:v>227.74639999999997</c:v>
                </c:pt>
                <c:pt idx="2">
                  <c:v>168.63130000000001</c:v>
                </c:pt>
                <c:pt idx="3">
                  <c:v>74.798200000000008</c:v>
                </c:pt>
                <c:pt idx="4">
                  <c:v>336.77109999999982</c:v>
                </c:pt>
                <c:pt idx="5">
                  <c:v>449.12479999999971</c:v>
                </c:pt>
              </c:numCache>
            </c:numRef>
          </c:val>
          <c:extLst>
            <c:ext xmlns:c16="http://schemas.microsoft.com/office/drawing/2014/chart" uri="{C3380CC4-5D6E-409C-BE32-E72D297353CC}">
              <c16:uniqueId val="{0000000C-8FE4-4F4B-AA67-38966CB558C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w="9525" cap="flat" cmpd="sng" algn="ctr">
      <a:noFill/>
      <a:round/>
    </a:ln>
    <a:effectLst/>
  </c:spPr>
  <c:txPr>
    <a:bodyPr/>
    <a:lstStyle/>
    <a:p>
      <a:pPr>
        <a:defRPr sz="1100">
          <a:solidFill>
            <a:sysClr val="windowText" lastClr="000000"/>
          </a:solidFill>
          <a:latin typeface="Arial" panose="020B0604020202020204" pitchFamily="34" charset="0"/>
          <a:cs typeface="Arial" panose="020B0604020202020204" pitchFamily="34" charset="0"/>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2000" b="1" dirty="0" smtClean="0"/>
              <a:t>Statewide GHG </a:t>
            </a:r>
            <a:r>
              <a:rPr lang="en-US" sz="2000" b="1" baseline="0" dirty="0" smtClean="0"/>
              <a:t>Emissions</a:t>
            </a:r>
            <a:endParaRPr lang="en-US" sz="2000" b="1" dirty="0"/>
          </a:p>
        </c:rich>
      </c:tx>
      <c:layout>
        <c:manualLayout>
          <c:xMode val="edge"/>
          <c:yMode val="edge"/>
          <c:x val="0.101533618440135"/>
          <c:y val="2.7182893355730327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9.2880767733900013E-2"/>
          <c:y val="0.17336821305224082"/>
          <c:w val="0.60714963902443364"/>
          <c:h val="0.76031494485511308"/>
        </c:manualLayout>
      </c:layout>
      <c:pieChart>
        <c:varyColors val="1"/>
        <c:ser>
          <c:idx val="0"/>
          <c:order val="0"/>
          <c:tx>
            <c:strRef>
              <c:f>Charts!$S$3</c:f>
              <c:strCache>
                <c:ptCount val="1"/>
                <c:pt idx="0">
                  <c:v>GHG Emissions (MMTCO2e)</c:v>
                </c:pt>
              </c:strCache>
            </c:strRef>
          </c:tx>
          <c:dPt>
            <c:idx val="0"/>
            <c:bubble3D val="0"/>
            <c:spPr>
              <a:solidFill>
                <a:srgbClr val="00B050"/>
              </a:solidFill>
              <a:ln w="19050">
                <a:solidFill>
                  <a:schemeClr val="lt1"/>
                </a:solidFill>
              </a:ln>
              <a:effectLst/>
            </c:spPr>
            <c:extLst>
              <c:ext xmlns:c16="http://schemas.microsoft.com/office/drawing/2014/chart" uri="{C3380CC4-5D6E-409C-BE32-E72D297353CC}">
                <c16:uniqueId val="{00000001-5F53-4F66-94A4-CF4839EF1050}"/>
              </c:ext>
            </c:extLst>
          </c:dPt>
          <c:dPt>
            <c:idx val="1"/>
            <c:bubble3D val="0"/>
            <c:spPr>
              <a:solidFill>
                <a:srgbClr val="0070C0"/>
              </a:solidFill>
              <a:ln w="19050">
                <a:solidFill>
                  <a:schemeClr val="lt1"/>
                </a:solidFill>
              </a:ln>
              <a:effectLst/>
            </c:spPr>
            <c:extLst>
              <c:ext xmlns:c16="http://schemas.microsoft.com/office/drawing/2014/chart" uri="{C3380CC4-5D6E-409C-BE32-E72D297353CC}">
                <c16:uniqueId val="{00000003-5F53-4F66-94A4-CF4839EF1050}"/>
              </c:ext>
            </c:extLst>
          </c:dPt>
          <c:dPt>
            <c:idx val="2"/>
            <c:bubble3D val="0"/>
            <c:spPr>
              <a:solidFill>
                <a:srgbClr val="FFC000"/>
              </a:solidFill>
              <a:ln w="19050">
                <a:solidFill>
                  <a:schemeClr val="lt1"/>
                </a:solidFill>
              </a:ln>
              <a:effectLst/>
            </c:spPr>
            <c:extLst>
              <c:ext xmlns:c16="http://schemas.microsoft.com/office/drawing/2014/chart" uri="{C3380CC4-5D6E-409C-BE32-E72D297353CC}">
                <c16:uniqueId val="{00000005-5F53-4F66-94A4-CF4839EF1050}"/>
              </c:ext>
            </c:extLst>
          </c:dPt>
          <c:dPt>
            <c:idx val="3"/>
            <c:bubble3D val="0"/>
            <c:spPr>
              <a:solidFill>
                <a:schemeClr val="bg2">
                  <a:lumMod val="20000"/>
                  <a:lumOff val="80000"/>
                </a:schemeClr>
              </a:solidFill>
              <a:ln w="19050">
                <a:solidFill>
                  <a:schemeClr val="lt1"/>
                </a:solidFill>
              </a:ln>
              <a:effectLst/>
            </c:spPr>
            <c:extLst>
              <c:ext xmlns:c16="http://schemas.microsoft.com/office/drawing/2014/chart" uri="{C3380CC4-5D6E-409C-BE32-E72D297353CC}">
                <c16:uniqueId val="{00000007-5F53-4F66-94A4-CF4839EF1050}"/>
              </c:ext>
            </c:extLst>
          </c:dPt>
          <c:dPt>
            <c:idx val="4"/>
            <c:bubble3D val="0"/>
            <c:spPr>
              <a:solidFill>
                <a:schemeClr val="bg1">
                  <a:lumMod val="65000"/>
                </a:schemeClr>
              </a:solidFill>
              <a:ln w="19050">
                <a:solidFill>
                  <a:schemeClr val="lt1"/>
                </a:solidFill>
              </a:ln>
              <a:effectLst/>
            </c:spPr>
            <c:extLst>
              <c:ext xmlns:c16="http://schemas.microsoft.com/office/drawing/2014/chart" uri="{C3380CC4-5D6E-409C-BE32-E72D297353CC}">
                <c16:uniqueId val="{00000009-5F53-4F66-94A4-CF4839EF1050}"/>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5F53-4F66-94A4-CF4839EF1050}"/>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5F53-4F66-94A4-CF4839EF1050}"/>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5F53-4F66-94A4-CF4839EF1050}"/>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5F53-4F66-94A4-CF4839EF1050}"/>
              </c:ext>
            </c:extLst>
          </c:dPt>
          <c:dPt>
            <c:idx val="9"/>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3-5F53-4F66-94A4-CF4839EF1050}"/>
              </c:ext>
            </c:extLst>
          </c:dPt>
          <c:dLbls>
            <c:dLbl>
              <c:idx val="0"/>
              <c:layout>
                <c:manualLayout>
                  <c:x val="-0.266893227497076"/>
                  <c:y val="0.1917003991390514"/>
                </c:manualLayout>
              </c:layout>
              <c:spPr>
                <a:noFill/>
                <a:ln>
                  <a:noFill/>
                </a:ln>
                <a:effectLst/>
              </c:spPr>
              <c:txPr>
                <a:bodyPr rot="0" spcFirstLastPara="1" vertOverflow="ellipsis" vert="horz" wrap="square" anchor="ctr" anchorCtr="1"/>
                <a:lstStyle/>
                <a:p>
                  <a:pPr>
                    <a:defRPr sz="1200" b="1" i="0" u="none" strike="noStrike" kern="1200" baseline="0">
                      <a:solidFill>
                        <a:schemeClr val="tx1">
                          <a:lumMod val="50000"/>
                        </a:schemeClr>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33226351979284247"/>
                      <c:h val="0.12721662292349445"/>
                    </c:manualLayout>
                  </c15:layout>
                </c:ext>
                <c:ext xmlns:c16="http://schemas.microsoft.com/office/drawing/2014/chart" uri="{C3380CC4-5D6E-409C-BE32-E72D297353CC}">
                  <c16:uniqueId val="{00000001-5F53-4F66-94A4-CF4839EF1050}"/>
                </c:ext>
              </c:extLst>
            </c:dLbl>
            <c:dLbl>
              <c:idx val="1"/>
              <c:layout>
                <c:manualLayout>
                  <c:x val="-9.4963434121169777E-4"/>
                  <c:y val="-1.5552039615963516E-2"/>
                </c:manualLayout>
              </c:layout>
              <c:spPr>
                <a:noFill/>
                <a:ln>
                  <a:noFill/>
                </a:ln>
                <a:effectLst/>
              </c:spPr>
              <c:txPr>
                <a:bodyPr rot="0" spcFirstLastPara="1" vertOverflow="ellipsis" vert="horz" wrap="square" anchor="ctr" anchorCtr="1"/>
                <a:lstStyle/>
                <a:p>
                  <a:pPr>
                    <a:defRPr sz="1200" b="1" i="0" u="none" strike="noStrike" kern="1200" baseline="0">
                      <a:solidFill>
                        <a:schemeClr val="tx1">
                          <a:lumMod val="50000"/>
                        </a:schemeClr>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28828478364796661"/>
                      <c:h val="9.8537988414522423E-2"/>
                    </c:manualLayout>
                  </c15:layout>
                </c:ext>
                <c:ext xmlns:c16="http://schemas.microsoft.com/office/drawing/2014/chart" uri="{C3380CC4-5D6E-409C-BE32-E72D297353CC}">
                  <c16:uniqueId val="{00000003-5F53-4F66-94A4-CF4839EF1050}"/>
                </c:ext>
              </c:extLst>
            </c:dLbl>
            <c:dLbl>
              <c:idx val="2"/>
              <c:layout>
                <c:manualLayout>
                  <c:x val="0"/>
                  <c:y val="-4.4877458660598224E-3"/>
                </c:manualLayout>
              </c:layout>
              <c:spPr>
                <a:noFill/>
                <a:ln>
                  <a:noFill/>
                </a:ln>
                <a:effectLst/>
              </c:spPr>
              <c:txPr>
                <a:bodyPr rot="0" spcFirstLastPara="1" vertOverflow="ellipsis" vert="horz" wrap="square" anchor="ctr" anchorCtr="1"/>
                <a:lstStyle/>
                <a:p>
                  <a:pPr>
                    <a:defRPr sz="1200" b="1" i="0" u="none" strike="noStrike" kern="1200" baseline="0">
                      <a:solidFill>
                        <a:schemeClr val="tx1">
                          <a:lumMod val="50000"/>
                        </a:schemeClr>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extLst>
                <c:ext xmlns:c15="http://schemas.microsoft.com/office/drawing/2012/chart" uri="{CE6537A1-D6FC-4f65-9D91-7224C49458BB}">
                  <c15:layout>
                    <c:manualLayout>
                      <c:w val="0.27553206272167324"/>
                      <c:h val="8.7664831072230304E-2"/>
                    </c:manualLayout>
                  </c15:layout>
                </c:ext>
                <c:ext xmlns:c16="http://schemas.microsoft.com/office/drawing/2014/chart" uri="{C3380CC4-5D6E-409C-BE32-E72D297353CC}">
                  <c16:uniqueId val="{00000005-5F53-4F66-94A4-CF4839EF1050}"/>
                </c:ext>
              </c:extLst>
            </c:dLbl>
            <c:dLbl>
              <c:idx val="3"/>
              <c:layout>
                <c:manualLayout>
                  <c:x val="2.3877594936514143E-2"/>
                  <c:y val="-1.2749847176489323E-2"/>
                </c:manualLayout>
              </c:layout>
              <c:tx>
                <c:rich>
                  <a:bodyPr/>
                  <a:lstStyle/>
                  <a:p>
                    <a:r>
                      <a:rPr lang="en-US" baseline="0" smtClean="0"/>
                      <a:t>Off-Road Mobile</a:t>
                    </a:r>
                  </a:p>
                  <a:p>
                    <a:fld id="{A071FBDD-F326-4A16-A731-472B55AC5726}" type="PERCENTAGE">
                      <a:rPr lang="en-US" baseline="0" smtClean="0"/>
                      <a:pPr/>
                      <a:t>[PERCENTAGE]</a:t>
                    </a:fld>
                    <a:endParaRPr lang="en-US"/>
                  </a:p>
                </c:rich>
              </c:tx>
              <c:showLegendKey val="0"/>
              <c:showVal val="0"/>
              <c:showCatName val="1"/>
              <c:showSerName val="0"/>
              <c:showPercent val="1"/>
              <c:showBubbleSize val="0"/>
              <c:extLst>
                <c:ext xmlns:c15="http://schemas.microsoft.com/office/drawing/2012/chart" uri="{CE6537A1-D6FC-4f65-9D91-7224C49458BB}">
                  <c15:layout>
                    <c:manualLayout>
                      <c:w val="0.23823327675294792"/>
                      <c:h val="9.038312040780333E-2"/>
                    </c:manualLayout>
                  </c15:layout>
                  <c15:dlblFieldTable/>
                  <c15:showDataLabelsRange val="0"/>
                </c:ext>
                <c:ext xmlns:c16="http://schemas.microsoft.com/office/drawing/2014/chart" uri="{C3380CC4-5D6E-409C-BE32-E72D297353CC}">
                  <c16:uniqueId val="{00000007-5F53-4F66-94A4-CF4839EF1050}"/>
                </c:ext>
              </c:extLst>
            </c:dLbl>
            <c:dLbl>
              <c:idx val="4"/>
              <c:layout>
                <c:manualLayout>
                  <c:x val="8.5022611928576422E-2"/>
                  <c:y val="-0.11087805882463743"/>
                </c:manualLayout>
              </c:layout>
              <c:tx>
                <c:rich>
                  <a:bodyPr/>
                  <a:lstStyle/>
                  <a:p>
                    <a:fld id="{8626750A-DBF7-430F-B96E-109E8C199DDB}" type="CATEGORYNAME">
                      <a:rPr lang="en-US" smtClean="0"/>
                      <a:pPr/>
                      <a:t>[CATEGORY NAME]</a:t>
                    </a:fld>
                    <a:endParaRPr lang="en-US" dirty="0" smtClean="0"/>
                  </a:p>
                  <a:p>
                    <a:r>
                      <a:rPr lang="en-US" baseline="0" dirty="0" smtClean="0"/>
                      <a:t>(industrial, electricity generation. etc.)</a:t>
                    </a:r>
                    <a:r>
                      <a:rPr lang="en-US" baseline="0" dirty="0"/>
                      <a:t>
</a:t>
                    </a:r>
                    <a:fld id="{9CB49A9B-0218-45A6-B110-20976FF090C2}" type="PERCENTAGE">
                      <a:rPr lang="en-US" baseline="0"/>
                      <a:pPr/>
                      <a:t>[PERCENTAGE]</a:t>
                    </a:fld>
                    <a:endParaRPr lang="en-US" baseline="0" dirty="0"/>
                  </a:p>
                </c:rich>
              </c:tx>
              <c:showLegendKey val="0"/>
              <c:showVal val="0"/>
              <c:showCatName val="1"/>
              <c:showSerName val="0"/>
              <c:showPercent val="1"/>
              <c:showBubbleSize val="0"/>
              <c:extLst>
                <c:ext xmlns:c15="http://schemas.microsoft.com/office/drawing/2012/chart" uri="{CE6537A1-D6FC-4f65-9D91-7224C49458BB}">
                  <c15:layout>
                    <c:manualLayout>
                      <c:w val="0.31949914138082908"/>
                      <c:h val="0.1716828736641855"/>
                    </c:manualLayout>
                  </c15:layout>
                  <c15:dlblFieldTable/>
                  <c15:showDataLabelsRange val="0"/>
                </c:ext>
                <c:ext xmlns:c16="http://schemas.microsoft.com/office/drawing/2014/chart" uri="{C3380CC4-5D6E-409C-BE32-E72D297353CC}">
                  <c16:uniqueId val="{00000009-5F53-4F66-94A4-CF4839EF1050}"/>
                </c:ext>
              </c:extLst>
            </c:dLbl>
            <c:dLbl>
              <c:idx val="7"/>
              <c:layout>
                <c:manualLayout>
                  <c:x val="-1.7127907032234092E-2"/>
                  <c:y val="1.6749670250609538E-2"/>
                </c:manualLayout>
              </c:layout>
              <c:showLegendKey val="0"/>
              <c:showVal val="0"/>
              <c:showCatName val="1"/>
              <c:showSerName val="0"/>
              <c:showPercent val="1"/>
              <c:showBubbleSize val="0"/>
              <c:extLst>
                <c:ext xmlns:c15="http://schemas.microsoft.com/office/drawing/2012/chart" uri="{CE6537A1-D6FC-4f65-9D91-7224C49458BB}">
                  <c15:layout>
                    <c:manualLayout>
                      <c:w val="0.26086961934364927"/>
                      <c:h val="0.14974619289340102"/>
                    </c:manualLayout>
                  </c15:layout>
                </c:ext>
                <c:ext xmlns:c16="http://schemas.microsoft.com/office/drawing/2014/chart" uri="{C3380CC4-5D6E-409C-BE32-E72D297353CC}">
                  <c16:uniqueId val="{0000000F-5F53-4F66-94A4-CF4839EF1050}"/>
                </c:ext>
              </c:extLst>
            </c:dLbl>
            <c:spPr>
              <a:noFill/>
              <a:ln>
                <a:noFill/>
              </a:ln>
              <a:effectLst/>
            </c:spPr>
            <c:txPr>
              <a:bodyPr rot="0" spcFirstLastPara="1" vertOverflow="ellipsis" vert="horz" wrap="square" anchor="ctr" anchorCtr="1"/>
              <a:lstStyle/>
              <a:p>
                <a:pPr>
                  <a:defRPr sz="1200" b="0" i="0" u="none" strike="noStrike" kern="1200" baseline="0">
                    <a:solidFill>
                      <a:schemeClr val="tx1">
                        <a:lumMod val="50000"/>
                      </a:schemeClr>
                    </a:solidFill>
                    <a:latin typeface="Arial" panose="020B0604020202020204" pitchFamily="34" charset="0"/>
                    <a:ea typeface="+mn-ea"/>
                    <a:cs typeface="Arial" panose="020B0604020202020204" pitchFamily="34" charset="0"/>
                  </a:defRPr>
                </a:pPr>
                <a:endParaRPr lang="en-US"/>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Charts!$R$4:$R$13</c:f>
              <c:strCache>
                <c:ptCount val="5"/>
                <c:pt idx="0">
                  <c:v>Light Duty Vehicles</c:v>
                </c:pt>
                <c:pt idx="1">
                  <c:v>Medium Duty Vehicles</c:v>
                </c:pt>
                <c:pt idx="2">
                  <c:v>Heavy Duty Vehicles</c:v>
                </c:pt>
                <c:pt idx="3">
                  <c:v>Mobile Off-Road</c:v>
                </c:pt>
                <c:pt idx="4">
                  <c:v>Other Sectors</c:v>
                </c:pt>
              </c:strCache>
            </c:strRef>
          </c:cat>
          <c:val>
            <c:numRef>
              <c:f>Charts!$S$4:$S$13</c:f>
              <c:numCache>
                <c:formatCode>General</c:formatCode>
                <c:ptCount val="10"/>
                <c:pt idx="0">
                  <c:v>118.73077782540001</c:v>
                </c:pt>
                <c:pt idx="1">
                  <c:v>8.8142251411904748</c:v>
                </c:pt>
                <c:pt idx="2">
                  <c:v>28.205520451809519</c:v>
                </c:pt>
                <c:pt idx="3">
                  <c:v>18.558325994100002</c:v>
                </c:pt>
                <c:pt idx="4">
                  <c:v>249.78856778460005</c:v>
                </c:pt>
              </c:numCache>
            </c:numRef>
          </c:val>
          <c:extLst>
            <c:ext xmlns:c16="http://schemas.microsoft.com/office/drawing/2014/chart" uri="{C3380CC4-5D6E-409C-BE32-E72D297353CC}">
              <c16:uniqueId val="{00000014-5F53-4F66-94A4-CF4839EF105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w="9525" cap="flat" cmpd="sng" algn="ctr">
      <a:noFill/>
      <a:round/>
    </a:ln>
    <a:effectLst/>
  </c:spPr>
  <c:txPr>
    <a:bodyPr/>
    <a:lstStyle/>
    <a:p>
      <a:pPr>
        <a:defRPr>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194786219722564"/>
          <c:y val="6.933313830808395E-2"/>
          <c:w val="0.81342039929895482"/>
          <c:h val="0.81184634337353234"/>
        </c:manualLayout>
      </c:layout>
      <c:areaChart>
        <c:grouping val="stacked"/>
        <c:varyColors val="0"/>
        <c:ser>
          <c:idx val="4"/>
          <c:order val="0"/>
          <c:tx>
            <c:strRef>
              <c:f>Sheet1!$L$3</c:f>
              <c:strCache>
                <c:ptCount val="1"/>
                <c:pt idx="0">
                  <c:v>ICE</c:v>
                </c:pt>
              </c:strCache>
            </c:strRef>
          </c:tx>
          <c:spPr>
            <a:pattFill prst="pct20">
              <a:fgClr>
                <a:schemeClr val="tx2">
                  <a:lumMod val="50000"/>
                </a:schemeClr>
              </a:fgClr>
              <a:bgClr>
                <a:schemeClr val="accent2">
                  <a:lumMod val="60000"/>
                  <a:lumOff val="40000"/>
                </a:schemeClr>
              </a:bgClr>
            </a:pattFill>
            <a:ln w="19050">
              <a:solidFill>
                <a:sysClr val="windowText" lastClr="000000"/>
              </a:solidFill>
            </a:ln>
            <a:effectLst/>
          </c:spPr>
          <c:cat>
            <c:numRef>
              <c:f>Sheet1!$C$4:$C$34</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Sheet1!$L$4:$L$34</c:f>
              <c:numCache>
                <c:formatCode>#,##0</c:formatCode>
                <c:ptCount val="31"/>
                <c:pt idx="0">
                  <c:v>1043426.9737695954</c:v>
                </c:pt>
                <c:pt idx="1">
                  <c:v>1043871.2270246127</c:v>
                </c:pt>
                <c:pt idx="2">
                  <c:v>1044388.5044335772</c:v>
                </c:pt>
                <c:pt idx="3">
                  <c:v>1044864.5615575296</c:v>
                </c:pt>
                <c:pt idx="4">
                  <c:v>1044149.9955645393</c:v>
                </c:pt>
                <c:pt idx="5">
                  <c:v>1042917.6742864159</c:v>
                </c:pt>
                <c:pt idx="6">
                  <c:v>1041032.9670006625</c:v>
                </c:pt>
                <c:pt idx="7">
                  <c:v>1039014.36086572</c:v>
                </c:pt>
                <c:pt idx="8">
                  <c:v>1035579.4734352017</c:v>
                </c:pt>
                <c:pt idx="9">
                  <c:v>1030271.2941852228</c:v>
                </c:pt>
                <c:pt idx="10">
                  <c:v>1022710.5575512195</c:v>
                </c:pt>
                <c:pt idx="11">
                  <c:v>1013200.1187794658</c:v>
                </c:pt>
                <c:pt idx="12">
                  <c:v>1002490.9479739191</c:v>
                </c:pt>
                <c:pt idx="13">
                  <c:v>989095.5751340905</c:v>
                </c:pt>
                <c:pt idx="14">
                  <c:v>972715.91400256136</c:v>
                </c:pt>
                <c:pt idx="15">
                  <c:v>936548.32375751145</c:v>
                </c:pt>
                <c:pt idx="16">
                  <c:v>890066.03466722765</c:v>
                </c:pt>
                <c:pt idx="17">
                  <c:v>841778.16447575483</c:v>
                </c:pt>
                <c:pt idx="18">
                  <c:v>794161.7703432967</c:v>
                </c:pt>
                <c:pt idx="19">
                  <c:v>747267.60682039324</c:v>
                </c:pt>
                <c:pt idx="20">
                  <c:v>700881.67052459787</c:v>
                </c:pt>
                <c:pt idx="21">
                  <c:v>655651.46564390825</c:v>
                </c:pt>
                <c:pt idx="22">
                  <c:v>611285.47273333988</c:v>
                </c:pt>
                <c:pt idx="23">
                  <c:v>569611.71396799316</c:v>
                </c:pt>
                <c:pt idx="24">
                  <c:v>527203.55135909445</c:v>
                </c:pt>
                <c:pt idx="25">
                  <c:v>486234.4122673088</c:v>
                </c:pt>
                <c:pt idx="26">
                  <c:v>446114.11953252438</c:v>
                </c:pt>
                <c:pt idx="27">
                  <c:v>408427.80729408609</c:v>
                </c:pt>
                <c:pt idx="28">
                  <c:v>371678.01969146507</c:v>
                </c:pt>
                <c:pt idx="29">
                  <c:v>337144.89201325108</c:v>
                </c:pt>
                <c:pt idx="30">
                  <c:v>305045.15733548545</c:v>
                </c:pt>
              </c:numCache>
            </c:numRef>
          </c:val>
          <c:extLst>
            <c:ext xmlns:c16="http://schemas.microsoft.com/office/drawing/2014/chart" uri="{C3380CC4-5D6E-409C-BE32-E72D297353CC}">
              <c16:uniqueId val="{00000000-BFA0-4083-A1C4-C76F53CD80CA}"/>
            </c:ext>
          </c:extLst>
        </c:ser>
        <c:ser>
          <c:idx val="3"/>
          <c:order val="1"/>
          <c:tx>
            <c:strRef>
              <c:f>Sheet1!$K$3</c:f>
              <c:strCache>
                <c:ptCount val="1"/>
                <c:pt idx="0">
                  <c:v>Total ZEVs</c:v>
                </c:pt>
              </c:strCache>
            </c:strRef>
          </c:tx>
          <c:spPr>
            <a:pattFill prst="wdDnDiag">
              <a:fgClr>
                <a:srgbClr val="00B050"/>
              </a:fgClr>
              <a:bgClr>
                <a:schemeClr val="bg1"/>
              </a:bgClr>
            </a:pattFill>
            <a:ln w="12700">
              <a:solidFill>
                <a:sysClr val="windowText" lastClr="000000"/>
              </a:solidFill>
            </a:ln>
            <a:effectLst/>
          </c:spPr>
          <c:cat>
            <c:numRef>
              <c:f>Sheet1!$C$4:$C$34</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Sheet1!$K$4:$K$34</c:f>
              <c:numCache>
                <c:formatCode>#,##0</c:formatCode>
                <c:ptCount val="31"/>
                <c:pt idx="0">
                  <c:v>0</c:v>
                </c:pt>
                <c:pt idx="1">
                  <c:v>0</c:v>
                </c:pt>
                <c:pt idx="2">
                  <c:v>0</c:v>
                </c:pt>
                <c:pt idx="3">
                  <c:v>0</c:v>
                </c:pt>
                <c:pt idx="4">
                  <c:v>1193.9060806497171</c:v>
                </c:pt>
                <c:pt idx="5">
                  <c:v>3619.5162259122294</c:v>
                </c:pt>
                <c:pt idx="6">
                  <c:v>7152.4099642204428</c:v>
                </c:pt>
                <c:pt idx="7">
                  <c:v>12197.136810685191</c:v>
                </c:pt>
                <c:pt idx="8">
                  <c:v>19746.132964373832</c:v>
                </c:pt>
                <c:pt idx="9">
                  <c:v>30129.870916667413</c:v>
                </c:pt>
                <c:pt idx="10">
                  <c:v>43377.609355994122</c:v>
                </c:pt>
                <c:pt idx="11">
                  <c:v>59502.53393576041</c:v>
                </c:pt>
                <c:pt idx="12">
                  <c:v>78505.203711553724</c:v>
                </c:pt>
                <c:pt idx="13">
                  <c:v>100386.78610590902</c:v>
                </c:pt>
                <c:pt idx="14">
                  <c:v>125129.70920396186</c:v>
                </c:pt>
                <c:pt idx="15">
                  <c:v>169946.88297686691</c:v>
                </c:pt>
                <c:pt idx="16">
                  <c:v>226535.40428393564</c:v>
                </c:pt>
                <c:pt idx="17">
                  <c:v>284660.2514449844</c:v>
                </c:pt>
                <c:pt idx="18">
                  <c:v>342320.12084524543</c:v>
                </c:pt>
                <c:pt idx="19">
                  <c:v>399349.37667030946</c:v>
                </c:pt>
                <c:pt idx="20">
                  <c:v>455714.06753498741</c:v>
                </c:pt>
                <c:pt idx="21">
                  <c:v>511289.29402602173</c:v>
                </c:pt>
                <c:pt idx="22">
                  <c:v>565899.93626519956</c:v>
                </c:pt>
                <c:pt idx="23">
                  <c:v>619223.30809958791</c:v>
                </c:pt>
                <c:pt idx="24">
                  <c:v>671210.60712094977</c:v>
                </c:pt>
                <c:pt idx="25">
                  <c:v>721544.76325218205</c:v>
                </c:pt>
                <c:pt idx="26">
                  <c:v>770243.82013099105</c:v>
                </c:pt>
                <c:pt idx="27">
                  <c:v>817116.01975565753</c:v>
                </c:pt>
                <c:pt idx="28">
                  <c:v>862169.90258787537</c:v>
                </c:pt>
                <c:pt idx="29">
                  <c:v>905263.08680836554</c:v>
                </c:pt>
                <c:pt idx="30">
                  <c:v>946409.64328116213</c:v>
                </c:pt>
              </c:numCache>
            </c:numRef>
          </c:val>
          <c:extLst>
            <c:ext xmlns:c16="http://schemas.microsoft.com/office/drawing/2014/chart" uri="{C3380CC4-5D6E-409C-BE32-E72D297353CC}">
              <c16:uniqueId val="{00000001-BFA0-4083-A1C4-C76F53CD80CA}"/>
            </c:ext>
          </c:extLst>
        </c:ser>
        <c:dLbls>
          <c:showLegendKey val="0"/>
          <c:showVal val="0"/>
          <c:showCatName val="0"/>
          <c:showSerName val="0"/>
          <c:showPercent val="0"/>
          <c:showBubbleSize val="0"/>
        </c:dLbls>
        <c:axId val="553309759"/>
        <c:axId val="553301439"/>
      </c:areaChart>
      <c:catAx>
        <c:axId val="553309759"/>
        <c:scaling>
          <c:orientation val="minMax"/>
        </c:scaling>
        <c:delete val="0"/>
        <c:axPos val="b"/>
        <c:numFmt formatCode="General" sourceLinked="1"/>
        <c:majorTickMark val="in"/>
        <c:minorTickMark val="none"/>
        <c:tickLblPos val="nextTo"/>
        <c:spPr>
          <a:noFill/>
          <a:ln w="9525" cap="flat" cmpd="sng" algn="ctr">
            <a:solidFill>
              <a:schemeClr val="tx1">
                <a:lumMod val="50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53301439"/>
        <c:crosses val="autoZero"/>
        <c:auto val="1"/>
        <c:lblAlgn val="ctr"/>
        <c:lblOffset val="100"/>
        <c:tickLblSkip val="5"/>
        <c:noMultiLvlLbl val="0"/>
      </c:catAx>
      <c:valAx>
        <c:axId val="55330143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r>
                  <a:rPr lang="en-US" dirty="0"/>
                  <a:t>Statewide On-Road Population</a:t>
                </a:r>
              </a:p>
            </c:rich>
          </c:tx>
          <c:layout>
            <c:manualLayout>
              <c:xMode val="edge"/>
              <c:yMode val="edge"/>
              <c:x val="3.3574925534270869E-2"/>
              <c:y val="0.10014131019846312"/>
            </c:manualLayout>
          </c:layout>
          <c:overlay val="0"/>
          <c:spPr>
            <a:noFill/>
            <a:ln>
              <a:noFill/>
            </a:ln>
            <a:effectLst/>
          </c:spPr>
          <c:txPr>
            <a:bodyPr rot="-54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title>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53309759"/>
        <c:crosses val="autoZero"/>
        <c:crossBetween val="midCat"/>
      </c:valAx>
      <c:spPr>
        <a:noFill/>
        <a:ln>
          <a:noFill/>
        </a:ln>
        <a:effectLst/>
      </c:spPr>
    </c:plotArea>
    <c:legend>
      <c:legendPos val="b"/>
      <c:layout>
        <c:manualLayout>
          <c:xMode val="edge"/>
          <c:yMode val="edge"/>
          <c:x val="0.16784934712816932"/>
          <c:y val="8.8161738863017355E-2"/>
          <c:w val="0.21633546401195045"/>
          <c:h val="7.4917076706792027E-2"/>
        </c:manualLayout>
      </c:layout>
      <c:overlay val="0"/>
      <c:spPr>
        <a:noFill/>
        <a:ln>
          <a:noFill/>
        </a:ln>
        <a:effectLst/>
      </c:spPr>
      <c:txPr>
        <a:bodyPr rot="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legend>
    <c:plotVisOnly val="1"/>
    <c:dispBlanksAs val="gap"/>
    <c:showDLblsOverMax val="0"/>
  </c:chart>
  <c:spPr>
    <a:noFill/>
    <a:ln>
      <a:noFill/>
    </a:ln>
    <a:effectLst/>
  </c:spPr>
  <c:txPr>
    <a:bodyPr/>
    <a:lstStyle/>
    <a:p>
      <a:pPr>
        <a:defRPr sz="1400">
          <a:solidFill>
            <a:sysClr val="windowText" lastClr="000000"/>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31996610832603"/>
          <c:y val="6.1158186026583031E-2"/>
          <c:w val="0.77240247751840718"/>
          <c:h val="0.81595936775970246"/>
        </c:manualLayout>
      </c:layout>
      <c:areaChart>
        <c:grouping val="stacked"/>
        <c:varyColors val="0"/>
        <c:ser>
          <c:idx val="0"/>
          <c:order val="0"/>
          <c:tx>
            <c:strRef>
              <c:f>'Summary Figure - Incentives'!$B$1</c:f>
              <c:strCache>
                <c:ptCount val="1"/>
                <c:pt idx="0">
                  <c:v>Pre-2010</c:v>
                </c:pt>
              </c:strCache>
            </c:strRef>
          </c:tx>
          <c:spPr>
            <a:pattFill prst="ltUpDiag">
              <a:fgClr>
                <a:schemeClr val="bg2">
                  <a:lumMod val="25000"/>
                </a:schemeClr>
              </a:fgClr>
              <a:bgClr>
                <a:schemeClr val="bg1"/>
              </a:bgClr>
            </a:pattFill>
            <a:ln w="28575">
              <a:solidFill>
                <a:sysClr val="windowText" lastClr="000000"/>
              </a:solidFill>
            </a:ln>
            <a:effectLst/>
          </c:spPr>
          <c:cat>
            <c:numRef>
              <c:f>'Summary Figure - Incentives'!$A$2:$A$32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'Summary Figure - Incentives'!$B$2:$B$32</c:f>
              <c:numCache>
                <c:formatCode>#,##0</c:formatCode>
                <c:ptCount val="31"/>
                <c:pt idx="0">
                  <c:v>288662.40738024522</c:v>
                </c:pt>
                <c:pt idx="1">
                  <c:v>245394.52657772863</c:v>
                </c:pt>
                <c:pt idx="2">
                  <c:v>176680.73814060533</c:v>
                </c:pt>
                <c:pt idx="3">
                  <c:v>67459.626174642675</c:v>
                </c:pt>
                <c:pt idx="4">
                  <c:v>59652.103590038358</c:v>
                </c:pt>
                <c:pt idx="5">
                  <c:v>52885.281278168892</c:v>
                </c:pt>
                <c:pt idx="6">
                  <c:v>46130.884970396102</c:v>
                </c:pt>
                <c:pt idx="7">
                  <c:v>42158.714442160657</c:v>
                </c:pt>
                <c:pt idx="8">
                  <c:v>38588.741974856144</c:v>
                </c:pt>
                <c:pt idx="9">
                  <c:v>32622.539573819617</c:v>
                </c:pt>
                <c:pt idx="10">
                  <c:v>28957.264912772407</c:v>
                </c:pt>
                <c:pt idx="11">
                  <c:v>26216.147308923344</c:v>
                </c:pt>
                <c:pt idx="12">
                  <c:v>27460.525703597348</c:v>
                </c:pt>
                <c:pt idx="13">
                  <c:v>24735.830772725862</c:v>
                </c:pt>
                <c:pt idx="14">
                  <c:v>19964.222694821274</c:v>
                </c:pt>
                <c:pt idx="15">
                  <c:v>16559.728202441504</c:v>
                </c:pt>
                <c:pt idx="16">
                  <c:v>13833.694866158237</c:v>
                </c:pt>
                <c:pt idx="17">
                  <c:v>12429.80990444815</c:v>
                </c:pt>
                <c:pt idx="18">
                  <c:v>10637.321778773525</c:v>
                </c:pt>
                <c:pt idx="19">
                  <c:v>7282.0827395938222</c:v>
                </c:pt>
                <c:pt idx="20">
                  <c:v>6379.8788297379879</c:v>
                </c:pt>
                <c:pt idx="21">
                  <c:v>4790.2086633829113</c:v>
                </c:pt>
                <c:pt idx="22">
                  <c:v>3822.9127464201733</c:v>
                </c:pt>
                <c:pt idx="23">
                  <c:v>3401.6827392934561</c:v>
                </c:pt>
                <c:pt idx="24">
                  <c:v>2573.272787174832</c:v>
                </c:pt>
                <c:pt idx="25">
                  <c:v>0</c:v>
                </c:pt>
                <c:pt idx="26">
                  <c:v>0</c:v>
                </c:pt>
                <c:pt idx="27">
                  <c:v>0</c:v>
                </c:pt>
                <c:pt idx="28">
                  <c:v>0</c:v>
                </c:pt>
                <c:pt idx="29">
                  <c:v>0</c:v>
                </c:pt>
                <c:pt idx="30">
                  <c:v>0</c:v>
                </c:pt>
              </c:numCache>
            </c:numRef>
          </c:val>
          <c:extLst>
            <c:ext xmlns:c16="http://schemas.microsoft.com/office/drawing/2014/chart" uri="{C3380CC4-5D6E-409C-BE32-E72D297353CC}">
              <c16:uniqueId val="{00000000-2658-4652-9DD7-2F849B41F811}"/>
            </c:ext>
          </c:extLst>
        </c:ser>
        <c:ser>
          <c:idx val="1"/>
          <c:order val="1"/>
          <c:tx>
            <c:strRef>
              <c:f>'Summary Figure - Incentives'!$C$1</c:f>
              <c:strCache>
                <c:ptCount val="1"/>
                <c:pt idx="0">
                  <c:v>2010-certified</c:v>
                </c:pt>
              </c:strCache>
            </c:strRef>
          </c:tx>
          <c:spPr>
            <a:pattFill prst="pct60">
              <a:fgClr>
                <a:schemeClr val="accent2">
                  <a:lumMod val="40000"/>
                  <a:lumOff val="60000"/>
                </a:schemeClr>
              </a:fgClr>
              <a:bgClr>
                <a:schemeClr val="bg1"/>
              </a:bgClr>
            </a:pattFill>
            <a:ln w="28575">
              <a:solidFill>
                <a:schemeClr val="tx1">
                  <a:lumMod val="50000"/>
                </a:schemeClr>
              </a:solidFill>
            </a:ln>
            <a:effectLst/>
          </c:spPr>
          <c:cat>
            <c:numRef>
              <c:f>'Summary Figure - Incentives'!$A$2:$A$32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'Summary Figure - Incentives'!$C$2:$C$32</c:f>
              <c:numCache>
                <c:formatCode>#,##0</c:formatCode>
                <c:ptCount val="31"/>
                <c:pt idx="0">
                  <c:v>417474.32912931492</c:v>
                </c:pt>
                <c:pt idx="1">
                  <c:v>469823.34810258303</c:v>
                </c:pt>
                <c:pt idx="2">
                  <c:v>541260.42289546621</c:v>
                </c:pt>
                <c:pt idx="3">
                  <c:v>646662.79115393385</c:v>
                </c:pt>
                <c:pt idx="4">
                  <c:v>662129.07968727953</c:v>
                </c:pt>
                <c:pt idx="5">
                  <c:v>654624.14124155312</c:v>
                </c:pt>
                <c:pt idx="6">
                  <c:v>634473.79860243807</c:v>
                </c:pt>
                <c:pt idx="7">
                  <c:v>609043.12660360208</c:v>
                </c:pt>
                <c:pt idx="8">
                  <c:v>577417.45062456268</c:v>
                </c:pt>
                <c:pt idx="9">
                  <c:v>546187.89316910203</c:v>
                </c:pt>
                <c:pt idx="10">
                  <c:v>509162.14144321857</c:v>
                </c:pt>
                <c:pt idx="11">
                  <c:v>467854.96897243458</c:v>
                </c:pt>
                <c:pt idx="12">
                  <c:v>422066.01374622015</c:v>
                </c:pt>
                <c:pt idx="13">
                  <c:v>379125.50681049383</c:v>
                </c:pt>
                <c:pt idx="14">
                  <c:v>338851.23567647947</c:v>
                </c:pt>
                <c:pt idx="15">
                  <c:v>298945.9895012186</c:v>
                </c:pt>
                <c:pt idx="16">
                  <c:v>260101.40558472529</c:v>
                </c:pt>
                <c:pt idx="17">
                  <c:v>221407.51605745358</c:v>
                </c:pt>
                <c:pt idx="18">
                  <c:v>185321.59522613924</c:v>
                </c:pt>
                <c:pt idx="19">
                  <c:v>153083.72373808821</c:v>
                </c:pt>
                <c:pt idx="20">
                  <c:v>121169.49207754598</c:v>
                </c:pt>
                <c:pt idx="21">
                  <c:v>92482.666375892848</c:v>
                </c:pt>
                <c:pt idx="22">
                  <c:v>66075.129182618562</c:v>
                </c:pt>
                <c:pt idx="23">
                  <c:v>41251.789701320507</c:v>
                </c:pt>
                <c:pt idx="24">
                  <c:v>18675.376899999817</c:v>
                </c:pt>
                <c:pt idx="25">
                  <c:v>0</c:v>
                </c:pt>
                <c:pt idx="26">
                  <c:v>0</c:v>
                </c:pt>
                <c:pt idx="27">
                  <c:v>0</c:v>
                </c:pt>
                <c:pt idx="28">
                  <c:v>0</c:v>
                </c:pt>
                <c:pt idx="29">
                  <c:v>0</c:v>
                </c:pt>
                <c:pt idx="30">
                  <c:v>0</c:v>
                </c:pt>
              </c:numCache>
            </c:numRef>
          </c:val>
          <c:extLst>
            <c:ext xmlns:c16="http://schemas.microsoft.com/office/drawing/2014/chart" uri="{C3380CC4-5D6E-409C-BE32-E72D297353CC}">
              <c16:uniqueId val="{00000001-2658-4652-9DD7-2F849B41F811}"/>
            </c:ext>
          </c:extLst>
        </c:ser>
        <c:ser>
          <c:idx val="5"/>
          <c:order val="2"/>
          <c:tx>
            <c:strRef>
              <c:f>'Summary Figure - Incentives'!$E$1</c:f>
              <c:strCache>
                <c:ptCount val="1"/>
                <c:pt idx="0">
                  <c:v>ZEV Incentives</c:v>
                </c:pt>
              </c:strCache>
            </c:strRef>
          </c:tx>
          <c:spPr>
            <a:pattFill prst="wdDnDiag">
              <a:fgClr>
                <a:srgbClr val="00B050"/>
              </a:fgClr>
              <a:bgClr>
                <a:schemeClr val="bg1"/>
              </a:bgClr>
            </a:pattFill>
            <a:ln w="19050">
              <a:noFill/>
              <a:prstDash val="dash"/>
            </a:ln>
            <a:effectLst/>
          </c:spPr>
          <c:val>
            <c:numRef>
              <c:f>'Summary Figure - Incentives'!$E$2:$E$32</c:f>
              <c:numCache>
                <c:formatCode>#,##0</c:formatCode>
                <c:ptCount val="31"/>
                <c:pt idx="0">
                  <c:v>5776.4381494730815</c:v>
                </c:pt>
                <c:pt idx="1">
                  <c:v>11552.876298946163</c:v>
                </c:pt>
                <c:pt idx="2">
                  <c:v>17329.314448419245</c:v>
                </c:pt>
                <c:pt idx="3">
                  <c:v>23105.752597892326</c:v>
                </c:pt>
                <c:pt idx="4">
                  <c:v>28882.190747365406</c:v>
                </c:pt>
                <c:pt idx="5">
                  <c:v>34658.628896838491</c:v>
                </c:pt>
                <c:pt idx="6">
                  <c:v>40435.067046311568</c:v>
                </c:pt>
                <c:pt idx="7">
                  <c:v>46211.505195784652</c:v>
                </c:pt>
                <c:pt idx="8">
                  <c:v>51987.943345257736</c:v>
                </c:pt>
                <c:pt idx="9">
                  <c:v>57764.381494730813</c:v>
                </c:pt>
                <c:pt idx="10">
                  <c:v>63540.819644203897</c:v>
                </c:pt>
                <c:pt idx="11">
                  <c:v>69317.257793676981</c:v>
                </c:pt>
                <c:pt idx="12">
                  <c:v>73452.86071267369</c:v>
                </c:pt>
                <c:pt idx="13">
                  <c:v>77588.463631670398</c:v>
                </c:pt>
                <c:pt idx="14">
                  <c:v>81724.066550667107</c:v>
                </c:pt>
                <c:pt idx="15">
                  <c:v>85859.669469663815</c:v>
                </c:pt>
                <c:pt idx="16">
                  <c:v>89995.272388660524</c:v>
                </c:pt>
                <c:pt idx="17">
                  <c:v>94130.875307657232</c:v>
                </c:pt>
                <c:pt idx="18">
                  <c:v>98266.478226653941</c:v>
                </c:pt>
                <c:pt idx="19">
                  <c:v>102402.08114565065</c:v>
                </c:pt>
                <c:pt idx="20">
                  <c:v>106537.68406464736</c:v>
                </c:pt>
                <c:pt idx="21">
                  <c:v>110673.28698364407</c:v>
                </c:pt>
                <c:pt idx="22">
                  <c:v>114808.88990264077</c:v>
                </c:pt>
                <c:pt idx="23">
                  <c:v>118944.49282163747</c:v>
                </c:pt>
                <c:pt idx="24">
                  <c:v>123080.09574063418</c:v>
                </c:pt>
                <c:pt idx="25">
                  <c:v>127215.69865963089</c:v>
                </c:pt>
                <c:pt idx="26">
                  <c:v>111653.19983722568</c:v>
                </c:pt>
                <c:pt idx="27">
                  <c:v>97809.775572846876</c:v>
                </c:pt>
                <c:pt idx="28">
                  <c:v>85449.757313220864</c:v>
                </c:pt>
                <c:pt idx="29">
                  <c:v>74635.913666552238</c:v>
                </c:pt>
                <c:pt idx="30">
                  <c:v>65054.590366925971</c:v>
                </c:pt>
              </c:numCache>
            </c:numRef>
          </c:val>
          <c:extLst>
            <c:ext xmlns:c16="http://schemas.microsoft.com/office/drawing/2014/chart" uri="{C3380CC4-5D6E-409C-BE32-E72D297353CC}">
              <c16:uniqueId val="{00000002-2658-4652-9DD7-2F849B41F811}"/>
            </c:ext>
          </c:extLst>
        </c:ser>
        <c:ser>
          <c:idx val="2"/>
          <c:order val="3"/>
          <c:tx>
            <c:strRef>
              <c:f>'Summary Figure - Incentives'!$D$1</c:f>
              <c:strCache>
                <c:ptCount val="1"/>
                <c:pt idx="0">
                  <c:v>CA-Cert.: HD ZEVs ACT</c:v>
                </c:pt>
              </c:strCache>
            </c:strRef>
          </c:tx>
          <c:spPr>
            <a:pattFill prst="wdDnDiag">
              <a:fgClr>
                <a:srgbClr val="00B050"/>
              </a:fgClr>
              <a:bgClr>
                <a:schemeClr val="bg1"/>
              </a:bgClr>
            </a:pattFill>
            <a:ln w="19050">
              <a:noFill/>
            </a:ln>
            <a:effectLst/>
          </c:spPr>
          <c:cat>
            <c:numRef>
              <c:f>'Summary Figure - Incentives'!$A$2:$A$32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'Summary Figure - Incentives'!$D$2:$D$32</c:f>
              <c:numCache>
                <c:formatCode>#,##0</c:formatCode>
                <c:ptCount val="31"/>
                <c:pt idx="0">
                  <c:v>0</c:v>
                </c:pt>
                <c:pt idx="1">
                  <c:v>0</c:v>
                </c:pt>
                <c:pt idx="2">
                  <c:v>0</c:v>
                </c:pt>
                <c:pt idx="3">
                  <c:v>1039.6111537804152</c:v>
                </c:pt>
                <c:pt idx="4">
                  <c:v>5332.0567317946661</c:v>
                </c:pt>
                <c:pt idx="5">
                  <c:v>12622.682204842487</c:v>
                </c:pt>
                <c:pt idx="6">
                  <c:v>22654.549384512437</c:v>
                </c:pt>
                <c:pt idx="7">
                  <c:v>34367.987853714178</c:v>
                </c:pt>
                <c:pt idx="8">
                  <c:v>48128.782527246447</c:v>
                </c:pt>
                <c:pt idx="9">
                  <c:v>66478.487241467999</c:v>
                </c:pt>
                <c:pt idx="10">
                  <c:v>88891.09258062928</c:v>
                </c:pt>
                <c:pt idx="11">
                  <c:v>113756.38150930492</c:v>
                </c:pt>
                <c:pt idx="12">
                  <c:v>140479.7210865232</c:v>
                </c:pt>
                <c:pt idx="13">
                  <c:v>168836.16710567966</c:v>
                </c:pt>
                <c:pt idx="14">
                  <c:v>199006.10341202928</c:v>
                </c:pt>
                <c:pt idx="15">
                  <c:v>232395.59192894329</c:v>
                </c:pt>
                <c:pt idx="16">
                  <c:v>271057.15568507108</c:v>
                </c:pt>
                <c:pt idx="17">
                  <c:v>312613.32074254192</c:v>
                </c:pt>
                <c:pt idx="18">
                  <c:v>354391.55804135028</c:v>
                </c:pt>
                <c:pt idx="19">
                  <c:v>396686.48999714188</c:v>
                </c:pt>
                <c:pt idx="20">
                  <c:v>439420.4514372354</c:v>
                </c:pt>
                <c:pt idx="21">
                  <c:v>481572.66212170391</c:v>
                </c:pt>
                <c:pt idx="22">
                  <c:v>522925.45738603483</c:v>
                </c:pt>
                <c:pt idx="23">
                  <c:v>562956.20306245273</c:v>
                </c:pt>
                <c:pt idx="24">
                  <c:v>601671.98461860605</c:v>
                </c:pt>
                <c:pt idx="25">
                  <c:v>638735.49468182796</c:v>
                </c:pt>
                <c:pt idx="26">
                  <c:v>674097.0938413071</c:v>
                </c:pt>
                <c:pt idx="27">
                  <c:v>707721.52406051208</c:v>
                </c:pt>
                <c:pt idx="28">
                  <c:v>739621.79586541967</c:v>
                </c:pt>
                <c:pt idx="29">
                  <c:v>769865.22530390776</c:v>
                </c:pt>
                <c:pt idx="30">
                  <c:v>798395.19168296515</c:v>
                </c:pt>
              </c:numCache>
            </c:numRef>
          </c:val>
          <c:extLst>
            <c:ext xmlns:c16="http://schemas.microsoft.com/office/drawing/2014/chart" uri="{C3380CC4-5D6E-409C-BE32-E72D297353CC}">
              <c16:uniqueId val="{00000003-2658-4652-9DD7-2F849B41F811}"/>
            </c:ext>
          </c:extLst>
        </c:ser>
        <c:ser>
          <c:idx val="3"/>
          <c:order val="4"/>
          <c:tx>
            <c:strRef>
              <c:f>'Summary Figure - Incentives'!$F$1</c:f>
              <c:strCache>
                <c:ptCount val="1"/>
                <c:pt idx="0">
                  <c:v>CA Cert.: Low NOx</c:v>
                </c:pt>
              </c:strCache>
            </c:strRef>
          </c:tx>
          <c:spPr>
            <a:solidFill>
              <a:srgbClr val="FFC000"/>
            </a:solidFill>
            <a:ln w="28575">
              <a:solidFill>
                <a:schemeClr val="accent2">
                  <a:lumMod val="50000"/>
                </a:schemeClr>
              </a:solidFill>
            </a:ln>
            <a:effectLst/>
          </c:spPr>
          <c:cat>
            <c:numRef>
              <c:f>'Summary Figure - Incentives'!$A$2:$A$32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'Summary Figure - Incentives'!$F$2:$F$32</c:f>
              <c:numCache>
                <c:formatCode>#,##0</c:formatCode>
                <c:ptCount val="31"/>
                <c:pt idx="0">
                  <c:v>0</c:v>
                </c:pt>
                <c:pt idx="1">
                  <c:v>0</c:v>
                </c:pt>
                <c:pt idx="2">
                  <c:v>0</c:v>
                </c:pt>
                <c:pt idx="3">
                  <c:v>0</c:v>
                </c:pt>
                <c:pt idx="4">
                  <c:v>3630.6200596776202</c:v>
                </c:pt>
                <c:pt idx="5">
                  <c:v>21390.467107348457</c:v>
                </c:pt>
                <c:pt idx="6">
                  <c:v>44049.197636761528</c:v>
                </c:pt>
                <c:pt idx="7">
                  <c:v>66910.843351879594</c:v>
                </c:pt>
                <c:pt idx="8">
                  <c:v>89739.154158102712</c:v>
                </c:pt>
                <c:pt idx="9">
                  <c:v>110505.272836025</c:v>
                </c:pt>
                <c:pt idx="10">
                  <c:v>129540.57222998911</c:v>
                </c:pt>
                <c:pt idx="11">
                  <c:v>147430.86572767168</c:v>
                </c:pt>
                <c:pt idx="12">
                  <c:v>163739.57732838712</c:v>
                </c:pt>
                <c:pt idx="13">
                  <c:v>178465.51847433569</c:v>
                </c:pt>
                <c:pt idx="14">
                  <c:v>191474.75637384842</c:v>
                </c:pt>
                <c:pt idx="15">
                  <c:v>200516.35769232982</c:v>
                </c:pt>
                <c:pt idx="16">
                  <c:v>203159.06086498528</c:v>
                </c:pt>
                <c:pt idx="17">
                  <c:v>201803.90903360714</c:v>
                </c:pt>
                <c:pt idx="18">
                  <c:v>198937.00981835506</c:v>
                </c:pt>
                <c:pt idx="19">
                  <c:v>193934.64283402171</c:v>
                </c:pt>
                <c:pt idx="20">
                  <c:v>186688.44713322178</c:v>
                </c:pt>
                <c:pt idx="21">
                  <c:v>177908.64664191555</c:v>
                </c:pt>
                <c:pt idx="22">
                  <c:v>167949.83198986851</c:v>
                </c:pt>
                <c:pt idx="23">
                  <c:v>157568.97390005202</c:v>
                </c:pt>
                <c:pt idx="24">
                  <c:v>146862.28426323994</c:v>
                </c:pt>
                <c:pt idx="25">
                  <c:v>136018.43155374579</c:v>
                </c:pt>
                <c:pt idx="26">
                  <c:v>125263.96686647752</c:v>
                </c:pt>
                <c:pt idx="27">
                  <c:v>114565.92148233041</c:v>
                </c:pt>
                <c:pt idx="28">
                  <c:v>104097.03344239038</c:v>
                </c:pt>
                <c:pt idx="29">
                  <c:v>93882.250870694785</c:v>
                </c:pt>
                <c:pt idx="30">
                  <c:v>84150.007749109383</c:v>
                </c:pt>
              </c:numCache>
            </c:numRef>
          </c:val>
          <c:extLst>
            <c:ext xmlns:c16="http://schemas.microsoft.com/office/drawing/2014/chart" uri="{C3380CC4-5D6E-409C-BE32-E72D297353CC}">
              <c16:uniqueId val="{00000004-2658-4652-9DD7-2F849B41F811}"/>
            </c:ext>
          </c:extLst>
        </c:ser>
        <c:ser>
          <c:idx val="4"/>
          <c:order val="5"/>
          <c:tx>
            <c:strRef>
              <c:f>'Summary Figure - Incentives'!$G$1</c:f>
              <c:strCache>
                <c:ptCount val="1"/>
                <c:pt idx="0">
                  <c:v>Federal Cert.: Low NOx</c:v>
                </c:pt>
              </c:strCache>
            </c:strRef>
          </c:tx>
          <c:spPr>
            <a:solidFill>
              <a:srgbClr val="00B0F0"/>
            </a:solidFill>
            <a:ln>
              <a:solidFill>
                <a:schemeClr val="tx1"/>
              </a:solidFill>
            </a:ln>
            <a:effectLst/>
          </c:spPr>
          <c:cat>
            <c:numRef>
              <c:f>'Summary Figure - Incentives'!$A$2:$A$32</c:f>
              <c:numCache>
                <c:formatCode>General</c:formatCode>
                <c:ptCount val="31"/>
                <c:pt idx="0">
                  <c:v>2020</c:v>
                </c:pt>
                <c:pt idx="1">
                  <c:v>2021</c:v>
                </c:pt>
                <c:pt idx="2">
                  <c:v>2022</c:v>
                </c:pt>
                <c:pt idx="3">
                  <c:v>2023</c:v>
                </c:pt>
                <c:pt idx="4">
                  <c:v>2024</c:v>
                </c:pt>
                <c:pt idx="5">
                  <c:v>2025</c:v>
                </c:pt>
                <c:pt idx="6">
                  <c:v>2026</c:v>
                </c:pt>
                <c:pt idx="7">
                  <c:v>2027</c:v>
                </c:pt>
                <c:pt idx="8">
                  <c:v>2028</c:v>
                </c:pt>
                <c:pt idx="9">
                  <c:v>2029</c:v>
                </c:pt>
                <c:pt idx="10">
                  <c:v>2030</c:v>
                </c:pt>
                <c:pt idx="11">
                  <c:v>2031</c:v>
                </c:pt>
                <c:pt idx="12">
                  <c:v>2032</c:v>
                </c:pt>
                <c:pt idx="13">
                  <c:v>2033</c:v>
                </c:pt>
                <c:pt idx="14">
                  <c:v>2034</c:v>
                </c:pt>
                <c:pt idx="15">
                  <c:v>2035</c:v>
                </c:pt>
                <c:pt idx="16">
                  <c:v>2036</c:v>
                </c:pt>
                <c:pt idx="17">
                  <c:v>2037</c:v>
                </c:pt>
                <c:pt idx="18">
                  <c:v>2038</c:v>
                </c:pt>
                <c:pt idx="19">
                  <c:v>2039</c:v>
                </c:pt>
                <c:pt idx="20">
                  <c:v>2040</c:v>
                </c:pt>
                <c:pt idx="21">
                  <c:v>2041</c:v>
                </c:pt>
                <c:pt idx="22">
                  <c:v>2042</c:v>
                </c:pt>
                <c:pt idx="23">
                  <c:v>2043</c:v>
                </c:pt>
                <c:pt idx="24">
                  <c:v>2044</c:v>
                </c:pt>
                <c:pt idx="25">
                  <c:v>2045</c:v>
                </c:pt>
                <c:pt idx="26">
                  <c:v>2046</c:v>
                </c:pt>
                <c:pt idx="27">
                  <c:v>2047</c:v>
                </c:pt>
                <c:pt idx="28">
                  <c:v>2048</c:v>
                </c:pt>
                <c:pt idx="29">
                  <c:v>2049</c:v>
                </c:pt>
                <c:pt idx="30">
                  <c:v>2050</c:v>
                </c:pt>
              </c:numCache>
            </c:numRef>
          </c:cat>
          <c:val>
            <c:numRef>
              <c:f>'Summary Figure - Incentives'!$G$2:$G$32</c:f>
              <c:numCache>
                <c:formatCode>#,##0</c:formatCode>
                <c:ptCount val="31"/>
                <c:pt idx="0">
                  <c:v>0</c:v>
                </c:pt>
                <c:pt idx="1">
                  <c:v>0</c:v>
                </c:pt>
                <c:pt idx="2">
                  <c:v>0</c:v>
                </c:pt>
                <c:pt idx="3">
                  <c:v>0</c:v>
                </c:pt>
                <c:pt idx="4">
                  <c:v>2872.1467244928581</c:v>
                </c:pt>
                <c:pt idx="5">
                  <c:v>7346.1795376264963</c:v>
                </c:pt>
                <c:pt idx="6">
                  <c:v>14915.71812882266</c:v>
                </c:pt>
                <c:pt idx="7">
                  <c:v>22517.351374156169</c:v>
                </c:pt>
                <c:pt idx="8">
                  <c:v>30145.301273326419</c:v>
                </c:pt>
                <c:pt idx="9">
                  <c:v>37864.744791681675</c:v>
                </c:pt>
                <c:pt idx="10">
                  <c:v>45521.587459834162</c:v>
                </c:pt>
                <c:pt idx="11">
                  <c:v>52813.968324473688</c:v>
                </c:pt>
                <c:pt idx="12">
                  <c:v>59530.874529316767</c:v>
                </c:pt>
                <c:pt idx="13">
                  <c:v>65748.005966033015</c:v>
                </c:pt>
                <c:pt idx="14">
                  <c:v>71518.483049440489</c:v>
                </c:pt>
                <c:pt idx="15">
                  <c:v>76841.237896735052</c:v>
                </c:pt>
                <c:pt idx="16">
                  <c:v>81698.327870641282</c:v>
                </c:pt>
                <c:pt idx="17">
                  <c:v>86100.433360651121</c:v>
                </c:pt>
                <c:pt idx="18">
                  <c:v>90103.631363045977</c:v>
                </c:pt>
                <c:pt idx="19">
                  <c:v>93754.978036017128</c:v>
                </c:pt>
                <c:pt idx="20">
                  <c:v>97091.024332139612</c:v>
                </c:pt>
                <c:pt idx="21">
                  <c:v>100141.67134291826</c:v>
                </c:pt>
                <c:pt idx="22">
                  <c:v>102948.90821562329</c:v>
                </c:pt>
                <c:pt idx="23">
                  <c:v>105552.50264775196</c:v>
                </c:pt>
                <c:pt idx="24">
                  <c:v>107977.87257516583</c:v>
                </c:pt>
                <c:pt idx="25">
                  <c:v>110238.67803668922</c:v>
                </c:pt>
                <c:pt idx="26">
                  <c:v>112361.58766521032</c:v>
                </c:pt>
                <c:pt idx="27">
                  <c:v>114365.7470738519</c:v>
                </c:pt>
                <c:pt idx="28">
                  <c:v>116260.84729439797</c:v>
                </c:pt>
                <c:pt idx="29">
                  <c:v>118068.07767288687</c:v>
                </c:pt>
                <c:pt idx="30">
                  <c:v>119793.45558028414</c:v>
                </c:pt>
              </c:numCache>
            </c:numRef>
          </c:val>
          <c:extLst>
            <c:ext xmlns:c16="http://schemas.microsoft.com/office/drawing/2014/chart" uri="{C3380CC4-5D6E-409C-BE32-E72D297353CC}">
              <c16:uniqueId val="{00000005-2658-4652-9DD7-2F849B41F811}"/>
            </c:ext>
          </c:extLst>
        </c:ser>
        <c:dLbls>
          <c:showLegendKey val="0"/>
          <c:showVal val="0"/>
          <c:showCatName val="0"/>
          <c:showSerName val="0"/>
          <c:showPercent val="0"/>
          <c:showBubbleSize val="0"/>
        </c:dLbls>
        <c:axId val="3235311"/>
        <c:axId val="3232399"/>
      </c:areaChart>
      <c:catAx>
        <c:axId val="3235311"/>
        <c:scaling>
          <c:orientation val="minMax"/>
        </c:scaling>
        <c:delete val="0"/>
        <c:axPos val="b"/>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3232399"/>
        <c:crosses val="autoZero"/>
        <c:auto val="1"/>
        <c:lblAlgn val="ctr"/>
        <c:lblOffset val="100"/>
        <c:tickLblSkip val="5"/>
        <c:noMultiLvlLbl val="0"/>
      </c:catAx>
      <c:valAx>
        <c:axId val="323239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r>
                  <a:rPr lang="en-US"/>
                  <a:t>HDV</a:t>
                </a:r>
                <a:r>
                  <a:rPr lang="en-US" baseline="0"/>
                  <a:t> P</a:t>
                </a:r>
                <a:r>
                  <a:rPr lang="en-US"/>
                  <a:t>opulation</a:t>
                </a:r>
              </a:p>
            </c:rich>
          </c:tx>
          <c:layout/>
          <c:overlay val="0"/>
          <c:spPr>
            <a:noFill/>
            <a:ln>
              <a:noFill/>
            </a:ln>
            <a:effectLst/>
          </c:spPr>
          <c:txPr>
            <a:bodyPr rot="-54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title>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600" b="0" i="0" u="none" strike="noStrike" kern="1200" baseline="0">
                <a:solidFill>
                  <a:sysClr val="windowText" lastClr="000000"/>
                </a:solidFill>
                <a:latin typeface="+mn-lt"/>
                <a:ea typeface="+mn-ea"/>
                <a:cs typeface="+mn-cs"/>
              </a:defRPr>
            </a:pPr>
            <a:endParaRPr lang="en-US"/>
          </a:p>
        </c:txPr>
        <c:crossAx val="3235311"/>
        <c:crosses val="autoZero"/>
        <c:crossBetween val="midCat"/>
      </c:valAx>
      <c:spPr>
        <a:noFill/>
        <a:ln>
          <a:noFill/>
        </a:ln>
        <a:effectLst/>
      </c:spPr>
    </c:plotArea>
    <c:plotVisOnly val="1"/>
    <c:dispBlanksAs val="gap"/>
    <c:showDLblsOverMax val="0"/>
  </c:chart>
  <c:spPr>
    <a:noFill/>
    <a:ln>
      <a:noFill/>
    </a:ln>
    <a:effectLst/>
  </c:spPr>
  <c:txPr>
    <a:bodyPr/>
    <a:lstStyle/>
    <a:p>
      <a:pPr>
        <a:defRPr sz="1600">
          <a:solidFill>
            <a:sysClr val="windowText" lastClr="000000"/>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377E606C-E6E2-4984-8571-A3F1DC4B791C}" type="datetimeFigureOut">
              <a:rPr lang="en-US" smtClean="0"/>
              <a:t>7/29/2020</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195B2A7E-C459-4AA3-8BAD-3C7E7B25D553}" type="slidenum">
              <a:rPr lang="en-US" smtClean="0"/>
              <a:t>‹#›</a:t>
            </a:fld>
            <a:endParaRPr lang="en-US"/>
          </a:p>
        </p:txBody>
      </p:sp>
    </p:spTree>
    <p:extLst>
      <p:ext uri="{BB962C8B-B14F-4D97-AF65-F5344CB8AC3E}">
        <p14:creationId xmlns:p14="http://schemas.microsoft.com/office/powerpoint/2010/main" val="18050937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2C52AC00-6DA6-44D4-9876-E267F6876975}" type="datetimeFigureOut">
              <a:rPr lang="en-US" smtClean="0"/>
              <a:t>7/29/2020</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18E955DE-30F5-43D8-BD1B-7B660DF8D90A}" type="slidenum">
              <a:rPr lang="en-US" smtClean="0"/>
              <a:t>‹#›</a:t>
            </a:fld>
            <a:endParaRPr lang="en-US"/>
          </a:p>
        </p:txBody>
      </p:sp>
    </p:spTree>
    <p:extLst>
      <p:ext uri="{BB962C8B-B14F-4D97-AF65-F5344CB8AC3E}">
        <p14:creationId xmlns:p14="http://schemas.microsoft.com/office/powerpoint/2010/main" val="4201058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2</a:t>
            </a:fld>
            <a:endParaRPr lang="en-US"/>
          </a:p>
        </p:txBody>
      </p:sp>
    </p:spTree>
    <p:extLst>
      <p:ext uri="{BB962C8B-B14F-4D97-AF65-F5344CB8AC3E}">
        <p14:creationId xmlns:p14="http://schemas.microsoft.com/office/powerpoint/2010/main" val="4106971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3</a:t>
            </a:fld>
            <a:endParaRPr lang="en-US"/>
          </a:p>
        </p:txBody>
      </p:sp>
    </p:spTree>
    <p:extLst>
      <p:ext uri="{BB962C8B-B14F-4D97-AF65-F5344CB8AC3E}">
        <p14:creationId xmlns:p14="http://schemas.microsoft.com/office/powerpoint/2010/main" val="14408029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ran through several</a:t>
            </a:r>
            <a:r>
              <a:rPr lang="en-US" baseline="0" dirty="0" smtClean="0"/>
              <a:t> emissions scenarios to achieve future targets for air quality (2031, 2037, and 2045) and carbon neutrality in 2045. </a:t>
            </a:r>
            <a:r>
              <a:rPr lang="en-US" dirty="0" smtClean="0"/>
              <a:t>This figure shows</a:t>
            </a:r>
            <a:r>
              <a:rPr lang="en-US" baseline="0" dirty="0" smtClean="0"/>
              <a:t> the technology mix of the light-duty fleet for a really aggressive scenario in which 100% of sales in 2035 are ZEVs and PHEVs.  Even with this very aggressive scenario, we still do not achieve carbon neutrality in 2045. Carbon neutrality requires a fully electrified fleet, but in this scenario about half the fleet still use combustion engines. CARB is continuing to look at other scenarios that will help us achieve carbon neutrality in 2045. For example, we can look into synergies with high mileage fleets like transportation network companies.</a:t>
            </a:r>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4</a:t>
            </a:fld>
            <a:endParaRPr lang="en-US"/>
          </a:p>
        </p:txBody>
      </p:sp>
    </p:spTree>
    <p:extLst>
      <p:ext uri="{BB962C8B-B14F-4D97-AF65-F5344CB8AC3E}">
        <p14:creationId xmlns:p14="http://schemas.microsoft.com/office/powerpoint/2010/main" val="10403715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ran through several</a:t>
            </a:r>
            <a:r>
              <a:rPr lang="en-US" baseline="0" dirty="0" smtClean="0"/>
              <a:t> emissions scenarios to achieve future targets for air quality (2031, 2037, and 2045) and carbon neutrality in 2045. </a:t>
            </a:r>
            <a:r>
              <a:rPr lang="en-US" dirty="0" smtClean="0"/>
              <a:t>This figure shows</a:t>
            </a:r>
            <a:r>
              <a:rPr lang="en-US" baseline="0" dirty="0" smtClean="0"/>
              <a:t> the technology mix of the light-duty fleet for a really aggressive scenario in which 100% of sales in 2035 are ZEVs and PHEVs.  Even with this very aggressive scenario, we still do not achieve carbon neutrality in 2045. Carbon neutrality requires a fully electrified fleet, but in this scenario about half the fleet still use combustion engines. CARB is continuing to look at other scenarios that will help us achieve carbon neutrality in 2045. For example, we can look into synergies with high mileage fleets like transportation network companies.</a:t>
            </a:r>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5</a:t>
            </a:fld>
            <a:endParaRPr lang="en-US"/>
          </a:p>
        </p:txBody>
      </p:sp>
    </p:spTree>
    <p:extLst>
      <p:ext uri="{BB962C8B-B14F-4D97-AF65-F5344CB8AC3E}">
        <p14:creationId xmlns:p14="http://schemas.microsoft.com/office/powerpoint/2010/main" val="9315293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6</a:t>
            </a:fld>
            <a:endParaRPr lang="en-US"/>
          </a:p>
        </p:txBody>
      </p:sp>
    </p:spTree>
    <p:extLst>
      <p:ext uri="{BB962C8B-B14F-4D97-AF65-F5344CB8AC3E}">
        <p14:creationId xmlns:p14="http://schemas.microsoft.com/office/powerpoint/2010/main" val="36212941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7</a:t>
            </a:fld>
            <a:endParaRPr lang="en-US"/>
          </a:p>
        </p:txBody>
      </p:sp>
    </p:spTree>
    <p:extLst>
      <p:ext uri="{BB962C8B-B14F-4D97-AF65-F5344CB8AC3E}">
        <p14:creationId xmlns:p14="http://schemas.microsoft.com/office/powerpoint/2010/main" val="30525615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defTabSz="465819">
              <a:defRPr/>
            </a:pPr>
            <a:fld id="{EC420D10-7B71-034E-B445-D78E7E4E8CA6}" type="slidenum">
              <a:rPr lang="en-US">
                <a:solidFill>
                  <a:prstClr val="black"/>
                </a:solidFill>
                <a:latin typeface="Calibri" panose="020F0502020204030204"/>
              </a:rPr>
              <a:pPr defTabSz="465819">
                <a:defRPr/>
              </a:pPr>
              <a:t>8</a:t>
            </a:fld>
            <a:endParaRPr lang="en-US">
              <a:solidFill>
                <a:prstClr val="black"/>
              </a:solidFill>
              <a:latin typeface="Calibri" panose="020F0502020204030204"/>
            </a:endParaRPr>
          </a:p>
        </p:txBody>
      </p:sp>
    </p:spTree>
    <p:extLst>
      <p:ext uri="{BB962C8B-B14F-4D97-AF65-F5344CB8AC3E}">
        <p14:creationId xmlns:p14="http://schemas.microsoft.com/office/powerpoint/2010/main" val="3362157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8E955DE-30F5-43D8-BD1B-7B660DF8D90A}" type="slidenum">
              <a:rPr lang="en-US" smtClean="0"/>
              <a:t>9</a:t>
            </a:fld>
            <a:endParaRPr lang="en-US"/>
          </a:p>
        </p:txBody>
      </p:sp>
    </p:spTree>
    <p:extLst>
      <p:ext uri="{BB962C8B-B14F-4D97-AF65-F5344CB8AC3E}">
        <p14:creationId xmlns:p14="http://schemas.microsoft.com/office/powerpoint/2010/main" val="5877563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721345"/>
            <a:ext cx="10363200" cy="1219760"/>
          </a:xfrm>
        </p:spPr>
        <p:txBody>
          <a:bodyPr>
            <a:normAutofit/>
          </a:bodyPr>
          <a:lstStyle>
            <a:lvl1pPr>
              <a:defRPr sz="4800">
                <a:solidFill>
                  <a:schemeClr val="accent4"/>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828800" y="5150653"/>
            <a:ext cx="8534400" cy="985500"/>
          </a:xfrm>
        </p:spPr>
        <p:txBody>
          <a:bodyPr anchor="ctr">
            <a:normAutofit/>
          </a:bodyPr>
          <a:lstStyle>
            <a:lvl1pPr marL="0" indent="0" algn="ctr">
              <a:buNone/>
              <a:defRPr sz="3467">
                <a:solidFill>
                  <a:schemeClr val="accent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09600" y="6356351"/>
            <a:ext cx="2844800" cy="365125"/>
          </a:xfrm>
          <a:prstGeom prst="rect">
            <a:avLst/>
          </a:prstGeom>
        </p:spPr>
        <p:txBody>
          <a:bodyPr/>
          <a:lstStyle>
            <a:lvl1pPr>
              <a:defRPr sz="1600">
                <a:solidFill>
                  <a:schemeClr val="tx1"/>
                </a:solidFill>
              </a:defRPr>
            </a:lvl1pPr>
          </a:lstStyle>
          <a:p>
            <a:endParaRPr lang="en-US" dirty="0"/>
          </a:p>
        </p:txBody>
      </p:sp>
      <p:pic>
        <p:nvPicPr>
          <p:cNvPr id="7" name="Picture 6" descr="CARB_logo.eps"/>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412308" y="769655"/>
            <a:ext cx="3368549" cy="2523163"/>
          </a:xfrm>
          <a:prstGeom prst="rect">
            <a:avLst/>
          </a:prstGeom>
        </p:spPr>
      </p:pic>
      <p:sp>
        <p:nvSpPr>
          <p:cNvPr id="8" name="Slide Number Placeholder 5">
            <a:extLst>
              <a:ext uri="{FF2B5EF4-FFF2-40B4-BE49-F238E27FC236}">
                <a16:creationId xmlns:a16="http://schemas.microsoft.com/office/drawing/2014/main" id="{2FD1EA05-A3C6-1D4B-B847-5C78D7010846}"/>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2808395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8" name="Slide Number Placeholder 5">
            <a:extLst>
              <a:ext uri="{FF2B5EF4-FFF2-40B4-BE49-F238E27FC236}">
                <a16:creationId xmlns:a16="http://schemas.microsoft.com/office/drawing/2014/main" id="{601AA648-4CD0-8C4F-B544-EF4E68576F50}"/>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2420505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63084" y="4406901"/>
            <a:ext cx="10363200" cy="1362075"/>
          </a:xfrm>
        </p:spPr>
        <p:txBody>
          <a:bodyPr anchor="t">
            <a:noAutofit/>
          </a:bodyPr>
          <a:lstStyle>
            <a:lvl1pPr algn="l">
              <a:defRPr sz="4800" b="1" cap="none">
                <a:solidFill>
                  <a:schemeClr val="accent1"/>
                </a:solidFill>
              </a:defRPr>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normAutofit/>
          </a:bodyPr>
          <a:lstStyle>
            <a:lvl1pPr marL="0" indent="0">
              <a:buNone/>
              <a:defRPr sz="3467">
                <a:solidFill>
                  <a:schemeClr val="tx1"/>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smtClean="0"/>
              <a:t>Edit Master text styles</a:t>
            </a:r>
          </a:p>
        </p:txBody>
      </p:sp>
      <p:pic>
        <p:nvPicPr>
          <p:cNvPr id="7" name="Picture 6"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8" name="Slide Number Placeholder 5">
            <a:extLst>
              <a:ext uri="{FF2B5EF4-FFF2-40B4-BE49-F238E27FC236}">
                <a16:creationId xmlns:a16="http://schemas.microsoft.com/office/drawing/2014/main" id="{229A9557-A3B2-6147-A1EA-F215FD931221}"/>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1885039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609600" y="1600201"/>
            <a:ext cx="5384800" cy="4525963"/>
          </a:xfrm>
        </p:spPr>
        <p:txBody>
          <a:bodyPr/>
          <a:lstStyle>
            <a:lvl1pPr>
              <a:defRPr sz="3467">
                <a:solidFill>
                  <a:schemeClr val="tx1"/>
                </a:solidFill>
              </a:defRPr>
            </a:lvl1pPr>
            <a:lvl2pPr>
              <a:defRPr sz="3200">
                <a:solidFill>
                  <a:schemeClr val="tx1"/>
                </a:solidFill>
              </a:defRPr>
            </a:lvl2pPr>
            <a:lvl3pPr>
              <a:defRPr sz="2933">
                <a:solidFill>
                  <a:schemeClr val="tx1"/>
                </a:solidFill>
              </a:defRPr>
            </a:lvl3pPr>
            <a:lvl4pPr>
              <a:defRPr sz="2667">
                <a:solidFill>
                  <a:schemeClr val="tx1"/>
                </a:solidFill>
              </a:defRPr>
            </a:lvl4pPr>
            <a:lvl5pPr>
              <a:defRPr sz="2400">
                <a:solidFill>
                  <a:schemeClr val="tx1"/>
                </a:solidFill>
              </a:defRPr>
            </a:lvl5pPr>
            <a:lvl6pPr>
              <a:defRPr sz="2400"/>
            </a:lvl6pPr>
            <a:lvl7pPr>
              <a:defRPr sz="2400"/>
            </a:lvl7pPr>
            <a:lvl8pPr>
              <a:defRPr sz="2400"/>
            </a:lvl8pPr>
            <a:lvl9pPr>
              <a:defRPr sz="2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97600" y="1600201"/>
            <a:ext cx="5384800" cy="4525963"/>
          </a:xfrm>
        </p:spPr>
        <p:txBody>
          <a:bodyPr/>
          <a:lstStyle>
            <a:lvl1pPr>
              <a:defRPr sz="3467"/>
            </a:lvl1pPr>
            <a:lvl2pPr>
              <a:defRPr sz="3200"/>
            </a:lvl2pPr>
            <a:lvl3pPr>
              <a:defRPr sz="2933"/>
            </a:lvl3pPr>
            <a:lvl4pPr>
              <a:defRPr sz="2667"/>
            </a:lvl4pPr>
            <a:lvl5pPr>
              <a:defRPr sz="2400"/>
            </a:lvl5pPr>
            <a:lvl6pPr>
              <a:defRPr sz="2400"/>
            </a:lvl6pPr>
            <a:lvl7pPr>
              <a:defRPr sz="2400"/>
            </a:lvl7pPr>
            <a:lvl8pPr>
              <a:defRPr sz="2400"/>
            </a:lvl8pPr>
            <a:lvl9pPr>
              <a:defRPr sz="2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8" name="Picture 7"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9" name="Slide Number Placeholder 5">
            <a:extLst>
              <a:ext uri="{FF2B5EF4-FFF2-40B4-BE49-F238E27FC236}">
                <a16:creationId xmlns:a16="http://schemas.microsoft.com/office/drawing/2014/main" id="{683E3E85-885C-CA40-8E89-557F7883ED4E}"/>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3398034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bg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535113"/>
            <a:ext cx="5386917" cy="639763"/>
          </a:xfrm>
        </p:spPr>
        <p:txBody>
          <a:bodyPr anchor="b">
            <a:noAutofit/>
          </a:bodyPr>
          <a:lstStyle>
            <a:lvl1pPr marL="0" indent="0">
              <a:buNone/>
              <a:defRPr sz="2667"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smtClean="0"/>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667"/>
            </a:lvl1pPr>
            <a:lvl2pPr>
              <a:defRPr sz="2400"/>
            </a:lvl2pPr>
            <a:lvl3pPr>
              <a:defRPr sz="2133"/>
            </a:lvl3pPr>
            <a:lvl4pPr>
              <a:defRPr sz="1867"/>
            </a:lvl4pPr>
            <a:lvl5pPr>
              <a:defRPr sz="1600"/>
            </a:lvl5pPr>
            <a:lvl6pPr>
              <a:defRPr sz="2133"/>
            </a:lvl6pPr>
            <a:lvl7pPr>
              <a:defRPr sz="2133"/>
            </a:lvl7pPr>
            <a:lvl8pPr>
              <a:defRPr sz="2133"/>
            </a:lvl8pPr>
            <a:lvl9pPr>
              <a:defRPr sz="2133"/>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93369" y="1535113"/>
            <a:ext cx="5389033" cy="639763"/>
          </a:xfrm>
        </p:spPr>
        <p:txBody>
          <a:bodyPr anchor="b">
            <a:normAutofit/>
          </a:bodyPr>
          <a:lstStyle>
            <a:lvl1pPr marL="0" indent="0">
              <a:buNone/>
              <a:defRPr sz="2667"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smtClean="0"/>
              <a:t>Edit Master text styles</a:t>
            </a:r>
          </a:p>
        </p:txBody>
      </p:sp>
      <p:sp>
        <p:nvSpPr>
          <p:cNvPr id="6" name="Content Placeholder 5"/>
          <p:cNvSpPr>
            <a:spLocks noGrp="1"/>
          </p:cNvSpPr>
          <p:nvPr>
            <p:ph sz="quarter" idx="4"/>
          </p:nvPr>
        </p:nvSpPr>
        <p:spPr>
          <a:xfrm>
            <a:off x="6193369" y="2174875"/>
            <a:ext cx="5389033" cy="3951288"/>
          </a:xfrm>
        </p:spPr>
        <p:txBody>
          <a:bodyPr/>
          <a:lstStyle>
            <a:lvl1pPr>
              <a:defRPr sz="2667"/>
            </a:lvl1pPr>
            <a:lvl2pPr>
              <a:defRPr sz="2400"/>
            </a:lvl2pPr>
            <a:lvl3pPr>
              <a:defRPr sz="2133"/>
            </a:lvl3pPr>
            <a:lvl4pPr>
              <a:defRPr sz="1867"/>
            </a:lvl4pPr>
            <a:lvl5pPr>
              <a:defRPr sz="1600"/>
            </a:lvl5pPr>
            <a:lvl6pPr>
              <a:defRPr sz="2133"/>
            </a:lvl6pPr>
            <a:lvl7pPr>
              <a:defRPr sz="2133"/>
            </a:lvl7pPr>
            <a:lvl8pPr>
              <a:defRPr sz="2133"/>
            </a:lvl8pPr>
            <a:lvl9pPr>
              <a:defRPr sz="2133"/>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11" name="Slide Number Placeholder 5">
            <a:extLst>
              <a:ext uri="{FF2B5EF4-FFF2-40B4-BE49-F238E27FC236}">
                <a16:creationId xmlns:a16="http://schemas.microsoft.com/office/drawing/2014/main" id="{C10D4972-0B03-424B-B57E-629FD240C2C0}"/>
              </a:ext>
            </a:extLst>
          </p:cNvPr>
          <p:cNvSpPr>
            <a:spLocks noGrp="1"/>
          </p:cNvSpPr>
          <p:nvPr>
            <p:ph type="sldNum" sz="quarter" idx="10"/>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3832443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chemeClr val="bg2"/>
                </a:solidFill>
              </a:defRPr>
            </a:lvl1pPr>
          </a:lstStyle>
          <a:p>
            <a:r>
              <a:rPr lang="en-US" smtClean="0"/>
              <a:t>Click to edit Master title style</a:t>
            </a:r>
            <a:endParaRPr lang="en-US" dirty="0"/>
          </a:p>
        </p:txBody>
      </p:sp>
      <p:pic>
        <p:nvPicPr>
          <p:cNvPr id="6" name="Picture 5"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7" name="Slide Number Placeholder 5">
            <a:extLst>
              <a:ext uri="{FF2B5EF4-FFF2-40B4-BE49-F238E27FC236}">
                <a16:creationId xmlns:a16="http://schemas.microsoft.com/office/drawing/2014/main" id="{03162DB5-B7D8-1A40-8D6A-B11D556FE053}"/>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2438967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6" name="Slide Number Placeholder 5">
            <a:extLst>
              <a:ext uri="{FF2B5EF4-FFF2-40B4-BE49-F238E27FC236}">
                <a16:creationId xmlns:a16="http://schemas.microsoft.com/office/drawing/2014/main" id="{69FF4B96-DE8A-4046-9422-2803B6F5307B}"/>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3078718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766733" y="273052"/>
            <a:ext cx="6815667" cy="5853113"/>
          </a:xfrm>
        </p:spPr>
        <p:txBody>
          <a:bodyPr/>
          <a:lstStyle>
            <a:lvl1pPr>
              <a:defRPr sz="3467"/>
            </a:lvl1pPr>
            <a:lvl2pPr>
              <a:defRPr sz="3200"/>
            </a:lvl2pPr>
            <a:lvl3pPr>
              <a:defRPr sz="2933"/>
            </a:lvl3pPr>
            <a:lvl4pPr>
              <a:defRPr sz="2667"/>
            </a:lvl4pPr>
            <a:lvl5pPr>
              <a:defRPr sz="2400"/>
            </a:lvl5pPr>
            <a:lvl6pPr>
              <a:defRPr sz="2667"/>
            </a:lvl6pPr>
            <a:lvl7pPr>
              <a:defRPr sz="2667"/>
            </a:lvl7pPr>
            <a:lvl8pPr>
              <a:defRPr sz="2667"/>
            </a:lvl8pPr>
            <a:lvl9pPr>
              <a:defRPr sz="2667"/>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602" y="1435102"/>
            <a:ext cx="4011084" cy="4691063"/>
          </a:xfrm>
        </p:spPr>
        <p:txBody>
          <a:bodyPr>
            <a:normAutofit/>
          </a:bodyPr>
          <a:lstStyle>
            <a:lvl1pPr marL="0" indent="0">
              <a:buNone/>
              <a:defRPr sz="2400"/>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Edit Master text styles</a:t>
            </a:r>
          </a:p>
        </p:txBody>
      </p:sp>
      <p:pic>
        <p:nvPicPr>
          <p:cNvPr id="8" name="Picture 7"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9" name="Slide Number Placeholder 5">
            <a:extLst>
              <a:ext uri="{FF2B5EF4-FFF2-40B4-BE49-F238E27FC236}">
                <a16:creationId xmlns:a16="http://schemas.microsoft.com/office/drawing/2014/main" id="{B0573026-89AD-3349-8888-0CDA1E33219D}"/>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1464554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normAutofit/>
          </a:bodyPr>
          <a:lstStyle>
            <a:lvl1pPr algn="l">
              <a:defRPr sz="2667" b="1">
                <a:solidFill>
                  <a:schemeClr val="bg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2389717" y="612775"/>
            <a:ext cx="7315200" cy="4114800"/>
          </a:xfrm>
        </p:spPr>
        <p:txBody>
          <a:bodyPr>
            <a:normAutofit/>
          </a:bodyPr>
          <a:lstStyle>
            <a:lvl1pPr marL="0" indent="0">
              <a:buNone/>
              <a:defRPr sz="34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smtClean="0"/>
              <a:t>Click icon to add picture</a:t>
            </a:r>
            <a:endParaRPr lang="en-US" dirty="0"/>
          </a:p>
        </p:txBody>
      </p:sp>
      <p:sp>
        <p:nvSpPr>
          <p:cNvPr id="4" name="Text Placeholder 3"/>
          <p:cNvSpPr>
            <a:spLocks noGrp="1"/>
          </p:cNvSpPr>
          <p:nvPr>
            <p:ph type="body" sz="half" idx="2"/>
          </p:nvPr>
        </p:nvSpPr>
        <p:spPr>
          <a:xfrm>
            <a:off x="2389717" y="5367338"/>
            <a:ext cx="7315200" cy="804863"/>
          </a:xfrm>
        </p:spPr>
        <p:txBody>
          <a:bodyPr>
            <a:normAutofit/>
          </a:bodyPr>
          <a:lstStyle>
            <a:lvl1pPr marL="0" indent="0">
              <a:buNone/>
              <a:defRPr sz="2400"/>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Edit Master text styles</a:t>
            </a:r>
          </a:p>
        </p:txBody>
      </p:sp>
      <p:pic>
        <p:nvPicPr>
          <p:cNvPr id="8" name="Picture 7"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6356351"/>
            <a:ext cx="1640624" cy="365124"/>
          </a:xfrm>
          <a:prstGeom prst="rect">
            <a:avLst/>
          </a:prstGeom>
        </p:spPr>
      </p:pic>
      <p:sp>
        <p:nvSpPr>
          <p:cNvPr id="9" name="Slide Number Placeholder 5">
            <a:extLst>
              <a:ext uri="{FF2B5EF4-FFF2-40B4-BE49-F238E27FC236}">
                <a16:creationId xmlns:a16="http://schemas.microsoft.com/office/drawing/2014/main" id="{B3170F42-F511-4346-B5D5-82B3829589A0}"/>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1161436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1 column" userDrawn="1">
  <p:cSld name="Title + 1 column">
    <p:spTree>
      <p:nvGrpSpPr>
        <p:cNvPr id="1" name="Shape 160"/>
        <p:cNvGrpSpPr/>
        <p:nvPr/>
      </p:nvGrpSpPr>
      <p:grpSpPr>
        <a:xfrm>
          <a:off x="0" y="0"/>
          <a:ext cx="0" cy="0"/>
          <a:chOff x="0" y="0"/>
          <a:chExt cx="0" cy="0"/>
        </a:xfrm>
      </p:grpSpPr>
      <p:sp>
        <p:nvSpPr>
          <p:cNvPr id="9" name="Title 1"/>
          <p:cNvSpPr>
            <a:spLocks noGrp="1"/>
          </p:cNvSpPr>
          <p:nvPr>
            <p:ph type="title"/>
          </p:nvPr>
        </p:nvSpPr>
        <p:spPr>
          <a:xfrm>
            <a:off x="526095" y="32469"/>
            <a:ext cx="11181565" cy="1143000"/>
          </a:xfrm>
        </p:spPr>
        <p:txBody>
          <a:bodyPr/>
          <a:lstStyle>
            <a:lvl1pPr>
              <a:defRPr>
                <a:solidFill>
                  <a:schemeClr val="bg2"/>
                </a:solidFill>
              </a:defRPr>
            </a:lvl1pPr>
          </a:lstStyle>
          <a:p>
            <a:r>
              <a:rPr lang="en-US" dirty="0" smtClean="0"/>
              <a:t>Click to edit Master title style</a:t>
            </a:r>
            <a:endParaRPr lang="en-US" dirty="0"/>
          </a:p>
        </p:txBody>
      </p:sp>
      <p:sp>
        <p:nvSpPr>
          <p:cNvPr id="10" name="Content Placeholder 2"/>
          <p:cNvSpPr>
            <a:spLocks noGrp="1"/>
          </p:cNvSpPr>
          <p:nvPr>
            <p:ph idx="1"/>
          </p:nvPr>
        </p:nvSpPr>
        <p:spPr>
          <a:xfrm>
            <a:off x="526095" y="1244253"/>
            <a:ext cx="11181565" cy="5043812"/>
          </a:xfrm>
        </p:spPr>
        <p:txBody>
          <a:bodyPr>
            <a:normAutofit/>
          </a:bodyPr>
          <a:lstStyle>
            <a:lvl1pPr marL="463284">
              <a:defRPr sz="2667"/>
            </a:lvl1pPr>
            <a:lvl2pPr>
              <a:defRPr sz="2400"/>
            </a:lvl2pPr>
            <a:lvl3pPr>
              <a:defRPr sz="2400"/>
            </a:lvl3pPr>
            <a:lvl4pPr>
              <a:defRPr sz="2133"/>
            </a:lvl4pPr>
            <a:lvl5pPr>
              <a:defRPr sz="1867"/>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1" name="Picture 10" descr="CARB_A_logo.eps"/>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33612" y="6356351"/>
            <a:ext cx="1640624" cy="365124"/>
          </a:xfrm>
          <a:prstGeom prst="rect">
            <a:avLst/>
          </a:prstGeom>
        </p:spPr>
      </p:pic>
      <p:sp>
        <p:nvSpPr>
          <p:cNvPr id="12" name="Slide Number Placeholder 5">
            <a:extLst>
              <a:ext uri="{FF2B5EF4-FFF2-40B4-BE49-F238E27FC236}">
                <a16:creationId xmlns:a16="http://schemas.microsoft.com/office/drawing/2014/main" id="{601AA648-4CD0-8C4F-B544-EF4E68576F50}"/>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39092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Slide Number Placeholder 5">
            <a:extLst>
              <a:ext uri="{FF2B5EF4-FFF2-40B4-BE49-F238E27FC236}">
                <a16:creationId xmlns:a16="http://schemas.microsoft.com/office/drawing/2014/main" id="{419A88C2-5B96-F64D-8806-84E92D549AC2}"/>
              </a:ext>
            </a:extLst>
          </p:cNvPr>
          <p:cNvSpPr>
            <a:spLocks noGrp="1"/>
          </p:cNvSpPr>
          <p:nvPr>
            <p:ph type="sldNum" sz="quarter" idx="4"/>
          </p:nvPr>
        </p:nvSpPr>
        <p:spPr>
          <a:xfrm>
            <a:off x="10358475" y="6356352"/>
            <a:ext cx="1223925" cy="365125"/>
          </a:xfrm>
          <a:prstGeom prst="rect">
            <a:avLst/>
          </a:prstGeom>
        </p:spPr>
        <p:txBody>
          <a:bodyPr vert="horz" lIns="91440" tIns="45720" rIns="91440" bIns="45720" rtlCol="0" anchor="ctr"/>
          <a:lstStyle>
            <a:lvl1pPr algn="r" fontAlgn="auto">
              <a:spcBef>
                <a:spcPts val="0"/>
              </a:spcBef>
              <a:spcAft>
                <a:spcPts val="0"/>
              </a:spcAft>
              <a:defRPr sz="1333" smtClean="0">
                <a:solidFill>
                  <a:schemeClr val="tx2"/>
                </a:solidFill>
                <a:latin typeface="+mn-lt"/>
                <a:ea typeface="+mn-ea"/>
                <a:cs typeface="+mn-cs"/>
              </a:defRPr>
            </a:lvl1pPr>
          </a:lstStyle>
          <a:p>
            <a:pPr>
              <a:defRPr/>
            </a:pPr>
            <a:fld id="{F01DF9B2-7F23-5B4A-9BBE-C5890CF05FB0}" type="slidenum">
              <a:rPr lang="en-US" smtClean="0"/>
              <a:pPr>
                <a:defRPr/>
              </a:pPr>
              <a:t>‹#›</a:t>
            </a:fld>
            <a:endParaRPr lang="en-US" dirty="0"/>
          </a:p>
        </p:txBody>
      </p:sp>
    </p:spTree>
    <p:extLst>
      <p:ext uri="{BB962C8B-B14F-4D97-AF65-F5344CB8AC3E}">
        <p14:creationId xmlns:p14="http://schemas.microsoft.com/office/powerpoint/2010/main" val="37778915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dt="0"/>
  <p:txStyles>
    <p:titleStyle>
      <a:lvl1pPr algn="ctr" defTabSz="609585" rtl="0" eaLnBrk="1" latinLnBrk="0" hangingPunct="1">
        <a:spcBef>
          <a:spcPct val="0"/>
        </a:spcBef>
        <a:buNone/>
        <a:defRPr sz="4800" b="1" kern="1200">
          <a:solidFill>
            <a:schemeClr val="bg2"/>
          </a:solidFill>
          <a:latin typeface="+mj-lt"/>
          <a:ea typeface="+mj-ea"/>
          <a:cs typeface="+mj-cs"/>
        </a:defRPr>
      </a:lvl1pPr>
    </p:titleStyle>
    <p:bodyStyle>
      <a:lvl1pPr marL="457189" indent="-457189" algn="l" defTabSz="609585" rtl="0" eaLnBrk="1" latinLnBrk="0" hangingPunct="1">
        <a:spcBef>
          <a:spcPct val="20000"/>
        </a:spcBef>
        <a:buFont typeface="Arial"/>
        <a:buChar char="•"/>
        <a:defRPr sz="3467" kern="1200">
          <a:solidFill>
            <a:schemeClr val="tx1"/>
          </a:solidFill>
          <a:latin typeface="+mn-lt"/>
          <a:ea typeface="+mn-ea"/>
          <a:cs typeface="+mn-cs"/>
        </a:defRPr>
      </a:lvl1pPr>
      <a:lvl2pPr marL="990575" indent="-380990" algn="l" defTabSz="609585" rtl="0" eaLnBrk="1" latinLnBrk="0" hangingPunct="1">
        <a:spcBef>
          <a:spcPct val="20000"/>
        </a:spcBef>
        <a:buFont typeface="Arial"/>
        <a:buChar char="•"/>
        <a:defRPr sz="3200" kern="1200">
          <a:solidFill>
            <a:schemeClr val="tx1"/>
          </a:solidFill>
          <a:latin typeface="+mn-lt"/>
          <a:ea typeface="+mn-ea"/>
          <a:cs typeface="+mn-cs"/>
        </a:defRPr>
      </a:lvl2pPr>
      <a:lvl3pPr marL="1523962" indent="-304792" algn="l" defTabSz="609585" rtl="0" eaLnBrk="1" latinLnBrk="0" hangingPunct="1">
        <a:spcBef>
          <a:spcPct val="20000"/>
        </a:spcBef>
        <a:buFont typeface="Arial"/>
        <a:buChar char="•"/>
        <a:defRPr sz="2933" kern="1200">
          <a:solidFill>
            <a:schemeClr val="tx1"/>
          </a:solidFill>
          <a:latin typeface="+mn-lt"/>
          <a:ea typeface="+mn-ea"/>
          <a:cs typeface="+mn-cs"/>
        </a:defRPr>
      </a:lvl3pPr>
      <a:lvl4pPr marL="2133547" indent="-304792" algn="l" defTabSz="609585" rtl="0" eaLnBrk="1" latinLnBrk="0" hangingPunct="1">
        <a:spcBef>
          <a:spcPct val="20000"/>
        </a:spcBef>
        <a:buFont typeface="Arial"/>
        <a:buChar char="•"/>
        <a:defRPr sz="2667" kern="1200">
          <a:solidFill>
            <a:schemeClr val="tx1"/>
          </a:solidFill>
          <a:latin typeface="+mn-lt"/>
          <a:ea typeface="+mn-ea"/>
          <a:cs typeface="+mn-cs"/>
        </a:defRPr>
      </a:lvl4pPr>
      <a:lvl5pPr marL="2743131" indent="-304792" algn="l" defTabSz="609585" rtl="0" eaLnBrk="1" latinLnBrk="0" hangingPunct="1">
        <a:spcBef>
          <a:spcPct val="20000"/>
        </a:spcBef>
        <a:buFont typeface="Arial"/>
        <a:buChar char="•"/>
        <a:defRPr sz="2400" kern="1200">
          <a:solidFill>
            <a:schemeClr val="tx1"/>
          </a:solidFill>
          <a:latin typeface="+mn-lt"/>
          <a:ea typeface="+mn-ea"/>
          <a:cs typeface="+mn-cs"/>
        </a:defRPr>
      </a:lvl5pPr>
      <a:lvl6pPr marL="3352716" indent="-304792" algn="l" defTabSz="609585" rtl="0" eaLnBrk="1" latinLnBrk="0" hangingPunct="1">
        <a:spcBef>
          <a:spcPct val="20000"/>
        </a:spcBef>
        <a:buFont typeface="Arial"/>
        <a:buChar char="•"/>
        <a:defRPr sz="2667" kern="1200">
          <a:solidFill>
            <a:schemeClr val="tx1"/>
          </a:solidFill>
          <a:latin typeface="+mn-lt"/>
          <a:ea typeface="+mn-ea"/>
          <a:cs typeface="+mn-cs"/>
        </a:defRPr>
      </a:lvl6pPr>
      <a:lvl7pPr marL="3962301" indent="-304792" algn="l" defTabSz="609585" rtl="0" eaLnBrk="1" latinLnBrk="0" hangingPunct="1">
        <a:spcBef>
          <a:spcPct val="20000"/>
        </a:spcBef>
        <a:buFont typeface="Arial"/>
        <a:buChar char="•"/>
        <a:defRPr sz="2667" kern="1200">
          <a:solidFill>
            <a:schemeClr val="tx1"/>
          </a:solidFill>
          <a:latin typeface="+mn-lt"/>
          <a:ea typeface="+mn-ea"/>
          <a:cs typeface="+mn-cs"/>
        </a:defRPr>
      </a:lvl7pPr>
      <a:lvl8pPr marL="4571886" indent="-304792" algn="l" defTabSz="609585" rtl="0" eaLnBrk="1" latinLnBrk="0" hangingPunct="1">
        <a:spcBef>
          <a:spcPct val="20000"/>
        </a:spcBef>
        <a:buFont typeface="Arial"/>
        <a:buChar char="•"/>
        <a:defRPr sz="2667" kern="1200">
          <a:solidFill>
            <a:schemeClr val="tx1"/>
          </a:solidFill>
          <a:latin typeface="+mn-lt"/>
          <a:ea typeface="+mn-ea"/>
          <a:cs typeface="+mn-cs"/>
        </a:defRPr>
      </a:lvl8pPr>
      <a:lvl9pPr marL="5181470" indent="-304792" algn="l" defTabSz="609585"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chart" Target="../charts/char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57213" y="3721345"/>
            <a:ext cx="11172825" cy="1219760"/>
          </a:xfrm>
        </p:spPr>
        <p:txBody>
          <a:bodyPr>
            <a:normAutofit fontScale="90000"/>
          </a:bodyPr>
          <a:lstStyle/>
          <a:p>
            <a:r>
              <a:rPr lang="en-US" dirty="0" smtClean="0"/>
              <a:t>ZEV Technology Rollout for Deep Emission Reductions</a:t>
            </a:r>
            <a:endParaRPr lang="en-US" dirty="0"/>
          </a:p>
        </p:txBody>
      </p:sp>
      <p:sp>
        <p:nvSpPr>
          <p:cNvPr id="3" name="Subtitle 2"/>
          <p:cNvSpPr>
            <a:spLocks noGrp="1"/>
          </p:cNvSpPr>
          <p:nvPr>
            <p:ph type="subTitle" idx="1"/>
          </p:nvPr>
        </p:nvSpPr>
        <p:spPr>
          <a:xfrm>
            <a:off x="1828800" y="5150653"/>
            <a:ext cx="8534400" cy="1393022"/>
          </a:xfrm>
        </p:spPr>
        <p:txBody>
          <a:bodyPr>
            <a:normAutofit fontScale="85000" lnSpcReduction="20000"/>
          </a:bodyPr>
          <a:lstStyle/>
          <a:p>
            <a:r>
              <a:rPr lang="en-US" dirty="0" smtClean="0"/>
              <a:t>Joshua Cunningham</a:t>
            </a:r>
          </a:p>
          <a:p>
            <a:r>
              <a:rPr lang="en-US" dirty="0" smtClean="0"/>
              <a:t>CEC AB 2127 Workshop</a:t>
            </a:r>
          </a:p>
          <a:p>
            <a:r>
              <a:rPr lang="en-US" dirty="0" smtClean="0"/>
              <a:t>August 6, 2020</a:t>
            </a:r>
            <a:endParaRPr lang="en-US" dirty="0"/>
          </a:p>
        </p:txBody>
      </p:sp>
      <p:sp>
        <p:nvSpPr>
          <p:cNvPr id="4" name="Slide Number Placeholder 3"/>
          <p:cNvSpPr>
            <a:spLocks noGrp="1"/>
          </p:cNvSpPr>
          <p:nvPr>
            <p:ph type="sldNum" sz="quarter" idx="4294967295"/>
          </p:nvPr>
        </p:nvSpPr>
        <p:spPr/>
        <p:txBody>
          <a:bodyPr/>
          <a:lstStyle/>
          <a:p>
            <a:pPr>
              <a:defRPr/>
            </a:pPr>
            <a:fld id="{92F6DB5C-6354-D34D-9E27-92EEE43539FF}" type="slidenum">
              <a:rPr lang="en-US" smtClean="0"/>
              <a:pPr>
                <a:defRPr/>
              </a:pPr>
              <a:t>1</a:t>
            </a:fld>
            <a:endParaRPr lang="en-US"/>
          </a:p>
        </p:txBody>
      </p:sp>
    </p:spTree>
    <p:extLst>
      <p:ext uri="{BB962C8B-B14F-4D97-AF65-F5344CB8AC3E}">
        <p14:creationId xmlns:p14="http://schemas.microsoft.com/office/powerpoint/2010/main" val="24417749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3358"/>
            <a:ext cx="10972800" cy="1143000"/>
          </a:xfrm>
        </p:spPr>
        <p:txBody>
          <a:bodyPr/>
          <a:lstStyle/>
          <a:p>
            <a:r>
              <a:rPr lang="en-US" dirty="0" smtClean="0"/>
              <a:t>On-Road </a:t>
            </a:r>
            <a:r>
              <a:rPr lang="en-US" dirty="0"/>
              <a:t>Sector</a:t>
            </a:r>
          </a:p>
        </p:txBody>
      </p:sp>
      <p:sp>
        <p:nvSpPr>
          <p:cNvPr id="4" name="Slide Number Placeholder 3"/>
          <p:cNvSpPr>
            <a:spLocks noGrp="1"/>
          </p:cNvSpPr>
          <p:nvPr>
            <p:ph type="sldNum" sz="quarter" idx="4"/>
          </p:nvPr>
        </p:nvSpPr>
        <p:spPr/>
        <p:txBody>
          <a:bodyPr/>
          <a:lstStyle/>
          <a:p>
            <a:pPr>
              <a:defRPr/>
            </a:pPr>
            <a:fld id="{F01DF9B2-7F23-5B4A-9BBE-C5890CF05FB0}" type="slidenum">
              <a:rPr lang="en-US" smtClean="0"/>
              <a:pPr>
                <a:defRPr/>
              </a:pPr>
              <a:t>2</a:t>
            </a:fld>
            <a:endParaRPr lang="en-US" dirty="0"/>
          </a:p>
        </p:txBody>
      </p:sp>
      <p:graphicFrame>
        <p:nvGraphicFramePr>
          <p:cNvPr id="32" name="Chart 31"/>
          <p:cNvGraphicFramePr>
            <a:graphicFrameLocks/>
          </p:cNvGraphicFramePr>
          <p:nvPr>
            <p:extLst/>
          </p:nvPr>
        </p:nvGraphicFramePr>
        <p:xfrm>
          <a:off x="47334" y="2353212"/>
          <a:ext cx="6658730" cy="482469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3" name="Chart 32"/>
          <p:cNvGraphicFramePr>
            <a:graphicFrameLocks/>
          </p:cNvGraphicFramePr>
          <p:nvPr>
            <p:extLst/>
          </p:nvPr>
        </p:nvGraphicFramePr>
        <p:xfrm>
          <a:off x="4693502" y="2353212"/>
          <a:ext cx="5850673" cy="4672056"/>
        </p:xfrm>
        <a:graphic>
          <a:graphicData uri="http://schemas.openxmlformats.org/drawingml/2006/chart">
            <c:chart xmlns:c="http://schemas.openxmlformats.org/drawingml/2006/chart" xmlns:r="http://schemas.openxmlformats.org/officeDocument/2006/relationships" r:id="rId4"/>
          </a:graphicData>
        </a:graphic>
      </p:graphicFrame>
      <p:sp>
        <p:nvSpPr>
          <p:cNvPr id="34" name="Rectangle 33"/>
          <p:cNvSpPr/>
          <p:nvPr/>
        </p:nvSpPr>
        <p:spPr>
          <a:xfrm>
            <a:off x="609600" y="1260492"/>
            <a:ext cx="10842702" cy="830997"/>
          </a:xfrm>
          <a:prstGeom prst="rect">
            <a:avLst/>
          </a:prstGeom>
        </p:spPr>
        <p:txBody>
          <a:bodyPr wrap="square">
            <a:spAutoFit/>
          </a:bodyPr>
          <a:lstStyle/>
          <a:p>
            <a:pPr marL="518147" algn="ctr">
              <a:spcBef>
                <a:spcPts val="0"/>
              </a:spcBef>
            </a:pPr>
            <a:r>
              <a:rPr lang="en-US" sz="2400" dirty="0" smtClean="0"/>
              <a:t>In 2017 on-road mobile sources contribute to 45% of statewide NOx emissions and 37% of statewide GHG emissions</a:t>
            </a:r>
          </a:p>
        </p:txBody>
      </p:sp>
      <p:pic>
        <p:nvPicPr>
          <p:cNvPr id="8" name="Picture 7"/>
          <p:cNvPicPr/>
          <p:nvPr/>
        </p:nvPicPr>
        <p:blipFill rotWithShape="1">
          <a:blip r:embed="rId5">
            <a:extLst>
              <a:ext uri="{28A0092B-C50C-407E-A947-70E740481C1C}">
                <a14:useLocalDpi xmlns:a14="http://schemas.microsoft.com/office/drawing/2010/main" val="0"/>
              </a:ext>
            </a:extLst>
          </a:blip>
          <a:srcRect t="14994"/>
          <a:stretch/>
        </p:blipFill>
        <p:spPr bwMode="auto">
          <a:xfrm>
            <a:off x="8885275" y="2478633"/>
            <a:ext cx="2317750" cy="1136254"/>
          </a:xfrm>
          <a:prstGeom prst="rect">
            <a:avLst/>
          </a:prstGeom>
          <a:noFill/>
        </p:spPr>
      </p:pic>
      <p:pic>
        <p:nvPicPr>
          <p:cNvPr id="9" name="Picture 8"/>
          <p:cNvPicPr/>
          <p:nvPr/>
        </p:nvPicPr>
        <p:blipFill rotWithShape="1">
          <a:blip r:embed="rId6">
            <a:extLst>
              <a:ext uri="{28A0092B-C50C-407E-A947-70E740481C1C}">
                <a14:useLocalDpi xmlns:a14="http://schemas.microsoft.com/office/drawing/2010/main" val="0"/>
              </a:ext>
            </a:extLst>
          </a:blip>
          <a:srcRect t="28255"/>
          <a:stretch/>
        </p:blipFill>
        <p:spPr bwMode="auto">
          <a:xfrm>
            <a:off x="10720425" y="2680802"/>
            <a:ext cx="1566825" cy="934085"/>
          </a:xfrm>
          <a:prstGeom prst="rect">
            <a:avLst/>
          </a:prstGeom>
          <a:noFill/>
        </p:spPr>
      </p:pic>
      <p:pic>
        <p:nvPicPr>
          <p:cNvPr id="10" name="Picture 9"/>
          <p:cNvPicPr/>
          <p:nvPr/>
        </p:nvPicPr>
        <p:blipFill rotWithShape="1">
          <a:blip r:embed="rId7">
            <a:extLst>
              <a:ext uri="{28A0092B-C50C-407E-A947-70E740481C1C}">
                <a14:useLocalDpi xmlns:a14="http://schemas.microsoft.com/office/drawing/2010/main" val="0"/>
              </a:ext>
            </a:extLst>
          </a:blip>
          <a:srcRect t="17130"/>
          <a:stretch/>
        </p:blipFill>
        <p:spPr bwMode="auto">
          <a:xfrm>
            <a:off x="9178150" y="3614887"/>
            <a:ext cx="2908300" cy="1475007"/>
          </a:xfrm>
          <a:prstGeom prst="rect">
            <a:avLst/>
          </a:prstGeom>
          <a:noFill/>
        </p:spPr>
      </p:pic>
    </p:spTree>
    <p:extLst>
      <p:ext uri="{BB962C8B-B14F-4D97-AF65-F5344CB8AC3E}">
        <p14:creationId xmlns:p14="http://schemas.microsoft.com/office/powerpoint/2010/main" val="137288281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3358"/>
            <a:ext cx="10972800" cy="1143000"/>
          </a:xfrm>
        </p:spPr>
        <p:txBody>
          <a:bodyPr/>
          <a:lstStyle/>
          <a:p>
            <a:r>
              <a:rPr lang="en-US" dirty="0" smtClean="0"/>
              <a:t>Emission Reduction Targets</a:t>
            </a:r>
            <a:endParaRPr lang="en-US" dirty="0"/>
          </a:p>
        </p:txBody>
      </p:sp>
      <p:sp>
        <p:nvSpPr>
          <p:cNvPr id="4" name="Slide Number Placeholder 3"/>
          <p:cNvSpPr>
            <a:spLocks noGrp="1"/>
          </p:cNvSpPr>
          <p:nvPr>
            <p:ph type="sldNum" sz="quarter" idx="4"/>
          </p:nvPr>
        </p:nvSpPr>
        <p:spPr/>
        <p:txBody>
          <a:bodyPr/>
          <a:lstStyle/>
          <a:p>
            <a:pPr>
              <a:defRPr/>
            </a:pPr>
            <a:fld id="{F01DF9B2-7F23-5B4A-9BBE-C5890CF05FB0}" type="slidenum">
              <a:rPr lang="en-US" smtClean="0"/>
              <a:pPr>
                <a:defRPr/>
              </a:pPr>
              <a:t>3</a:t>
            </a:fld>
            <a:endParaRPr lang="en-US" dirty="0"/>
          </a:p>
        </p:txBody>
      </p:sp>
      <p:sp>
        <p:nvSpPr>
          <p:cNvPr id="3" name="TextBox 2"/>
          <p:cNvSpPr txBox="1"/>
          <p:nvPr/>
        </p:nvSpPr>
        <p:spPr>
          <a:xfrm>
            <a:off x="609600" y="1469233"/>
            <a:ext cx="5243513" cy="3539430"/>
          </a:xfrm>
          <a:prstGeom prst="rect">
            <a:avLst/>
          </a:prstGeom>
          <a:solidFill>
            <a:schemeClr val="accent6">
              <a:lumMod val="20000"/>
              <a:lumOff val="80000"/>
            </a:schemeClr>
          </a:solidFill>
          <a:ln>
            <a:solidFill>
              <a:schemeClr val="tx1"/>
            </a:solidFill>
          </a:ln>
        </p:spPr>
        <p:txBody>
          <a:bodyPr wrap="square" rtlCol="0">
            <a:spAutoFit/>
          </a:bodyPr>
          <a:lstStyle/>
          <a:p>
            <a:r>
              <a:rPr lang="en-US" sz="2800" b="1" dirty="0" smtClean="0"/>
              <a:t>Criteria Emissions (NOx)</a:t>
            </a:r>
          </a:p>
          <a:p>
            <a:r>
              <a:rPr lang="en-US" sz="2800" b="1" i="1" dirty="0" smtClean="0"/>
              <a:t>National Ambient AQ </a:t>
            </a:r>
            <a:r>
              <a:rPr lang="en-US" sz="2800" b="1" i="1" dirty="0" err="1" smtClean="0"/>
              <a:t>Std</a:t>
            </a:r>
            <a:r>
              <a:rPr lang="en-US" sz="2800" b="1" dirty="0" smtClean="0"/>
              <a:t>: </a:t>
            </a:r>
          </a:p>
          <a:p>
            <a:endParaRPr lang="en-US" sz="2800" dirty="0"/>
          </a:p>
          <a:p>
            <a:r>
              <a:rPr lang="en-US" sz="2800" dirty="0" smtClean="0"/>
              <a:t>75 ppb ozone, attainment in South Coast by 2031</a:t>
            </a:r>
          </a:p>
          <a:p>
            <a:endParaRPr lang="en-US" sz="2800" dirty="0"/>
          </a:p>
          <a:p>
            <a:r>
              <a:rPr lang="en-US" sz="2800" dirty="0" smtClean="0"/>
              <a:t>70 ppb ozone, attainment in South Coast by 2037</a:t>
            </a:r>
            <a:endParaRPr lang="en-US" sz="2800" dirty="0"/>
          </a:p>
        </p:txBody>
      </p:sp>
      <p:sp>
        <p:nvSpPr>
          <p:cNvPr id="11" name="TextBox 10"/>
          <p:cNvSpPr txBox="1"/>
          <p:nvPr/>
        </p:nvSpPr>
        <p:spPr>
          <a:xfrm>
            <a:off x="6338887" y="1469233"/>
            <a:ext cx="5243513" cy="3539430"/>
          </a:xfrm>
          <a:prstGeom prst="rect">
            <a:avLst/>
          </a:prstGeom>
          <a:solidFill>
            <a:schemeClr val="accent5">
              <a:lumMod val="20000"/>
              <a:lumOff val="80000"/>
            </a:schemeClr>
          </a:solidFill>
          <a:ln>
            <a:solidFill>
              <a:schemeClr val="tx1"/>
            </a:solidFill>
          </a:ln>
        </p:spPr>
        <p:txBody>
          <a:bodyPr wrap="square" rtlCol="0">
            <a:spAutoFit/>
          </a:bodyPr>
          <a:lstStyle/>
          <a:p>
            <a:r>
              <a:rPr lang="en-US" sz="2800" b="1" dirty="0" smtClean="0"/>
              <a:t>GHG Emissions</a:t>
            </a:r>
          </a:p>
          <a:p>
            <a:r>
              <a:rPr lang="en-US" sz="2800" b="1" i="1" dirty="0" smtClean="0"/>
              <a:t>California:</a:t>
            </a:r>
          </a:p>
          <a:p>
            <a:endParaRPr lang="en-US" sz="2800" dirty="0" smtClean="0"/>
          </a:p>
          <a:p>
            <a:r>
              <a:rPr lang="en-US" sz="2800" dirty="0" smtClean="0"/>
              <a:t>SB 32: 40% below 1990 / 2020</a:t>
            </a:r>
          </a:p>
          <a:p>
            <a:endParaRPr lang="en-US" sz="2800" dirty="0"/>
          </a:p>
          <a:p>
            <a:r>
              <a:rPr lang="en-US" sz="2800" dirty="0" smtClean="0"/>
              <a:t>Exec Order: Carbon Neutrality by 2045</a:t>
            </a:r>
          </a:p>
          <a:p>
            <a:endParaRPr lang="en-US" sz="2800" dirty="0"/>
          </a:p>
        </p:txBody>
      </p:sp>
      <p:sp>
        <p:nvSpPr>
          <p:cNvPr id="5" name="TextBox 4"/>
          <p:cNvSpPr txBox="1"/>
          <p:nvPr/>
        </p:nvSpPr>
        <p:spPr>
          <a:xfrm>
            <a:off x="461961" y="5270729"/>
            <a:ext cx="5595938" cy="954107"/>
          </a:xfrm>
          <a:prstGeom prst="rect">
            <a:avLst/>
          </a:prstGeom>
          <a:noFill/>
        </p:spPr>
        <p:txBody>
          <a:bodyPr wrap="square" rtlCol="0">
            <a:spAutoFit/>
          </a:bodyPr>
          <a:lstStyle/>
          <a:p>
            <a:pPr algn="ctr"/>
            <a:r>
              <a:rPr lang="en-US" sz="2800" b="1" i="1" dirty="0" smtClean="0"/>
              <a:t>Mobile Source Strategy update Fall 2020</a:t>
            </a:r>
            <a:endParaRPr lang="en-US" sz="2800" b="1" i="1" dirty="0"/>
          </a:p>
        </p:txBody>
      </p:sp>
      <p:sp>
        <p:nvSpPr>
          <p:cNvPr id="13" name="TextBox 12"/>
          <p:cNvSpPr txBox="1"/>
          <p:nvPr/>
        </p:nvSpPr>
        <p:spPr>
          <a:xfrm>
            <a:off x="6686549" y="5265847"/>
            <a:ext cx="4548188" cy="954107"/>
          </a:xfrm>
          <a:prstGeom prst="rect">
            <a:avLst/>
          </a:prstGeom>
          <a:noFill/>
        </p:spPr>
        <p:txBody>
          <a:bodyPr wrap="square" rtlCol="0">
            <a:spAutoFit/>
          </a:bodyPr>
          <a:lstStyle/>
          <a:p>
            <a:pPr algn="ctr"/>
            <a:r>
              <a:rPr lang="en-US" sz="2800" b="1" i="1" dirty="0" smtClean="0"/>
              <a:t>Scoping Plan Update Late 2022</a:t>
            </a:r>
            <a:endParaRPr lang="en-US" sz="2800" b="1" i="1" dirty="0"/>
          </a:p>
        </p:txBody>
      </p:sp>
    </p:spTree>
    <p:extLst>
      <p:ext uri="{BB962C8B-B14F-4D97-AF65-F5344CB8AC3E}">
        <p14:creationId xmlns:p14="http://schemas.microsoft.com/office/powerpoint/2010/main" val="13434787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LDV Tech Projections in Baseline</a:t>
            </a:r>
            <a:endParaRPr lang="en-US" sz="6533" dirty="0"/>
          </a:p>
        </p:txBody>
      </p:sp>
      <p:sp>
        <p:nvSpPr>
          <p:cNvPr id="4" name="Slide Number Placeholder 3"/>
          <p:cNvSpPr>
            <a:spLocks noGrp="1"/>
          </p:cNvSpPr>
          <p:nvPr>
            <p:ph type="sldNum" sz="quarter" idx="4"/>
          </p:nvPr>
        </p:nvSpPr>
        <p:spPr/>
        <p:txBody>
          <a:bodyPr/>
          <a:lstStyle/>
          <a:p>
            <a:pPr defTabSz="609585">
              <a:defRPr/>
            </a:pPr>
            <a:fld id="{F01DF9B2-7F23-5B4A-9BBE-C5890CF05FB0}" type="slidenum">
              <a:rPr lang="en-US">
                <a:solidFill>
                  <a:srgbClr val="4D4D4F"/>
                </a:solidFill>
                <a:latin typeface="Arial" panose="020B0604020202020204"/>
              </a:rPr>
              <a:pPr defTabSz="609585">
                <a:defRPr/>
              </a:pPr>
              <a:t>4</a:t>
            </a:fld>
            <a:endParaRPr lang="en-US" dirty="0">
              <a:solidFill>
                <a:srgbClr val="4D4D4F"/>
              </a:solidFill>
              <a:latin typeface="Arial" panose="020B0604020202020204"/>
            </a:endParaRPr>
          </a:p>
        </p:txBody>
      </p:sp>
      <p:pic>
        <p:nvPicPr>
          <p:cNvPr id="13" name="Picture 12"/>
          <p:cNvPicPr>
            <a:picLocks noChangeAspect="1"/>
          </p:cNvPicPr>
          <p:nvPr/>
        </p:nvPicPr>
        <p:blipFill rotWithShape="1">
          <a:blip r:embed="rId3"/>
          <a:srcRect t="13927"/>
          <a:stretch/>
        </p:blipFill>
        <p:spPr>
          <a:xfrm>
            <a:off x="609600" y="1274764"/>
            <a:ext cx="7898484" cy="4938713"/>
          </a:xfrm>
          <a:prstGeom prst="rect">
            <a:avLst/>
          </a:prstGeom>
          <a:ln>
            <a:solidFill>
              <a:schemeClr val="tx1"/>
            </a:solidFill>
          </a:ln>
        </p:spPr>
      </p:pic>
      <p:sp>
        <p:nvSpPr>
          <p:cNvPr id="14" name="TextBox 13"/>
          <p:cNvSpPr txBox="1"/>
          <p:nvPr/>
        </p:nvSpPr>
        <p:spPr>
          <a:xfrm>
            <a:off x="8715412" y="1274764"/>
            <a:ext cx="3286125" cy="4832092"/>
          </a:xfrm>
          <a:prstGeom prst="rect">
            <a:avLst/>
          </a:prstGeom>
          <a:solidFill>
            <a:schemeClr val="accent6">
              <a:lumMod val="20000"/>
              <a:lumOff val="80000"/>
            </a:schemeClr>
          </a:solidFill>
          <a:ln>
            <a:solidFill>
              <a:schemeClr val="tx1"/>
            </a:solidFill>
          </a:ln>
        </p:spPr>
        <p:txBody>
          <a:bodyPr wrap="square" rtlCol="0">
            <a:spAutoFit/>
          </a:bodyPr>
          <a:lstStyle/>
          <a:p>
            <a:r>
              <a:rPr lang="en-US" sz="2800" i="1" dirty="0" smtClean="0"/>
              <a:t>Current policies expected to achieve on-road ZEV + PHEVs  (and sales):</a:t>
            </a:r>
          </a:p>
          <a:p>
            <a:endParaRPr lang="en-US" sz="2800" i="1" dirty="0"/>
          </a:p>
          <a:p>
            <a:r>
              <a:rPr lang="en-US" sz="2800" b="1" i="1" dirty="0" smtClean="0"/>
              <a:t>~1.5 M by 2025 (11%)</a:t>
            </a:r>
          </a:p>
          <a:p>
            <a:endParaRPr lang="en-US" sz="2800" b="1" i="1" dirty="0" smtClean="0"/>
          </a:p>
          <a:p>
            <a:r>
              <a:rPr lang="en-US" sz="2800" b="1" i="1" dirty="0" smtClean="0"/>
              <a:t>~2.4 M by 2030 (13%)</a:t>
            </a:r>
            <a:endParaRPr lang="en-US" sz="2800" b="1" i="1" dirty="0"/>
          </a:p>
        </p:txBody>
      </p:sp>
    </p:spTree>
    <p:extLst>
      <p:ext uri="{BB962C8B-B14F-4D97-AF65-F5344CB8AC3E}">
        <p14:creationId xmlns:p14="http://schemas.microsoft.com/office/powerpoint/2010/main" val="12992830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defTabSz="609585">
              <a:defRPr/>
            </a:pPr>
            <a:fld id="{F01DF9B2-7F23-5B4A-9BBE-C5890CF05FB0}" type="slidenum">
              <a:rPr lang="en-US">
                <a:solidFill>
                  <a:srgbClr val="4D4D4F"/>
                </a:solidFill>
                <a:latin typeface="Arial" panose="020B0604020202020204"/>
              </a:rPr>
              <a:pPr defTabSz="609585">
                <a:defRPr/>
              </a:pPr>
              <a:t>5</a:t>
            </a:fld>
            <a:endParaRPr lang="en-US" dirty="0">
              <a:solidFill>
                <a:srgbClr val="4D4D4F"/>
              </a:solidFill>
              <a:latin typeface="Arial" panose="020B0604020202020204"/>
            </a:endParaRPr>
          </a:p>
        </p:txBody>
      </p:sp>
      <p:grpSp>
        <p:nvGrpSpPr>
          <p:cNvPr id="3" name="Group 2"/>
          <p:cNvGrpSpPr>
            <a:grpSpLocks noChangeAspect="1"/>
          </p:cNvGrpSpPr>
          <p:nvPr/>
        </p:nvGrpSpPr>
        <p:grpSpPr>
          <a:xfrm>
            <a:off x="1299726" y="2206879"/>
            <a:ext cx="9763738" cy="4269511"/>
            <a:chOff x="1158118" y="1063229"/>
            <a:chExt cx="7930103" cy="3170850"/>
          </a:xfrm>
        </p:grpSpPr>
        <p:pic>
          <p:nvPicPr>
            <p:cNvPr id="6" name="Picture 5"/>
            <p:cNvPicPr>
              <a:picLocks noChangeAspect="1"/>
            </p:cNvPicPr>
            <p:nvPr/>
          </p:nvPicPr>
          <p:blipFill>
            <a:blip r:embed="rId3"/>
            <a:stretch>
              <a:fillRect/>
            </a:stretch>
          </p:blipFill>
          <p:spPr>
            <a:xfrm>
              <a:off x="1158118" y="1063229"/>
              <a:ext cx="7930103" cy="3170850"/>
            </a:xfrm>
            <a:prstGeom prst="rect">
              <a:avLst/>
            </a:prstGeom>
            <a:solidFill>
              <a:schemeClr val="bg1"/>
            </a:solidFill>
            <a:ln>
              <a:solidFill>
                <a:schemeClr val="tx1"/>
              </a:solidFill>
            </a:ln>
          </p:spPr>
        </p:pic>
        <p:cxnSp>
          <p:nvCxnSpPr>
            <p:cNvPr id="10" name="Straight Connector 9"/>
            <p:cNvCxnSpPr/>
            <p:nvPr/>
          </p:nvCxnSpPr>
          <p:spPr>
            <a:xfrm flipV="1">
              <a:off x="4513924" y="1063291"/>
              <a:ext cx="0" cy="2738746"/>
            </a:xfrm>
            <a:prstGeom prst="line">
              <a:avLst/>
            </a:prstGeom>
            <a:ln w="38100">
              <a:solidFill>
                <a:srgbClr val="C00000">
                  <a:alpha val="75000"/>
                </a:srgbClr>
              </a:solidFill>
              <a:prstDash val="dash"/>
            </a:ln>
          </p:spPr>
          <p:style>
            <a:lnRef idx="1">
              <a:schemeClr val="accent1"/>
            </a:lnRef>
            <a:fillRef idx="0">
              <a:schemeClr val="accent1"/>
            </a:fillRef>
            <a:effectRef idx="0">
              <a:schemeClr val="accent1"/>
            </a:effectRef>
            <a:fontRef idx="minor">
              <a:schemeClr val="tx1"/>
            </a:fontRef>
          </p:style>
        </p:cxnSp>
      </p:grpSp>
      <p:sp>
        <p:nvSpPr>
          <p:cNvPr id="12" name="TextBox 11"/>
          <p:cNvSpPr txBox="1"/>
          <p:nvPr/>
        </p:nvSpPr>
        <p:spPr>
          <a:xfrm>
            <a:off x="1745157" y="1293052"/>
            <a:ext cx="9225280" cy="830997"/>
          </a:xfrm>
          <a:prstGeom prst="rect">
            <a:avLst/>
          </a:prstGeom>
          <a:noFill/>
        </p:spPr>
        <p:txBody>
          <a:bodyPr wrap="square" rtlCol="0">
            <a:spAutoFit/>
          </a:bodyPr>
          <a:lstStyle/>
          <a:p>
            <a:pPr marL="224361" indent="-224361" defTabSz="609585">
              <a:buFont typeface="Arial" panose="020B0604020202020204" pitchFamily="34" charset="0"/>
              <a:buChar char="•"/>
            </a:pPr>
            <a:r>
              <a:rPr lang="en-US" sz="2400" dirty="0">
                <a:solidFill>
                  <a:srgbClr val="4D4D4F"/>
                </a:solidFill>
                <a:latin typeface="Arial" panose="020B0604020202020204"/>
              </a:rPr>
              <a:t>100% sales ZEVs &amp; PHEVs by 2035; Not aggressive enough</a:t>
            </a:r>
          </a:p>
          <a:p>
            <a:pPr marL="224361" indent="-224361" defTabSz="609585">
              <a:buFont typeface="Arial" panose="020B0604020202020204" pitchFamily="34" charset="0"/>
              <a:buChar char="•"/>
            </a:pPr>
            <a:r>
              <a:rPr lang="en-US" sz="2400" b="1" i="1" dirty="0" smtClean="0">
                <a:solidFill>
                  <a:srgbClr val="4D4D4F"/>
                </a:solidFill>
                <a:latin typeface="Arial" panose="020B0604020202020204"/>
              </a:rPr>
              <a:t>PRELIMINARY – New scenarios to be released in fall 2020</a:t>
            </a:r>
            <a:endParaRPr lang="en-US" sz="2400" b="1" i="1" dirty="0">
              <a:solidFill>
                <a:srgbClr val="4D4D4F"/>
              </a:solidFill>
              <a:latin typeface="Arial" panose="020B0604020202020204"/>
            </a:endParaRPr>
          </a:p>
        </p:txBody>
      </p:sp>
      <p:sp>
        <p:nvSpPr>
          <p:cNvPr id="13" name="Title 1"/>
          <p:cNvSpPr>
            <a:spLocks noGrp="1"/>
          </p:cNvSpPr>
          <p:nvPr>
            <p:ph type="title"/>
          </p:nvPr>
        </p:nvSpPr>
        <p:spPr>
          <a:xfrm>
            <a:off x="300039" y="274639"/>
            <a:ext cx="11687174" cy="1143000"/>
          </a:xfrm>
        </p:spPr>
        <p:txBody>
          <a:bodyPr>
            <a:normAutofit/>
          </a:bodyPr>
          <a:lstStyle/>
          <a:p>
            <a:r>
              <a:rPr lang="en-US" dirty="0" smtClean="0"/>
              <a:t>LDV Tech Needed for Deep Reductions</a:t>
            </a:r>
            <a:endParaRPr lang="en-US" sz="6533" dirty="0"/>
          </a:p>
        </p:txBody>
      </p:sp>
      <p:sp>
        <p:nvSpPr>
          <p:cNvPr id="14" name="TextBox 13"/>
          <p:cNvSpPr txBox="1"/>
          <p:nvPr/>
        </p:nvSpPr>
        <p:spPr>
          <a:xfrm>
            <a:off x="2528887" y="2278319"/>
            <a:ext cx="3000375" cy="1015663"/>
          </a:xfrm>
          <a:prstGeom prst="rect">
            <a:avLst/>
          </a:prstGeom>
          <a:solidFill>
            <a:schemeClr val="accent6">
              <a:lumMod val="20000"/>
              <a:lumOff val="80000"/>
            </a:schemeClr>
          </a:solidFill>
          <a:ln>
            <a:solidFill>
              <a:schemeClr val="tx1"/>
            </a:solidFill>
          </a:ln>
        </p:spPr>
        <p:txBody>
          <a:bodyPr wrap="square" rtlCol="0">
            <a:spAutoFit/>
          </a:bodyPr>
          <a:lstStyle/>
          <a:p>
            <a:r>
              <a:rPr lang="en-US" sz="2000" b="1" i="1" dirty="0" smtClean="0"/>
              <a:t>More than 5M ZEVs + PHEVs needed by 2030 (at least 50% sales)</a:t>
            </a:r>
            <a:endParaRPr lang="en-US" sz="2000" b="1" i="1" dirty="0"/>
          </a:p>
        </p:txBody>
      </p:sp>
    </p:spTree>
    <p:extLst>
      <p:ext uri="{BB962C8B-B14F-4D97-AF65-F5344CB8AC3E}">
        <p14:creationId xmlns:p14="http://schemas.microsoft.com/office/powerpoint/2010/main" val="3232262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defTabSz="609585">
              <a:defRPr/>
            </a:pPr>
            <a:fld id="{F01DF9B2-7F23-5B4A-9BBE-C5890CF05FB0}" type="slidenum">
              <a:rPr lang="en-US">
                <a:solidFill>
                  <a:srgbClr val="4D4D4F"/>
                </a:solidFill>
                <a:latin typeface="Arial" panose="020B0604020202020204"/>
              </a:rPr>
              <a:pPr defTabSz="609585">
                <a:defRPr/>
              </a:pPr>
              <a:t>6</a:t>
            </a:fld>
            <a:endParaRPr lang="en-US" dirty="0">
              <a:solidFill>
                <a:srgbClr val="4D4D4F"/>
              </a:solidFill>
              <a:latin typeface="Arial" panose="020B0604020202020204"/>
            </a:endParaRPr>
          </a:p>
        </p:txBody>
      </p:sp>
      <p:sp>
        <p:nvSpPr>
          <p:cNvPr id="2" name="Title 1"/>
          <p:cNvSpPr>
            <a:spLocks noGrp="1"/>
          </p:cNvSpPr>
          <p:nvPr>
            <p:ph type="title"/>
          </p:nvPr>
        </p:nvSpPr>
        <p:spPr>
          <a:xfrm>
            <a:off x="609600" y="101252"/>
            <a:ext cx="10972800" cy="1143000"/>
          </a:xfrm>
        </p:spPr>
        <p:txBody>
          <a:bodyPr>
            <a:noAutofit/>
          </a:bodyPr>
          <a:lstStyle/>
          <a:p>
            <a:r>
              <a:rPr lang="en-US" sz="4000" dirty="0" smtClean="0"/>
              <a:t>LDV Policies and Strategies</a:t>
            </a:r>
            <a:endParaRPr lang="en-US" sz="4000" dirty="0"/>
          </a:p>
        </p:txBody>
      </p:sp>
      <p:sp>
        <p:nvSpPr>
          <p:cNvPr id="3" name="Content Placeholder 2"/>
          <p:cNvSpPr>
            <a:spLocks noGrp="1"/>
          </p:cNvSpPr>
          <p:nvPr>
            <p:ph idx="1"/>
          </p:nvPr>
        </p:nvSpPr>
        <p:spPr>
          <a:xfrm>
            <a:off x="900113" y="1244253"/>
            <a:ext cx="11028841" cy="5043812"/>
          </a:xfrm>
        </p:spPr>
        <p:txBody>
          <a:bodyPr>
            <a:noAutofit/>
          </a:bodyPr>
          <a:lstStyle/>
          <a:p>
            <a:pPr marL="518147">
              <a:spcBef>
                <a:spcPts val="1200"/>
              </a:spcBef>
            </a:pPr>
            <a:r>
              <a:rPr lang="en-US" sz="3200" b="1" dirty="0" smtClean="0"/>
              <a:t>Stronger vehicle </a:t>
            </a:r>
            <a:r>
              <a:rPr lang="en-US" sz="3200" b="1" dirty="0" err="1" smtClean="0"/>
              <a:t>regs</a:t>
            </a:r>
            <a:r>
              <a:rPr lang="en-US" sz="3200" b="1" dirty="0" smtClean="0"/>
              <a:t> for post 2026 model years</a:t>
            </a:r>
          </a:p>
          <a:p>
            <a:pPr marL="1051533" lvl="1">
              <a:spcBef>
                <a:spcPts val="1200"/>
              </a:spcBef>
            </a:pPr>
            <a:r>
              <a:rPr lang="en-US" sz="2400" dirty="0"/>
              <a:t>ZEV Regulation </a:t>
            </a:r>
            <a:r>
              <a:rPr lang="en-US" sz="2400" dirty="0" smtClean="0"/>
              <a:t>– Moving beyond early adopters</a:t>
            </a:r>
          </a:p>
          <a:p>
            <a:pPr marL="1584920" lvl="2">
              <a:spcBef>
                <a:spcPts val="1200"/>
              </a:spcBef>
            </a:pPr>
            <a:r>
              <a:rPr lang="en-US" sz="2133" dirty="0" smtClean="0">
                <a:solidFill>
                  <a:srgbClr val="0070C0"/>
                </a:solidFill>
              </a:rPr>
              <a:t>With large population of ZEVs – implications on wide public EVSE/H2 needs</a:t>
            </a:r>
            <a:endParaRPr lang="en-US" sz="2133" dirty="0">
              <a:solidFill>
                <a:srgbClr val="0070C0"/>
              </a:solidFill>
            </a:endParaRPr>
          </a:p>
          <a:p>
            <a:pPr marL="1051533" lvl="1">
              <a:spcBef>
                <a:spcPts val="1200"/>
              </a:spcBef>
            </a:pPr>
            <a:r>
              <a:rPr lang="en-US" sz="2400" dirty="0" smtClean="0"/>
              <a:t>LEV GHG – Pushing ICE </a:t>
            </a:r>
            <a:r>
              <a:rPr lang="en-US" sz="2400" dirty="0" smtClean="0"/>
              <a:t>GHG </a:t>
            </a:r>
            <a:r>
              <a:rPr lang="en-US" sz="2400" dirty="0" smtClean="0"/>
              <a:t>improvements on top of ZEVs</a:t>
            </a:r>
          </a:p>
          <a:p>
            <a:pPr marL="1051533" lvl="1">
              <a:spcBef>
                <a:spcPts val="1200"/>
              </a:spcBef>
            </a:pPr>
            <a:r>
              <a:rPr lang="en-US" sz="2400" dirty="0" smtClean="0"/>
              <a:t>LEV Criteria – Ensuring real world emission reductions</a:t>
            </a:r>
          </a:p>
          <a:p>
            <a:pPr marL="1051533" lvl="1">
              <a:spcBef>
                <a:spcPts val="1200"/>
              </a:spcBef>
            </a:pPr>
            <a:r>
              <a:rPr lang="en-US" sz="2400" b="1" i="1" dirty="0" smtClean="0"/>
              <a:t>Board hearing late 2021</a:t>
            </a:r>
          </a:p>
          <a:p>
            <a:pPr marL="518147">
              <a:spcBef>
                <a:spcPts val="1200"/>
              </a:spcBef>
            </a:pPr>
            <a:r>
              <a:rPr lang="en-US" sz="3200" b="1" dirty="0" smtClean="0"/>
              <a:t>Clean Miles Standard on TNCs, 2023 - 2030</a:t>
            </a:r>
          </a:p>
          <a:p>
            <a:pPr marL="1051533" lvl="1">
              <a:spcBef>
                <a:spcPts val="1200"/>
              </a:spcBef>
            </a:pPr>
            <a:r>
              <a:rPr lang="en-US" sz="2400" dirty="0" smtClean="0"/>
              <a:t>Increasing </a:t>
            </a:r>
            <a:r>
              <a:rPr lang="en-US" sz="2400" dirty="0" err="1" smtClean="0"/>
              <a:t>eVMT</a:t>
            </a:r>
            <a:r>
              <a:rPr lang="en-US" sz="2400" dirty="0" smtClean="0"/>
              <a:t> requirements (Uber, Lyft, </a:t>
            </a:r>
            <a:r>
              <a:rPr lang="en-US" sz="2400" dirty="0" err="1" smtClean="0"/>
              <a:t>etc</a:t>
            </a:r>
            <a:r>
              <a:rPr lang="en-US" sz="2400" dirty="0" smtClean="0"/>
              <a:t>)</a:t>
            </a:r>
          </a:p>
          <a:p>
            <a:pPr marL="1584920" lvl="2">
              <a:spcBef>
                <a:spcPts val="1200"/>
              </a:spcBef>
            </a:pPr>
            <a:r>
              <a:rPr lang="en-US" sz="2133" dirty="0" smtClean="0">
                <a:solidFill>
                  <a:srgbClr val="0070C0"/>
                </a:solidFill>
              </a:rPr>
              <a:t>Implications for DCFC to support higher mileage TNC drivers</a:t>
            </a:r>
          </a:p>
          <a:p>
            <a:pPr marL="1051533" lvl="1">
              <a:spcBef>
                <a:spcPts val="1200"/>
              </a:spcBef>
            </a:pPr>
            <a:r>
              <a:rPr lang="en-US" sz="2400" b="1" i="1" dirty="0" smtClean="0"/>
              <a:t>Board hearing Dec 2020</a:t>
            </a:r>
          </a:p>
        </p:txBody>
      </p:sp>
    </p:spTree>
    <p:extLst>
      <p:ext uri="{BB962C8B-B14F-4D97-AF65-F5344CB8AC3E}">
        <p14:creationId xmlns:p14="http://schemas.microsoft.com/office/powerpoint/2010/main" val="27758037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9"/>
          <p:cNvGraphicFramePr>
            <a:graphicFrameLocks/>
          </p:cNvGraphicFramePr>
          <p:nvPr>
            <p:extLst/>
          </p:nvPr>
        </p:nvGraphicFramePr>
        <p:xfrm>
          <a:off x="877004" y="2663673"/>
          <a:ext cx="10218459" cy="3609789"/>
        </p:xfrm>
        <a:graphic>
          <a:graphicData uri="http://schemas.openxmlformats.org/drawingml/2006/chart">
            <c:chart xmlns:c="http://schemas.openxmlformats.org/drawingml/2006/chart" xmlns:r="http://schemas.openxmlformats.org/officeDocument/2006/relationships" r:id="rId3"/>
          </a:graphicData>
        </a:graphic>
      </p:graphicFrame>
      <p:sp>
        <p:nvSpPr>
          <p:cNvPr id="2" name="Title 1"/>
          <p:cNvSpPr>
            <a:spLocks noGrp="1"/>
          </p:cNvSpPr>
          <p:nvPr>
            <p:ph type="title"/>
          </p:nvPr>
        </p:nvSpPr>
        <p:spPr/>
        <p:txBody>
          <a:bodyPr>
            <a:normAutofit fontScale="90000"/>
          </a:bodyPr>
          <a:lstStyle/>
          <a:p>
            <a:r>
              <a:rPr lang="en-US" dirty="0"/>
              <a:t>2020 Mobile Source </a:t>
            </a:r>
            <a:r>
              <a:rPr lang="en-US" dirty="0" smtClean="0"/>
              <a:t>Scenario for MDV</a:t>
            </a:r>
            <a:endParaRPr lang="en-US" dirty="0"/>
          </a:p>
        </p:txBody>
      </p:sp>
      <p:sp>
        <p:nvSpPr>
          <p:cNvPr id="4" name="Slide Number Placeholder 3"/>
          <p:cNvSpPr>
            <a:spLocks noGrp="1"/>
          </p:cNvSpPr>
          <p:nvPr>
            <p:ph type="sldNum" sz="quarter" idx="4"/>
          </p:nvPr>
        </p:nvSpPr>
        <p:spPr/>
        <p:txBody>
          <a:bodyPr/>
          <a:lstStyle/>
          <a:p>
            <a:pPr>
              <a:defRPr/>
            </a:pPr>
            <a:fld id="{F01DF9B2-7F23-5B4A-9BBE-C5890CF05FB0}" type="slidenum">
              <a:rPr lang="en-US" smtClean="0"/>
              <a:pPr>
                <a:defRPr/>
              </a:pPr>
              <a:t>7</a:t>
            </a:fld>
            <a:endParaRPr lang="en-US" dirty="0"/>
          </a:p>
        </p:txBody>
      </p:sp>
      <p:sp>
        <p:nvSpPr>
          <p:cNvPr id="5" name="Text Placeholder 2"/>
          <p:cNvSpPr>
            <a:spLocks noGrp="1"/>
          </p:cNvSpPr>
          <p:nvPr>
            <p:ph idx="1"/>
          </p:nvPr>
        </p:nvSpPr>
        <p:spPr>
          <a:xfrm>
            <a:off x="505217" y="1285103"/>
            <a:ext cx="11181565" cy="3183465"/>
          </a:xfrm>
        </p:spPr>
        <p:txBody>
          <a:bodyPr>
            <a:normAutofit/>
          </a:bodyPr>
          <a:lstStyle/>
          <a:p>
            <a:pPr>
              <a:spcBef>
                <a:spcPts val="400"/>
              </a:spcBef>
            </a:pPr>
            <a:r>
              <a:rPr lang="en-US" sz="2400" dirty="0"/>
              <a:t>Considered a </a:t>
            </a:r>
            <a:r>
              <a:rPr lang="en-US" sz="2400" dirty="0" smtClean="0"/>
              <a:t>scenario to achieve </a:t>
            </a:r>
            <a:r>
              <a:rPr lang="en-US" sz="2400" dirty="0"/>
              <a:t>long-term climate goals</a:t>
            </a:r>
          </a:p>
          <a:p>
            <a:pPr>
              <a:spcBef>
                <a:spcPts val="400"/>
              </a:spcBef>
            </a:pPr>
            <a:r>
              <a:rPr lang="en-US" sz="2400" dirty="0"/>
              <a:t>Strategy: </a:t>
            </a:r>
            <a:r>
              <a:rPr lang="en-US" sz="2400" dirty="0" smtClean="0"/>
              <a:t>Ambitious </a:t>
            </a:r>
            <a:r>
              <a:rPr lang="en-US" sz="2400" dirty="0"/>
              <a:t>ZEV penetration for newer vehicles</a:t>
            </a:r>
          </a:p>
          <a:p>
            <a:pPr>
              <a:spcBef>
                <a:spcPts val="400"/>
              </a:spcBef>
            </a:pPr>
            <a:endParaRPr lang="en-US" sz="800" b="1" dirty="0"/>
          </a:p>
        </p:txBody>
      </p:sp>
      <p:sp>
        <p:nvSpPr>
          <p:cNvPr id="12" name="TextBox 11"/>
          <p:cNvSpPr txBox="1"/>
          <p:nvPr/>
        </p:nvSpPr>
        <p:spPr>
          <a:xfrm>
            <a:off x="4873082" y="4341635"/>
            <a:ext cx="3147015" cy="646331"/>
          </a:xfrm>
          <a:prstGeom prst="rect">
            <a:avLst/>
          </a:prstGeom>
          <a:noFill/>
        </p:spPr>
        <p:txBody>
          <a:bodyPr wrap="none" rtlCol="0">
            <a:spAutoFit/>
          </a:bodyPr>
          <a:lstStyle/>
          <a:p>
            <a:r>
              <a:rPr lang="en-US" dirty="0" smtClean="0">
                <a:solidFill>
                  <a:schemeClr val="tx1">
                    <a:lumMod val="50000"/>
                  </a:schemeClr>
                </a:solidFill>
              </a:rPr>
              <a:t>Internal Combustion Engines</a:t>
            </a:r>
          </a:p>
          <a:p>
            <a:pPr algn="ctr"/>
            <a:r>
              <a:rPr lang="en-US" dirty="0" smtClean="0">
                <a:solidFill>
                  <a:schemeClr val="tx1">
                    <a:lumMod val="50000"/>
                  </a:schemeClr>
                </a:solidFill>
              </a:rPr>
              <a:t>(Mostly LEV Certified)</a:t>
            </a:r>
            <a:endParaRPr lang="en-US" dirty="0">
              <a:solidFill>
                <a:schemeClr val="tx1">
                  <a:lumMod val="50000"/>
                </a:schemeClr>
              </a:solidFill>
            </a:endParaRPr>
          </a:p>
        </p:txBody>
      </p:sp>
      <p:sp>
        <p:nvSpPr>
          <p:cNvPr id="13" name="TextBox 12"/>
          <p:cNvSpPr txBox="1"/>
          <p:nvPr/>
        </p:nvSpPr>
        <p:spPr>
          <a:xfrm>
            <a:off x="8391884" y="3965622"/>
            <a:ext cx="2159566" cy="369332"/>
          </a:xfrm>
          <a:prstGeom prst="rect">
            <a:avLst/>
          </a:prstGeom>
          <a:noFill/>
        </p:spPr>
        <p:txBody>
          <a:bodyPr wrap="none" rtlCol="0">
            <a:spAutoFit/>
          </a:bodyPr>
          <a:lstStyle/>
          <a:p>
            <a:r>
              <a:rPr lang="en-US" b="1" dirty="0" smtClean="0">
                <a:solidFill>
                  <a:schemeClr val="tx1">
                    <a:lumMod val="50000"/>
                  </a:schemeClr>
                </a:solidFill>
              </a:rPr>
              <a:t>Medium-Duty ZEV</a:t>
            </a:r>
            <a:endParaRPr lang="en-US" b="1" dirty="0">
              <a:solidFill>
                <a:schemeClr val="tx1">
                  <a:lumMod val="50000"/>
                </a:schemeClr>
              </a:solidFill>
            </a:endParaRPr>
          </a:p>
        </p:txBody>
      </p:sp>
      <p:cxnSp>
        <p:nvCxnSpPr>
          <p:cNvPr id="11" name="Straight Connector 10"/>
          <p:cNvCxnSpPr/>
          <p:nvPr/>
        </p:nvCxnSpPr>
        <p:spPr>
          <a:xfrm flipV="1">
            <a:off x="9360592" y="2701402"/>
            <a:ext cx="0" cy="3108960"/>
          </a:xfrm>
          <a:prstGeom prst="line">
            <a:avLst/>
          </a:prstGeom>
          <a:ln w="38100">
            <a:solidFill>
              <a:srgbClr val="C00000">
                <a:alpha val="75000"/>
              </a:srgbClr>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5482926" y="2668957"/>
            <a:ext cx="0" cy="3108960"/>
          </a:xfrm>
          <a:prstGeom prst="line">
            <a:avLst/>
          </a:prstGeom>
          <a:ln w="19050" cap="flat" cmpd="sng" algn="ctr">
            <a:solidFill>
              <a:schemeClr val="bg1">
                <a:lumMod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7" name="Straight Connector 16"/>
          <p:cNvCxnSpPr/>
          <p:nvPr/>
        </p:nvCxnSpPr>
        <p:spPr>
          <a:xfrm flipV="1">
            <a:off x="7166575" y="2734274"/>
            <a:ext cx="0" cy="3108960"/>
          </a:xfrm>
          <a:prstGeom prst="line">
            <a:avLst/>
          </a:prstGeom>
          <a:ln w="19050" cap="flat" cmpd="sng" algn="ctr">
            <a:solidFill>
              <a:schemeClr val="bg1">
                <a:lumMod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8" name="TextBox 17"/>
          <p:cNvSpPr txBox="1"/>
          <p:nvPr/>
        </p:nvSpPr>
        <p:spPr>
          <a:xfrm>
            <a:off x="6943502" y="2187669"/>
            <a:ext cx="559769" cy="543867"/>
          </a:xfrm>
          <a:prstGeom prst="rect">
            <a:avLst/>
          </a:prstGeom>
          <a:solidFill>
            <a:schemeClr val="bg1"/>
          </a:solidFill>
          <a:ln w="3175">
            <a:noFill/>
          </a:ln>
        </p:spPr>
        <p:txBody>
          <a:bodyPr wrap="none" rtlCol="0">
            <a:spAutoFit/>
          </a:bodyPr>
          <a:lstStyle/>
          <a:p>
            <a:pPr defTabSz="609585"/>
            <a:r>
              <a:rPr lang="en-US" sz="1467" b="1" dirty="0" smtClean="0">
                <a:solidFill>
                  <a:srgbClr val="00B050"/>
                </a:solidFill>
              </a:rPr>
              <a:t>25%</a:t>
            </a:r>
            <a:endParaRPr lang="en-US" sz="1467" b="1" dirty="0">
              <a:solidFill>
                <a:srgbClr val="00B050"/>
              </a:solidFill>
            </a:endParaRPr>
          </a:p>
          <a:p>
            <a:pPr defTabSz="609585"/>
            <a:r>
              <a:rPr lang="en-US" sz="1467" b="1" dirty="0" smtClean="0">
                <a:solidFill>
                  <a:srgbClr val="4D4D4F"/>
                </a:solidFill>
              </a:rPr>
              <a:t>75%</a:t>
            </a:r>
            <a:endParaRPr lang="en-US" sz="1467" b="1" dirty="0">
              <a:solidFill>
                <a:srgbClr val="4D4D4F"/>
              </a:solidFill>
            </a:endParaRPr>
          </a:p>
        </p:txBody>
      </p:sp>
      <p:sp>
        <p:nvSpPr>
          <p:cNvPr id="19" name="TextBox 18"/>
          <p:cNvSpPr txBox="1"/>
          <p:nvPr/>
        </p:nvSpPr>
        <p:spPr>
          <a:xfrm>
            <a:off x="3367272" y="2157535"/>
            <a:ext cx="654346" cy="543867"/>
          </a:xfrm>
          <a:prstGeom prst="rect">
            <a:avLst/>
          </a:prstGeom>
          <a:noFill/>
        </p:spPr>
        <p:txBody>
          <a:bodyPr wrap="none" rtlCol="0">
            <a:spAutoFit/>
          </a:bodyPr>
          <a:lstStyle/>
          <a:p>
            <a:pPr defTabSz="609585"/>
            <a:r>
              <a:rPr lang="en-US" sz="1467" b="1" dirty="0">
                <a:solidFill>
                  <a:srgbClr val="00B050"/>
                </a:solidFill>
                <a:latin typeface="Arial" panose="020B0604020202020204"/>
              </a:rPr>
              <a:t>ZEVs</a:t>
            </a:r>
          </a:p>
          <a:p>
            <a:pPr defTabSz="609585"/>
            <a:r>
              <a:rPr lang="en-US" sz="1467" b="1" dirty="0" smtClean="0">
                <a:solidFill>
                  <a:srgbClr val="4D4D4F"/>
                </a:solidFill>
                <a:latin typeface="Arial" panose="020B0604020202020204"/>
              </a:rPr>
              <a:t>ICE</a:t>
            </a:r>
            <a:endParaRPr lang="en-US" sz="1467" b="1" dirty="0">
              <a:solidFill>
                <a:srgbClr val="4D4D4F"/>
              </a:solidFill>
              <a:latin typeface="Arial" panose="020B0604020202020204"/>
            </a:endParaRPr>
          </a:p>
        </p:txBody>
      </p:sp>
      <p:sp>
        <p:nvSpPr>
          <p:cNvPr id="20" name="TextBox 19"/>
          <p:cNvSpPr txBox="1"/>
          <p:nvPr/>
        </p:nvSpPr>
        <p:spPr>
          <a:xfrm>
            <a:off x="5232659" y="2157535"/>
            <a:ext cx="559769" cy="543867"/>
          </a:xfrm>
          <a:prstGeom prst="rect">
            <a:avLst/>
          </a:prstGeom>
          <a:solidFill>
            <a:schemeClr val="bg1"/>
          </a:solidFill>
          <a:ln w="3175">
            <a:noFill/>
          </a:ln>
        </p:spPr>
        <p:txBody>
          <a:bodyPr wrap="none" rtlCol="0">
            <a:spAutoFit/>
          </a:bodyPr>
          <a:lstStyle/>
          <a:p>
            <a:pPr defTabSz="609585"/>
            <a:r>
              <a:rPr lang="en-US" sz="1467" b="1" dirty="0" smtClean="0">
                <a:solidFill>
                  <a:srgbClr val="00B050"/>
                </a:solidFill>
                <a:latin typeface="Arial" panose="020B0604020202020204"/>
              </a:rPr>
              <a:t>6%</a:t>
            </a:r>
            <a:endParaRPr lang="en-US" sz="1467" b="1" dirty="0">
              <a:solidFill>
                <a:srgbClr val="00B050"/>
              </a:solidFill>
              <a:latin typeface="Arial" panose="020B0604020202020204"/>
            </a:endParaRPr>
          </a:p>
          <a:p>
            <a:pPr defTabSz="609585"/>
            <a:r>
              <a:rPr lang="en-US" sz="1467" b="1" dirty="0" smtClean="0">
                <a:solidFill>
                  <a:srgbClr val="4D4D4F"/>
                </a:solidFill>
                <a:latin typeface="Arial" panose="020B0604020202020204"/>
              </a:rPr>
              <a:t>94%</a:t>
            </a:r>
            <a:endParaRPr lang="en-US" sz="1467" b="1" dirty="0">
              <a:solidFill>
                <a:srgbClr val="4D4D4F"/>
              </a:solidFill>
              <a:latin typeface="Arial" panose="020B0604020202020204"/>
            </a:endParaRPr>
          </a:p>
        </p:txBody>
      </p:sp>
      <p:sp>
        <p:nvSpPr>
          <p:cNvPr id="21" name="TextBox 20"/>
          <p:cNvSpPr txBox="1"/>
          <p:nvPr/>
        </p:nvSpPr>
        <p:spPr>
          <a:xfrm>
            <a:off x="9110195" y="2157535"/>
            <a:ext cx="559769" cy="543867"/>
          </a:xfrm>
          <a:prstGeom prst="rect">
            <a:avLst/>
          </a:prstGeom>
          <a:solidFill>
            <a:schemeClr val="bg1"/>
          </a:solidFill>
          <a:ln w="3175">
            <a:noFill/>
          </a:ln>
        </p:spPr>
        <p:txBody>
          <a:bodyPr wrap="none" rtlCol="0">
            <a:spAutoFit/>
          </a:bodyPr>
          <a:lstStyle/>
          <a:p>
            <a:pPr defTabSz="609585"/>
            <a:r>
              <a:rPr lang="en-US" sz="1467" b="1" dirty="0" smtClean="0">
                <a:solidFill>
                  <a:srgbClr val="00B050"/>
                </a:solidFill>
              </a:rPr>
              <a:t>60%</a:t>
            </a:r>
            <a:endParaRPr lang="en-US" sz="1467" b="1" dirty="0">
              <a:solidFill>
                <a:srgbClr val="00B050"/>
              </a:solidFill>
            </a:endParaRPr>
          </a:p>
          <a:p>
            <a:pPr defTabSz="609585"/>
            <a:r>
              <a:rPr lang="en-US" sz="1467" b="1" dirty="0" smtClean="0">
                <a:solidFill>
                  <a:srgbClr val="4D4D4F"/>
                </a:solidFill>
              </a:rPr>
              <a:t>40%</a:t>
            </a:r>
            <a:endParaRPr lang="en-US" sz="1467" b="1" dirty="0">
              <a:solidFill>
                <a:srgbClr val="4D4D4F"/>
              </a:solidFill>
            </a:endParaRPr>
          </a:p>
        </p:txBody>
      </p:sp>
      <p:grpSp>
        <p:nvGrpSpPr>
          <p:cNvPr id="22" name="Group 21"/>
          <p:cNvGrpSpPr/>
          <p:nvPr/>
        </p:nvGrpSpPr>
        <p:grpSpPr>
          <a:xfrm>
            <a:off x="5169415" y="2712671"/>
            <a:ext cx="627021" cy="333933"/>
            <a:chOff x="1010788" y="3511289"/>
            <a:chExt cx="470266" cy="250450"/>
          </a:xfrm>
        </p:grpSpPr>
        <p:sp>
          <p:nvSpPr>
            <p:cNvPr id="23" name="Rectangle 22"/>
            <p:cNvSpPr/>
            <p:nvPr/>
          </p:nvSpPr>
          <p:spPr>
            <a:xfrm>
              <a:off x="1032774" y="3511289"/>
              <a:ext cx="448280" cy="250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defTabSz="609585"/>
              <a:endParaRPr lang="en-US" sz="2400">
                <a:solidFill>
                  <a:srgbClr val="4D4D4F"/>
                </a:solidFill>
                <a:latin typeface="Arial" panose="020B0604020202020204"/>
              </a:endParaRPr>
            </a:p>
          </p:txBody>
        </p:sp>
        <p:sp>
          <p:nvSpPr>
            <p:cNvPr id="24" name="TextBox 23"/>
            <p:cNvSpPr txBox="1"/>
            <p:nvPr/>
          </p:nvSpPr>
          <p:spPr>
            <a:xfrm>
              <a:off x="1010788" y="3511289"/>
              <a:ext cx="451085" cy="238575"/>
            </a:xfrm>
            <a:prstGeom prst="rect">
              <a:avLst/>
            </a:prstGeom>
            <a:noFill/>
          </p:spPr>
          <p:txBody>
            <a:bodyPr wrap="none" rtlCol="0">
              <a:spAutoFit/>
            </a:bodyPr>
            <a:lstStyle/>
            <a:p>
              <a:pPr defTabSz="609585"/>
              <a:r>
                <a:rPr lang="en-US" sz="1467" b="1" dirty="0">
                  <a:solidFill>
                    <a:srgbClr val="4D4D4F"/>
                  </a:solidFill>
                  <a:latin typeface="Arial" panose="020B0604020202020204"/>
                </a:rPr>
                <a:t>2031</a:t>
              </a:r>
            </a:p>
          </p:txBody>
        </p:sp>
      </p:grpSp>
      <p:grpSp>
        <p:nvGrpSpPr>
          <p:cNvPr id="25" name="Group 24"/>
          <p:cNvGrpSpPr/>
          <p:nvPr/>
        </p:nvGrpSpPr>
        <p:grpSpPr>
          <a:xfrm>
            <a:off x="6853540" y="2712671"/>
            <a:ext cx="627021" cy="333933"/>
            <a:chOff x="1010788" y="3511289"/>
            <a:chExt cx="470266" cy="250450"/>
          </a:xfrm>
        </p:grpSpPr>
        <p:sp>
          <p:nvSpPr>
            <p:cNvPr id="26" name="Rectangle 25"/>
            <p:cNvSpPr/>
            <p:nvPr/>
          </p:nvSpPr>
          <p:spPr>
            <a:xfrm>
              <a:off x="1032774" y="3511289"/>
              <a:ext cx="448280" cy="250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defTabSz="609585"/>
              <a:endParaRPr lang="en-US" sz="2400">
                <a:solidFill>
                  <a:srgbClr val="4D4D4F"/>
                </a:solidFill>
                <a:latin typeface="Arial" panose="020B0604020202020204"/>
              </a:endParaRPr>
            </a:p>
          </p:txBody>
        </p:sp>
        <p:sp>
          <p:nvSpPr>
            <p:cNvPr id="27" name="TextBox 26"/>
            <p:cNvSpPr txBox="1"/>
            <p:nvPr/>
          </p:nvSpPr>
          <p:spPr>
            <a:xfrm>
              <a:off x="1010788" y="3511289"/>
              <a:ext cx="451085" cy="238575"/>
            </a:xfrm>
            <a:prstGeom prst="rect">
              <a:avLst/>
            </a:prstGeom>
            <a:noFill/>
          </p:spPr>
          <p:txBody>
            <a:bodyPr wrap="none" rtlCol="0">
              <a:spAutoFit/>
            </a:bodyPr>
            <a:lstStyle/>
            <a:p>
              <a:pPr defTabSz="609585"/>
              <a:r>
                <a:rPr lang="en-US" sz="1467" b="1" dirty="0">
                  <a:solidFill>
                    <a:srgbClr val="4D4D4F"/>
                  </a:solidFill>
                  <a:latin typeface="Arial" panose="020B0604020202020204"/>
                </a:rPr>
                <a:t>2037</a:t>
              </a:r>
            </a:p>
          </p:txBody>
        </p:sp>
      </p:grpSp>
      <p:grpSp>
        <p:nvGrpSpPr>
          <p:cNvPr id="28" name="Group 27"/>
          <p:cNvGrpSpPr/>
          <p:nvPr/>
        </p:nvGrpSpPr>
        <p:grpSpPr>
          <a:xfrm>
            <a:off x="9034890" y="2710310"/>
            <a:ext cx="627021" cy="333933"/>
            <a:chOff x="1010788" y="3511289"/>
            <a:chExt cx="470266" cy="250450"/>
          </a:xfrm>
        </p:grpSpPr>
        <p:sp>
          <p:nvSpPr>
            <p:cNvPr id="29" name="Rectangle 28"/>
            <p:cNvSpPr/>
            <p:nvPr/>
          </p:nvSpPr>
          <p:spPr>
            <a:xfrm>
              <a:off x="1032774" y="3511289"/>
              <a:ext cx="448280" cy="250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defTabSz="609585"/>
              <a:endParaRPr lang="en-US" sz="2400">
                <a:solidFill>
                  <a:srgbClr val="4D4D4F"/>
                </a:solidFill>
                <a:latin typeface="Arial" panose="020B0604020202020204"/>
              </a:endParaRPr>
            </a:p>
          </p:txBody>
        </p:sp>
        <p:sp>
          <p:nvSpPr>
            <p:cNvPr id="30" name="TextBox 29"/>
            <p:cNvSpPr txBox="1"/>
            <p:nvPr/>
          </p:nvSpPr>
          <p:spPr>
            <a:xfrm>
              <a:off x="1010788" y="3511289"/>
              <a:ext cx="451085" cy="238575"/>
            </a:xfrm>
            <a:prstGeom prst="rect">
              <a:avLst/>
            </a:prstGeom>
            <a:noFill/>
          </p:spPr>
          <p:txBody>
            <a:bodyPr wrap="none" rtlCol="0">
              <a:spAutoFit/>
            </a:bodyPr>
            <a:lstStyle/>
            <a:p>
              <a:pPr defTabSz="609585"/>
              <a:r>
                <a:rPr lang="en-US" sz="1467" b="1" dirty="0">
                  <a:solidFill>
                    <a:srgbClr val="4D4D4F"/>
                  </a:solidFill>
                  <a:latin typeface="Arial" panose="020B0604020202020204"/>
                </a:rPr>
                <a:t>2045</a:t>
              </a:r>
            </a:p>
          </p:txBody>
        </p:sp>
      </p:grpSp>
      <p:sp>
        <p:nvSpPr>
          <p:cNvPr id="31" name="TextBox 30"/>
          <p:cNvSpPr txBox="1"/>
          <p:nvPr/>
        </p:nvSpPr>
        <p:spPr>
          <a:xfrm>
            <a:off x="9743186" y="2187669"/>
            <a:ext cx="2029312" cy="830997"/>
          </a:xfrm>
          <a:prstGeom prst="rect">
            <a:avLst/>
          </a:prstGeom>
          <a:noFill/>
        </p:spPr>
        <p:txBody>
          <a:bodyPr wrap="square" rtlCol="0">
            <a:spAutoFit/>
          </a:bodyPr>
          <a:lstStyle/>
          <a:p>
            <a:r>
              <a:rPr lang="en-US" sz="1200" b="1" i="1" dirty="0" smtClean="0"/>
              <a:t>Fuel Demand </a:t>
            </a:r>
            <a:r>
              <a:rPr lang="en-US" sz="1200" b="1" i="1" dirty="0"/>
              <a:t> in 2045</a:t>
            </a:r>
            <a:endParaRPr lang="en-US" sz="1200" b="1" i="1" dirty="0" smtClean="0"/>
          </a:p>
          <a:p>
            <a:r>
              <a:rPr lang="en-US" sz="1200" i="1" dirty="0" smtClean="0"/>
              <a:t>(</a:t>
            </a:r>
            <a:r>
              <a:rPr lang="en-US" sz="1200" i="1" dirty="0" err="1" smtClean="0"/>
              <a:t>bil</a:t>
            </a:r>
            <a:r>
              <a:rPr lang="en-US" sz="1200" i="1" dirty="0" smtClean="0"/>
              <a:t>. </a:t>
            </a:r>
            <a:r>
              <a:rPr lang="en-US" sz="1200" i="1" dirty="0" err="1" smtClean="0"/>
              <a:t>gal.per</a:t>
            </a:r>
            <a:r>
              <a:rPr lang="en-US" sz="1200" i="1" dirty="0" smtClean="0"/>
              <a:t> year): </a:t>
            </a:r>
          </a:p>
          <a:p>
            <a:r>
              <a:rPr lang="en-US" sz="1200" i="1" dirty="0" smtClean="0"/>
              <a:t>gasoline – 0.27</a:t>
            </a:r>
          </a:p>
          <a:p>
            <a:r>
              <a:rPr lang="en-US" sz="1200" i="1" dirty="0" smtClean="0"/>
              <a:t>diesel – 0.16</a:t>
            </a:r>
          </a:p>
        </p:txBody>
      </p:sp>
    </p:spTree>
    <p:extLst>
      <p:ext uri="{BB962C8B-B14F-4D97-AF65-F5344CB8AC3E}">
        <p14:creationId xmlns:p14="http://schemas.microsoft.com/office/powerpoint/2010/main" val="16857526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6" name="Chart 45"/>
          <p:cNvGraphicFramePr>
            <a:graphicFrameLocks/>
          </p:cNvGraphicFramePr>
          <p:nvPr>
            <p:extLst/>
          </p:nvPr>
        </p:nvGraphicFramePr>
        <p:xfrm>
          <a:off x="1161935" y="2843939"/>
          <a:ext cx="8639290" cy="4045581"/>
        </p:xfrm>
        <a:graphic>
          <a:graphicData uri="http://schemas.openxmlformats.org/drawingml/2006/chart">
            <c:chart xmlns:c="http://schemas.openxmlformats.org/drawingml/2006/chart" xmlns:r="http://schemas.openxmlformats.org/officeDocument/2006/relationships" r:id="rId3"/>
          </a:graphicData>
        </a:graphic>
      </p:graphicFrame>
      <p:sp>
        <p:nvSpPr>
          <p:cNvPr id="9" name="Title 1"/>
          <p:cNvSpPr>
            <a:spLocks noGrp="1"/>
          </p:cNvSpPr>
          <p:nvPr>
            <p:ph type="title"/>
          </p:nvPr>
        </p:nvSpPr>
        <p:spPr>
          <a:xfrm>
            <a:off x="60206" y="156196"/>
            <a:ext cx="12131793" cy="970032"/>
          </a:xfrm>
        </p:spPr>
        <p:txBody>
          <a:bodyPr>
            <a:normAutofit/>
          </a:bodyPr>
          <a:lstStyle/>
          <a:p>
            <a:r>
              <a:rPr lang="en-US" sz="4400" dirty="0"/>
              <a:t>2020 Mobile Source Scenario for </a:t>
            </a:r>
            <a:r>
              <a:rPr lang="en-US" sz="4400" dirty="0" smtClean="0"/>
              <a:t>HDV</a:t>
            </a:r>
            <a:endParaRPr lang="en-US" sz="4267" i="1" dirty="0"/>
          </a:p>
        </p:txBody>
      </p:sp>
      <p:sp>
        <p:nvSpPr>
          <p:cNvPr id="2" name="Slide Number Placeholder 1"/>
          <p:cNvSpPr>
            <a:spLocks noGrp="1"/>
          </p:cNvSpPr>
          <p:nvPr>
            <p:ph type="sldNum" sz="quarter" idx="4"/>
          </p:nvPr>
        </p:nvSpPr>
        <p:spPr/>
        <p:txBody>
          <a:bodyPr/>
          <a:lstStyle/>
          <a:p>
            <a:pPr defTabSz="609585">
              <a:defRPr/>
            </a:pPr>
            <a:fld id="{F01DF9B2-7F23-5B4A-9BBE-C5890CF05FB0}" type="slidenum">
              <a:rPr lang="en-US">
                <a:solidFill>
                  <a:srgbClr val="4D4D4F"/>
                </a:solidFill>
                <a:latin typeface="Arial" panose="020B0604020202020204"/>
              </a:rPr>
              <a:pPr defTabSz="609585">
                <a:defRPr/>
              </a:pPr>
              <a:t>8</a:t>
            </a:fld>
            <a:endParaRPr lang="en-US" dirty="0">
              <a:solidFill>
                <a:srgbClr val="4D4D4F"/>
              </a:solidFill>
              <a:latin typeface="Arial" panose="020B0604020202020204"/>
            </a:endParaRPr>
          </a:p>
        </p:txBody>
      </p:sp>
      <p:cxnSp>
        <p:nvCxnSpPr>
          <p:cNvPr id="70" name="Straight Connector 69"/>
          <p:cNvCxnSpPr/>
          <p:nvPr/>
        </p:nvCxnSpPr>
        <p:spPr>
          <a:xfrm flipV="1">
            <a:off x="5196531" y="3423444"/>
            <a:ext cx="0" cy="2926080"/>
          </a:xfrm>
          <a:prstGeom prst="line">
            <a:avLst/>
          </a:prstGeom>
          <a:ln w="19050" cap="flat" cmpd="sng" algn="ctr">
            <a:solidFill>
              <a:schemeClr val="tx1">
                <a:lumMod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1" name="Straight Connector 70"/>
          <p:cNvCxnSpPr/>
          <p:nvPr/>
        </p:nvCxnSpPr>
        <p:spPr>
          <a:xfrm flipV="1">
            <a:off x="6527676" y="3423444"/>
            <a:ext cx="0" cy="2926080"/>
          </a:xfrm>
          <a:prstGeom prst="line">
            <a:avLst/>
          </a:prstGeom>
          <a:ln w="19050" cap="flat" cmpd="sng" algn="ctr">
            <a:solidFill>
              <a:schemeClr val="tx1">
                <a:lumMod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72" name="Straight Connector 71"/>
          <p:cNvCxnSpPr/>
          <p:nvPr/>
        </p:nvCxnSpPr>
        <p:spPr>
          <a:xfrm flipV="1">
            <a:off x="8282896" y="3432131"/>
            <a:ext cx="0" cy="2926080"/>
          </a:xfrm>
          <a:prstGeom prst="line">
            <a:avLst/>
          </a:prstGeom>
          <a:ln w="19050" cap="flat" cmpd="sng" algn="ctr">
            <a:solidFill>
              <a:schemeClr val="tx1">
                <a:lumMod val="50000"/>
              </a:schemeClr>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3" name="TextBox 32"/>
          <p:cNvSpPr txBox="1"/>
          <p:nvPr/>
        </p:nvSpPr>
        <p:spPr>
          <a:xfrm rot="21257160">
            <a:off x="7052849" y="3626343"/>
            <a:ext cx="1779654" cy="338554"/>
          </a:xfrm>
          <a:prstGeom prst="rect">
            <a:avLst/>
          </a:prstGeom>
          <a:noFill/>
        </p:spPr>
        <p:txBody>
          <a:bodyPr wrap="none" rtlCol="0">
            <a:spAutoFit/>
          </a:bodyPr>
          <a:lstStyle/>
          <a:p>
            <a:pPr defTabSz="609585"/>
            <a:r>
              <a:rPr lang="en-US" sz="1600" dirty="0">
                <a:solidFill>
                  <a:srgbClr val="4D4D4F">
                    <a:lumMod val="50000"/>
                  </a:srgbClr>
                </a:solidFill>
                <a:latin typeface="Arial" panose="020B0604020202020204"/>
              </a:rPr>
              <a:t>Federal Low NOx</a:t>
            </a:r>
          </a:p>
        </p:txBody>
      </p:sp>
      <p:sp>
        <p:nvSpPr>
          <p:cNvPr id="34" name="TextBox 33"/>
          <p:cNvSpPr txBox="1"/>
          <p:nvPr/>
        </p:nvSpPr>
        <p:spPr>
          <a:xfrm rot="21021001">
            <a:off x="6522201" y="4023109"/>
            <a:ext cx="1861279" cy="338554"/>
          </a:xfrm>
          <a:prstGeom prst="rect">
            <a:avLst/>
          </a:prstGeom>
          <a:noFill/>
        </p:spPr>
        <p:txBody>
          <a:bodyPr wrap="none" rtlCol="0">
            <a:spAutoFit/>
          </a:bodyPr>
          <a:lstStyle/>
          <a:p>
            <a:pPr defTabSz="609585"/>
            <a:r>
              <a:rPr lang="en-US" sz="1600" dirty="0">
                <a:solidFill>
                  <a:srgbClr val="4D4D4F">
                    <a:lumMod val="50000"/>
                  </a:srgbClr>
                </a:solidFill>
                <a:latin typeface="Arial" panose="020B0604020202020204"/>
              </a:rPr>
              <a:t>CA Cert. Low NOx</a:t>
            </a:r>
          </a:p>
        </p:txBody>
      </p:sp>
      <p:sp>
        <p:nvSpPr>
          <p:cNvPr id="36" name="TextBox 35"/>
          <p:cNvSpPr txBox="1"/>
          <p:nvPr/>
        </p:nvSpPr>
        <p:spPr>
          <a:xfrm>
            <a:off x="3780135" y="5507340"/>
            <a:ext cx="1300356" cy="379656"/>
          </a:xfrm>
          <a:prstGeom prst="rect">
            <a:avLst/>
          </a:prstGeom>
          <a:noFill/>
        </p:spPr>
        <p:txBody>
          <a:bodyPr wrap="none" rtlCol="0">
            <a:spAutoFit/>
          </a:bodyPr>
          <a:lstStyle/>
          <a:p>
            <a:pPr defTabSz="609585"/>
            <a:r>
              <a:rPr lang="en-US" sz="1867" dirty="0">
                <a:solidFill>
                  <a:srgbClr val="4D4D4F">
                    <a:lumMod val="50000"/>
                  </a:srgbClr>
                </a:solidFill>
                <a:latin typeface="Arial" panose="020B0604020202020204"/>
              </a:rPr>
              <a:t>2010 Cert.</a:t>
            </a:r>
          </a:p>
        </p:txBody>
      </p:sp>
      <p:sp>
        <p:nvSpPr>
          <p:cNvPr id="37" name="TextBox 36"/>
          <p:cNvSpPr txBox="1"/>
          <p:nvPr/>
        </p:nvSpPr>
        <p:spPr>
          <a:xfrm rot="2551628">
            <a:off x="2660303" y="6027267"/>
            <a:ext cx="750526" cy="256545"/>
          </a:xfrm>
          <a:prstGeom prst="rect">
            <a:avLst/>
          </a:prstGeom>
          <a:noFill/>
        </p:spPr>
        <p:txBody>
          <a:bodyPr wrap="none" rtlCol="0">
            <a:spAutoFit/>
          </a:bodyPr>
          <a:lstStyle/>
          <a:p>
            <a:pPr defTabSz="609585"/>
            <a:r>
              <a:rPr lang="en-US" sz="1067" b="1" dirty="0">
                <a:solidFill>
                  <a:srgbClr val="4D4D4F">
                    <a:lumMod val="50000"/>
                  </a:srgbClr>
                </a:solidFill>
                <a:latin typeface="Arial" panose="020B0604020202020204"/>
              </a:rPr>
              <a:t>Pre-2010</a:t>
            </a:r>
          </a:p>
        </p:txBody>
      </p:sp>
      <p:grpSp>
        <p:nvGrpSpPr>
          <p:cNvPr id="73" name="Group 72"/>
          <p:cNvGrpSpPr/>
          <p:nvPr/>
        </p:nvGrpSpPr>
        <p:grpSpPr>
          <a:xfrm>
            <a:off x="4803929" y="3133338"/>
            <a:ext cx="627021" cy="333933"/>
            <a:chOff x="1010788" y="3511289"/>
            <a:chExt cx="470266" cy="250450"/>
          </a:xfrm>
        </p:grpSpPr>
        <p:sp>
          <p:nvSpPr>
            <p:cNvPr id="74" name="Rectangle 73"/>
            <p:cNvSpPr/>
            <p:nvPr/>
          </p:nvSpPr>
          <p:spPr>
            <a:xfrm>
              <a:off x="1032774" y="3511289"/>
              <a:ext cx="448280" cy="250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defTabSz="609585"/>
              <a:endParaRPr lang="en-US" sz="2400">
                <a:solidFill>
                  <a:srgbClr val="4D4D4F"/>
                </a:solidFill>
                <a:latin typeface="Arial" panose="020B0604020202020204"/>
              </a:endParaRPr>
            </a:p>
          </p:txBody>
        </p:sp>
        <p:sp>
          <p:nvSpPr>
            <p:cNvPr id="75" name="TextBox 74"/>
            <p:cNvSpPr txBox="1"/>
            <p:nvPr/>
          </p:nvSpPr>
          <p:spPr>
            <a:xfrm>
              <a:off x="1010788" y="3511289"/>
              <a:ext cx="451085" cy="238575"/>
            </a:xfrm>
            <a:prstGeom prst="rect">
              <a:avLst/>
            </a:prstGeom>
            <a:noFill/>
          </p:spPr>
          <p:txBody>
            <a:bodyPr wrap="none" rtlCol="0">
              <a:spAutoFit/>
            </a:bodyPr>
            <a:lstStyle/>
            <a:p>
              <a:pPr defTabSz="609585"/>
              <a:r>
                <a:rPr lang="en-US" sz="1467" b="1" dirty="0">
                  <a:solidFill>
                    <a:srgbClr val="4D4D4F"/>
                  </a:solidFill>
                  <a:latin typeface="Arial" panose="020B0604020202020204"/>
                </a:rPr>
                <a:t>2031</a:t>
              </a:r>
            </a:p>
          </p:txBody>
        </p:sp>
      </p:grpSp>
      <p:grpSp>
        <p:nvGrpSpPr>
          <p:cNvPr id="76" name="Group 75"/>
          <p:cNvGrpSpPr/>
          <p:nvPr/>
        </p:nvGrpSpPr>
        <p:grpSpPr>
          <a:xfrm>
            <a:off x="6144586" y="3125898"/>
            <a:ext cx="627021" cy="333933"/>
            <a:chOff x="1010788" y="3511289"/>
            <a:chExt cx="470266" cy="250450"/>
          </a:xfrm>
        </p:grpSpPr>
        <p:sp>
          <p:nvSpPr>
            <p:cNvPr id="77" name="Rectangle 76"/>
            <p:cNvSpPr/>
            <p:nvPr/>
          </p:nvSpPr>
          <p:spPr>
            <a:xfrm>
              <a:off x="1032774" y="3511289"/>
              <a:ext cx="448280" cy="250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defTabSz="609585"/>
              <a:endParaRPr lang="en-US" sz="2400">
                <a:solidFill>
                  <a:srgbClr val="4D4D4F"/>
                </a:solidFill>
                <a:latin typeface="Arial" panose="020B0604020202020204"/>
              </a:endParaRPr>
            </a:p>
          </p:txBody>
        </p:sp>
        <p:sp>
          <p:nvSpPr>
            <p:cNvPr id="78" name="TextBox 77"/>
            <p:cNvSpPr txBox="1"/>
            <p:nvPr/>
          </p:nvSpPr>
          <p:spPr>
            <a:xfrm>
              <a:off x="1010788" y="3511289"/>
              <a:ext cx="451085" cy="238575"/>
            </a:xfrm>
            <a:prstGeom prst="rect">
              <a:avLst/>
            </a:prstGeom>
            <a:noFill/>
          </p:spPr>
          <p:txBody>
            <a:bodyPr wrap="none" rtlCol="0">
              <a:spAutoFit/>
            </a:bodyPr>
            <a:lstStyle/>
            <a:p>
              <a:pPr defTabSz="609585"/>
              <a:r>
                <a:rPr lang="en-US" sz="1467" b="1" dirty="0">
                  <a:solidFill>
                    <a:srgbClr val="4D4D4F"/>
                  </a:solidFill>
                  <a:latin typeface="Arial" panose="020B0604020202020204"/>
                </a:rPr>
                <a:t>2037</a:t>
              </a:r>
            </a:p>
          </p:txBody>
        </p:sp>
      </p:grpSp>
      <p:grpSp>
        <p:nvGrpSpPr>
          <p:cNvPr id="79" name="Group 78"/>
          <p:cNvGrpSpPr/>
          <p:nvPr/>
        </p:nvGrpSpPr>
        <p:grpSpPr>
          <a:xfrm>
            <a:off x="7913361" y="3133338"/>
            <a:ext cx="627021" cy="333933"/>
            <a:chOff x="1010788" y="3511289"/>
            <a:chExt cx="470266" cy="250450"/>
          </a:xfrm>
        </p:grpSpPr>
        <p:sp>
          <p:nvSpPr>
            <p:cNvPr id="80" name="Rectangle 79"/>
            <p:cNvSpPr/>
            <p:nvPr/>
          </p:nvSpPr>
          <p:spPr>
            <a:xfrm>
              <a:off x="1032774" y="3511289"/>
              <a:ext cx="448280" cy="25045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defTabSz="609585"/>
              <a:endParaRPr lang="en-US" sz="2400">
                <a:solidFill>
                  <a:srgbClr val="4D4D4F"/>
                </a:solidFill>
                <a:latin typeface="Arial" panose="020B0604020202020204"/>
              </a:endParaRPr>
            </a:p>
          </p:txBody>
        </p:sp>
        <p:sp>
          <p:nvSpPr>
            <p:cNvPr id="81" name="TextBox 80"/>
            <p:cNvSpPr txBox="1"/>
            <p:nvPr/>
          </p:nvSpPr>
          <p:spPr>
            <a:xfrm>
              <a:off x="1010788" y="3511289"/>
              <a:ext cx="451085" cy="238575"/>
            </a:xfrm>
            <a:prstGeom prst="rect">
              <a:avLst/>
            </a:prstGeom>
            <a:noFill/>
          </p:spPr>
          <p:txBody>
            <a:bodyPr wrap="none" rtlCol="0">
              <a:spAutoFit/>
            </a:bodyPr>
            <a:lstStyle/>
            <a:p>
              <a:pPr defTabSz="609585"/>
              <a:r>
                <a:rPr lang="en-US" sz="1467" b="1" dirty="0">
                  <a:solidFill>
                    <a:srgbClr val="4D4D4F"/>
                  </a:solidFill>
                  <a:latin typeface="Arial" panose="020B0604020202020204"/>
                </a:rPr>
                <a:t>2045</a:t>
              </a:r>
            </a:p>
          </p:txBody>
        </p:sp>
      </p:grpSp>
      <p:sp>
        <p:nvSpPr>
          <p:cNvPr id="40" name="Text Placeholder 2"/>
          <p:cNvSpPr txBox="1">
            <a:spLocks/>
          </p:cNvSpPr>
          <p:nvPr/>
        </p:nvSpPr>
        <p:spPr>
          <a:xfrm>
            <a:off x="422787" y="1126228"/>
            <a:ext cx="11159613" cy="3154577"/>
          </a:xfrm>
          <a:prstGeom prst="rect">
            <a:avLst/>
          </a:prstGeom>
        </p:spPr>
        <p:txBody>
          <a:bodyPr vert="horz" lIns="121920" tIns="60960" rIns="121920" bIns="60960" rtlCol="0">
            <a:normAutofit/>
          </a:bodyPr>
          <a:lstStyle>
            <a:lvl1pPr marL="347472" indent="-342900" algn="l" defTabSz="457200" rtl="0" eaLnBrk="1" latinLnBrk="0" hangingPunct="1">
              <a:spcBef>
                <a:spcPct val="20000"/>
              </a:spcBef>
              <a:buFont typeface="Arial"/>
              <a:buChar char="•"/>
              <a:defRPr sz="20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1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8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6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4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63284" indent="-457189" defTabSz="609585">
              <a:spcBef>
                <a:spcPts val="400"/>
              </a:spcBef>
            </a:pPr>
            <a:r>
              <a:rPr lang="en-US" sz="2200" dirty="0" smtClean="0">
                <a:solidFill>
                  <a:srgbClr val="4D4D4F"/>
                </a:solidFill>
                <a:latin typeface="Arial" panose="020B0604020202020204"/>
              </a:rPr>
              <a:t>To achieve NOx reduction needed to meet near term air quality goals, and also maximize the number zero-emission trucks for longer term climate goals</a:t>
            </a:r>
          </a:p>
          <a:p>
            <a:pPr marL="463284" indent="-457189" defTabSz="609585">
              <a:spcBef>
                <a:spcPts val="400"/>
              </a:spcBef>
            </a:pPr>
            <a:r>
              <a:rPr lang="en-US" sz="2200" dirty="0" smtClean="0">
                <a:solidFill>
                  <a:srgbClr val="4D4D4F"/>
                </a:solidFill>
                <a:latin typeface="Arial" panose="020B0604020202020204"/>
              </a:rPr>
              <a:t>A hyper ambitious ZEV penetration combined with accelerated turnover of older vehicles</a:t>
            </a:r>
            <a:endParaRPr lang="en-US" sz="2200" dirty="0">
              <a:solidFill>
                <a:srgbClr val="4D4D4F"/>
              </a:solidFill>
              <a:latin typeface="Arial" panose="020B0604020202020204"/>
            </a:endParaRPr>
          </a:p>
        </p:txBody>
      </p:sp>
      <p:sp>
        <p:nvSpPr>
          <p:cNvPr id="39" name="TextBox 38"/>
          <p:cNvSpPr txBox="1"/>
          <p:nvPr/>
        </p:nvSpPr>
        <p:spPr>
          <a:xfrm>
            <a:off x="9465546" y="3032697"/>
            <a:ext cx="3081493" cy="830997"/>
          </a:xfrm>
          <a:prstGeom prst="rect">
            <a:avLst/>
          </a:prstGeom>
          <a:noFill/>
        </p:spPr>
        <p:txBody>
          <a:bodyPr wrap="square" rtlCol="0">
            <a:spAutoFit/>
          </a:bodyPr>
          <a:lstStyle/>
          <a:p>
            <a:r>
              <a:rPr lang="en-US" sz="1200" b="1" i="1" dirty="0" smtClean="0"/>
              <a:t>Fuel </a:t>
            </a:r>
            <a:r>
              <a:rPr lang="en-US" sz="1200" b="1" i="1" dirty="0"/>
              <a:t>Demand in 2045</a:t>
            </a:r>
            <a:endParaRPr lang="en-US" sz="1200" b="1" i="1" dirty="0" smtClean="0"/>
          </a:p>
          <a:p>
            <a:r>
              <a:rPr lang="en-US" sz="1200" i="1" dirty="0" smtClean="0"/>
              <a:t>(</a:t>
            </a:r>
            <a:r>
              <a:rPr lang="en-US" sz="1200" i="1" dirty="0" err="1" smtClean="0"/>
              <a:t>bil</a:t>
            </a:r>
            <a:r>
              <a:rPr lang="en-US" sz="1200" i="1" dirty="0" smtClean="0"/>
              <a:t>. gal. per year): </a:t>
            </a:r>
          </a:p>
          <a:p>
            <a:r>
              <a:rPr lang="en-US" sz="1200" i="1" dirty="0" smtClean="0"/>
              <a:t>diesel – 1.01</a:t>
            </a:r>
          </a:p>
          <a:p>
            <a:r>
              <a:rPr lang="en-US" sz="1200" i="1" dirty="0" smtClean="0"/>
              <a:t>gas – 0.08</a:t>
            </a:r>
          </a:p>
        </p:txBody>
      </p:sp>
      <p:sp>
        <p:nvSpPr>
          <p:cNvPr id="44" name="TextBox 43"/>
          <p:cNvSpPr txBox="1"/>
          <p:nvPr/>
        </p:nvSpPr>
        <p:spPr>
          <a:xfrm>
            <a:off x="151551" y="3118009"/>
            <a:ext cx="1454244" cy="369332"/>
          </a:xfrm>
          <a:prstGeom prst="rect">
            <a:avLst/>
          </a:prstGeom>
          <a:noFill/>
        </p:spPr>
        <p:txBody>
          <a:bodyPr wrap="none" rtlCol="0">
            <a:spAutoFit/>
          </a:bodyPr>
          <a:lstStyle/>
          <a:p>
            <a:r>
              <a:rPr lang="en-US" b="1" dirty="0" smtClean="0">
                <a:solidFill>
                  <a:srgbClr val="00B050"/>
                </a:solidFill>
              </a:rPr>
              <a:t>Classes 4-8</a:t>
            </a:r>
            <a:endParaRPr lang="en-US" b="1" dirty="0">
              <a:solidFill>
                <a:srgbClr val="00B050"/>
              </a:solidFill>
            </a:endParaRPr>
          </a:p>
        </p:txBody>
      </p:sp>
      <p:sp>
        <p:nvSpPr>
          <p:cNvPr id="43" name="TextBox 42"/>
          <p:cNvSpPr txBox="1"/>
          <p:nvPr/>
        </p:nvSpPr>
        <p:spPr>
          <a:xfrm>
            <a:off x="9624918" y="4684071"/>
            <a:ext cx="2133790" cy="830997"/>
          </a:xfrm>
          <a:prstGeom prst="rect">
            <a:avLst/>
          </a:prstGeom>
          <a:noFill/>
        </p:spPr>
        <p:txBody>
          <a:bodyPr wrap="none" rtlCol="0">
            <a:spAutoFit/>
          </a:bodyPr>
          <a:lstStyle/>
          <a:p>
            <a:pPr algn="ctr" defTabSz="609585"/>
            <a:r>
              <a:rPr lang="en-US" sz="1600" dirty="0" smtClean="0">
                <a:solidFill>
                  <a:srgbClr val="4D4D4F">
                    <a:lumMod val="50000"/>
                  </a:srgbClr>
                </a:solidFill>
                <a:latin typeface="Arial" panose="020B0604020202020204"/>
              </a:rPr>
              <a:t>Sales</a:t>
            </a:r>
          </a:p>
          <a:p>
            <a:pPr algn="ctr" defTabSz="609585"/>
            <a:r>
              <a:rPr lang="en-US" sz="1600" dirty="0" smtClean="0">
                <a:solidFill>
                  <a:srgbClr val="4D4D4F">
                    <a:lumMod val="50000"/>
                  </a:srgbClr>
                </a:solidFill>
                <a:latin typeface="Arial" panose="020B0604020202020204"/>
              </a:rPr>
              <a:t>&amp;</a:t>
            </a:r>
          </a:p>
          <a:p>
            <a:pPr algn="ctr" defTabSz="609585"/>
            <a:r>
              <a:rPr lang="en-US" sz="1600" dirty="0" smtClean="0">
                <a:solidFill>
                  <a:srgbClr val="4D4D4F">
                    <a:lumMod val="50000"/>
                  </a:srgbClr>
                </a:solidFill>
                <a:latin typeface="Arial" panose="020B0604020202020204"/>
              </a:rPr>
              <a:t>Accelerated Turnover</a:t>
            </a:r>
          </a:p>
        </p:txBody>
      </p:sp>
      <p:cxnSp>
        <p:nvCxnSpPr>
          <p:cNvPr id="45" name="Straight Arrow Connector 44"/>
          <p:cNvCxnSpPr/>
          <p:nvPr/>
        </p:nvCxnSpPr>
        <p:spPr>
          <a:xfrm flipH="1">
            <a:off x="9391975" y="5029200"/>
            <a:ext cx="658676" cy="162732"/>
          </a:xfrm>
          <a:prstGeom prst="straightConnector1">
            <a:avLst/>
          </a:prstGeom>
          <a:ln>
            <a:solidFill>
              <a:schemeClr val="tx1">
                <a:lumMod val="50000"/>
              </a:schemeClr>
            </a:solidFill>
            <a:tailEnd type="stealth" w="lg" len="lg"/>
          </a:ln>
        </p:spPr>
        <p:style>
          <a:lnRef idx="2">
            <a:schemeClr val="dk1"/>
          </a:lnRef>
          <a:fillRef idx="0">
            <a:schemeClr val="dk1"/>
          </a:fillRef>
          <a:effectRef idx="1">
            <a:schemeClr val="dk1"/>
          </a:effectRef>
          <a:fontRef idx="minor">
            <a:schemeClr val="tx1"/>
          </a:fontRef>
        </p:style>
      </p:cxnSp>
      <p:sp>
        <p:nvSpPr>
          <p:cNvPr id="51" name="TextBox 50"/>
          <p:cNvSpPr txBox="1"/>
          <p:nvPr/>
        </p:nvSpPr>
        <p:spPr>
          <a:xfrm>
            <a:off x="6208129" y="2511427"/>
            <a:ext cx="559769" cy="543867"/>
          </a:xfrm>
          <a:prstGeom prst="rect">
            <a:avLst/>
          </a:prstGeom>
          <a:solidFill>
            <a:schemeClr val="bg1"/>
          </a:solidFill>
          <a:ln w="3175">
            <a:noFill/>
          </a:ln>
        </p:spPr>
        <p:txBody>
          <a:bodyPr wrap="none" rtlCol="0">
            <a:spAutoFit/>
          </a:bodyPr>
          <a:lstStyle/>
          <a:p>
            <a:pPr algn="ctr" defTabSz="609585"/>
            <a:r>
              <a:rPr lang="en-US" sz="1467" b="1" dirty="0" smtClean="0">
                <a:solidFill>
                  <a:schemeClr val="tx1">
                    <a:lumMod val="50000"/>
                  </a:schemeClr>
                </a:solidFill>
                <a:latin typeface="Arial" panose="020B0604020202020204"/>
              </a:rPr>
              <a:t>31%</a:t>
            </a:r>
            <a:endParaRPr lang="en-US" sz="1467" b="1" dirty="0">
              <a:solidFill>
                <a:schemeClr val="tx1">
                  <a:lumMod val="50000"/>
                </a:schemeClr>
              </a:solidFill>
              <a:latin typeface="Arial" panose="020B0604020202020204"/>
            </a:endParaRPr>
          </a:p>
          <a:p>
            <a:pPr algn="ctr" defTabSz="609585"/>
            <a:r>
              <a:rPr lang="en-US" sz="1467" b="1" dirty="0" smtClean="0">
                <a:solidFill>
                  <a:srgbClr val="00B050"/>
                </a:solidFill>
                <a:latin typeface="Arial" panose="020B0604020202020204"/>
              </a:rPr>
              <a:t>44%</a:t>
            </a:r>
            <a:endParaRPr lang="en-US" sz="1467" b="1" dirty="0">
              <a:solidFill>
                <a:srgbClr val="00B050"/>
              </a:solidFill>
              <a:latin typeface="Arial" panose="020B0604020202020204"/>
            </a:endParaRPr>
          </a:p>
        </p:txBody>
      </p:sp>
      <p:sp>
        <p:nvSpPr>
          <p:cNvPr id="52" name="TextBox 51"/>
          <p:cNvSpPr txBox="1"/>
          <p:nvPr/>
        </p:nvSpPr>
        <p:spPr>
          <a:xfrm>
            <a:off x="4808793" y="2522312"/>
            <a:ext cx="559769" cy="543867"/>
          </a:xfrm>
          <a:prstGeom prst="rect">
            <a:avLst/>
          </a:prstGeom>
          <a:solidFill>
            <a:schemeClr val="bg1"/>
          </a:solidFill>
          <a:ln w="3175">
            <a:noFill/>
          </a:ln>
        </p:spPr>
        <p:txBody>
          <a:bodyPr wrap="none" rtlCol="0">
            <a:spAutoFit/>
          </a:bodyPr>
          <a:lstStyle/>
          <a:p>
            <a:pPr defTabSz="609585"/>
            <a:r>
              <a:rPr lang="en-US" sz="1467" b="1" dirty="0" smtClean="0">
                <a:solidFill>
                  <a:srgbClr val="4D4D4F"/>
                </a:solidFill>
                <a:latin typeface="Arial" panose="020B0604020202020204"/>
              </a:rPr>
              <a:t>23%</a:t>
            </a:r>
          </a:p>
          <a:p>
            <a:pPr defTabSz="609585"/>
            <a:r>
              <a:rPr lang="en-US" sz="1467" b="1" dirty="0" smtClean="0">
                <a:solidFill>
                  <a:srgbClr val="00B050"/>
                </a:solidFill>
                <a:latin typeface="Arial" panose="020B0604020202020204"/>
              </a:rPr>
              <a:t>21%</a:t>
            </a:r>
            <a:endParaRPr lang="en-US" sz="1467" b="1" dirty="0">
              <a:solidFill>
                <a:srgbClr val="00B050"/>
              </a:solidFill>
              <a:latin typeface="Arial" panose="020B0604020202020204"/>
            </a:endParaRPr>
          </a:p>
        </p:txBody>
      </p:sp>
      <p:sp>
        <p:nvSpPr>
          <p:cNvPr id="53" name="TextBox 52"/>
          <p:cNvSpPr txBox="1"/>
          <p:nvPr/>
        </p:nvSpPr>
        <p:spPr>
          <a:xfrm>
            <a:off x="7969729" y="2555068"/>
            <a:ext cx="559769" cy="543867"/>
          </a:xfrm>
          <a:prstGeom prst="rect">
            <a:avLst/>
          </a:prstGeom>
          <a:noFill/>
          <a:ln w="3175">
            <a:noFill/>
          </a:ln>
        </p:spPr>
        <p:txBody>
          <a:bodyPr wrap="none" rtlCol="0">
            <a:spAutoFit/>
          </a:bodyPr>
          <a:lstStyle/>
          <a:p>
            <a:pPr algn="ctr" defTabSz="609585"/>
            <a:r>
              <a:rPr lang="en-US" sz="1467" b="1" dirty="0" smtClean="0">
                <a:solidFill>
                  <a:schemeClr val="tx1">
                    <a:lumMod val="50000"/>
                  </a:schemeClr>
                </a:solidFill>
                <a:latin typeface="Arial" panose="020B0604020202020204"/>
              </a:rPr>
              <a:t>24%</a:t>
            </a:r>
            <a:endParaRPr lang="en-US" sz="1467" b="1" dirty="0">
              <a:solidFill>
                <a:schemeClr val="tx1">
                  <a:lumMod val="50000"/>
                </a:schemeClr>
              </a:solidFill>
              <a:latin typeface="Arial" panose="020B0604020202020204"/>
            </a:endParaRPr>
          </a:p>
          <a:p>
            <a:pPr algn="ctr" defTabSz="609585"/>
            <a:r>
              <a:rPr lang="en-US" sz="1467" b="1" dirty="0" smtClean="0">
                <a:solidFill>
                  <a:srgbClr val="00B050"/>
                </a:solidFill>
                <a:latin typeface="Arial" panose="020B0604020202020204"/>
              </a:rPr>
              <a:t>76%</a:t>
            </a:r>
            <a:endParaRPr lang="en-US" sz="1467" b="1" dirty="0">
              <a:solidFill>
                <a:srgbClr val="00B050"/>
              </a:solidFill>
              <a:latin typeface="Arial" panose="020B0604020202020204"/>
            </a:endParaRPr>
          </a:p>
        </p:txBody>
      </p:sp>
      <p:sp>
        <p:nvSpPr>
          <p:cNvPr id="54" name="TextBox 53"/>
          <p:cNvSpPr txBox="1"/>
          <p:nvPr/>
        </p:nvSpPr>
        <p:spPr>
          <a:xfrm>
            <a:off x="1689565" y="2511427"/>
            <a:ext cx="3033074" cy="543867"/>
          </a:xfrm>
          <a:prstGeom prst="rect">
            <a:avLst/>
          </a:prstGeom>
          <a:noFill/>
        </p:spPr>
        <p:txBody>
          <a:bodyPr wrap="none" rtlCol="0">
            <a:spAutoFit/>
          </a:bodyPr>
          <a:lstStyle/>
          <a:p>
            <a:pPr defTabSz="609585"/>
            <a:r>
              <a:rPr lang="en-US" sz="1467" b="1" dirty="0" smtClean="0">
                <a:solidFill>
                  <a:schemeClr val="tx1">
                    <a:lumMod val="50000"/>
                  </a:schemeClr>
                </a:solidFill>
                <a:latin typeface="Arial" panose="020B0604020202020204"/>
              </a:rPr>
              <a:t>Low NOx</a:t>
            </a:r>
          </a:p>
          <a:p>
            <a:pPr defTabSz="609585"/>
            <a:r>
              <a:rPr lang="en-US" sz="1467" b="1" dirty="0" smtClean="0">
                <a:solidFill>
                  <a:srgbClr val="00B050"/>
                </a:solidFill>
                <a:latin typeface="Arial" panose="020B0604020202020204"/>
              </a:rPr>
              <a:t>HD ZEV &amp; Accelerated Turnover</a:t>
            </a:r>
            <a:endParaRPr lang="en-US" sz="1467" b="1" dirty="0">
              <a:solidFill>
                <a:srgbClr val="00B050"/>
              </a:solidFill>
              <a:latin typeface="Arial" panose="020B0604020202020204"/>
            </a:endParaRPr>
          </a:p>
        </p:txBody>
      </p:sp>
      <p:sp>
        <p:nvSpPr>
          <p:cNvPr id="31" name="TextBox 30"/>
          <p:cNvSpPr txBox="1"/>
          <p:nvPr/>
        </p:nvSpPr>
        <p:spPr>
          <a:xfrm>
            <a:off x="8321780" y="5058576"/>
            <a:ext cx="1423117" cy="369332"/>
          </a:xfrm>
          <a:prstGeom prst="rect">
            <a:avLst/>
          </a:prstGeom>
          <a:noFill/>
        </p:spPr>
        <p:txBody>
          <a:bodyPr wrap="square" rtlCol="0">
            <a:spAutoFit/>
          </a:bodyPr>
          <a:lstStyle/>
          <a:p>
            <a:pPr defTabSz="609585"/>
            <a:r>
              <a:rPr lang="en-US" b="1" dirty="0">
                <a:solidFill>
                  <a:srgbClr val="4D4D4F">
                    <a:lumMod val="50000"/>
                  </a:srgbClr>
                </a:solidFill>
                <a:latin typeface="Arial" panose="020B0604020202020204"/>
              </a:rPr>
              <a:t>HD ZEV</a:t>
            </a:r>
          </a:p>
        </p:txBody>
      </p:sp>
    </p:spTree>
    <p:extLst>
      <p:ext uri="{BB962C8B-B14F-4D97-AF65-F5344CB8AC3E}">
        <p14:creationId xmlns:p14="http://schemas.microsoft.com/office/powerpoint/2010/main" val="38522422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defTabSz="609585">
              <a:defRPr/>
            </a:pPr>
            <a:fld id="{F01DF9B2-7F23-5B4A-9BBE-C5890CF05FB0}" type="slidenum">
              <a:rPr lang="en-US">
                <a:solidFill>
                  <a:srgbClr val="4D4D4F"/>
                </a:solidFill>
                <a:latin typeface="Arial" panose="020B0604020202020204"/>
              </a:rPr>
              <a:pPr defTabSz="609585">
                <a:defRPr/>
              </a:pPr>
              <a:t>9</a:t>
            </a:fld>
            <a:endParaRPr lang="en-US" dirty="0">
              <a:solidFill>
                <a:srgbClr val="4D4D4F"/>
              </a:solidFill>
              <a:latin typeface="Arial" panose="020B0604020202020204"/>
            </a:endParaRPr>
          </a:p>
        </p:txBody>
      </p:sp>
      <p:sp>
        <p:nvSpPr>
          <p:cNvPr id="2" name="Title 1"/>
          <p:cNvSpPr>
            <a:spLocks noGrp="1"/>
          </p:cNvSpPr>
          <p:nvPr>
            <p:ph type="title"/>
          </p:nvPr>
        </p:nvSpPr>
        <p:spPr>
          <a:xfrm>
            <a:off x="609600" y="101252"/>
            <a:ext cx="10972800" cy="1143000"/>
          </a:xfrm>
        </p:spPr>
        <p:txBody>
          <a:bodyPr>
            <a:noAutofit/>
          </a:bodyPr>
          <a:lstStyle/>
          <a:p>
            <a:r>
              <a:rPr lang="en-US" sz="4000" dirty="0" smtClean="0"/>
              <a:t>M/HDV Policies and Strategies</a:t>
            </a:r>
            <a:endParaRPr lang="en-US" sz="4000" dirty="0"/>
          </a:p>
        </p:txBody>
      </p:sp>
      <p:sp>
        <p:nvSpPr>
          <p:cNvPr id="3" name="Content Placeholder 2"/>
          <p:cNvSpPr>
            <a:spLocks noGrp="1"/>
          </p:cNvSpPr>
          <p:nvPr>
            <p:ph idx="1"/>
          </p:nvPr>
        </p:nvSpPr>
        <p:spPr>
          <a:xfrm>
            <a:off x="263049" y="1244253"/>
            <a:ext cx="11665905" cy="5043812"/>
          </a:xfrm>
        </p:spPr>
        <p:txBody>
          <a:bodyPr>
            <a:noAutofit/>
          </a:bodyPr>
          <a:lstStyle/>
          <a:p>
            <a:pPr marL="518147">
              <a:spcBef>
                <a:spcPts val="1600"/>
              </a:spcBef>
            </a:pPr>
            <a:r>
              <a:rPr lang="en-US" sz="2400" b="1" dirty="0" smtClean="0"/>
              <a:t>Medium-Duty </a:t>
            </a:r>
            <a:r>
              <a:rPr lang="en-US" sz="2400" b="1" dirty="0"/>
              <a:t>V</a:t>
            </a:r>
            <a:r>
              <a:rPr lang="en-US" sz="2400" b="1" dirty="0" smtClean="0"/>
              <a:t>ehicles </a:t>
            </a:r>
            <a:r>
              <a:rPr lang="en-US" sz="2400" dirty="0" smtClean="0"/>
              <a:t>(MDVs – GVWR 8,501 -14,000 </a:t>
            </a:r>
            <a:r>
              <a:rPr lang="en-US" sz="2400" dirty="0" err="1" smtClean="0"/>
              <a:t>lbs</a:t>
            </a:r>
            <a:r>
              <a:rPr lang="en-US" sz="2400" dirty="0" smtClean="0"/>
              <a:t>) </a:t>
            </a:r>
            <a:r>
              <a:rPr lang="en-US" sz="2400" dirty="0"/>
              <a:t>include: </a:t>
            </a:r>
          </a:p>
          <a:p>
            <a:pPr marL="1280128" lvl="1" indent="-609585">
              <a:spcBef>
                <a:spcPts val="800"/>
              </a:spcBef>
              <a:buFont typeface="Wingdings" panose="05000000000000000000" pitchFamily="2" charset="2"/>
              <a:buChar char="ü"/>
            </a:pPr>
            <a:r>
              <a:rPr lang="en-US" sz="2400" dirty="0" smtClean="0"/>
              <a:t>Zero-emission </a:t>
            </a:r>
            <a:r>
              <a:rPr lang="en-US" sz="2400" dirty="0"/>
              <a:t>technology </a:t>
            </a:r>
            <a:r>
              <a:rPr lang="en-US" sz="2400" dirty="0" smtClean="0"/>
              <a:t>transformation starting in 2024</a:t>
            </a:r>
          </a:p>
          <a:p>
            <a:pPr marL="1280128" lvl="1" indent="-609585">
              <a:spcBef>
                <a:spcPts val="800"/>
              </a:spcBef>
              <a:buFont typeface="Wingdings" panose="05000000000000000000" pitchFamily="2" charset="2"/>
              <a:buChar char="ü"/>
            </a:pPr>
            <a:r>
              <a:rPr lang="en-US" sz="2400" dirty="0" smtClean="0"/>
              <a:t>Enhanced LEV regulations through Advanced Clean Cars 2.0</a:t>
            </a:r>
          </a:p>
          <a:p>
            <a:pPr marL="1274032" lvl="1" indent="-609585">
              <a:spcBef>
                <a:spcPts val="800"/>
              </a:spcBef>
              <a:buFont typeface="Wingdings" panose="05000000000000000000" pitchFamily="2" charset="2"/>
              <a:buChar char="ü"/>
            </a:pPr>
            <a:r>
              <a:rPr lang="en-US" sz="2400" dirty="0"/>
              <a:t>Continued energy efficiency </a:t>
            </a:r>
            <a:r>
              <a:rPr lang="en-US" sz="2400" dirty="0" smtClean="0"/>
              <a:t>improvements</a:t>
            </a:r>
          </a:p>
          <a:p>
            <a:pPr marL="518147">
              <a:spcBef>
                <a:spcPts val="1600"/>
              </a:spcBef>
            </a:pPr>
            <a:r>
              <a:rPr lang="en-US" sz="2400" b="1" dirty="0" smtClean="0"/>
              <a:t>Heavy-Duty </a:t>
            </a:r>
            <a:r>
              <a:rPr lang="en-US" sz="2400" b="1" dirty="0"/>
              <a:t>Vehicles </a:t>
            </a:r>
            <a:r>
              <a:rPr lang="en-US" sz="2400" dirty="0"/>
              <a:t>(MDVs – GVWR </a:t>
            </a:r>
            <a:r>
              <a:rPr lang="en-US" sz="2400" dirty="0" smtClean="0"/>
              <a:t>&gt; 14,000 </a:t>
            </a:r>
            <a:r>
              <a:rPr lang="en-US" sz="2400" dirty="0" err="1"/>
              <a:t>lbs</a:t>
            </a:r>
            <a:r>
              <a:rPr lang="en-US" sz="2400" dirty="0"/>
              <a:t>) include: </a:t>
            </a:r>
            <a:endParaRPr lang="en-US" sz="2400" dirty="0" smtClean="0"/>
          </a:p>
          <a:p>
            <a:pPr marL="1280128" lvl="1" indent="-609585">
              <a:spcBef>
                <a:spcPts val="0"/>
              </a:spcBef>
              <a:spcAft>
                <a:spcPts val="600"/>
              </a:spcAft>
              <a:buFont typeface="Wingdings" panose="05000000000000000000" pitchFamily="2" charset="2"/>
              <a:buChar char="ü"/>
            </a:pPr>
            <a:r>
              <a:rPr lang="en-US" sz="2400" dirty="0"/>
              <a:t>Zero-emission technology penetration starting in 2024</a:t>
            </a:r>
          </a:p>
          <a:p>
            <a:pPr marL="1274032" lvl="1" indent="-609585">
              <a:spcBef>
                <a:spcPts val="0"/>
              </a:spcBef>
              <a:spcAft>
                <a:spcPts val="600"/>
              </a:spcAft>
              <a:buFont typeface="Wingdings" panose="05000000000000000000" pitchFamily="2" charset="2"/>
              <a:buChar char="ü"/>
            </a:pPr>
            <a:r>
              <a:rPr lang="en-US" sz="2400" dirty="0"/>
              <a:t>Cleaner diesel technology (i.e., Low NOx diesel) starting in 2024</a:t>
            </a:r>
          </a:p>
          <a:p>
            <a:pPr marL="1274032" lvl="1" indent="-609585">
              <a:spcBef>
                <a:spcPts val="0"/>
              </a:spcBef>
              <a:spcAft>
                <a:spcPts val="600"/>
              </a:spcAft>
              <a:buFont typeface="Wingdings" panose="05000000000000000000" pitchFamily="2" charset="2"/>
              <a:buChar char="ü"/>
            </a:pPr>
            <a:r>
              <a:rPr lang="en-US" sz="2400" dirty="0"/>
              <a:t>Use of renewable fuels where electrification is not feasible</a:t>
            </a:r>
          </a:p>
          <a:p>
            <a:pPr marL="1274032" lvl="1" indent="-609585">
              <a:spcBef>
                <a:spcPts val="600"/>
              </a:spcBef>
              <a:spcAft>
                <a:spcPts val="600"/>
              </a:spcAft>
              <a:buFont typeface="Wingdings" panose="05000000000000000000" pitchFamily="2" charset="2"/>
              <a:buChar char="ü"/>
            </a:pPr>
            <a:r>
              <a:rPr lang="en-US" sz="2400" dirty="0"/>
              <a:t>Continued energy efficiency </a:t>
            </a:r>
            <a:r>
              <a:rPr lang="en-US" sz="2400" dirty="0" smtClean="0"/>
              <a:t>improvements</a:t>
            </a:r>
          </a:p>
          <a:p>
            <a:pPr marL="1274032" lvl="1" indent="-609585">
              <a:spcBef>
                <a:spcPts val="600"/>
              </a:spcBef>
              <a:spcAft>
                <a:spcPts val="600"/>
              </a:spcAft>
              <a:buFont typeface="Wingdings" panose="05000000000000000000" pitchFamily="2" charset="2"/>
              <a:buChar char="ü"/>
            </a:pPr>
            <a:r>
              <a:rPr lang="en-US" sz="2400" dirty="0" smtClean="0"/>
              <a:t>In-use </a:t>
            </a:r>
            <a:r>
              <a:rPr lang="en-US" sz="2400" dirty="0"/>
              <a:t>performance measures</a:t>
            </a:r>
          </a:p>
          <a:p>
            <a:pPr marL="1274032" lvl="1" indent="-609585">
              <a:spcBef>
                <a:spcPts val="800"/>
              </a:spcBef>
              <a:buFont typeface="Wingdings" panose="05000000000000000000" pitchFamily="2" charset="2"/>
              <a:buChar char="ü"/>
            </a:pPr>
            <a:endParaRPr lang="en-US" sz="2133" dirty="0" smtClean="0"/>
          </a:p>
          <a:p>
            <a:pPr marL="1045438" lvl="1">
              <a:spcBef>
                <a:spcPts val="800"/>
              </a:spcBef>
              <a:spcAft>
                <a:spcPts val="800"/>
              </a:spcAft>
            </a:pPr>
            <a:endParaRPr lang="en-US" sz="2667" dirty="0"/>
          </a:p>
          <a:p>
            <a:pPr marL="518147">
              <a:spcBef>
                <a:spcPts val="0"/>
              </a:spcBef>
            </a:pPr>
            <a:endParaRPr lang="en-US" sz="3200" dirty="0"/>
          </a:p>
          <a:p>
            <a:pPr marL="670543" indent="-609585">
              <a:buFont typeface="+mj-lt"/>
              <a:buAutoNum type="arabicPeriod"/>
            </a:pPr>
            <a:endParaRPr lang="en-US" sz="2667" dirty="0"/>
          </a:p>
          <a:p>
            <a:endParaRPr lang="en-US" sz="2667" dirty="0"/>
          </a:p>
        </p:txBody>
      </p:sp>
    </p:spTree>
    <p:extLst>
      <p:ext uri="{BB962C8B-B14F-4D97-AF65-F5344CB8AC3E}">
        <p14:creationId xmlns:p14="http://schemas.microsoft.com/office/powerpoint/2010/main" val="3617462850"/>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CARB colors">
      <a:dk1>
        <a:srgbClr val="4D4D4F"/>
      </a:dk1>
      <a:lt1>
        <a:srgbClr val="FFFFFF"/>
      </a:lt1>
      <a:dk2>
        <a:srgbClr val="4D4D4F"/>
      </a:dk2>
      <a:lt2>
        <a:srgbClr val="1F8BBF"/>
      </a:lt2>
      <a:accent1>
        <a:srgbClr val="36A393"/>
      </a:accent1>
      <a:accent2>
        <a:srgbClr val="FDB727"/>
      </a:accent2>
      <a:accent3>
        <a:srgbClr val="0F597C"/>
      </a:accent3>
      <a:accent4>
        <a:srgbClr val="1F8BBF"/>
      </a:accent4>
      <a:accent5>
        <a:srgbClr val="36A393"/>
      </a:accent5>
      <a:accent6>
        <a:srgbClr val="FDB727"/>
      </a:accent6>
      <a:hlink>
        <a:srgbClr val="36A393"/>
      </a:hlink>
      <a:folHlink>
        <a:srgbClr val="4D4D4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ARB_template_spotlight" id="{0150ACD1-5C34-CB4D-A96A-F12CB4A7934C}" vid="{8621AB70-1D6E-6F4E-8DD1-2E043CA96C7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4" ma:contentTypeDescription="Create a new document." ma:contentTypeScope="" ma:versionID="b2aef39aa4fa618436d02d2bcce1d8de">
  <xsd:schema xmlns:xsd="http://www.w3.org/2001/XMLSchema" xmlns:xs="http://www.w3.org/2001/XMLSchema" xmlns:p="http://schemas.microsoft.com/office/2006/metadata/properties" xmlns:ns2="785685f2-c2e1-4352-89aa-3faca8eaba52" xmlns:ns3="5067c814-4b34-462c-a21d-c185ff6548d2" targetNamespace="http://schemas.microsoft.com/office/2006/metadata/properties" ma:root="true" ma:fieldsID="f2713d08d787711ea37c4294f94eea5d" ns2:_="" ns3:_="">
    <xsd:import namespace="785685f2-c2e1-4352-89aa-3faca8eaba52"/>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1A67C5-EC5E-4BFE-BA77-1FA86C86B72B}"/>
</file>

<file path=customXml/itemProps2.xml><?xml version="1.0" encoding="utf-8"?>
<ds:datastoreItem xmlns:ds="http://schemas.openxmlformats.org/officeDocument/2006/customXml" ds:itemID="{A5F60084-3234-4A33-B4B6-AC843F816A80}"/>
</file>

<file path=customXml/itemProps3.xml><?xml version="1.0" encoding="utf-8"?>
<ds:datastoreItem xmlns:ds="http://schemas.openxmlformats.org/officeDocument/2006/customXml" ds:itemID="{4F7E1CDC-6F8D-4222-AEF8-1A841804D620}"/>
</file>

<file path=docProps/app.xml><?xml version="1.0" encoding="utf-8"?>
<Properties xmlns="http://schemas.openxmlformats.org/officeDocument/2006/extended-properties" xmlns:vt="http://schemas.openxmlformats.org/officeDocument/2006/docPropsVTypes">
  <TotalTime>6203</TotalTime>
  <Words>813</Words>
  <Application>Microsoft Office PowerPoint</Application>
  <PresentationFormat>Widescreen</PresentationFormat>
  <Paragraphs>131</Paragraphs>
  <Slides>9</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Wingdings</vt:lpstr>
      <vt:lpstr>1_Office Theme</vt:lpstr>
      <vt:lpstr>ZEV Technology Rollout for Deep Emission Reductions</vt:lpstr>
      <vt:lpstr>On-Road Sector</vt:lpstr>
      <vt:lpstr>Emission Reduction Targets</vt:lpstr>
      <vt:lpstr>LDV Tech Projections in Baseline</vt:lpstr>
      <vt:lpstr>LDV Tech Needed for Deep Reductions</vt:lpstr>
      <vt:lpstr>LDV Policies and Strategies</vt:lpstr>
      <vt:lpstr>2020 Mobile Source Scenario for MDV</vt:lpstr>
      <vt:lpstr>2020 Mobile Source Scenario for HDV</vt:lpstr>
      <vt:lpstr>M/HDV Policies and Strategies</vt:lpstr>
    </vt:vector>
  </TitlesOfParts>
  <Company>CARB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2020 Mobile Source Strategy</dc:title>
  <dc:creator>Fideldy, Ariel@ARB</dc:creator>
  <cp:lastModifiedBy>Cunningham, Joshua@ARB</cp:lastModifiedBy>
  <cp:revision>185</cp:revision>
  <cp:lastPrinted>2020-03-11T18:30:57Z</cp:lastPrinted>
  <dcterms:created xsi:type="dcterms:W3CDTF">2020-02-20T00:18:10Z</dcterms:created>
  <dcterms:modified xsi:type="dcterms:W3CDTF">2020-07-30T04:25:54Z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