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slideMasters/slideMaster1.xml" ContentType="application/vnd.openxmlformats-officedocument.presentationml.slideMaster+xml"/>
  <Override PartName="/ppt/notesSlides/notesSlide16.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3"/>
  </p:notesMasterIdLst>
  <p:handoutMasterIdLst>
    <p:handoutMasterId r:id="rId24"/>
  </p:handoutMasterIdLst>
  <p:sldIdLst>
    <p:sldId id="256" r:id="rId2"/>
    <p:sldId id="257" r:id="rId3"/>
    <p:sldId id="296" r:id="rId4"/>
    <p:sldId id="297" r:id="rId5"/>
    <p:sldId id="289" r:id="rId6"/>
    <p:sldId id="290" r:id="rId7"/>
    <p:sldId id="305" r:id="rId8"/>
    <p:sldId id="302" r:id="rId9"/>
    <p:sldId id="301" r:id="rId10"/>
    <p:sldId id="312" r:id="rId11"/>
    <p:sldId id="293" r:id="rId12"/>
    <p:sldId id="299" r:id="rId13"/>
    <p:sldId id="303" r:id="rId14"/>
    <p:sldId id="300" r:id="rId15"/>
    <p:sldId id="304" r:id="rId16"/>
    <p:sldId id="292" r:id="rId17"/>
    <p:sldId id="310" r:id="rId18"/>
    <p:sldId id="308" r:id="rId19"/>
    <p:sldId id="314" r:id="rId20"/>
    <p:sldId id="281" r:id="rId21"/>
    <p:sldId id="315" r:id="rId22"/>
  </p:sldIdLst>
  <p:sldSz cx="9144000" cy="6858000" type="screen4x3"/>
  <p:notesSz cx="7010400" cy="9296400"/>
  <p:defaultText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Yu Hou" initials="HY"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00CC00"/>
    <a:srgbClr val="99FF33"/>
    <a:srgbClr val="66FF66"/>
    <a:srgbClr val="33CC33"/>
    <a:srgbClr val="FFCC00"/>
    <a:srgbClr val="FF9966"/>
    <a:srgbClr val="FF6600"/>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04" autoAdjust="0"/>
    <p:restoredTop sz="69536" autoAdjust="0"/>
  </p:normalViewPr>
  <p:slideViewPr>
    <p:cSldViewPr>
      <p:cViewPr varScale="1">
        <p:scale>
          <a:sx n="77" d="100"/>
          <a:sy n="77" d="100"/>
        </p:scale>
        <p:origin x="-930" y="-96"/>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33" Type="http://schemas.openxmlformats.org/officeDocument/2006/relationships/customXml" Target="../customXml/item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9405FA93-F518-42DC-BAD2-153AB905132B}" type="datetimeFigureOut">
              <a:rPr lang="en-US" smtClean="0"/>
              <a:t>6/16/2016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4F4AFEC2-C475-4632-9BBD-890388A123BE}" type="slidenum">
              <a:rPr lang="en-US" smtClean="0"/>
              <a:t>‹#›</a:t>
            </a:fld>
            <a:endParaRPr lang="en-US"/>
          </a:p>
        </p:txBody>
      </p:sp>
    </p:spTree>
    <p:extLst>
      <p:ext uri="{BB962C8B-B14F-4D97-AF65-F5344CB8AC3E}">
        <p14:creationId xmlns:p14="http://schemas.microsoft.com/office/powerpoint/2010/main" val="39624674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EC"/>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57FBE7B-A900-41B6-B3CB-40FBDB08390A}" type="datetimeFigureOut">
              <a:rPr lang="es-EC" smtClean="0"/>
              <a:t>16/06/2016</a:t>
            </a:fld>
            <a:endParaRPr lang="es-EC"/>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s-EC"/>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C"/>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s-EC"/>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C11530CD-4866-4D33-8643-7C9AB5705A4C}" type="slidenum">
              <a:rPr lang="es-EC" smtClean="0"/>
              <a:t>‹#›</a:t>
            </a:fld>
            <a:endParaRPr lang="es-EC"/>
          </a:p>
        </p:txBody>
      </p:sp>
    </p:spTree>
    <p:extLst>
      <p:ext uri="{BB962C8B-B14F-4D97-AF65-F5344CB8AC3E}">
        <p14:creationId xmlns:p14="http://schemas.microsoft.com/office/powerpoint/2010/main" val="1053314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number</a:t>
            </a:r>
            <a:r>
              <a:rPr lang="en-US" baseline="0" dirty="0" smtClean="0"/>
              <a:t> of enhancements have been made in the past 6 to 9 months.</a:t>
            </a:r>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1</a:t>
            </a:fld>
            <a:endParaRPr lang="es-EC" dirty="0"/>
          </a:p>
        </p:txBody>
      </p:sp>
    </p:spTree>
    <p:extLst>
      <p:ext uri="{BB962C8B-B14F-4D97-AF65-F5344CB8AC3E}">
        <p14:creationId xmlns:p14="http://schemas.microsoft.com/office/powerpoint/2010/main" val="2647599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But for those of you who aren’t familiar with it, I’ll start with a brief reminder of what Cal-Adapt </a:t>
            </a:r>
            <a:r>
              <a:rPr lang="en-US" sz="1200" u="sng" kern="1200" dirty="0" smtClean="0">
                <a:solidFill>
                  <a:schemeClr val="tx1"/>
                </a:solidFill>
                <a:effectLst/>
                <a:latin typeface="+mn-lt"/>
                <a:ea typeface="+mn-ea"/>
                <a:cs typeface="+mn-cs"/>
              </a:rPr>
              <a:t>is</a:t>
            </a:r>
            <a:r>
              <a:rPr lang="en-US" sz="1200" kern="1200" dirty="0" smtClean="0">
                <a:solidFill>
                  <a:schemeClr val="tx1"/>
                </a:solidFill>
                <a:effectLst/>
                <a:latin typeface="+mn-lt"/>
                <a:ea typeface="+mn-ea"/>
                <a:cs typeface="+mn-cs"/>
              </a:rPr>
              <a:t> before moving on to recent and ongoing enhancements and a tour of “new” features.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2</a:t>
            </a:fld>
            <a:endParaRPr lang="es-EC" dirty="0"/>
          </a:p>
        </p:txBody>
      </p:sp>
    </p:spTree>
    <p:extLst>
      <p:ext uri="{BB962C8B-B14F-4D97-AF65-F5344CB8AC3E}">
        <p14:creationId xmlns:p14="http://schemas.microsoft.com/office/powerpoint/2010/main" val="2321507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Cal-Adapt is an online, interactive resource for visualizing climate risks. It is in the process of being rolled out at this site.</a:t>
            </a:r>
            <a:endParaRPr lang="en-US" b="1" dirty="0" smtClean="0">
              <a:cs typeface="Arial" panose="020B0604020202020204" pitchFamily="34" charset="0"/>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3</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Originally launched in 2011, Cal-Adapt was created by the State to convey local climate risks based on peer-reviewed science.</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Aims to offer easy to understand visualizations to a diverse audience, with </a:t>
            </a:r>
            <a:r>
              <a:rPr lang="en-US" sz="1200" u="sng" kern="1200" dirty="0" smtClean="0">
                <a:solidFill>
                  <a:schemeClr val="tx1"/>
                </a:solidFill>
                <a:effectLst/>
                <a:latin typeface="+mn-lt"/>
                <a:ea typeface="+mn-ea"/>
                <a:cs typeface="+mn-cs"/>
              </a:rPr>
              <a:t>a primary emphasis on energy sector planners, managers, and operations who need to consider climate science but are not climate scientists</a:t>
            </a:r>
            <a:r>
              <a:rPr lang="en-US" sz="1200" kern="1200" dirty="0" smtClean="0">
                <a:solidFill>
                  <a:schemeClr val="tx1"/>
                </a:solidFill>
                <a:effectLst/>
                <a:latin typeface="+mn-lt"/>
                <a:ea typeface="+mn-ea"/>
                <a:cs typeface="+mn-cs"/>
              </a:rPr>
              <a:t>.</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Also offers access to primary climate change data for those who need to perform additional analysis regarding climate-related vulnerabilities and adaptation options.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It complements other tools that are available for analyzing local climate-related risks. For example, Climate Console is tailored to support analyses involving ecological conservation and protection, whereas Cal-Adapt has evolved with a focus on man-made infrastructure. We are working to link the two so that, for example, if you’re viewing a dataset on Cal-Adapt, you can click a link to view the same dataset on Climate Console.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4</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goals of the recent and ongoing enhancements to Cal-Adapt include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Providing higher resolution regionally downscaled data that align with IPCC’s 5</a:t>
            </a:r>
            <a:r>
              <a:rPr lang="en-US" sz="1200" kern="1200" baseline="30000" dirty="0" smtClean="0">
                <a:solidFill>
                  <a:schemeClr val="tx1"/>
                </a:solidFill>
                <a:effectLst/>
                <a:latin typeface="+mn-lt"/>
                <a:ea typeface="+mn-ea"/>
                <a:cs typeface="+mn-cs"/>
              </a:rPr>
              <a:t>th</a:t>
            </a:r>
            <a:r>
              <a:rPr lang="en-US" sz="1200" kern="1200" dirty="0" smtClean="0">
                <a:solidFill>
                  <a:schemeClr val="tx1"/>
                </a:solidFill>
                <a:effectLst/>
                <a:latin typeface="+mn-lt"/>
                <a:ea typeface="+mn-ea"/>
                <a:cs typeface="+mn-cs"/>
              </a:rPr>
              <a:t> Assessment report as well as new, high-fidelity data portraying wildfire, sea level rise, and hydrological changes.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Helping users understand how to use climate change projections and how to interpret visuals.</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Offering the capacity to support third-party tool development.</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Responding directly to resilience needs voiced by utilities…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5</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To foster responsiveness to energy sector resilience needs, we’ve assembled an advisory committee that includes all Investor-Owned Utilities in the state, a Publicly Owned Utility, and the California Independent System Operator. We also include local government representation and sister state agencies/offices, namely DWR, </a:t>
            </a:r>
            <a:r>
              <a:rPr lang="en-US" sz="1200" kern="1200" dirty="0" err="1" smtClean="0">
                <a:solidFill>
                  <a:schemeClr val="tx1"/>
                </a:solidFill>
                <a:effectLst/>
                <a:latin typeface="+mn-lt"/>
                <a:ea typeface="+mn-ea"/>
                <a:cs typeface="+mn-cs"/>
              </a:rPr>
              <a:t>CalOES</a:t>
            </a:r>
            <a:r>
              <a:rPr lang="en-US" sz="1200" kern="1200" dirty="0" smtClean="0">
                <a:solidFill>
                  <a:schemeClr val="tx1"/>
                </a:solidFill>
                <a:effectLst/>
                <a:latin typeface="+mn-lt"/>
                <a:ea typeface="+mn-ea"/>
                <a:cs typeface="+mn-cs"/>
              </a:rPr>
              <a:t>, CPUC, and OPR.</a:t>
            </a:r>
          </a:p>
          <a:p>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6</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Let’s have a look at the climate tools currently available. (Over the next 6 weeks to 6 months you will see many additional tools rolled out.)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7</a:t>
            </a:fld>
            <a:endParaRPr lang="es-EC"/>
          </a:p>
        </p:txBody>
      </p:sp>
    </p:spTree>
    <p:extLst>
      <p:ext uri="{BB962C8B-B14F-4D97-AF65-F5344CB8AC3E}">
        <p14:creationId xmlns:p14="http://schemas.microsoft.com/office/powerpoint/2010/main" val="1728704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effectLst/>
                <a:latin typeface="+mn-lt"/>
                <a:ea typeface="+mn-ea"/>
                <a:cs typeface="+mn-cs"/>
              </a:rPr>
              <a:t>Today I will preview the annual averages and extreme heat tools.</a:t>
            </a:r>
          </a:p>
          <a:p>
            <a:endParaRPr lang="en-US" b="1" dirty="0"/>
          </a:p>
        </p:txBody>
      </p:sp>
      <p:sp>
        <p:nvSpPr>
          <p:cNvPr id="4" name="Slide Number Placeholder 3"/>
          <p:cNvSpPr>
            <a:spLocks noGrp="1"/>
          </p:cNvSpPr>
          <p:nvPr>
            <p:ph type="sldNum" sz="quarter" idx="10"/>
          </p:nvPr>
        </p:nvSpPr>
        <p:spPr/>
        <p:txBody>
          <a:bodyPr/>
          <a:lstStyle/>
          <a:p>
            <a:fld id="{C11530CD-4866-4D33-8643-7C9AB5705A4C}" type="slidenum">
              <a:rPr lang="es-EC" smtClean="0"/>
              <a:t>8</a:t>
            </a:fld>
            <a:endParaRPr lang="es-EC"/>
          </a:p>
        </p:txBody>
      </p:sp>
    </p:spTree>
    <p:extLst>
      <p:ext uri="{BB962C8B-B14F-4D97-AF65-F5344CB8AC3E}">
        <p14:creationId xmlns:p14="http://schemas.microsoft.com/office/powerpoint/2010/main" val="3203673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#1 </a:t>
            </a:r>
            <a:r>
              <a:rPr lang="en-US" sz="1200" b="1" i="1" kern="1200" dirty="0" smtClean="0">
                <a:solidFill>
                  <a:schemeClr val="tx1"/>
                </a:solidFill>
                <a:effectLst/>
                <a:latin typeface="+mn-lt"/>
                <a:ea typeface="+mn-ea"/>
                <a:cs typeface="+mn-cs"/>
              </a:rPr>
              <a:t>Improved data for temperature and precipitation</a:t>
            </a:r>
            <a:r>
              <a:rPr lang="en-US" sz="1200" i="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You’re looking here at historical and projected data for annual averages maximum temperature for Sacramento County. (consider changing to California Energy Commission grid cell, RCP8.5?)</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Historical gridded data (same grid– daily resolution, 1/16 degree)</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Envelope of variability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10 models selected by DWRs CCTAG on basis of representation of processes key to California water resources</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Alignment w/ IPCC’s AR5</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Plain English descriptions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9</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#1 </a:t>
            </a:r>
            <a:r>
              <a:rPr lang="en-US" sz="1200" b="1" i="1" kern="1200" dirty="0" smtClean="0">
                <a:solidFill>
                  <a:schemeClr val="tx1"/>
                </a:solidFill>
                <a:effectLst/>
                <a:latin typeface="+mn-lt"/>
                <a:ea typeface="+mn-ea"/>
                <a:cs typeface="+mn-cs"/>
              </a:rPr>
              <a:t>Improved data for temperature and precipitation</a:t>
            </a:r>
            <a:r>
              <a:rPr lang="en-US" sz="1200" i="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One can also look at a single, or a subset of the 10 GCMs. These are the four GCMs that David Pierce will later discuss… and a low-emissions scenario for Sacramento County.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Re: the 4 models suggested by Scripps for use by Fourth Assessment (GFDL-CM3: warm/dry, CCSM4: “average”, CNRM-CM5: cooler/wet, HadGEM2-CC: complement to prior models’ variability)</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Multi-decadal averages (in accord with best practices for using climate projections)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10</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#2 Supporting California’s Fourth Climate Change Assessment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Indicate how Cal-Adapt serves the data that support the Assessment’s consistent use of peer-reviewed scenarios… [ask Guido for input—do we want this slide?]</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Peer-reviewed regionally downscaled projections (2005-2100) for </a:t>
            </a:r>
            <a:r>
              <a:rPr lang="en-US" sz="1200" kern="1200" dirty="0" err="1" smtClean="0">
                <a:solidFill>
                  <a:schemeClr val="tx1"/>
                </a:solidFill>
                <a:effectLst/>
                <a:latin typeface="+mn-lt"/>
                <a:ea typeface="+mn-ea"/>
                <a:cs typeface="+mn-cs"/>
              </a:rPr>
              <a:t>Tmin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Tmax</a:t>
            </a:r>
            <a:r>
              <a:rPr lang="en-US" sz="1200" kern="1200" dirty="0" smtClean="0">
                <a:solidFill>
                  <a:schemeClr val="tx1"/>
                </a:solidFill>
                <a:effectLst/>
                <a:latin typeface="+mn-lt"/>
                <a:ea typeface="+mn-ea"/>
                <a:cs typeface="+mn-cs"/>
              </a:rPr>
              <a:t>, and </a:t>
            </a:r>
            <a:r>
              <a:rPr lang="en-US" sz="1200" kern="1200" dirty="0" err="1" smtClean="0">
                <a:solidFill>
                  <a:schemeClr val="tx1"/>
                </a:solidFill>
                <a:effectLst/>
                <a:latin typeface="+mn-lt"/>
                <a:ea typeface="+mn-ea"/>
                <a:cs typeface="+mn-cs"/>
              </a:rPr>
              <a:t>precip</a:t>
            </a:r>
            <a:r>
              <a:rPr lang="en-US" sz="1200" kern="1200" dirty="0" smtClean="0">
                <a:solidFill>
                  <a:schemeClr val="tx1"/>
                </a:solidFill>
                <a:effectLst/>
                <a:latin typeface="+mn-lt"/>
                <a:ea typeface="+mn-ea"/>
                <a:cs typeface="+mn-cs"/>
              </a:rPr>
              <a:t>, RCP 4.5 or 8.5, choose from 10 CCTAG models</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Serve observed historical data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Serve envelope of modeled variability</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Working with Alex Hall to get the dynamically downscaled dataset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11</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cs typeface="Arial" panose="020B0604020202020204" pitchFamily="34" charset="0"/>
              </a:rPr>
              <a:t>Tour of new features:</a:t>
            </a:r>
            <a:r>
              <a:rPr lang="en-US" baseline="0" dirty="0" smtClean="0">
                <a:cs typeface="Arial" panose="020B0604020202020204" pitchFamily="34" charset="0"/>
              </a:rPr>
              <a:t> </a:t>
            </a:r>
            <a:r>
              <a:rPr lang="en-US" b="1" baseline="0" dirty="0" smtClean="0">
                <a:cs typeface="Arial" panose="020B0604020202020204" pitchFamily="34" charset="0"/>
              </a:rPr>
              <a:t>#2 </a:t>
            </a:r>
            <a:r>
              <a:rPr lang="en-US" b="1" dirty="0" smtClean="0">
                <a:cs typeface="Arial" panose="020B0604020202020204" pitchFamily="34" charset="0"/>
              </a:rPr>
              <a:t>Supporting California’s Fourth Climate Change Assessment</a:t>
            </a:r>
          </a:p>
          <a:p>
            <a:pPr marL="0" marR="0" lvl="1" indent="0" algn="l" defTabSz="914400" rtl="0" eaLnBrk="1" fontAlgn="auto" latinLnBrk="0" hangingPunct="1">
              <a:lnSpc>
                <a:spcPct val="100000"/>
              </a:lnSpc>
              <a:spcBef>
                <a:spcPts val="0"/>
              </a:spcBef>
              <a:spcAft>
                <a:spcPts val="0"/>
              </a:spcAft>
              <a:buClrTx/>
              <a:buSzTx/>
              <a:buFontTx/>
              <a:buNone/>
              <a:tabLst/>
              <a:defRPr/>
            </a:pPr>
            <a:r>
              <a:rPr lang="en-US" b="1" dirty="0" smtClean="0">
                <a:cs typeface="Arial" panose="020B0604020202020204" pitchFamily="34" charset="0"/>
              </a:rPr>
              <a:t>Screenshot showing</a:t>
            </a:r>
            <a:r>
              <a:rPr lang="en-US" b="1" baseline="0" dirty="0" smtClean="0">
                <a:cs typeface="Arial" panose="020B0604020202020204" pitchFamily="34" charset="0"/>
              </a:rPr>
              <a:t> the variables that are available</a:t>
            </a:r>
            <a:r>
              <a:rPr lang="en-US" b="1" dirty="0" smtClean="0">
                <a:cs typeface="Arial" panose="020B0604020202020204" pitchFamily="34" charset="0"/>
              </a:rPr>
              <a:t>…</a:t>
            </a:r>
          </a:p>
          <a:p>
            <a:pPr marL="0" marR="0" lvl="1"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indent="0">
              <a:buFont typeface="Arial" panose="020B0604020202020204" pitchFamily="34" charset="0"/>
              <a:buNone/>
            </a:pPr>
            <a:r>
              <a:rPr lang="en-US" dirty="0" smtClean="0"/>
              <a:t>Mention</a:t>
            </a:r>
          </a:p>
          <a:p>
            <a:pPr marL="171450" indent="-171450">
              <a:buFont typeface="Arial" panose="020B0604020202020204" pitchFamily="34" charset="0"/>
              <a:buChar char="•"/>
            </a:pPr>
            <a:r>
              <a:rPr lang="en-US" baseline="0" dirty="0" smtClean="0"/>
              <a:t>Ease of use</a:t>
            </a:r>
          </a:p>
          <a:p>
            <a:pPr marL="171450" indent="-171450">
              <a:buFont typeface="Arial" panose="020B0604020202020204" pitchFamily="34" charset="0"/>
              <a:buChar char="•"/>
            </a:pPr>
            <a:r>
              <a:rPr lang="en-US" baseline="0" dirty="0" smtClean="0"/>
              <a:t>User-defined boundaries (space and time) for download</a:t>
            </a:r>
          </a:p>
          <a:p>
            <a:pPr marL="171450" indent="-171450">
              <a:buFont typeface="Arial" panose="020B0604020202020204" pitchFamily="34" charset="0"/>
              <a:buChar char="•"/>
            </a:pPr>
            <a:r>
              <a:rPr lang="en-US" baseline="0" dirty="0" err="1" smtClean="0"/>
              <a:t>GeoTIFF</a:t>
            </a:r>
            <a:r>
              <a:rPr lang="en-US" baseline="0" dirty="0" smtClean="0"/>
              <a:t> files or (responding to TAC input) csv/tabular data </a:t>
            </a:r>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12</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#2 Supporting California’s Fourth Climate Change Assessment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Screenshot showing the variables will soon be available…</a:t>
            </a:r>
          </a:p>
          <a:p>
            <a:r>
              <a:rPr lang="en-US" sz="1200" kern="1200" dirty="0" smtClean="0">
                <a:solidFill>
                  <a:schemeClr val="tx1"/>
                </a:solidFill>
                <a:effectLst/>
                <a:latin typeface="+mn-lt"/>
                <a:ea typeface="+mn-ea"/>
                <a:cs typeface="+mn-cs"/>
              </a:rPr>
              <a:t>Mention</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Timelines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Integration with Assessment</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Use by PG&amp;E (SLR / </a:t>
            </a:r>
            <a:r>
              <a:rPr lang="en-US" sz="1200" kern="1200" dirty="0" err="1" smtClean="0">
                <a:solidFill>
                  <a:schemeClr val="tx1"/>
                </a:solidFill>
                <a:effectLst/>
                <a:latin typeface="+mn-lt"/>
                <a:ea typeface="+mn-ea"/>
                <a:cs typeface="+mn-cs"/>
              </a:rPr>
              <a:t>Radke’s</a:t>
            </a:r>
            <a:r>
              <a:rPr lang="en-US" sz="1200" kern="1200" dirty="0" smtClean="0">
                <a:solidFill>
                  <a:schemeClr val="tx1"/>
                </a:solidFill>
                <a:effectLst/>
                <a:latin typeface="+mn-lt"/>
                <a:ea typeface="+mn-ea"/>
                <a:cs typeface="+mn-cs"/>
              </a:rPr>
              <a:t> data)—</a:t>
            </a:r>
            <a:r>
              <a:rPr lang="en-US" sz="1200" b="1" kern="1200" dirty="0" smtClean="0">
                <a:solidFill>
                  <a:srgbClr val="FF0000"/>
                </a:solidFill>
                <a:effectLst/>
                <a:latin typeface="+mn-lt"/>
                <a:ea typeface="+mn-ea"/>
                <a:cs typeface="+mn-cs"/>
              </a:rPr>
              <a:t>Ask Guido… OK to mention this?</a:t>
            </a:r>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13</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#3 New aggregation options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Indicate the genesis of these options (TACs, including utilities)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14</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#3b New aggregation options + extreme heat tool</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Let’s have a look at applying these aggregation options to the extreme heat tool…</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15</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#3b New aggregation options + extreme heat tool</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Looking at the </a:t>
            </a:r>
            <a:r>
              <a:rPr lang="en-US" sz="1200" kern="1200" dirty="0" err="1" smtClean="0">
                <a:solidFill>
                  <a:schemeClr val="tx1"/>
                </a:solidFill>
                <a:effectLst/>
                <a:latin typeface="+mn-lt"/>
                <a:ea typeface="+mn-ea"/>
                <a:cs typeface="+mn-cs"/>
              </a:rPr>
              <a:t>CalEnviroScreen</a:t>
            </a:r>
            <a:r>
              <a:rPr lang="en-US" sz="1200" kern="1200" dirty="0" smtClean="0">
                <a:solidFill>
                  <a:schemeClr val="tx1"/>
                </a:solidFill>
                <a:effectLst/>
                <a:latin typeface="+mn-lt"/>
                <a:ea typeface="+mn-ea"/>
                <a:cs typeface="+mn-cs"/>
              </a:rPr>
              <a:t> data, which were developed to identify socially vulnerable “hotspots” to support legislatively mandated, preferential investment of GHG emissions reductions funds in disadvantaged areas, we see that Fresno is particularly vulnerable to extreme heat.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16</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#3c … extreme heat tool</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Number of extreme heat days for the Fresno County Census Tract selected in the prior screen (the four models suggested by Dave) and </a:t>
            </a:r>
            <a:r>
              <a:rPr lang="en-US" sz="1200" kern="1200" dirty="0" err="1" smtClean="0">
                <a:solidFill>
                  <a:schemeClr val="tx1"/>
                </a:solidFill>
                <a:effectLst/>
                <a:latin typeface="+mn-lt"/>
                <a:ea typeface="+mn-ea"/>
                <a:cs typeface="+mn-cs"/>
              </a:rPr>
              <a:t>multidecadal</a:t>
            </a:r>
            <a:r>
              <a:rPr lang="en-US" sz="1200" kern="1200" dirty="0" smtClean="0">
                <a:solidFill>
                  <a:schemeClr val="tx1"/>
                </a:solidFill>
                <a:effectLst/>
                <a:latin typeface="+mn-lt"/>
                <a:ea typeface="+mn-ea"/>
                <a:cs typeface="+mn-cs"/>
              </a:rPr>
              <a:t> averages as centered around 2084 and 1984 show a 14-fold increase in extreme heat days, which are defined for this area as exceeding 106.7 </a:t>
            </a:r>
            <a:r>
              <a:rPr lang="en-US" sz="1200" kern="1200" dirty="0" err="1" smtClean="0">
                <a:solidFill>
                  <a:schemeClr val="tx1"/>
                </a:solidFill>
                <a:effectLst/>
                <a:latin typeface="+mn-lt"/>
                <a:ea typeface="+mn-ea"/>
                <a:cs typeface="+mn-cs"/>
              </a:rPr>
              <a:t>deg</a:t>
            </a:r>
            <a:r>
              <a:rPr lang="en-US" sz="1200" kern="1200" dirty="0" smtClean="0">
                <a:solidFill>
                  <a:schemeClr val="tx1"/>
                </a:solidFill>
                <a:effectLst/>
                <a:latin typeface="+mn-lt"/>
                <a:ea typeface="+mn-ea"/>
                <a:cs typeface="+mn-cs"/>
              </a:rPr>
              <a:t> F.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17</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smtClean="0">
                <a:solidFill>
                  <a:schemeClr val="tx1"/>
                </a:solidFill>
                <a:effectLst/>
                <a:latin typeface="+mn-lt"/>
                <a:ea typeface="+mn-ea"/>
                <a:cs typeface="+mn-cs"/>
              </a:rPr>
              <a:t>Tour of new features: </a:t>
            </a:r>
            <a:r>
              <a:rPr lang="en-US" sz="1200" b="1" i="1" kern="1200" dirty="0" smtClean="0">
                <a:solidFill>
                  <a:schemeClr val="tx1"/>
                </a:solidFill>
                <a:effectLst/>
                <a:latin typeface="+mn-lt"/>
                <a:ea typeface="+mn-ea"/>
                <a:cs typeface="+mn-cs"/>
              </a:rPr>
              <a:t>#3c … extreme heat tool</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We also see a lengthier extreme heat season. Historically the hottest days generally occurred between early June and September, but by the end of the century, this census tract in Fresno would expect a season that spans early May through late October. And the color coding shows that by century’s end, the hottest (yellow) days routinely </a:t>
            </a:r>
            <a:r>
              <a:rPr lang="en-US" sz="1200" kern="1200" dirty="0" err="1" smtClean="0">
                <a:solidFill>
                  <a:schemeClr val="tx1"/>
                </a:solidFill>
                <a:effectLst/>
                <a:latin typeface="+mn-lt"/>
                <a:ea typeface="+mn-ea"/>
                <a:cs typeface="+mn-cs"/>
              </a:rPr>
              <a:t>rech</a:t>
            </a:r>
            <a:r>
              <a:rPr lang="en-US" sz="1200" kern="1200" dirty="0" smtClean="0">
                <a:solidFill>
                  <a:schemeClr val="tx1"/>
                </a:solidFill>
                <a:effectLst/>
                <a:latin typeface="+mn-lt"/>
                <a:ea typeface="+mn-ea"/>
                <a:cs typeface="+mn-cs"/>
              </a:rPr>
              <a:t> the 113 to 131 degrees F range!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1530CD-4866-4D33-8643-7C9AB5705A4C}" type="slidenum">
              <a:rPr lang="es-EC" smtClean="0"/>
              <a:t>18</a:t>
            </a:fld>
            <a:endParaRPr lang="es-EC" dirty="0"/>
          </a:p>
        </p:txBody>
      </p:sp>
    </p:spTree>
    <p:extLst>
      <p:ext uri="{BB962C8B-B14F-4D97-AF65-F5344CB8AC3E}">
        <p14:creationId xmlns:p14="http://schemas.microsoft.com/office/powerpoint/2010/main" val="8229692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a:ln/>
        </p:spPr>
      </p:sp>
      <p:sp>
        <p:nvSpPr>
          <p:cNvPr id="40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kern="1200" dirty="0" smtClean="0">
                <a:solidFill>
                  <a:schemeClr val="tx1"/>
                </a:solidFill>
                <a:effectLst/>
                <a:latin typeface="+mn-lt"/>
                <a:ea typeface="+mn-ea"/>
                <a:cs typeface="+mn-cs"/>
              </a:rPr>
              <a:t>The final new dataset that is in production mode (to be publicly released within another month or two) uses a high-resolution, </a:t>
            </a:r>
            <a:r>
              <a:rPr lang="en-US" sz="1200" kern="1200" dirty="0" err="1" smtClean="0">
                <a:solidFill>
                  <a:schemeClr val="tx1"/>
                </a:solidFill>
                <a:effectLst/>
                <a:latin typeface="+mn-lt"/>
                <a:ea typeface="+mn-ea"/>
                <a:cs typeface="+mn-cs"/>
              </a:rPr>
              <a:t>hydrodynamical</a:t>
            </a:r>
            <a:r>
              <a:rPr lang="en-US" sz="1200" kern="1200" dirty="0" smtClean="0">
                <a:solidFill>
                  <a:schemeClr val="tx1"/>
                </a:solidFill>
                <a:effectLst/>
                <a:latin typeface="+mn-lt"/>
                <a:ea typeface="+mn-ea"/>
                <a:cs typeface="+mn-cs"/>
              </a:rPr>
              <a:t> model to portray inundation associated with various increments of SLR coupled with an extreme storm event. These data show Delta flooding at a resolution of 3-5 m. Here we see that with 1.4 m SLR, which is within the range of plausible end-of-century values, extensive flooding in areas with important energy infrastructure, such as Sherman and McDonald Islands, would be expected due to levee overtopping. </a:t>
            </a:r>
            <a:r>
              <a:rPr lang="en-US" sz="1200" kern="1200" dirty="0" err="1" smtClean="0">
                <a:solidFill>
                  <a:schemeClr val="tx1"/>
                </a:solidFill>
                <a:effectLst/>
                <a:latin typeface="+mn-lt"/>
                <a:ea typeface="+mn-ea"/>
                <a:cs typeface="+mn-cs"/>
              </a:rPr>
              <a:t>Additinally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CalEnviroScreen</a:t>
            </a:r>
            <a:r>
              <a:rPr lang="en-US" sz="1200" kern="1200" dirty="0" smtClean="0">
                <a:solidFill>
                  <a:schemeClr val="tx1"/>
                </a:solidFill>
                <a:effectLst/>
                <a:latin typeface="+mn-lt"/>
                <a:ea typeface="+mn-ea"/>
                <a:cs typeface="+mn-cs"/>
              </a:rPr>
              <a:t> allows us to look at the social vulnerability of the communities at risk (we see many hotspots, </a:t>
            </a:r>
            <a:r>
              <a:rPr lang="en-US" sz="1200" kern="1200" dirty="0" err="1" smtClean="0">
                <a:solidFill>
                  <a:schemeClr val="tx1"/>
                </a:solidFill>
                <a:effectLst/>
                <a:latin typeface="+mn-lt"/>
                <a:ea typeface="+mn-ea"/>
                <a:cs typeface="+mn-cs"/>
              </a:rPr>
              <a:t>esp</a:t>
            </a:r>
            <a:r>
              <a:rPr lang="en-US" sz="1200" kern="1200" dirty="0" smtClean="0">
                <a:solidFill>
                  <a:schemeClr val="tx1"/>
                </a:solidFill>
                <a:effectLst/>
                <a:latin typeface="+mn-lt"/>
                <a:ea typeface="+mn-ea"/>
                <a:cs typeface="+mn-cs"/>
              </a:rPr>
              <a:t> in SJ county).</a:t>
            </a:r>
          </a:p>
          <a:p>
            <a:pPr marL="339725" lvl="1" indent="-339725"/>
            <a:endParaRPr lang="en-US" altLang="en-US" dirty="0" smtClean="0"/>
          </a:p>
          <a:p>
            <a:pPr marL="339725" lvl="1" indent="-339725"/>
            <a:r>
              <a:rPr lang="en-US" altLang="en-US" u="sng" dirty="0" smtClean="0"/>
              <a:t>Sherman Island</a:t>
            </a:r>
          </a:p>
          <a:p>
            <a:pPr marL="339725" lvl="1" indent="-339725"/>
            <a:r>
              <a:rPr lang="en-US" altLang="en-US" dirty="0" smtClean="0"/>
              <a:t>Extensive flooding</a:t>
            </a:r>
          </a:p>
          <a:p>
            <a:pPr marL="339725" lvl="1" indent="-339725"/>
            <a:r>
              <a:rPr lang="en-US" altLang="en-US" dirty="0" smtClean="0"/>
              <a:t>Nexus for a lot of infrastructure    including NG pipelines, electricity transmission, surface transportation</a:t>
            </a:r>
          </a:p>
          <a:p>
            <a:pPr marL="339725" lvl="1" indent="-339725"/>
            <a:r>
              <a:rPr lang="en-US" altLang="en-US" u="sng" dirty="0" smtClean="0"/>
              <a:t>McDonald Island</a:t>
            </a:r>
            <a:r>
              <a:rPr lang="en-US" altLang="en-US" dirty="0" smtClean="0"/>
              <a:t>:</a:t>
            </a:r>
          </a:p>
          <a:p>
            <a:pPr marL="339725" lvl="1" indent="-339725"/>
            <a:r>
              <a:rPr lang="en-US" altLang="en-US" dirty="0" smtClean="0"/>
              <a:t>Extensive flooding</a:t>
            </a:r>
          </a:p>
          <a:p>
            <a:pPr marL="339725" lvl="1" indent="-339725"/>
            <a:r>
              <a:rPr lang="en-US" altLang="en-US" dirty="0" smtClean="0"/>
              <a:t>Gas storage (as well as pipelines)</a:t>
            </a:r>
          </a:p>
          <a:p>
            <a:pPr marL="339725" lvl="1" indent="-339725"/>
            <a:r>
              <a:rPr lang="en-US" altLang="en-US" u="sng" dirty="0" smtClean="0"/>
              <a:t>The good news?</a:t>
            </a:r>
          </a:p>
          <a:p>
            <a:pPr marL="339725" lvl="1" indent="-339725"/>
            <a:r>
              <a:rPr lang="en-US" altLang="en-US" dirty="0" smtClean="0"/>
              <a:t>Delta levee system appears to be “prepared” for extreme event with 0 m SLR (minimal or no levees overtopping)</a:t>
            </a:r>
          </a:p>
          <a:p>
            <a:pPr marL="339725" lvl="1" indent="-339725"/>
            <a:endParaRPr lang="en-US" altLang="en-US" dirty="0" smtClean="0"/>
          </a:p>
        </p:txBody>
      </p:sp>
      <p:sp>
        <p:nvSpPr>
          <p:cNvPr id="41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fld id="{30C207A0-AE5F-4C15-BAB0-FA77FC32E5A3}" type="slidenum">
              <a:rPr lang="en-US" altLang="en-US" sz="1200" smtClean="0">
                <a:solidFill>
                  <a:schemeClr val="tx1"/>
                </a:solidFill>
                <a:latin typeface="Times New Roman" pitchFamily="1" charset="-52"/>
              </a:rPr>
              <a:pPr/>
              <a:t>19</a:t>
            </a:fld>
            <a:endParaRPr lang="en-US" altLang="en-US" sz="1200" smtClean="0">
              <a:solidFill>
                <a:schemeClr val="tx1"/>
              </a:solidFill>
              <a:latin typeface="Times New Roman" pitchFamily="1" charset="-5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20</a:t>
            </a:fld>
            <a:endParaRPr lang="es-EC"/>
          </a:p>
        </p:txBody>
      </p:sp>
    </p:spTree>
    <p:extLst>
      <p:ext uri="{BB962C8B-B14F-4D97-AF65-F5344CB8AC3E}">
        <p14:creationId xmlns:p14="http://schemas.microsoft.com/office/powerpoint/2010/main" val="9024737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1530CD-4866-4D33-8643-7C9AB5705A4C}" type="slidenum">
              <a:rPr lang="es-EC" smtClean="0"/>
              <a:t>21</a:t>
            </a:fld>
            <a:endParaRPr lang="es-EC"/>
          </a:p>
        </p:txBody>
      </p:sp>
    </p:spTree>
    <p:extLst>
      <p:ext uri="{BB962C8B-B14F-4D97-AF65-F5344CB8AC3E}">
        <p14:creationId xmlns:p14="http://schemas.microsoft.com/office/powerpoint/2010/main" val="902473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Rectangle 4"/>
          <p:cNvSpPr>
            <a:spLocks noGrp="1" noChangeArrowheads="1"/>
          </p:cNvSpPr>
          <p:nvPr>
            <p:ph type="dt" sz="half" idx="10"/>
          </p:nvPr>
        </p:nvSpPr>
        <p:spPr>
          <a:ln/>
        </p:spPr>
        <p:txBody>
          <a:bodyPr/>
          <a:lstStyle>
            <a:lvl1pPr>
              <a:defRPr/>
            </a:lvl1pPr>
          </a:lstStyle>
          <a:p>
            <a:fld id="{631FEC3C-62D2-4E97-A246-A054A059A5DB}" type="datetime1">
              <a:rPr lang="es-EC" smtClean="0"/>
              <a:t>16/06/2016</a:t>
            </a:fld>
            <a:endParaRPr lang="es-EC"/>
          </a:p>
        </p:txBody>
      </p:sp>
      <p:sp>
        <p:nvSpPr>
          <p:cNvPr id="5" name="Rectangle 5"/>
          <p:cNvSpPr>
            <a:spLocks noGrp="1" noChangeArrowheads="1"/>
          </p:cNvSpPr>
          <p:nvPr>
            <p:ph type="ftr" sz="quarter" idx="11"/>
          </p:nvPr>
        </p:nvSpPr>
        <p:spPr>
          <a:ln/>
        </p:spPr>
        <p:txBody>
          <a:bodyPr/>
          <a:lstStyle>
            <a:lvl1pPr>
              <a:defRPr/>
            </a:lvl1pPr>
          </a:lstStyle>
          <a:p>
            <a:endParaRPr lang="es-EC"/>
          </a:p>
        </p:txBody>
      </p:sp>
      <p:sp>
        <p:nvSpPr>
          <p:cNvPr id="6"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2011871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1FB434F7-0CE1-40CD-A2BC-0FD64767AFD5}" type="datetime1">
              <a:rPr lang="es-EC" smtClean="0"/>
              <a:t>16/06/2016</a:t>
            </a:fld>
            <a:endParaRPr lang="es-EC"/>
          </a:p>
        </p:txBody>
      </p:sp>
      <p:sp>
        <p:nvSpPr>
          <p:cNvPr id="5" name="Rectangle 5"/>
          <p:cNvSpPr>
            <a:spLocks noGrp="1" noChangeArrowheads="1"/>
          </p:cNvSpPr>
          <p:nvPr>
            <p:ph type="ftr" sz="quarter" idx="11"/>
          </p:nvPr>
        </p:nvSpPr>
        <p:spPr>
          <a:ln/>
        </p:spPr>
        <p:txBody>
          <a:bodyPr/>
          <a:lstStyle>
            <a:lvl1pPr>
              <a:defRPr/>
            </a:lvl1pPr>
          </a:lstStyle>
          <a:p>
            <a:endParaRPr lang="es-EC"/>
          </a:p>
        </p:txBody>
      </p:sp>
      <p:sp>
        <p:nvSpPr>
          <p:cNvPr id="6"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1153349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AA0C4C72-4B9C-47E5-A43E-CF1B938A5F3E}" type="datetime1">
              <a:rPr lang="es-EC" smtClean="0"/>
              <a:t>16/06/2016</a:t>
            </a:fld>
            <a:endParaRPr lang="es-EC"/>
          </a:p>
        </p:txBody>
      </p:sp>
      <p:sp>
        <p:nvSpPr>
          <p:cNvPr id="5" name="Rectangle 5"/>
          <p:cNvSpPr>
            <a:spLocks noGrp="1" noChangeArrowheads="1"/>
          </p:cNvSpPr>
          <p:nvPr>
            <p:ph type="ftr" sz="quarter" idx="11"/>
          </p:nvPr>
        </p:nvSpPr>
        <p:spPr>
          <a:ln/>
        </p:spPr>
        <p:txBody>
          <a:bodyPr/>
          <a:lstStyle>
            <a:lvl1pPr>
              <a:defRPr/>
            </a:lvl1pPr>
          </a:lstStyle>
          <a:p>
            <a:endParaRPr lang="es-EC"/>
          </a:p>
        </p:txBody>
      </p:sp>
      <p:sp>
        <p:nvSpPr>
          <p:cNvPr id="6"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2928442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00200" y="2438400"/>
            <a:ext cx="33528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05400" y="2438400"/>
            <a:ext cx="33528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fld id="{236D02E0-9CE3-43DB-A969-F625DACFB125}" type="datetime1">
              <a:rPr lang="es-EC" smtClean="0"/>
              <a:t>16/06/2016</a:t>
            </a:fld>
            <a:endParaRPr lang="es-EC"/>
          </a:p>
        </p:txBody>
      </p:sp>
      <p:sp>
        <p:nvSpPr>
          <p:cNvPr id="6" name="Rectangle 5"/>
          <p:cNvSpPr>
            <a:spLocks noGrp="1" noChangeArrowheads="1"/>
          </p:cNvSpPr>
          <p:nvPr>
            <p:ph type="ftr" sz="quarter" idx="11"/>
          </p:nvPr>
        </p:nvSpPr>
        <p:spPr>
          <a:ln/>
        </p:spPr>
        <p:txBody>
          <a:bodyPr/>
          <a:lstStyle>
            <a:lvl1pPr>
              <a:defRPr/>
            </a:lvl1pPr>
          </a:lstStyle>
          <a:p>
            <a:endParaRPr lang="es-EC"/>
          </a:p>
        </p:txBody>
      </p:sp>
      <p:sp>
        <p:nvSpPr>
          <p:cNvPr id="7"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3154438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fld id="{583180CC-8493-49D7-96AF-3F895504773E}" type="datetime1">
              <a:rPr lang="es-EC" smtClean="0"/>
              <a:t>16/06/2016</a:t>
            </a:fld>
            <a:endParaRPr lang="es-EC"/>
          </a:p>
        </p:txBody>
      </p:sp>
      <p:sp>
        <p:nvSpPr>
          <p:cNvPr id="8" name="Rectangle 5"/>
          <p:cNvSpPr>
            <a:spLocks noGrp="1" noChangeArrowheads="1"/>
          </p:cNvSpPr>
          <p:nvPr>
            <p:ph type="ftr" sz="quarter" idx="11"/>
          </p:nvPr>
        </p:nvSpPr>
        <p:spPr>
          <a:ln/>
        </p:spPr>
        <p:txBody>
          <a:bodyPr/>
          <a:lstStyle>
            <a:lvl1pPr>
              <a:defRPr/>
            </a:lvl1pPr>
          </a:lstStyle>
          <a:p>
            <a:endParaRPr lang="es-EC"/>
          </a:p>
        </p:txBody>
      </p:sp>
      <p:sp>
        <p:nvSpPr>
          <p:cNvPr id="9"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2770234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fld id="{B25F01FE-2EBF-4B0F-A04F-B298CA0BFAC3}" type="datetime1">
              <a:rPr lang="es-EC" smtClean="0"/>
              <a:t>16/06/2016</a:t>
            </a:fld>
            <a:endParaRPr lang="es-EC"/>
          </a:p>
        </p:txBody>
      </p:sp>
      <p:sp>
        <p:nvSpPr>
          <p:cNvPr id="4" name="Rectangle 5"/>
          <p:cNvSpPr>
            <a:spLocks noGrp="1" noChangeArrowheads="1"/>
          </p:cNvSpPr>
          <p:nvPr>
            <p:ph type="ftr" sz="quarter" idx="11"/>
          </p:nvPr>
        </p:nvSpPr>
        <p:spPr>
          <a:ln/>
        </p:spPr>
        <p:txBody>
          <a:bodyPr/>
          <a:lstStyle>
            <a:lvl1pPr>
              <a:defRPr/>
            </a:lvl1pPr>
          </a:lstStyle>
          <a:p>
            <a:endParaRPr lang="es-EC"/>
          </a:p>
        </p:txBody>
      </p:sp>
      <p:sp>
        <p:nvSpPr>
          <p:cNvPr id="5"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3589803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DD45D6A1-28A8-4023-825C-D561368FE9A0}" type="datetime1">
              <a:rPr lang="es-EC" smtClean="0"/>
              <a:t>16/06/2016</a:t>
            </a:fld>
            <a:endParaRPr lang="es-EC"/>
          </a:p>
        </p:txBody>
      </p:sp>
      <p:sp>
        <p:nvSpPr>
          <p:cNvPr id="3" name="Rectangle 5"/>
          <p:cNvSpPr>
            <a:spLocks noGrp="1" noChangeArrowheads="1"/>
          </p:cNvSpPr>
          <p:nvPr>
            <p:ph type="ftr" sz="quarter" idx="11"/>
          </p:nvPr>
        </p:nvSpPr>
        <p:spPr>
          <a:ln/>
        </p:spPr>
        <p:txBody>
          <a:bodyPr/>
          <a:lstStyle>
            <a:lvl1pPr>
              <a:defRPr/>
            </a:lvl1pPr>
          </a:lstStyle>
          <a:p>
            <a:endParaRPr lang="es-EC"/>
          </a:p>
        </p:txBody>
      </p:sp>
      <p:sp>
        <p:nvSpPr>
          <p:cNvPr id="4"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917136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C98A08FA-C3D5-4B9D-BB6D-E754345A5563}" type="datetime1">
              <a:rPr lang="es-EC" smtClean="0"/>
              <a:t>16/06/2016</a:t>
            </a:fld>
            <a:endParaRPr lang="es-EC"/>
          </a:p>
        </p:txBody>
      </p:sp>
      <p:sp>
        <p:nvSpPr>
          <p:cNvPr id="6" name="Rectangle 5"/>
          <p:cNvSpPr>
            <a:spLocks noGrp="1" noChangeArrowheads="1"/>
          </p:cNvSpPr>
          <p:nvPr>
            <p:ph type="ftr" sz="quarter" idx="11"/>
          </p:nvPr>
        </p:nvSpPr>
        <p:spPr>
          <a:ln/>
        </p:spPr>
        <p:txBody>
          <a:bodyPr/>
          <a:lstStyle>
            <a:lvl1pPr>
              <a:defRPr/>
            </a:lvl1pPr>
          </a:lstStyle>
          <a:p>
            <a:endParaRPr lang="es-EC"/>
          </a:p>
        </p:txBody>
      </p:sp>
      <p:sp>
        <p:nvSpPr>
          <p:cNvPr id="7"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4051156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85E3A705-397F-4341-8485-CF450E36F102}" type="datetime1">
              <a:rPr lang="es-EC" smtClean="0"/>
              <a:t>16/06/2016</a:t>
            </a:fld>
            <a:endParaRPr lang="es-EC"/>
          </a:p>
        </p:txBody>
      </p:sp>
      <p:sp>
        <p:nvSpPr>
          <p:cNvPr id="6" name="Rectangle 5"/>
          <p:cNvSpPr>
            <a:spLocks noGrp="1" noChangeArrowheads="1"/>
          </p:cNvSpPr>
          <p:nvPr>
            <p:ph type="ftr" sz="quarter" idx="11"/>
          </p:nvPr>
        </p:nvSpPr>
        <p:spPr>
          <a:ln/>
        </p:spPr>
        <p:txBody>
          <a:bodyPr/>
          <a:lstStyle>
            <a:lvl1pPr>
              <a:defRPr/>
            </a:lvl1pPr>
          </a:lstStyle>
          <a:p>
            <a:endParaRPr lang="es-EC"/>
          </a:p>
        </p:txBody>
      </p:sp>
      <p:sp>
        <p:nvSpPr>
          <p:cNvPr id="7"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317200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9D8D52C8-E666-4C53-9907-6B0C555E0EC6}" type="datetime1">
              <a:rPr lang="es-EC" smtClean="0"/>
              <a:t>16/06/2016</a:t>
            </a:fld>
            <a:endParaRPr lang="es-EC"/>
          </a:p>
        </p:txBody>
      </p:sp>
      <p:sp>
        <p:nvSpPr>
          <p:cNvPr id="5" name="Rectangle 5"/>
          <p:cNvSpPr>
            <a:spLocks noGrp="1" noChangeArrowheads="1"/>
          </p:cNvSpPr>
          <p:nvPr>
            <p:ph type="ftr" sz="quarter" idx="11"/>
          </p:nvPr>
        </p:nvSpPr>
        <p:spPr>
          <a:ln/>
        </p:spPr>
        <p:txBody>
          <a:bodyPr/>
          <a:lstStyle>
            <a:lvl1pPr>
              <a:defRPr/>
            </a:lvl1pPr>
          </a:lstStyle>
          <a:p>
            <a:endParaRPr lang="es-EC"/>
          </a:p>
        </p:txBody>
      </p:sp>
      <p:sp>
        <p:nvSpPr>
          <p:cNvPr id="6"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1240219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066800"/>
            <a:ext cx="1714500" cy="5029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00200" y="1066800"/>
            <a:ext cx="499110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022F0B74-2E12-4130-821A-1B1C9AFE2F55}" type="datetime1">
              <a:rPr lang="es-EC" smtClean="0"/>
              <a:t>16/06/2016</a:t>
            </a:fld>
            <a:endParaRPr lang="es-EC"/>
          </a:p>
        </p:txBody>
      </p:sp>
      <p:sp>
        <p:nvSpPr>
          <p:cNvPr id="5" name="Rectangle 5"/>
          <p:cNvSpPr>
            <a:spLocks noGrp="1" noChangeArrowheads="1"/>
          </p:cNvSpPr>
          <p:nvPr>
            <p:ph type="ftr" sz="quarter" idx="11"/>
          </p:nvPr>
        </p:nvSpPr>
        <p:spPr>
          <a:ln/>
        </p:spPr>
        <p:txBody>
          <a:bodyPr/>
          <a:lstStyle>
            <a:lvl1pPr>
              <a:defRPr/>
            </a:lvl1pPr>
          </a:lstStyle>
          <a:p>
            <a:endParaRPr lang="es-EC"/>
          </a:p>
        </p:txBody>
      </p:sp>
      <p:sp>
        <p:nvSpPr>
          <p:cNvPr id="6" name="Rectangle 6"/>
          <p:cNvSpPr>
            <a:spLocks noGrp="1" noChangeArrowheads="1"/>
          </p:cNvSpPr>
          <p:nvPr>
            <p:ph type="sldNum" sz="quarter" idx="12"/>
          </p:nvPr>
        </p:nvSpPr>
        <p:spPr>
          <a:ln/>
        </p:spPr>
        <p:txBody>
          <a:bodyPr/>
          <a:lstStyle>
            <a:lvl1pPr>
              <a:defRPr/>
            </a:lvl1pPr>
          </a:lstStyle>
          <a:p>
            <a:fld id="{F176BAB4-9F32-4C5C-8014-105418513110}" type="slidenum">
              <a:rPr lang="es-EC" smtClean="0"/>
              <a:t>‹#›</a:t>
            </a:fld>
            <a:endParaRPr lang="es-EC"/>
          </a:p>
        </p:txBody>
      </p:sp>
    </p:spTree>
    <p:extLst>
      <p:ext uri="{BB962C8B-B14F-4D97-AF65-F5344CB8AC3E}">
        <p14:creationId xmlns:p14="http://schemas.microsoft.com/office/powerpoint/2010/main" val="2099578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00200" y="1066800"/>
            <a:ext cx="6858000" cy="1143000"/>
          </a:xfrm>
          <a:prstGeom prst="rect">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1600200" y="2438400"/>
            <a:ext cx="68580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solidFill>
                  <a:schemeClr val="tx1"/>
                </a:solidFill>
                <a:latin typeface="Times New Roman" pitchFamily="1" charset="-52"/>
              </a:defRPr>
            </a:lvl1pPr>
          </a:lstStyle>
          <a:p>
            <a:fld id="{AB23B6B9-DE3B-40F6-9E69-5FF613AA1A61}" type="datetime1">
              <a:rPr lang="es-EC" smtClean="0"/>
              <a:t>16/06/2016</a:t>
            </a:fld>
            <a:endParaRPr lang="es-EC"/>
          </a:p>
        </p:txBody>
      </p:sp>
      <p:sp>
        <p:nvSpPr>
          <p:cNvPr id="3174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latin typeface="Times New Roman" pitchFamily="1" charset="-52"/>
              </a:defRPr>
            </a:lvl1pPr>
          </a:lstStyle>
          <a:p>
            <a:endParaRPr lang="es-EC"/>
          </a:p>
        </p:txBody>
      </p:sp>
      <p:sp>
        <p:nvSpPr>
          <p:cNvPr id="3175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latin typeface="Times New Roman" pitchFamily="1" charset="-52"/>
              </a:defRPr>
            </a:lvl1pPr>
          </a:lstStyle>
          <a:p>
            <a:fld id="{F176BAB4-9F32-4C5C-8014-105418513110}" type="slidenum">
              <a:rPr lang="es-EC" smtClean="0"/>
              <a:t>‹#›</a:t>
            </a:fld>
            <a:endParaRPr lang="es-EC"/>
          </a:p>
        </p:txBody>
      </p:sp>
      <p:sp>
        <p:nvSpPr>
          <p:cNvPr id="1031" name="Rectangle 8"/>
          <p:cNvSpPr>
            <a:spLocks noChangeArrowheads="1"/>
          </p:cNvSpPr>
          <p:nvPr/>
        </p:nvSpPr>
        <p:spPr bwMode="auto">
          <a:xfrm>
            <a:off x="1676400" y="0"/>
            <a:ext cx="7467600" cy="685800"/>
          </a:xfrm>
          <a:prstGeom prst="rect">
            <a:avLst/>
          </a:prstGeom>
          <a:gradFill rotWithShape="0">
            <a:gsLst>
              <a:gs pos="0">
                <a:srgbClr val="3399FF"/>
              </a:gs>
              <a:gs pos="100000">
                <a:srgbClr val="1F5C99"/>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pPr>
              <a:defRPr/>
            </a:pPr>
            <a:endParaRPr lang="en-US" altLang="en-US" smtClean="0"/>
          </a:p>
        </p:txBody>
      </p:sp>
      <p:sp>
        <p:nvSpPr>
          <p:cNvPr id="1032" name="Text Box 10"/>
          <p:cNvSpPr txBox="1">
            <a:spLocks noChangeArrowheads="1"/>
          </p:cNvSpPr>
          <p:nvPr/>
        </p:nvSpPr>
        <p:spPr bwMode="auto">
          <a:xfrm>
            <a:off x="1752600" y="381000"/>
            <a:ext cx="7315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600">
                <a:solidFill>
                  <a:srgbClr val="3399FF"/>
                </a:solidFill>
                <a:latin typeface="Times" pitchFamily="1" charset="0"/>
              </a:defRPr>
            </a:lvl1pPr>
            <a:lvl2pPr marL="742950" indent="-285750">
              <a:defRPr sz="3600">
                <a:solidFill>
                  <a:srgbClr val="3399FF"/>
                </a:solidFill>
                <a:latin typeface="Times" pitchFamily="1" charset="0"/>
              </a:defRPr>
            </a:lvl2pPr>
            <a:lvl3pPr marL="1143000" indent="-228600">
              <a:defRPr sz="3600">
                <a:solidFill>
                  <a:srgbClr val="3399FF"/>
                </a:solidFill>
                <a:latin typeface="Times" pitchFamily="1" charset="0"/>
              </a:defRPr>
            </a:lvl3pPr>
            <a:lvl4pPr marL="1600200" indent="-228600">
              <a:defRPr sz="3600">
                <a:solidFill>
                  <a:srgbClr val="3399FF"/>
                </a:solidFill>
                <a:latin typeface="Times" pitchFamily="1" charset="0"/>
              </a:defRPr>
            </a:lvl4pPr>
            <a:lvl5pPr marL="2057400" indent="-228600">
              <a:defRPr sz="3600">
                <a:solidFill>
                  <a:srgbClr val="3399FF"/>
                </a:solidFill>
                <a:latin typeface="Times" pitchFamily="1" charset="0"/>
              </a:defRPr>
            </a:lvl5pPr>
            <a:lvl6pPr marL="2514600" indent="-228600" algn="ctr" eaLnBrk="0" fontAlgn="base" hangingPunct="0">
              <a:spcBef>
                <a:spcPct val="0"/>
              </a:spcBef>
              <a:spcAft>
                <a:spcPct val="0"/>
              </a:spcAft>
              <a:defRPr sz="3600">
                <a:solidFill>
                  <a:srgbClr val="3399FF"/>
                </a:solidFill>
                <a:latin typeface="Times" pitchFamily="1" charset="0"/>
              </a:defRPr>
            </a:lvl6pPr>
            <a:lvl7pPr marL="2971800" indent="-228600" algn="ctr" eaLnBrk="0" fontAlgn="base" hangingPunct="0">
              <a:spcBef>
                <a:spcPct val="0"/>
              </a:spcBef>
              <a:spcAft>
                <a:spcPct val="0"/>
              </a:spcAft>
              <a:defRPr sz="3600">
                <a:solidFill>
                  <a:srgbClr val="3399FF"/>
                </a:solidFill>
                <a:latin typeface="Times" pitchFamily="1" charset="0"/>
              </a:defRPr>
            </a:lvl7pPr>
            <a:lvl8pPr marL="3429000" indent="-228600" algn="ctr" eaLnBrk="0" fontAlgn="base" hangingPunct="0">
              <a:spcBef>
                <a:spcPct val="0"/>
              </a:spcBef>
              <a:spcAft>
                <a:spcPct val="0"/>
              </a:spcAft>
              <a:defRPr sz="3600">
                <a:solidFill>
                  <a:srgbClr val="3399FF"/>
                </a:solidFill>
                <a:latin typeface="Times" pitchFamily="1" charset="0"/>
              </a:defRPr>
            </a:lvl8pPr>
            <a:lvl9pPr marL="3886200" indent="-228600" algn="ctr" eaLnBrk="0" fontAlgn="base" hangingPunct="0">
              <a:spcBef>
                <a:spcPct val="0"/>
              </a:spcBef>
              <a:spcAft>
                <a:spcPct val="0"/>
              </a:spcAft>
              <a:defRPr sz="3600">
                <a:solidFill>
                  <a:srgbClr val="3399FF"/>
                </a:solidFill>
                <a:latin typeface="Times" pitchFamily="1" charset="0"/>
              </a:defRPr>
            </a:lvl9pPr>
          </a:lstStyle>
          <a:p>
            <a:pPr algn="l">
              <a:spcBef>
                <a:spcPct val="50000"/>
              </a:spcBef>
              <a:defRPr/>
            </a:pPr>
            <a:r>
              <a:rPr lang="en-US" altLang="en-US" sz="1400" b="1" smtClean="0">
                <a:solidFill>
                  <a:schemeClr val="bg1"/>
                </a:solidFill>
                <a:latin typeface="Times New Roman" pitchFamily="1" charset="-52"/>
              </a:rPr>
              <a:t>C  A  L  I  F  O  R  N  I  A     E  N  E  R  G  Y     C  O  M  M  I  S  S  I  O  N</a:t>
            </a:r>
            <a:endParaRPr lang="en-US" altLang="en-US" sz="1600" smtClean="0">
              <a:solidFill>
                <a:schemeClr val="tx1"/>
              </a:solidFill>
              <a:latin typeface="Helvetica" pitchFamily="1" charset="0"/>
            </a:endParaRPr>
          </a:p>
        </p:txBody>
      </p:sp>
      <p:sp>
        <p:nvSpPr>
          <p:cNvPr id="1033" name="Line 11"/>
          <p:cNvSpPr>
            <a:spLocks noChangeShapeType="1"/>
          </p:cNvSpPr>
          <p:nvPr/>
        </p:nvSpPr>
        <p:spPr bwMode="auto">
          <a:xfrm>
            <a:off x="1447800" y="838200"/>
            <a:ext cx="7467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4" name="Line 12"/>
          <p:cNvSpPr>
            <a:spLocks noChangeShapeType="1"/>
          </p:cNvSpPr>
          <p:nvPr/>
        </p:nvSpPr>
        <p:spPr bwMode="auto">
          <a:xfrm>
            <a:off x="8915400" y="838200"/>
            <a:ext cx="0" cy="5867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035" name="Picture 1"/>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 y="152400"/>
            <a:ext cx="1143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600">
          <a:solidFill>
            <a:srgbClr val="3399FF"/>
          </a:solidFill>
          <a:latin typeface="+mj-lt"/>
          <a:ea typeface="+mj-ea"/>
          <a:cs typeface="+mj-cs"/>
        </a:defRPr>
      </a:lvl1pPr>
      <a:lvl2pPr algn="l" rtl="0" eaLnBrk="1" fontAlgn="base" hangingPunct="1">
        <a:spcBef>
          <a:spcPct val="0"/>
        </a:spcBef>
        <a:spcAft>
          <a:spcPct val="0"/>
        </a:spcAft>
        <a:defRPr sz="3600">
          <a:solidFill>
            <a:srgbClr val="3399FF"/>
          </a:solidFill>
          <a:latin typeface="Times" pitchFamily="1" charset="0"/>
        </a:defRPr>
      </a:lvl2pPr>
      <a:lvl3pPr algn="l" rtl="0" eaLnBrk="1" fontAlgn="base" hangingPunct="1">
        <a:spcBef>
          <a:spcPct val="0"/>
        </a:spcBef>
        <a:spcAft>
          <a:spcPct val="0"/>
        </a:spcAft>
        <a:defRPr sz="3600">
          <a:solidFill>
            <a:srgbClr val="3399FF"/>
          </a:solidFill>
          <a:latin typeface="Times" pitchFamily="1" charset="0"/>
        </a:defRPr>
      </a:lvl3pPr>
      <a:lvl4pPr algn="l" rtl="0" eaLnBrk="1" fontAlgn="base" hangingPunct="1">
        <a:spcBef>
          <a:spcPct val="0"/>
        </a:spcBef>
        <a:spcAft>
          <a:spcPct val="0"/>
        </a:spcAft>
        <a:defRPr sz="3600">
          <a:solidFill>
            <a:srgbClr val="3399FF"/>
          </a:solidFill>
          <a:latin typeface="Times" pitchFamily="1" charset="0"/>
        </a:defRPr>
      </a:lvl4pPr>
      <a:lvl5pPr algn="l" rtl="0" eaLnBrk="1" fontAlgn="base" hangingPunct="1">
        <a:spcBef>
          <a:spcPct val="0"/>
        </a:spcBef>
        <a:spcAft>
          <a:spcPct val="0"/>
        </a:spcAft>
        <a:defRPr sz="3600">
          <a:solidFill>
            <a:srgbClr val="3399FF"/>
          </a:solidFill>
          <a:latin typeface="Times" pitchFamily="1" charset="0"/>
        </a:defRPr>
      </a:lvl5pPr>
      <a:lvl6pPr marL="457200" algn="l" rtl="0" eaLnBrk="1" fontAlgn="base" hangingPunct="1">
        <a:spcBef>
          <a:spcPct val="0"/>
        </a:spcBef>
        <a:spcAft>
          <a:spcPct val="0"/>
        </a:spcAft>
        <a:defRPr sz="3600">
          <a:solidFill>
            <a:srgbClr val="3399FF"/>
          </a:solidFill>
          <a:latin typeface="Times" pitchFamily="1" charset="0"/>
        </a:defRPr>
      </a:lvl6pPr>
      <a:lvl7pPr marL="914400" algn="l" rtl="0" eaLnBrk="1" fontAlgn="base" hangingPunct="1">
        <a:spcBef>
          <a:spcPct val="0"/>
        </a:spcBef>
        <a:spcAft>
          <a:spcPct val="0"/>
        </a:spcAft>
        <a:defRPr sz="3600">
          <a:solidFill>
            <a:srgbClr val="3399FF"/>
          </a:solidFill>
          <a:latin typeface="Times" pitchFamily="1" charset="0"/>
        </a:defRPr>
      </a:lvl7pPr>
      <a:lvl8pPr marL="1371600" algn="l" rtl="0" eaLnBrk="1" fontAlgn="base" hangingPunct="1">
        <a:spcBef>
          <a:spcPct val="0"/>
        </a:spcBef>
        <a:spcAft>
          <a:spcPct val="0"/>
        </a:spcAft>
        <a:defRPr sz="3600">
          <a:solidFill>
            <a:srgbClr val="3399FF"/>
          </a:solidFill>
          <a:latin typeface="Times" pitchFamily="1" charset="0"/>
        </a:defRPr>
      </a:lvl8pPr>
      <a:lvl9pPr marL="1828800" algn="l" rtl="0" eaLnBrk="1" fontAlgn="base" hangingPunct="1">
        <a:spcBef>
          <a:spcPct val="0"/>
        </a:spcBef>
        <a:spcAft>
          <a:spcPct val="0"/>
        </a:spcAft>
        <a:defRPr sz="3600">
          <a:solidFill>
            <a:srgbClr val="3399FF"/>
          </a:solidFill>
          <a:latin typeface="Times" pitchFamily="1"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beta.cal-adapt.org/"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511" y="1600200"/>
            <a:ext cx="7772400" cy="1470025"/>
          </a:xfrm>
        </p:spPr>
        <p:txBody>
          <a:bodyPr>
            <a:normAutofit/>
          </a:bodyPr>
          <a:lstStyle/>
          <a:p>
            <a:pPr algn="ctr"/>
            <a:r>
              <a:rPr lang="en-US" dirty="0" smtClean="0">
                <a:latin typeface="Arial" panose="020B0604020202020204" pitchFamily="34" charset="0"/>
                <a:cs typeface="Arial" panose="020B0604020202020204" pitchFamily="34" charset="0"/>
              </a:rPr>
              <a:t>Cal-Adapt 2.0: Enhancements to Support Resilience Efforts</a:t>
            </a:r>
            <a:endParaRPr lang="es-EC"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295400" y="4572000"/>
            <a:ext cx="6400800" cy="990600"/>
          </a:xfrm>
        </p:spPr>
        <p:txBody>
          <a:bodyPr>
            <a:normAutofit fontScale="85000" lnSpcReduction="20000"/>
          </a:bodyPr>
          <a:lstStyle/>
          <a:p>
            <a:r>
              <a:rPr lang="en-US" sz="1800" dirty="0" smtClean="0">
                <a:latin typeface="Arial" panose="020B0604020202020204" pitchFamily="34" charset="0"/>
                <a:cs typeface="Arial" panose="020B0604020202020204" pitchFamily="34" charset="0"/>
              </a:rPr>
              <a:t>Dr. Susan Fischer Wilhelm</a:t>
            </a:r>
          </a:p>
          <a:p>
            <a:r>
              <a:rPr lang="en-US" sz="1800" dirty="0" smtClean="0">
                <a:latin typeface="Arial" panose="020B0604020202020204" pitchFamily="34" charset="0"/>
                <a:cs typeface="Arial" panose="020B0604020202020204" pitchFamily="34" charset="0"/>
              </a:rPr>
              <a:t>Research Lead on Climate Change</a:t>
            </a:r>
          </a:p>
          <a:p>
            <a:r>
              <a:rPr lang="en-US" sz="1800" dirty="0" smtClean="0">
                <a:latin typeface="Arial" panose="020B0604020202020204" pitchFamily="34" charset="0"/>
                <a:cs typeface="Arial" panose="020B0604020202020204" pitchFamily="34" charset="0"/>
              </a:rPr>
              <a:t>Energy Research and Development Division</a:t>
            </a:r>
          </a:p>
          <a:p>
            <a:r>
              <a:rPr lang="en-US" sz="1800" dirty="0" smtClean="0">
                <a:latin typeface="Arial" panose="020B0604020202020204" pitchFamily="34" charset="0"/>
                <a:cs typeface="Arial" panose="020B0604020202020204" pitchFamily="34" charset="0"/>
              </a:rPr>
              <a:t>California Energy Commission</a:t>
            </a:r>
            <a:endParaRPr lang="es-EC" sz="1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F176BAB4-9F32-4C5C-8014-105418513110}" type="slidenum">
              <a:rPr lang="es-EC" smtClean="0"/>
              <a:pPr/>
              <a:t>1</a:t>
            </a:fld>
            <a:endParaRPr lang="es-EC" dirty="0"/>
          </a:p>
        </p:txBody>
      </p:sp>
    </p:spTree>
    <p:extLst>
      <p:ext uri="{BB962C8B-B14F-4D97-AF65-F5344CB8AC3E}">
        <p14:creationId xmlns:p14="http://schemas.microsoft.com/office/powerpoint/2010/main" val="30408229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6858000" cy="1143000"/>
          </a:xfrm>
        </p:spPr>
        <p:txBody>
          <a:bodyPr/>
          <a:lstStyle/>
          <a:p>
            <a:r>
              <a:rPr lang="en-US" dirty="0" smtClean="0">
                <a:latin typeface="Arial" panose="020B0604020202020204" pitchFamily="34" charset="0"/>
                <a:cs typeface="Arial" panose="020B0604020202020204" pitchFamily="34" charset="0"/>
              </a:rPr>
              <a:t>Outline</a:t>
            </a:r>
            <a:endParaRPr lang="es-EC"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2057400"/>
            <a:ext cx="8229600" cy="3840163"/>
          </a:xfrm>
        </p:spPr>
        <p:txBody>
          <a:bodyPr>
            <a:normAutofit lnSpcReduction="10000"/>
          </a:bodyPr>
          <a:lstStyle/>
          <a:p>
            <a:r>
              <a:rPr lang="en-US" dirty="0" smtClean="0">
                <a:cs typeface="Arial" panose="020B0604020202020204" pitchFamily="34" charset="0"/>
              </a:rPr>
              <a:t>What is Cal-Adapt?</a:t>
            </a:r>
          </a:p>
          <a:p>
            <a:r>
              <a:rPr lang="en-US" dirty="0" smtClean="0">
                <a:cs typeface="Arial" panose="020B0604020202020204" pitchFamily="34" charset="0"/>
              </a:rPr>
              <a:t>Goal of Cal-Adapt enhancements</a:t>
            </a:r>
          </a:p>
          <a:p>
            <a:r>
              <a:rPr lang="en-US" dirty="0" smtClean="0">
                <a:cs typeface="Arial" panose="020B0604020202020204" pitchFamily="34" charset="0"/>
              </a:rPr>
              <a:t>Tour of new features:</a:t>
            </a:r>
          </a:p>
          <a:p>
            <a:pPr lvl="1"/>
            <a:r>
              <a:rPr lang="en-US" dirty="0" smtClean="0">
                <a:cs typeface="Arial" panose="020B0604020202020204" pitchFamily="34" charset="0"/>
              </a:rPr>
              <a:t>Improved data for temperature and precipitation </a:t>
            </a:r>
          </a:p>
          <a:p>
            <a:pPr lvl="1"/>
            <a:r>
              <a:rPr lang="en-US" dirty="0" smtClean="0">
                <a:cs typeface="Arial" panose="020B0604020202020204" pitchFamily="34" charset="0"/>
              </a:rPr>
              <a:t>Supporting California’s Fourth Climate Change Assessment</a:t>
            </a:r>
          </a:p>
          <a:p>
            <a:pPr lvl="1"/>
            <a:r>
              <a:rPr lang="en-US" dirty="0" smtClean="0">
                <a:cs typeface="Arial" panose="020B0604020202020204" pitchFamily="34" charset="0"/>
              </a:rPr>
              <a:t>New aggregation options (e.g., disadvantaged communities)</a:t>
            </a:r>
          </a:p>
          <a:p>
            <a:pPr lvl="1"/>
            <a:r>
              <a:rPr lang="en-US" dirty="0" smtClean="0">
                <a:cs typeface="Arial" panose="020B0604020202020204" pitchFamily="34" charset="0"/>
              </a:rPr>
              <a:t>Extreme heat tool</a:t>
            </a:r>
          </a:p>
          <a:p>
            <a:pPr lvl="1"/>
            <a:r>
              <a:rPr lang="en-US" dirty="0" smtClean="0">
                <a:cs typeface="Arial" panose="020B0604020202020204" pitchFamily="34" charset="0"/>
              </a:rPr>
              <a:t>New inundation data (</a:t>
            </a:r>
            <a:r>
              <a:rPr lang="en-US" i="1" dirty="0" smtClean="0">
                <a:cs typeface="Arial" panose="020B0604020202020204" pitchFamily="34" charset="0"/>
              </a:rPr>
              <a:t>forthcoming</a:t>
            </a:r>
            <a:r>
              <a:rPr lang="en-US" dirty="0" smtClean="0">
                <a:cs typeface="Arial" panose="020B0604020202020204" pitchFamily="34" charset="0"/>
              </a:rPr>
              <a:t>) </a:t>
            </a:r>
          </a:p>
          <a:p>
            <a:endParaRPr lang="en-US" dirty="0" smtClean="0"/>
          </a:p>
          <a:p>
            <a:endParaRPr lang="es-EC" dirty="0"/>
          </a:p>
        </p:txBody>
      </p:sp>
      <p:sp>
        <p:nvSpPr>
          <p:cNvPr id="4" name="Slide Number Placeholder 3"/>
          <p:cNvSpPr>
            <a:spLocks noGrp="1"/>
          </p:cNvSpPr>
          <p:nvPr>
            <p:ph type="sldNum" sz="quarter" idx="12"/>
          </p:nvPr>
        </p:nvSpPr>
        <p:spPr/>
        <p:txBody>
          <a:bodyPr/>
          <a:lstStyle/>
          <a:p>
            <a:fld id="{F176BAB4-9F32-4C5C-8014-105418513110}" type="slidenum">
              <a:rPr lang="es-EC" smtClean="0"/>
              <a:t>2</a:t>
            </a:fld>
            <a:endParaRPr lang="es-EC" dirty="0"/>
          </a:p>
        </p:txBody>
      </p:sp>
    </p:spTree>
    <p:extLst>
      <p:ext uri="{BB962C8B-B14F-4D97-AF65-F5344CB8AC3E}">
        <p14:creationId xmlns:p14="http://schemas.microsoft.com/office/powerpoint/2010/main" val="37938916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3</a:t>
            </a:fld>
            <a:endParaRPr lang="es-EC"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04" r="4000"/>
          <a:stretch/>
        </p:blipFill>
        <p:spPr bwMode="auto">
          <a:xfrm>
            <a:off x="0" y="0"/>
            <a:ext cx="9144000" cy="7267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819400" y="1828800"/>
            <a:ext cx="3505200" cy="369332"/>
          </a:xfrm>
          <a:prstGeom prst="rect">
            <a:avLst/>
          </a:prstGeom>
          <a:solidFill>
            <a:schemeClr val="bg1"/>
          </a:solidFill>
        </p:spPr>
        <p:txBody>
          <a:bodyPr wrap="square" rtlCol="0">
            <a:spAutoFit/>
          </a:bodyPr>
          <a:lstStyle/>
          <a:p>
            <a:r>
              <a:rPr lang="en-US" dirty="0">
                <a:hlinkClick r:id="rId4"/>
              </a:rPr>
              <a:t>http://beta.cal-adapt.org</a:t>
            </a:r>
            <a:r>
              <a:rPr lang="en-US" dirty="0" smtClean="0">
                <a:hlinkClick r:id="rId4"/>
              </a:rPr>
              <a:t>/</a:t>
            </a:r>
            <a:r>
              <a:rPr lang="en-US" dirty="0" smtClean="0"/>
              <a:t> </a:t>
            </a:r>
            <a:endParaRPr lang="en-US" dirty="0"/>
          </a:p>
        </p:txBody>
      </p:sp>
    </p:spTree>
    <p:extLst>
      <p:ext uri="{BB962C8B-B14F-4D97-AF65-F5344CB8AC3E}">
        <p14:creationId xmlns:p14="http://schemas.microsoft.com/office/powerpoint/2010/main" val="241581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2648" y="914400"/>
            <a:ext cx="6858000" cy="1143000"/>
          </a:xfrm>
        </p:spPr>
        <p:txBody>
          <a:bodyPr/>
          <a:lstStyle/>
          <a:p>
            <a:r>
              <a:rPr lang="en-US" sz="3200" dirty="0" smtClean="0">
                <a:latin typeface="Arial" panose="020B0604020202020204" pitchFamily="34" charset="0"/>
                <a:cs typeface="Arial" panose="020B0604020202020204" pitchFamily="34" charset="0"/>
              </a:rPr>
              <a:t>What is Cal-Adapt?</a:t>
            </a:r>
            <a:endParaRPr lang="en-US" sz="3200" dirty="0">
              <a:latin typeface="Arial" panose="020B0604020202020204" pitchFamily="34" charset="0"/>
              <a:cs typeface="Arial" panose="020B0604020202020204" pitchFamily="34" charset="0"/>
            </a:endParaRPr>
          </a:p>
        </p:txBody>
      </p:sp>
      <p:sp>
        <p:nvSpPr>
          <p:cNvPr id="7" name="Content Placeholder 6"/>
          <p:cNvSpPr>
            <a:spLocks noGrp="1"/>
          </p:cNvSpPr>
          <p:nvPr>
            <p:ph idx="1"/>
          </p:nvPr>
        </p:nvSpPr>
        <p:spPr>
          <a:xfrm>
            <a:off x="457200" y="2057400"/>
            <a:ext cx="8229600" cy="4191000"/>
          </a:xfrm>
        </p:spPr>
        <p:txBody>
          <a:bodyPr/>
          <a:lstStyle/>
          <a:p>
            <a:r>
              <a:rPr lang="en-US" sz="2400" dirty="0" smtClean="0"/>
              <a:t>Resource created by State of California to </a:t>
            </a:r>
            <a:r>
              <a:rPr lang="en-US" sz="2400" b="1" dirty="0" smtClean="0"/>
              <a:t>convey local climate risk</a:t>
            </a:r>
            <a:r>
              <a:rPr lang="en-US" sz="2400" dirty="0" smtClean="0"/>
              <a:t>s based on peer-reviewed science</a:t>
            </a:r>
          </a:p>
          <a:p>
            <a:r>
              <a:rPr lang="en-US" sz="2400" dirty="0" smtClean="0"/>
              <a:t>Climate change projections presented in </a:t>
            </a:r>
            <a:r>
              <a:rPr lang="en-US" sz="2400" b="1" dirty="0" smtClean="0"/>
              <a:t>easy-to-understand format </a:t>
            </a:r>
            <a:r>
              <a:rPr lang="en-US" sz="2400" dirty="0" smtClean="0"/>
              <a:t>with plain English descriptions</a:t>
            </a:r>
          </a:p>
          <a:p>
            <a:r>
              <a:rPr lang="en-US" sz="2400" b="1" dirty="0" smtClean="0"/>
              <a:t>Interactive maps and charts</a:t>
            </a:r>
            <a:r>
              <a:rPr lang="en-US" sz="2400" dirty="0" smtClean="0"/>
              <a:t> provide a variety of approaches to explore different aspects of climate change</a:t>
            </a:r>
          </a:p>
          <a:p>
            <a:r>
              <a:rPr lang="en-US" sz="2400" b="1" dirty="0" smtClean="0"/>
              <a:t>Access to primary climate change data </a:t>
            </a:r>
            <a:r>
              <a:rPr lang="en-US" sz="2400" dirty="0" smtClean="0"/>
              <a:t>for further analysis</a:t>
            </a:r>
          </a:p>
          <a:p>
            <a:r>
              <a:rPr lang="en-US" sz="2400" b="1" dirty="0" smtClean="0"/>
              <a:t>Complements other tools </a:t>
            </a:r>
            <a:r>
              <a:rPr lang="en-US" sz="2400" dirty="0" smtClean="0"/>
              <a:t>(e.g., Climate Console and </a:t>
            </a:r>
            <a:r>
              <a:rPr lang="en-US" sz="2400" dirty="0" err="1" smtClean="0"/>
              <a:t>COSMoS</a:t>
            </a:r>
            <a:r>
              <a:rPr lang="en-US" sz="2400" dirty="0" smtClean="0"/>
              <a:t>)</a:t>
            </a:r>
          </a:p>
          <a:p>
            <a:pPr marL="457200" lvl="1" indent="0">
              <a:buNone/>
            </a:pPr>
            <a:endParaRPr lang="en-US" dirty="0" smtClean="0"/>
          </a:p>
          <a:p>
            <a:pPr marL="0" indent="0">
              <a:buNone/>
            </a:pPr>
            <a:endParaRPr lang="en-US" dirty="0" smtClean="0"/>
          </a:p>
          <a:p>
            <a:endParaRPr lang="en-US" dirty="0" smtClean="0"/>
          </a:p>
          <a:p>
            <a:endParaRPr lang="en-US" dirty="0"/>
          </a:p>
        </p:txBody>
      </p:sp>
      <p:sp>
        <p:nvSpPr>
          <p:cNvPr id="3" name="Slide Number Placeholder 2"/>
          <p:cNvSpPr>
            <a:spLocks noGrp="1"/>
          </p:cNvSpPr>
          <p:nvPr>
            <p:ph type="sldNum" sz="quarter" idx="12"/>
          </p:nvPr>
        </p:nvSpPr>
        <p:spPr/>
        <p:txBody>
          <a:bodyPr/>
          <a:lstStyle/>
          <a:p>
            <a:fld id="{F176BAB4-9F32-4C5C-8014-105418513110}" type="slidenum">
              <a:rPr lang="es-EC" smtClean="0"/>
              <a:t>4</a:t>
            </a:fld>
            <a:endParaRPr lang="es-EC" dirty="0"/>
          </a:p>
        </p:txBody>
      </p:sp>
    </p:spTree>
    <p:extLst>
      <p:ext uri="{BB962C8B-B14F-4D97-AF65-F5344CB8AC3E}">
        <p14:creationId xmlns:p14="http://schemas.microsoft.com/office/powerpoint/2010/main" val="42940295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457200" y="2057400"/>
            <a:ext cx="8229600" cy="4343400"/>
          </a:xfrm>
        </p:spPr>
        <p:txBody>
          <a:bodyPr/>
          <a:lstStyle/>
          <a:p>
            <a:r>
              <a:rPr lang="en-US" sz="2400" dirty="0" smtClean="0"/>
              <a:t>Higher resolution, higher fidelity data</a:t>
            </a:r>
          </a:p>
          <a:p>
            <a:pPr lvl="1"/>
            <a:r>
              <a:rPr lang="en-US" sz="2000" dirty="0" smtClean="0"/>
              <a:t>temperature (daily)</a:t>
            </a:r>
          </a:p>
          <a:p>
            <a:pPr lvl="1"/>
            <a:r>
              <a:rPr lang="en-US" sz="2000" dirty="0"/>
              <a:t>precipitation (daily)</a:t>
            </a:r>
          </a:p>
          <a:p>
            <a:pPr lvl="1"/>
            <a:r>
              <a:rPr lang="en-US" sz="2000" dirty="0" smtClean="0"/>
              <a:t>inundation (Delta as well as open coast and bay)</a:t>
            </a:r>
          </a:p>
          <a:p>
            <a:pPr lvl="1"/>
            <a:r>
              <a:rPr lang="en-US" sz="2000" dirty="0" smtClean="0"/>
              <a:t>observed historical data (daily temperature, precipitation)</a:t>
            </a:r>
          </a:p>
          <a:p>
            <a:pPr lvl="1"/>
            <a:r>
              <a:rPr lang="en-US" sz="2000" dirty="0" smtClean="0"/>
              <a:t>wildfires (forthcoming fall 2016)</a:t>
            </a:r>
          </a:p>
          <a:p>
            <a:r>
              <a:rPr lang="en-US" sz="2400" dirty="0" smtClean="0"/>
              <a:t>Enhanced usability, including support for interpreting data and visualizations</a:t>
            </a:r>
          </a:p>
          <a:p>
            <a:r>
              <a:rPr lang="en-US" sz="2400" dirty="0" smtClean="0"/>
              <a:t>Public API</a:t>
            </a:r>
            <a:r>
              <a:rPr lang="en-US" sz="2400" dirty="0" smtClean="0">
                <a:solidFill>
                  <a:srgbClr val="00B050"/>
                </a:solidFill>
              </a:rPr>
              <a:t>*</a:t>
            </a:r>
            <a:r>
              <a:rPr lang="en-US" sz="2400" dirty="0" smtClean="0"/>
              <a:t> supports third-party tool development</a:t>
            </a:r>
          </a:p>
          <a:p>
            <a:r>
              <a:rPr lang="en-US" sz="2400" dirty="0" smtClean="0"/>
              <a:t>Responsiveness to utilities’ resilience needs</a:t>
            </a:r>
          </a:p>
          <a:p>
            <a:pPr lvl="1"/>
            <a:r>
              <a:rPr lang="en-US" sz="2000" dirty="0" smtClean="0"/>
              <a:t>Technical Advisory Committee</a:t>
            </a:r>
            <a:endParaRPr lang="en-US" sz="1600" dirty="0" smtClean="0"/>
          </a:p>
          <a:p>
            <a:pPr marL="0" indent="0">
              <a:buNone/>
            </a:pPr>
            <a:r>
              <a:rPr lang="en-US" sz="1600" dirty="0" smtClean="0">
                <a:solidFill>
                  <a:srgbClr val="00B050"/>
                </a:solidFill>
              </a:rPr>
              <a:t>* Applications Programming Interface</a:t>
            </a:r>
          </a:p>
          <a:p>
            <a:endParaRPr lang="en-US" dirty="0" smtClean="0"/>
          </a:p>
          <a:p>
            <a:endParaRPr lang="en-US" dirty="0"/>
          </a:p>
        </p:txBody>
      </p:sp>
      <p:sp>
        <p:nvSpPr>
          <p:cNvPr id="5" name="Title 4"/>
          <p:cNvSpPr>
            <a:spLocks noGrp="1"/>
          </p:cNvSpPr>
          <p:nvPr>
            <p:ph type="title"/>
          </p:nvPr>
        </p:nvSpPr>
        <p:spPr>
          <a:xfrm>
            <a:off x="612648" y="914400"/>
            <a:ext cx="6858000" cy="1143000"/>
          </a:xfrm>
        </p:spPr>
        <p:txBody>
          <a:bodyPr/>
          <a:lstStyle/>
          <a:p>
            <a:r>
              <a:rPr lang="en-US" sz="3200" dirty="0" smtClean="0">
                <a:latin typeface="Arial" panose="020B0604020202020204" pitchFamily="34" charset="0"/>
                <a:cs typeface="Arial" panose="020B0604020202020204" pitchFamily="34" charset="0"/>
              </a:rPr>
              <a:t>Goal of Cal-Adapt Enhancements</a:t>
            </a:r>
            <a:endParaRPr lang="en-US" sz="32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F176BAB4-9F32-4C5C-8014-105418513110}" type="slidenum">
              <a:rPr lang="es-EC" smtClean="0"/>
              <a:t>5</a:t>
            </a:fld>
            <a:endParaRPr lang="es-EC" dirty="0"/>
          </a:p>
        </p:txBody>
      </p:sp>
    </p:spTree>
    <p:extLst>
      <p:ext uri="{BB962C8B-B14F-4D97-AF65-F5344CB8AC3E}">
        <p14:creationId xmlns:p14="http://schemas.microsoft.com/office/powerpoint/2010/main" val="1329128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65"/>
            <a:ext cx="9144000" cy="6299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fld id="{F176BAB4-9F32-4C5C-8014-105418513110}" type="slidenum">
              <a:rPr lang="es-EC" smtClean="0"/>
              <a:t>6</a:t>
            </a:fld>
            <a:endParaRPr lang="es-EC" dirty="0"/>
          </a:p>
        </p:txBody>
      </p:sp>
      <p:sp>
        <p:nvSpPr>
          <p:cNvPr id="2" name="TextBox 1"/>
          <p:cNvSpPr txBox="1"/>
          <p:nvPr/>
        </p:nvSpPr>
        <p:spPr>
          <a:xfrm>
            <a:off x="228600" y="1066800"/>
            <a:ext cx="8915400" cy="5663089"/>
          </a:xfrm>
          <a:prstGeom prst="rect">
            <a:avLst/>
          </a:prstGeom>
          <a:solidFill>
            <a:srgbClr val="336699"/>
          </a:solidFill>
        </p:spPr>
        <p:txBody>
          <a:bodyPr wrap="square" rtlCol="0">
            <a:spAutoFit/>
          </a:bodyPr>
          <a:lstStyle/>
          <a:p>
            <a:r>
              <a:rPr lang="en-US" dirty="0">
                <a:solidFill>
                  <a:schemeClr val="bg1"/>
                </a:solidFill>
              </a:rPr>
              <a:t>Brian </a:t>
            </a:r>
            <a:r>
              <a:rPr lang="en-US" dirty="0" err="1">
                <a:solidFill>
                  <a:schemeClr val="bg1"/>
                </a:solidFill>
              </a:rPr>
              <a:t>D’Agostino</a:t>
            </a:r>
            <a:endParaRPr lang="en-US" dirty="0">
              <a:solidFill>
                <a:schemeClr val="bg1"/>
              </a:solidFill>
            </a:endParaRPr>
          </a:p>
          <a:p>
            <a:r>
              <a:rPr lang="en-US" sz="1400" dirty="0">
                <a:solidFill>
                  <a:schemeClr val="bg1"/>
                </a:solidFill>
              </a:rPr>
              <a:t>Sempra Energy, San Diego Gas &amp; Electric</a:t>
            </a:r>
          </a:p>
          <a:p>
            <a:endParaRPr lang="en-US" sz="1400" dirty="0" smtClean="0">
              <a:solidFill>
                <a:schemeClr val="bg1"/>
              </a:solidFill>
            </a:endParaRPr>
          </a:p>
          <a:p>
            <a:r>
              <a:rPr lang="en-US" dirty="0">
                <a:solidFill>
                  <a:schemeClr val="bg1"/>
                </a:solidFill>
              </a:rPr>
              <a:t>Chris Benjamin</a:t>
            </a:r>
          </a:p>
          <a:p>
            <a:r>
              <a:rPr lang="en-US" sz="1400" dirty="0">
                <a:solidFill>
                  <a:schemeClr val="bg1"/>
                </a:solidFill>
              </a:rPr>
              <a:t>PG&amp;E</a:t>
            </a:r>
          </a:p>
          <a:p>
            <a:endParaRPr lang="en-US" dirty="0" smtClean="0">
              <a:solidFill>
                <a:schemeClr val="bg1"/>
              </a:solidFill>
            </a:endParaRPr>
          </a:p>
          <a:p>
            <a:r>
              <a:rPr lang="en-US" dirty="0">
                <a:solidFill>
                  <a:schemeClr val="bg1"/>
                </a:solidFill>
              </a:rPr>
              <a:t>Jim Blatchford</a:t>
            </a:r>
          </a:p>
          <a:p>
            <a:r>
              <a:rPr lang="en-US" sz="1400" dirty="0">
                <a:solidFill>
                  <a:schemeClr val="bg1"/>
                </a:solidFill>
              </a:rPr>
              <a:t>CAISO (California Independent System Operator)</a:t>
            </a:r>
          </a:p>
          <a:p>
            <a:endParaRPr lang="en-US" dirty="0" smtClean="0">
              <a:solidFill>
                <a:schemeClr val="bg1"/>
              </a:solidFill>
            </a:endParaRPr>
          </a:p>
          <a:p>
            <a:r>
              <a:rPr lang="en-US" dirty="0">
                <a:solidFill>
                  <a:schemeClr val="bg1"/>
                </a:solidFill>
              </a:rPr>
              <a:t>Adam Smith</a:t>
            </a:r>
          </a:p>
          <a:p>
            <a:r>
              <a:rPr lang="en-US" sz="1400" dirty="0" err="1">
                <a:solidFill>
                  <a:schemeClr val="bg1"/>
                </a:solidFill>
              </a:rPr>
              <a:t>SoCalEdison</a:t>
            </a:r>
            <a:endParaRPr lang="en-US" sz="1400" dirty="0">
              <a:solidFill>
                <a:schemeClr val="bg1"/>
              </a:solidFill>
            </a:endParaRPr>
          </a:p>
          <a:p>
            <a:endParaRPr lang="en-US" dirty="0" smtClean="0">
              <a:solidFill>
                <a:schemeClr val="bg1"/>
              </a:solidFill>
            </a:endParaRPr>
          </a:p>
          <a:p>
            <a:r>
              <a:rPr lang="en-US" dirty="0">
                <a:solidFill>
                  <a:schemeClr val="bg1"/>
                </a:solidFill>
              </a:rPr>
              <a:t>Kathleen Ave</a:t>
            </a:r>
          </a:p>
          <a:p>
            <a:r>
              <a:rPr lang="en-US" sz="1400" dirty="0">
                <a:solidFill>
                  <a:schemeClr val="bg1"/>
                </a:solidFill>
              </a:rPr>
              <a:t>SMUD</a:t>
            </a:r>
          </a:p>
          <a:p>
            <a:endParaRPr lang="en-US" sz="1400" dirty="0">
              <a:solidFill>
                <a:schemeClr val="bg1"/>
              </a:solidFill>
            </a:endParaRPr>
          </a:p>
          <a:p>
            <a:r>
              <a:rPr lang="en-US" dirty="0" smtClean="0">
                <a:solidFill>
                  <a:schemeClr val="bg1"/>
                </a:solidFill>
              </a:rPr>
              <a:t>Erik </a:t>
            </a:r>
            <a:r>
              <a:rPr lang="en-US" dirty="0" err="1" smtClean="0">
                <a:solidFill>
                  <a:schemeClr val="bg1"/>
                </a:solidFill>
              </a:rPr>
              <a:t>DeKok</a:t>
            </a:r>
            <a:endParaRPr lang="en-US" dirty="0" smtClean="0">
              <a:solidFill>
                <a:schemeClr val="bg1"/>
              </a:solidFill>
            </a:endParaRPr>
          </a:p>
          <a:p>
            <a:r>
              <a:rPr lang="en-US" sz="1400" dirty="0" smtClean="0">
                <a:solidFill>
                  <a:schemeClr val="bg1"/>
                </a:solidFill>
              </a:rPr>
              <a:t>Ascent Environmental</a:t>
            </a:r>
          </a:p>
          <a:p>
            <a:endParaRPr lang="en-US" sz="1400" dirty="0">
              <a:solidFill>
                <a:schemeClr val="bg1"/>
              </a:solidFill>
            </a:endParaRPr>
          </a:p>
          <a:p>
            <a:r>
              <a:rPr lang="en-US" dirty="0" smtClean="0">
                <a:solidFill>
                  <a:schemeClr val="bg1"/>
                </a:solidFill>
              </a:rPr>
              <a:t>Kerry Timmer</a:t>
            </a:r>
          </a:p>
          <a:p>
            <a:r>
              <a:rPr lang="en-US" sz="1400" dirty="0" smtClean="0">
                <a:solidFill>
                  <a:schemeClr val="bg1"/>
                </a:solidFill>
              </a:rPr>
              <a:t>Sierra Business Council</a:t>
            </a:r>
          </a:p>
          <a:p>
            <a:endParaRPr lang="en-US" sz="1400" dirty="0">
              <a:solidFill>
                <a:schemeClr val="bg1"/>
              </a:solidFill>
            </a:endParaRPr>
          </a:p>
          <a:p>
            <a:endParaRPr lang="en-US" sz="1400" dirty="0">
              <a:solidFill>
                <a:schemeClr val="bg1"/>
              </a:solidFill>
            </a:endParaRPr>
          </a:p>
          <a:p>
            <a:endParaRPr lang="en-US" sz="1400" dirty="0">
              <a:solidFill>
                <a:schemeClr val="bg1"/>
              </a:solidFill>
            </a:endParaRPr>
          </a:p>
        </p:txBody>
      </p:sp>
      <p:sp>
        <p:nvSpPr>
          <p:cNvPr id="4" name="TextBox 3"/>
          <p:cNvSpPr txBox="1"/>
          <p:nvPr/>
        </p:nvSpPr>
        <p:spPr>
          <a:xfrm>
            <a:off x="4267200" y="1066800"/>
            <a:ext cx="3797643" cy="4893647"/>
          </a:xfrm>
          <a:prstGeom prst="rect">
            <a:avLst/>
          </a:prstGeom>
          <a:noFill/>
        </p:spPr>
        <p:txBody>
          <a:bodyPr wrap="none" rtlCol="0">
            <a:spAutoFit/>
          </a:bodyPr>
          <a:lstStyle/>
          <a:p>
            <a:r>
              <a:rPr lang="en-US" dirty="0" smtClean="0">
                <a:solidFill>
                  <a:schemeClr val="bg1"/>
                </a:solidFill>
              </a:rPr>
              <a:t>Kif </a:t>
            </a:r>
            <a:r>
              <a:rPr lang="en-US" dirty="0" err="1" smtClean="0">
                <a:solidFill>
                  <a:schemeClr val="bg1"/>
                </a:solidFill>
              </a:rPr>
              <a:t>Scheur</a:t>
            </a:r>
            <a:endParaRPr lang="en-US" dirty="0" smtClean="0">
              <a:solidFill>
                <a:schemeClr val="bg1"/>
              </a:solidFill>
            </a:endParaRPr>
          </a:p>
          <a:p>
            <a:r>
              <a:rPr lang="en-US" sz="1400" dirty="0" smtClean="0">
                <a:solidFill>
                  <a:schemeClr val="bg1"/>
                </a:solidFill>
              </a:rPr>
              <a:t>Local Government Commission</a:t>
            </a:r>
          </a:p>
          <a:p>
            <a:endParaRPr lang="en-US" sz="1400" dirty="0">
              <a:solidFill>
                <a:schemeClr val="bg1"/>
              </a:solidFill>
            </a:endParaRPr>
          </a:p>
          <a:p>
            <a:r>
              <a:rPr lang="en-US" dirty="0" smtClean="0">
                <a:solidFill>
                  <a:schemeClr val="bg1"/>
                </a:solidFill>
              </a:rPr>
              <a:t>Guido Franco</a:t>
            </a:r>
          </a:p>
          <a:p>
            <a:r>
              <a:rPr lang="en-US" sz="1400" dirty="0" smtClean="0">
                <a:solidFill>
                  <a:schemeClr val="bg1"/>
                </a:solidFill>
              </a:rPr>
              <a:t>California Energy Commission</a:t>
            </a:r>
          </a:p>
          <a:p>
            <a:endParaRPr lang="en-US" sz="1400" dirty="0" smtClean="0">
              <a:solidFill>
                <a:schemeClr val="bg1"/>
              </a:solidFill>
            </a:endParaRPr>
          </a:p>
          <a:p>
            <a:r>
              <a:rPr lang="en-US" dirty="0" smtClean="0">
                <a:solidFill>
                  <a:schemeClr val="bg1"/>
                </a:solidFill>
              </a:rPr>
              <a:t>Michael McCormick</a:t>
            </a:r>
          </a:p>
          <a:p>
            <a:r>
              <a:rPr lang="en-US" sz="1400" dirty="0" smtClean="0">
                <a:solidFill>
                  <a:schemeClr val="bg1"/>
                </a:solidFill>
              </a:rPr>
              <a:t>Governor’s Office of Planning and Research (OPR)</a:t>
            </a:r>
          </a:p>
          <a:p>
            <a:endParaRPr lang="en-US" sz="1400" dirty="0" smtClean="0"/>
          </a:p>
          <a:p>
            <a:r>
              <a:rPr lang="en-US" dirty="0">
                <a:solidFill>
                  <a:schemeClr val="bg1"/>
                </a:solidFill>
              </a:rPr>
              <a:t>Kristin Ralff-Douglas</a:t>
            </a:r>
          </a:p>
          <a:p>
            <a:r>
              <a:rPr lang="en-US" sz="1400" dirty="0">
                <a:solidFill>
                  <a:schemeClr val="bg1"/>
                </a:solidFill>
              </a:rPr>
              <a:t>California Public Utilities Commission</a:t>
            </a:r>
          </a:p>
          <a:p>
            <a:endParaRPr lang="en-US" sz="1400" dirty="0"/>
          </a:p>
          <a:p>
            <a:r>
              <a:rPr lang="en-US" dirty="0">
                <a:solidFill>
                  <a:schemeClr val="bg1"/>
                </a:solidFill>
              </a:rPr>
              <a:t>Andrew Schwarz</a:t>
            </a:r>
          </a:p>
          <a:p>
            <a:r>
              <a:rPr lang="en-US" sz="1400" dirty="0">
                <a:solidFill>
                  <a:schemeClr val="bg1"/>
                </a:solidFill>
              </a:rPr>
              <a:t>California Department of Water Resources (DWR)</a:t>
            </a:r>
          </a:p>
          <a:p>
            <a:endParaRPr lang="en-US" sz="1400" dirty="0" smtClean="0">
              <a:solidFill>
                <a:schemeClr val="bg1"/>
              </a:solidFill>
            </a:endParaRPr>
          </a:p>
          <a:p>
            <a:r>
              <a:rPr lang="en-US" dirty="0">
                <a:solidFill>
                  <a:schemeClr val="bg1"/>
                </a:solidFill>
              </a:rPr>
              <a:t>Megan Walton</a:t>
            </a:r>
          </a:p>
          <a:p>
            <a:r>
              <a:rPr lang="en-US" sz="1400" dirty="0">
                <a:solidFill>
                  <a:schemeClr val="bg1"/>
                </a:solidFill>
              </a:rPr>
              <a:t>Governor’s Office of Emergency Services (</a:t>
            </a:r>
            <a:r>
              <a:rPr lang="en-US" sz="1400" dirty="0" err="1">
                <a:solidFill>
                  <a:schemeClr val="bg1"/>
                </a:solidFill>
              </a:rPr>
              <a:t>CalOES</a:t>
            </a:r>
            <a:r>
              <a:rPr lang="en-US" sz="1400" dirty="0">
                <a:solidFill>
                  <a:schemeClr val="bg1"/>
                </a:solidFill>
              </a:rPr>
              <a:t>)</a:t>
            </a:r>
          </a:p>
          <a:p>
            <a:endParaRPr lang="en-US" sz="1400" dirty="0">
              <a:solidFill>
                <a:schemeClr val="bg1"/>
              </a:solidFill>
            </a:endParaRPr>
          </a:p>
          <a:p>
            <a:endParaRPr lang="en-US" dirty="0">
              <a:solidFill>
                <a:schemeClr val="bg1"/>
              </a:solidFill>
            </a:endParaRPr>
          </a:p>
          <a:p>
            <a:endParaRPr lang="en-US" dirty="0"/>
          </a:p>
        </p:txBody>
      </p:sp>
    </p:spTree>
    <p:extLst>
      <p:ext uri="{BB962C8B-B14F-4D97-AF65-F5344CB8AC3E}">
        <p14:creationId xmlns:p14="http://schemas.microsoft.com/office/powerpoint/2010/main" val="17620744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701" r="9772"/>
          <a:stretch/>
        </p:blipFill>
        <p:spPr bwMode="auto">
          <a:xfrm>
            <a:off x="0" y="1463040"/>
            <a:ext cx="9144000" cy="4416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F176BAB4-9F32-4C5C-8014-105418513110}" type="slidenum">
              <a:rPr lang="es-EC" smtClean="0"/>
              <a:t>7</a:t>
            </a:fld>
            <a:endParaRPr lang="es-EC"/>
          </a:p>
        </p:txBody>
      </p:sp>
      <p:cxnSp>
        <p:nvCxnSpPr>
          <p:cNvPr id="5" name="Straight Arrow Connector 4"/>
          <p:cNvCxnSpPr/>
          <p:nvPr/>
        </p:nvCxnSpPr>
        <p:spPr bwMode="auto">
          <a:xfrm flipV="1">
            <a:off x="5029200" y="1066800"/>
            <a:ext cx="381000" cy="76200"/>
          </a:xfrm>
          <a:prstGeom prst="straightConnector1">
            <a:avLst/>
          </a:prstGeom>
          <a:noFill/>
          <a:ln>
            <a:noFill/>
            <a:tailEnd type="arrow"/>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Oval 5"/>
          <p:cNvSpPr/>
          <p:nvPr/>
        </p:nvSpPr>
        <p:spPr bwMode="auto">
          <a:xfrm>
            <a:off x="4800600" y="1371600"/>
            <a:ext cx="1295400" cy="609600"/>
          </a:xfrm>
          <a:prstGeom prst="ellipse">
            <a:avLst/>
          </a:prstGeom>
          <a:noFill/>
          <a:ln>
            <a:solidFill>
              <a:srgbClr val="FF0000"/>
            </a:solidFill>
          </a:ln>
          <a:effectLs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Tree>
    <p:extLst>
      <p:ext uri="{BB962C8B-B14F-4D97-AF65-F5344CB8AC3E}">
        <p14:creationId xmlns:p14="http://schemas.microsoft.com/office/powerpoint/2010/main" val="42527428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wilhelm.ENERGY\Downloads\CalAdaptTools-Sli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3040"/>
            <a:ext cx="9144000" cy="441174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F176BAB4-9F32-4C5C-8014-105418513110}" type="slidenum">
              <a:rPr lang="es-EC" smtClean="0"/>
              <a:t>8</a:t>
            </a:fld>
            <a:endParaRPr lang="es-EC"/>
          </a:p>
        </p:txBody>
      </p:sp>
      <p:sp>
        <p:nvSpPr>
          <p:cNvPr id="2" name="Oval 1"/>
          <p:cNvSpPr/>
          <p:nvPr/>
        </p:nvSpPr>
        <p:spPr bwMode="auto">
          <a:xfrm>
            <a:off x="838200" y="3429000"/>
            <a:ext cx="3657600" cy="2122288"/>
          </a:xfrm>
          <a:prstGeom prst="ellipse">
            <a:avLst/>
          </a:prstGeom>
          <a:noFill/>
          <a:ln w="952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Tree>
    <p:extLst>
      <p:ext uri="{BB962C8B-B14F-4D97-AF65-F5344CB8AC3E}">
        <p14:creationId xmlns:p14="http://schemas.microsoft.com/office/powerpoint/2010/main" val="40901334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9</a:t>
            </a:fld>
            <a:endParaRPr lang="es-EC" dirty="0"/>
          </a:p>
        </p:txBody>
      </p:sp>
      <p:pic>
        <p:nvPicPr>
          <p:cNvPr id="2" name="Picture 2" descr="H:\EA Team\IEPR\Adaptation 2016\Cal-Adapt presentation\Slide 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5159829"/>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p:cNvSpPr/>
          <p:nvPr/>
        </p:nvSpPr>
        <p:spPr bwMode="auto">
          <a:xfrm>
            <a:off x="3124200" y="3429000"/>
            <a:ext cx="1752600" cy="685800"/>
          </a:xfrm>
          <a:prstGeom prst="ellipse">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
        <p:nvSpPr>
          <p:cNvPr id="6" name="TextBox 5"/>
          <p:cNvSpPr txBox="1"/>
          <p:nvPr/>
        </p:nvSpPr>
        <p:spPr>
          <a:xfrm>
            <a:off x="3124200" y="2483708"/>
            <a:ext cx="2447978" cy="369332"/>
          </a:xfrm>
          <a:prstGeom prst="rect">
            <a:avLst/>
          </a:prstGeom>
          <a:noFill/>
        </p:spPr>
        <p:txBody>
          <a:bodyPr wrap="none" rtlCol="0">
            <a:spAutoFit/>
          </a:bodyPr>
          <a:lstStyle/>
          <a:p>
            <a:r>
              <a:rPr lang="en-US" dirty="0" smtClean="0">
                <a:solidFill>
                  <a:srgbClr val="FF0000"/>
                </a:solidFill>
              </a:rPr>
              <a:t>Historical observed data</a:t>
            </a:r>
            <a:endParaRPr lang="en-US" dirty="0">
              <a:solidFill>
                <a:srgbClr val="FF0000"/>
              </a:solidFill>
            </a:endParaRPr>
          </a:p>
        </p:txBody>
      </p:sp>
      <p:sp>
        <p:nvSpPr>
          <p:cNvPr id="7" name="TextBox 6"/>
          <p:cNvSpPr txBox="1"/>
          <p:nvPr/>
        </p:nvSpPr>
        <p:spPr>
          <a:xfrm>
            <a:off x="7239000" y="1447800"/>
            <a:ext cx="1548886" cy="369332"/>
          </a:xfrm>
          <a:prstGeom prst="rect">
            <a:avLst/>
          </a:prstGeom>
          <a:noFill/>
        </p:spPr>
        <p:txBody>
          <a:bodyPr wrap="none" rtlCol="0">
            <a:spAutoFit/>
          </a:bodyPr>
          <a:lstStyle/>
          <a:p>
            <a:r>
              <a:rPr lang="en-US" dirty="0" smtClean="0">
                <a:solidFill>
                  <a:srgbClr val="FF0000"/>
                </a:solidFill>
              </a:rPr>
              <a:t>Projected data</a:t>
            </a:r>
            <a:endParaRPr lang="en-US" dirty="0">
              <a:solidFill>
                <a:srgbClr val="FF0000"/>
              </a:solidFill>
            </a:endParaRPr>
          </a:p>
        </p:txBody>
      </p:sp>
      <p:sp>
        <p:nvSpPr>
          <p:cNvPr id="8" name="TextBox 7"/>
          <p:cNvSpPr txBox="1"/>
          <p:nvPr/>
        </p:nvSpPr>
        <p:spPr>
          <a:xfrm>
            <a:off x="7239000" y="4484132"/>
            <a:ext cx="1750607" cy="646331"/>
          </a:xfrm>
          <a:prstGeom prst="rect">
            <a:avLst/>
          </a:prstGeom>
          <a:noFill/>
        </p:spPr>
        <p:txBody>
          <a:bodyPr wrap="none" rtlCol="0">
            <a:spAutoFit/>
          </a:bodyPr>
          <a:lstStyle/>
          <a:p>
            <a:pPr algn="ctr"/>
            <a:r>
              <a:rPr lang="en-US" dirty="0" smtClean="0">
                <a:solidFill>
                  <a:srgbClr val="FF0000"/>
                </a:solidFill>
              </a:rPr>
              <a:t>Envelope of </a:t>
            </a:r>
          </a:p>
          <a:p>
            <a:pPr algn="ctr"/>
            <a:r>
              <a:rPr lang="en-US" dirty="0" smtClean="0">
                <a:solidFill>
                  <a:srgbClr val="FF0000"/>
                </a:solidFill>
              </a:rPr>
              <a:t>model variability</a:t>
            </a:r>
            <a:endParaRPr lang="en-US" dirty="0">
              <a:solidFill>
                <a:srgbClr val="FF0000"/>
              </a:solidFill>
            </a:endParaRPr>
          </a:p>
        </p:txBody>
      </p:sp>
      <p:sp>
        <p:nvSpPr>
          <p:cNvPr id="9" name="TextBox 8"/>
          <p:cNvSpPr txBox="1"/>
          <p:nvPr/>
        </p:nvSpPr>
        <p:spPr>
          <a:xfrm>
            <a:off x="1841648" y="6096000"/>
            <a:ext cx="2565126" cy="646331"/>
          </a:xfrm>
          <a:prstGeom prst="rect">
            <a:avLst/>
          </a:prstGeom>
          <a:noFill/>
        </p:spPr>
        <p:txBody>
          <a:bodyPr wrap="none" rtlCol="0">
            <a:spAutoFit/>
          </a:bodyPr>
          <a:lstStyle/>
          <a:p>
            <a:pPr algn="ctr"/>
            <a:r>
              <a:rPr lang="en-US" dirty="0" smtClean="0">
                <a:solidFill>
                  <a:srgbClr val="FF0000"/>
                </a:solidFill>
              </a:rPr>
              <a:t>Alignment with current </a:t>
            </a:r>
          </a:p>
          <a:p>
            <a:pPr algn="ctr"/>
            <a:r>
              <a:rPr lang="en-US" dirty="0" smtClean="0">
                <a:solidFill>
                  <a:srgbClr val="FF0000"/>
                </a:solidFill>
              </a:rPr>
              <a:t>IPCC emissions scenarios</a:t>
            </a:r>
            <a:endParaRPr lang="en-US" dirty="0">
              <a:solidFill>
                <a:srgbClr val="FF0000"/>
              </a:solidFill>
            </a:endParaRPr>
          </a:p>
        </p:txBody>
      </p:sp>
      <p:cxnSp>
        <p:nvCxnSpPr>
          <p:cNvPr id="11" name="Straight Arrow Connector 10"/>
          <p:cNvCxnSpPr>
            <a:stCxn id="6" idx="2"/>
          </p:cNvCxnSpPr>
          <p:nvPr/>
        </p:nvCxnSpPr>
        <p:spPr bwMode="auto">
          <a:xfrm flipH="1">
            <a:off x="4335021" y="2853040"/>
            <a:ext cx="13168" cy="728360"/>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Straight Arrow Connector 16"/>
          <p:cNvCxnSpPr/>
          <p:nvPr/>
        </p:nvCxnSpPr>
        <p:spPr bwMode="auto">
          <a:xfrm>
            <a:off x="8013443" y="1817132"/>
            <a:ext cx="0" cy="773668"/>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Arrow Connector 21"/>
          <p:cNvCxnSpPr/>
          <p:nvPr/>
        </p:nvCxnSpPr>
        <p:spPr bwMode="auto">
          <a:xfrm flipH="1" flipV="1">
            <a:off x="4948111" y="3930134"/>
            <a:ext cx="2908044" cy="369332"/>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Straight Arrow Connector 25"/>
          <p:cNvCxnSpPr>
            <a:stCxn id="9" idx="1"/>
          </p:cNvCxnSpPr>
          <p:nvPr/>
        </p:nvCxnSpPr>
        <p:spPr bwMode="auto">
          <a:xfrm flipH="1" flipV="1">
            <a:off x="990600" y="5726668"/>
            <a:ext cx="851048" cy="692498"/>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 name="Left Brace 29"/>
          <p:cNvSpPr/>
          <p:nvPr/>
        </p:nvSpPr>
        <p:spPr bwMode="auto">
          <a:xfrm>
            <a:off x="5018887" y="3124200"/>
            <a:ext cx="155448" cy="914400"/>
          </a:xfrm>
          <a:prstGeom prst="leftBrace">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
        <p:nvSpPr>
          <p:cNvPr id="31" name="Left Brace 30"/>
          <p:cNvSpPr/>
          <p:nvPr/>
        </p:nvSpPr>
        <p:spPr bwMode="auto">
          <a:xfrm flipH="1">
            <a:off x="4790822" y="3217220"/>
            <a:ext cx="314578" cy="1000451"/>
          </a:xfrm>
          <a:prstGeom prst="leftBrace">
            <a:avLst/>
          </a:prstGeom>
          <a:noFill/>
          <a:ln w="952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Tree>
    <p:extLst>
      <p:ext uri="{BB962C8B-B14F-4D97-AF65-F5344CB8AC3E}">
        <p14:creationId xmlns:p14="http://schemas.microsoft.com/office/powerpoint/2010/main" val="37803066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10</a:t>
            </a:fld>
            <a:endParaRPr lang="es-EC" dirty="0"/>
          </a:p>
        </p:txBody>
      </p:sp>
      <p:pic>
        <p:nvPicPr>
          <p:cNvPr id="1029" name="Picture 5" descr="H:\EA Team\IEPR\Adaptation 2016\Cal-Adapt presentation\Sacramento County.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5141234"/>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p:cNvCxnSpPr/>
          <p:nvPr/>
        </p:nvCxnSpPr>
        <p:spPr bwMode="auto">
          <a:xfrm flipV="1">
            <a:off x="6553200" y="3741050"/>
            <a:ext cx="1" cy="754750"/>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TextBox 9"/>
          <p:cNvSpPr txBox="1"/>
          <p:nvPr/>
        </p:nvSpPr>
        <p:spPr>
          <a:xfrm>
            <a:off x="6494955" y="4298095"/>
            <a:ext cx="2722412" cy="646331"/>
          </a:xfrm>
          <a:prstGeom prst="rect">
            <a:avLst/>
          </a:prstGeom>
          <a:noFill/>
        </p:spPr>
        <p:txBody>
          <a:bodyPr wrap="none" rtlCol="0">
            <a:spAutoFit/>
          </a:bodyPr>
          <a:lstStyle/>
          <a:p>
            <a:pPr algn="ctr"/>
            <a:r>
              <a:rPr lang="en-US" dirty="0" smtClean="0">
                <a:solidFill>
                  <a:srgbClr val="FF0000"/>
                </a:solidFill>
              </a:rPr>
              <a:t>Select which global climate</a:t>
            </a:r>
          </a:p>
          <a:p>
            <a:pPr algn="ctr"/>
            <a:r>
              <a:rPr lang="en-US" dirty="0" smtClean="0">
                <a:solidFill>
                  <a:srgbClr val="FF0000"/>
                </a:solidFill>
              </a:rPr>
              <a:t>models to consider</a:t>
            </a:r>
            <a:endParaRPr lang="en-US" dirty="0">
              <a:solidFill>
                <a:srgbClr val="FF0000"/>
              </a:solidFill>
            </a:endParaRPr>
          </a:p>
        </p:txBody>
      </p:sp>
      <p:cxnSp>
        <p:nvCxnSpPr>
          <p:cNvPr id="11" name="Straight Arrow Connector 10"/>
          <p:cNvCxnSpPr/>
          <p:nvPr/>
        </p:nvCxnSpPr>
        <p:spPr bwMode="auto">
          <a:xfrm flipH="1">
            <a:off x="5867400" y="4944426"/>
            <a:ext cx="1988755" cy="618174"/>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flipH="1">
            <a:off x="6019800" y="4944426"/>
            <a:ext cx="1836355" cy="846774"/>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a:stCxn id="10" idx="2"/>
          </p:cNvCxnSpPr>
          <p:nvPr/>
        </p:nvCxnSpPr>
        <p:spPr bwMode="auto">
          <a:xfrm flipH="1">
            <a:off x="4572000" y="4944426"/>
            <a:ext cx="3284161" cy="846774"/>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Straight Arrow Connector 16"/>
          <p:cNvCxnSpPr/>
          <p:nvPr/>
        </p:nvCxnSpPr>
        <p:spPr bwMode="auto">
          <a:xfrm flipH="1">
            <a:off x="3352800" y="4944426"/>
            <a:ext cx="4503361" cy="846774"/>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266243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2648" y="1005840"/>
            <a:ext cx="6858000" cy="1143000"/>
          </a:xfrm>
        </p:spPr>
        <p:txBody>
          <a:bodyPr/>
          <a:lstStyle/>
          <a:p>
            <a:r>
              <a:rPr lang="en-US" sz="2800" dirty="0" smtClean="0">
                <a:latin typeface="Arial" panose="020B0604020202020204" pitchFamily="34" charset="0"/>
                <a:cs typeface="Arial" panose="020B0604020202020204" pitchFamily="34" charset="0"/>
              </a:rPr>
              <a:t>Supporting California’s Fourth Climate Change Assessment</a:t>
            </a:r>
            <a:endParaRPr lang="en-US" sz="2800" dirty="0">
              <a:latin typeface="Arial" panose="020B0604020202020204" pitchFamily="34" charset="0"/>
              <a:cs typeface="Arial" panose="020B0604020202020204" pitchFamily="34" charset="0"/>
            </a:endParaRPr>
          </a:p>
        </p:txBody>
      </p:sp>
      <p:sp>
        <p:nvSpPr>
          <p:cNvPr id="7" name="Content Placeholder 6"/>
          <p:cNvSpPr>
            <a:spLocks noGrp="1"/>
          </p:cNvSpPr>
          <p:nvPr>
            <p:ph idx="1"/>
          </p:nvPr>
        </p:nvSpPr>
        <p:spPr>
          <a:xfrm>
            <a:off x="457200" y="2057400"/>
            <a:ext cx="8229600" cy="4191000"/>
          </a:xfrm>
        </p:spPr>
        <p:txBody>
          <a:bodyPr/>
          <a:lstStyle/>
          <a:p>
            <a:pPr marL="0" indent="0">
              <a:buNone/>
            </a:pPr>
            <a:r>
              <a:rPr lang="en-US" sz="2600" dirty="0" smtClean="0"/>
              <a:t>Cal-Adapt to serve key data sets:</a:t>
            </a:r>
          </a:p>
          <a:p>
            <a:r>
              <a:rPr lang="en-US" sz="2400" dirty="0" smtClean="0"/>
              <a:t>Consistent set of peer-reviewed regionally downscaled climate projections to facilitate cross-study integration</a:t>
            </a:r>
          </a:p>
          <a:p>
            <a:pPr lvl="1"/>
            <a:r>
              <a:rPr lang="en-US" sz="2000" dirty="0" smtClean="0"/>
              <a:t>Model projections 2005-2100 (</a:t>
            </a:r>
            <a:r>
              <a:rPr lang="en-US" sz="2000" i="1" dirty="0" smtClean="0"/>
              <a:t>next slide shows full list of variables</a:t>
            </a:r>
            <a:r>
              <a:rPr lang="en-US" sz="2000" dirty="0" smtClean="0"/>
              <a:t>)</a:t>
            </a:r>
          </a:p>
          <a:p>
            <a:r>
              <a:rPr lang="en-US" sz="2400" dirty="0" smtClean="0"/>
              <a:t>Observed historical data</a:t>
            </a:r>
          </a:p>
          <a:p>
            <a:pPr lvl="1"/>
            <a:r>
              <a:rPr lang="en-US" sz="2000" dirty="0" smtClean="0"/>
              <a:t> (1/16° grid, daily time step)</a:t>
            </a:r>
          </a:p>
          <a:p>
            <a:pPr lvl="1"/>
            <a:r>
              <a:rPr lang="en-US" sz="2000" dirty="0" smtClean="0"/>
              <a:t>1950-2005</a:t>
            </a:r>
          </a:p>
          <a:p>
            <a:r>
              <a:rPr lang="en-US" sz="2400" dirty="0" smtClean="0"/>
              <a:t>Envelope of modeled variability</a:t>
            </a:r>
          </a:p>
          <a:p>
            <a:r>
              <a:rPr lang="en-US" sz="2400" dirty="0" smtClean="0"/>
              <a:t>Dynamically downscaled data (UCLA)—</a:t>
            </a:r>
            <a:r>
              <a:rPr lang="en-US" sz="2400" i="1" dirty="0" smtClean="0"/>
              <a:t>working to integrate this on Cal-Adapt</a:t>
            </a:r>
          </a:p>
          <a:p>
            <a:pPr marL="0" indent="0">
              <a:buNone/>
            </a:pPr>
            <a:endParaRPr lang="en-US" sz="2000" dirty="0" smtClean="0"/>
          </a:p>
          <a:p>
            <a:pPr marL="0" indent="0">
              <a:buNone/>
            </a:pPr>
            <a:endParaRPr lang="en-US" dirty="0" smtClean="0"/>
          </a:p>
          <a:p>
            <a:endParaRPr lang="en-US" dirty="0" smtClean="0"/>
          </a:p>
          <a:p>
            <a:endParaRPr lang="en-US" dirty="0"/>
          </a:p>
        </p:txBody>
      </p:sp>
      <p:sp>
        <p:nvSpPr>
          <p:cNvPr id="3" name="Slide Number Placeholder 2"/>
          <p:cNvSpPr>
            <a:spLocks noGrp="1"/>
          </p:cNvSpPr>
          <p:nvPr>
            <p:ph type="sldNum" sz="quarter" idx="12"/>
          </p:nvPr>
        </p:nvSpPr>
        <p:spPr>
          <a:xfrm>
            <a:off x="152400" y="6248400"/>
            <a:ext cx="1905000" cy="457200"/>
          </a:xfrm>
        </p:spPr>
        <p:txBody>
          <a:bodyPr/>
          <a:lstStyle/>
          <a:p>
            <a:pPr algn="l"/>
            <a:fld id="{F176BAB4-9F32-4C5C-8014-105418513110}" type="slidenum">
              <a:rPr lang="es-EC" smtClean="0"/>
              <a:pPr algn="l"/>
              <a:t>11</a:t>
            </a:fld>
            <a:endParaRPr lang="es-EC" dirty="0"/>
          </a:p>
        </p:txBody>
      </p:sp>
    </p:spTree>
    <p:extLst>
      <p:ext uri="{BB962C8B-B14F-4D97-AF65-F5344CB8AC3E}">
        <p14:creationId xmlns:p14="http://schemas.microsoft.com/office/powerpoint/2010/main" val="35282639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2648" y="914400"/>
            <a:ext cx="6858000" cy="1143000"/>
          </a:xfrm>
        </p:spPr>
        <p:txBody>
          <a:bodyPr/>
          <a:lstStyle/>
          <a:p>
            <a:r>
              <a:rPr lang="en-US" sz="2800" dirty="0" smtClean="0">
                <a:latin typeface="Arial" panose="020B0604020202020204" pitchFamily="34" charset="0"/>
                <a:cs typeface="Arial" panose="020B0604020202020204" pitchFamily="34" charset="0"/>
              </a:rPr>
              <a:t>Data download tool: available variables</a:t>
            </a:r>
            <a:endParaRPr lang="en-US" sz="28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a:xfrm>
            <a:off x="152400" y="6248400"/>
            <a:ext cx="1905000" cy="457200"/>
          </a:xfrm>
        </p:spPr>
        <p:txBody>
          <a:bodyPr/>
          <a:lstStyle/>
          <a:p>
            <a:pPr algn="l"/>
            <a:fld id="{F176BAB4-9F32-4C5C-8014-105418513110}" type="slidenum">
              <a:rPr lang="es-EC" smtClean="0"/>
              <a:pPr algn="l"/>
              <a:t>12</a:t>
            </a:fld>
            <a:endParaRPr lang="es-EC" dirty="0"/>
          </a:p>
        </p:txBody>
      </p:sp>
      <p:pic>
        <p:nvPicPr>
          <p:cNvPr id="1027" name="Picture 3" descr="H:\EA Team\IEPR\Adaptation 2016\Cal-Adapt presentation\CalAdaptData-Sli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20240"/>
            <a:ext cx="91440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977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2648" y="914400"/>
            <a:ext cx="6858000" cy="1143000"/>
          </a:xfrm>
        </p:spPr>
        <p:txBody>
          <a:bodyPr/>
          <a:lstStyle/>
          <a:p>
            <a:r>
              <a:rPr lang="en-US" sz="2800" dirty="0" smtClean="0">
                <a:latin typeface="Arial" panose="020B0604020202020204" pitchFamily="34" charset="0"/>
                <a:cs typeface="Arial" panose="020B0604020202020204" pitchFamily="34" charset="0"/>
              </a:rPr>
              <a:t>Data download tool: </a:t>
            </a:r>
            <a:r>
              <a:rPr lang="en-US" sz="2800" i="1" dirty="0" smtClean="0">
                <a:latin typeface="Arial" panose="020B0604020202020204" pitchFamily="34" charset="0"/>
                <a:cs typeface="Arial" panose="020B0604020202020204" pitchFamily="34" charset="0"/>
              </a:rPr>
              <a:t>coming soon </a:t>
            </a:r>
            <a:endParaRPr lang="en-US" sz="2800" i="1"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a:xfrm>
            <a:off x="152400" y="6248400"/>
            <a:ext cx="1905000" cy="457200"/>
          </a:xfrm>
        </p:spPr>
        <p:txBody>
          <a:bodyPr/>
          <a:lstStyle/>
          <a:p>
            <a:pPr algn="l"/>
            <a:fld id="{F176BAB4-9F32-4C5C-8014-105418513110}" type="slidenum">
              <a:rPr lang="es-EC" smtClean="0"/>
              <a:pPr algn="l"/>
              <a:t>13</a:t>
            </a:fld>
            <a:endParaRPr lang="es-EC"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20240"/>
            <a:ext cx="9144000" cy="438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28280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12648" y="914400"/>
            <a:ext cx="6858000" cy="1143000"/>
          </a:xfrm>
        </p:spPr>
        <p:txBody>
          <a:bodyPr/>
          <a:lstStyle/>
          <a:p>
            <a:r>
              <a:rPr lang="en-US" sz="2800" dirty="0" smtClean="0">
                <a:latin typeface="Arial" panose="020B0604020202020204" pitchFamily="34" charset="0"/>
                <a:cs typeface="Arial" panose="020B0604020202020204" pitchFamily="34" charset="0"/>
              </a:rPr>
              <a:t>New Aggregation Options</a:t>
            </a:r>
            <a:endParaRPr lang="en-US" sz="2800" dirty="0">
              <a:latin typeface="Arial" panose="020B0604020202020204" pitchFamily="34" charset="0"/>
              <a:cs typeface="Arial" panose="020B0604020202020204" pitchFamily="34" charset="0"/>
            </a:endParaRPr>
          </a:p>
        </p:txBody>
      </p:sp>
      <p:sp>
        <p:nvSpPr>
          <p:cNvPr id="7" name="Content Placeholder 6"/>
          <p:cNvSpPr>
            <a:spLocks noGrp="1"/>
          </p:cNvSpPr>
          <p:nvPr>
            <p:ph idx="1"/>
          </p:nvPr>
        </p:nvSpPr>
        <p:spPr>
          <a:xfrm>
            <a:off x="457200" y="2057400"/>
            <a:ext cx="8229600" cy="4191000"/>
          </a:xfrm>
        </p:spPr>
        <p:txBody>
          <a:bodyPr/>
          <a:lstStyle/>
          <a:p>
            <a:pPr marL="0" indent="0">
              <a:buNone/>
            </a:pPr>
            <a:r>
              <a:rPr lang="en-US" sz="2400" dirty="0" smtClean="0"/>
              <a:t>Several pre-loaded shape files to support aggregation by:</a:t>
            </a:r>
          </a:p>
          <a:p>
            <a:r>
              <a:rPr lang="en-US" sz="2000" dirty="0" smtClean="0"/>
              <a:t>Watersheds</a:t>
            </a:r>
          </a:p>
          <a:p>
            <a:r>
              <a:rPr lang="en-US" sz="2000" dirty="0" smtClean="0"/>
              <a:t>Climate zones (Western Regional Climate Change Center)</a:t>
            </a:r>
          </a:p>
          <a:p>
            <a:r>
              <a:rPr lang="en-US" sz="2000" dirty="0" smtClean="0"/>
              <a:t>Integrated regional water management boundaries (DWR)</a:t>
            </a:r>
          </a:p>
          <a:p>
            <a:r>
              <a:rPr lang="en-US" sz="2000" dirty="0" smtClean="0"/>
              <a:t>Census tracts</a:t>
            </a:r>
          </a:p>
          <a:p>
            <a:r>
              <a:rPr lang="en-US" sz="2000" dirty="0" smtClean="0"/>
              <a:t>Census-designated places</a:t>
            </a:r>
          </a:p>
          <a:p>
            <a:r>
              <a:rPr lang="en-US" sz="2000" dirty="0" smtClean="0"/>
              <a:t>Legislative district boundaries</a:t>
            </a:r>
          </a:p>
          <a:p>
            <a:r>
              <a:rPr lang="en-US" sz="2000" dirty="0" smtClean="0"/>
              <a:t>Disadvantaged communities (as defined by </a:t>
            </a:r>
            <a:r>
              <a:rPr lang="en-US" sz="2000" dirty="0" err="1" smtClean="0"/>
              <a:t>CalEnviroScreen</a:t>
            </a:r>
            <a:r>
              <a:rPr lang="en-US" sz="2000" dirty="0" smtClean="0"/>
              <a:t>)</a:t>
            </a:r>
          </a:p>
          <a:p>
            <a:endParaRPr lang="en-US" sz="2000" dirty="0"/>
          </a:p>
          <a:p>
            <a:pPr marL="0" indent="0">
              <a:buNone/>
            </a:pPr>
            <a:r>
              <a:rPr lang="en-US" sz="2000" u="sng" dirty="0" smtClean="0"/>
              <a:t>Additionally, Cal-Adapt 2.0 will support upload of user-specified shape files</a:t>
            </a:r>
            <a:r>
              <a:rPr lang="en-US" sz="2000" dirty="0" smtClean="0"/>
              <a:t>.</a:t>
            </a:r>
          </a:p>
          <a:p>
            <a:endParaRPr lang="en-US" sz="2000" dirty="0" smtClean="0"/>
          </a:p>
          <a:p>
            <a:pPr marL="0" indent="0">
              <a:buNone/>
            </a:pPr>
            <a:endParaRPr lang="en-US" dirty="0" smtClean="0"/>
          </a:p>
          <a:p>
            <a:endParaRPr lang="en-US" dirty="0" smtClean="0"/>
          </a:p>
          <a:p>
            <a:endParaRPr lang="en-US" dirty="0"/>
          </a:p>
        </p:txBody>
      </p:sp>
      <p:sp>
        <p:nvSpPr>
          <p:cNvPr id="3" name="Slide Number Placeholder 2"/>
          <p:cNvSpPr>
            <a:spLocks noGrp="1"/>
          </p:cNvSpPr>
          <p:nvPr>
            <p:ph type="sldNum" sz="quarter" idx="12"/>
          </p:nvPr>
        </p:nvSpPr>
        <p:spPr>
          <a:xfrm>
            <a:off x="152400" y="6248400"/>
            <a:ext cx="1905000" cy="457200"/>
          </a:xfrm>
        </p:spPr>
        <p:txBody>
          <a:bodyPr/>
          <a:lstStyle/>
          <a:p>
            <a:pPr algn="l"/>
            <a:fld id="{F176BAB4-9F32-4C5C-8014-105418513110}" type="slidenum">
              <a:rPr lang="es-EC" smtClean="0"/>
              <a:pPr algn="l"/>
              <a:t>14</a:t>
            </a:fld>
            <a:endParaRPr lang="es-EC" dirty="0"/>
          </a:p>
        </p:txBody>
      </p:sp>
    </p:spTree>
    <p:extLst>
      <p:ext uri="{BB962C8B-B14F-4D97-AF65-F5344CB8AC3E}">
        <p14:creationId xmlns:p14="http://schemas.microsoft.com/office/powerpoint/2010/main" val="2969836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7">
                                            <p:txEl>
                                              <p:pRg st="7" end="7"/>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15</a:t>
            </a:fld>
            <a:endParaRPr lang="es-EC" dirty="0"/>
          </a:p>
        </p:txBody>
      </p:sp>
      <p:pic>
        <p:nvPicPr>
          <p:cNvPr id="2" name="Picture 2" descr="H:\EA Team\IEPR\Adaptation 2016\Cal-Adapt presentation\Slide 1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4790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0896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EA Team\IEPR\Adaptation 2016\Cal-Adapt presentation\Slide 1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4935338"/>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F176BAB4-9F32-4C5C-8014-105418513110}" type="slidenum">
              <a:rPr lang="es-EC" smtClean="0"/>
              <a:t>16</a:t>
            </a:fld>
            <a:endParaRPr lang="es-EC" dirty="0"/>
          </a:p>
        </p:txBody>
      </p:sp>
      <p:sp>
        <p:nvSpPr>
          <p:cNvPr id="2" name="Oval 1"/>
          <p:cNvSpPr/>
          <p:nvPr/>
        </p:nvSpPr>
        <p:spPr bwMode="auto">
          <a:xfrm>
            <a:off x="7636476" y="3810000"/>
            <a:ext cx="897924" cy="2209800"/>
          </a:xfrm>
          <a:prstGeom prst="ellipse">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
        <p:nvSpPr>
          <p:cNvPr id="4" name="Oval 3"/>
          <p:cNvSpPr/>
          <p:nvPr/>
        </p:nvSpPr>
        <p:spPr bwMode="auto">
          <a:xfrm>
            <a:off x="7848600" y="3962400"/>
            <a:ext cx="381000" cy="1524000"/>
          </a:xfrm>
          <a:prstGeom prst="ellipse">
            <a:avLst/>
          </a:pr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3399FF"/>
              </a:solidFill>
              <a:effectLst/>
              <a:latin typeface="Times" pitchFamily="1" charset="0"/>
            </a:endParaRPr>
          </a:p>
        </p:txBody>
      </p:sp>
      <p:sp>
        <p:nvSpPr>
          <p:cNvPr id="5" name="Oval 4"/>
          <p:cNvSpPr/>
          <p:nvPr/>
        </p:nvSpPr>
        <p:spPr bwMode="auto">
          <a:xfrm>
            <a:off x="7467600" y="3810000"/>
            <a:ext cx="1447800" cy="1981200"/>
          </a:xfrm>
          <a:prstGeom prst="ellipse">
            <a:avLst/>
          </a:prstGeom>
          <a:noFill/>
          <a:ln w="9525" cap="flat" cmpd="sng" algn="ctr">
            <a:solidFill>
              <a:srgbClr val="FF5050"/>
            </a:solidFill>
            <a:prstDash val="solid"/>
            <a:round/>
            <a:headEnd type="none" w="med" len="med"/>
            <a:tailEnd type="none" w="med"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3600" b="0" i="0" u="none" strike="noStrike" cap="none" normalizeH="0" baseline="0" smtClean="0">
              <a:ln>
                <a:noFill/>
              </a:ln>
              <a:solidFill>
                <a:srgbClr val="FF0000"/>
              </a:solidFill>
              <a:effectLst/>
              <a:latin typeface="Times" pitchFamily="1" charset="0"/>
            </a:endParaRPr>
          </a:p>
        </p:txBody>
      </p:sp>
      <p:cxnSp>
        <p:nvCxnSpPr>
          <p:cNvPr id="7" name="Straight Arrow Connector 6"/>
          <p:cNvCxnSpPr>
            <a:stCxn id="9" idx="0"/>
          </p:cNvCxnSpPr>
          <p:nvPr/>
        </p:nvCxnSpPr>
        <p:spPr bwMode="auto">
          <a:xfrm flipV="1">
            <a:off x="5162753" y="5029200"/>
            <a:ext cx="2228647" cy="1352376"/>
          </a:xfrm>
          <a:prstGeom prst="straightConnector1">
            <a:avLst/>
          </a:prstGeom>
          <a:noFill/>
          <a:ln w="9525" cap="flat" cmpd="sng" algn="ctr">
            <a:solidFill>
              <a:srgbClr val="FF5050"/>
            </a:solidFill>
            <a:prstDash val="solid"/>
            <a:round/>
            <a:headEnd type="none" w="lg"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8"/>
          <p:cNvSpPr txBox="1"/>
          <p:nvPr/>
        </p:nvSpPr>
        <p:spPr>
          <a:xfrm>
            <a:off x="1524000" y="6381576"/>
            <a:ext cx="7277505" cy="369332"/>
          </a:xfrm>
          <a:prstGeom prst="rect">
            <a:avLst/>
          </a:prstGeom>
          <a:noFill/>
        </p:spPr>
        <p:txBody>
          <a:bodyPr wrap="none" rtlCol="0">
            <a:spAutoFit/>
          </a:bodyPr>
          <a:lstStyle/>
          <a:p>
            <a:r>
              <a:rPr lang="en-US" dirty="0" smtClean="0"/>
              <a:t>High scores indicate vulnerable “hotspots” according to </a:t>
            </a:r>
            <a:r>
              <a:rPr lang="en-US" dirty="0" err="1" smtClean="0"/>
              <a:t>CalEnviroScreen</a:t>
            </a:r>
            <a:r>
              <a:rPr lang="en-US" dirty="0" smtClean="0"/>
              <a:t> 2.0</a:t>
            </a:r>
            <a:endParaRPr lang="en-US" dirty="0"/>
          </a:p>
        </p:txBody>
      </p:sp>
    </p:spTree>
    <p:extLst>
      <p:ext uri="{BB962C8B-B14F-4D97-AF65-F5344CB8AC3E}">
        <p14:creationId xmlns:p14="http://schemas.microsoft.com/office/powerpoint/2010/main" val="3006362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17</a:t>
            </a:fld>
            <a:endParaRPr lang="es-EC" dirty="0"/>
          </a:p>
        </p:txBody>
      </p:sp>
      <p:pic>
        <p:nvPicPr>
          <p:cNvPr id="5122" name="Picture 2" descr="H:\EA Team\IEPR\Adaptation 2016\Cal-Adapt presentation\Slide 17 - RCP 8.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5105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3593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176BAB4-9F32-4C5C-8014-105418513110}" type="slidenum">
              <a:rPr lang="es-EC" smtClean="0"/>
              <a:t>18</a:t>
            </a:fld>
            <a:endParaRPr lang="es-EC" dirty="0"/>
          </a:p>
        </p:txBody>
      </p:sp>
      <p:pic>
        <p:nvPicPr>
          <p:cNvPr id="6146" name="Picture 2" descr="H:\EA Team\IEPR\Adaptation 2016\Cal-Adapt presentation\Slide 18 - RCP 8.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70432"/>
            <a:ext cx="9144000" cy="4674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624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12648" y="914400"/>
            <a:ext cx="8455152" cy="1143000"/>
          </a:xfrm>
        </p:spPr>
        <p:txBody>
          <a:bodyPr/>
          <a:lstStyle/>
          <a:p>
            <a:pPr>
              <a:defRPr/>
            </a:pPr>
            <a:r>
              <a:rPr lang="en-US" altLang="en-US" sz="2600" dirty="0" smtClean="0">
                <a:latin typeface="+mn-lt"/>
              </a:rPr>
              <a:t>Delta </a:t>
            </a:r>
            <a:r>
              <a:rPr lang="en-US" altLang="en-US" sz="2600" dirty="0">
                <a:latin typeface="+mn-lt"/>
              </a:rPr>
              <a:t>F</a:t>
            </a:r>
            <a:r>
              <a:rPr lang="en-US" altLang="en-US" sz="2600" dirty="0" smtClean="0">
                <a:latin typeface="+mn-lt"/>
              </a:rPr>
              <a:t>looding: 1.41m </a:t>
            </a:r>
            <a:r>
              <a:rPr lang="en-US" altLang="en-US" sz="2600" dirty="0" smtClean="0">
                <a:latin typeface="+mn-lt"/>
              </a:rPr>
              <a:t>sea level rise + </a:t>
            </a:r>
            <a:r>
              <a:rPr lang="en-US" altLang="en-US" sz="2600" dirty="0" smtClean="0">
                <a:latin typeface="+mn-lt"/>
              </a:rPr>
              <a:t>extreme </a:t>
            </a:r>
            <a:r>
              <a:rPr lang="en-US" altLang="en-US" sz="2600" dirty="0" smtClean="0">
                <a:latin typeface="+mn-lt"/>
              </a:rPr>
              <a:t>storm </a:t>
            </a:r>
            <a:r>
              <a:rPr lang="en-US" altLang="en-US" sz="2600" dirty="0" smtClean="0">
                <a:latin typeface="+mn-lt"/>
              </a:rPr>
              <a:t>event</a:t>
            </a:r>
            <a:br>
              <a:rPr lang="en-US" altLang="en-US" sz="2600" dirty="0" smtClean="0">
                <a:latin typeface="+mn-lt"/>
              </a:rPr>
            </a:br>
            <a:endParaRPr lang="en-US" altLang="en-US" sz="2600" dirty="0" smtClean="0">
              <a:latin typeface="+mn-lt"/>
            </a:endParaRPr>
          </a:p>
        </p:txBody>
      </p:sp>
      <p:sp>
        <p:nvSpPr>
          <p:cNvPr id="2051"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a:spcBef>
                <a:spcPct val="20000"/>
              </a:spcBef>
              <a:buChar char="•"/>
              <a:defRPr sz="2800">
                <a:solidFill>
                  <a:schemeClr val="tx1"/>
                </a:solidFill>
                <a:latin typeface="Times" pitchFamily="1" charset="0"/>
              </a:defRPr>
            </a:lvl1pPr>
            <a:lvl2pPr marL="742950" indent="-285750" algn="l">
              <a:spcBef>
                <a:spcPct val="20000"/>
              </a:spcBef>
              <a:buChar char="–"/>
              <a:defRPr sz="2400">
                <a:solidFill>
                  <a:schemeClr val="tx1"/>
                </a:solidFill>
                <a:latin typeface="Times" pitchFamily="1" charset="0"/>
              </a:defRPr>
            </a:lvl2pPr>
            <a:lvl3pPr marL="1143000" indent="-228600" algn="l">
              <a:spcBef>
                <a:spcPct val="20000"/>
              </a:spcBef>
              <a:buChar char="•"/>
              <a:defRPr sz="2000">
                <a:solidFill>
                  <a:schemeClr val="tx1"/>
                </a:solidFill>
                <a:latin typeface="Times" pitchFamily="1" charset="0"/>
              </a:defRPr>
            </a:lvl3pPr>
            <a:lvl4pPr marL="1600200" indent="-228600" algn="l">
              <a:spcBef>
                <a:spcPct val="20000"/>
              </a:spcBef>
              <a:buChar char="–"/>
              <a:defRPr>
                <a:solidFill>
                  <a:schemeClr val="tx1"/>
                </a:solidFill>
                <a:latin typeface="Times" pitchFamily="1" charset="0"/>
              </a:defRPr>
            </a:lvl4pPr>
            <a:lvl5pPr marL="2057400" indent="-228600" algn="l">
              <a:spcBef>
                <a:spcPct val="20000"/>
              </a:spcBef>
              <a:buChar char="»"/>
              <a:defRPr>
                <a:solidFill>
                  <a:schemeClr val="tx1"/>
                </a:solidFill>
                <a:latin typeface="Times" pitchFamily="1" charset="0"/>
              </a:defRPr>
            </a:lvl5pPr>
            <a:lvl6pPr marL="2514600" indent="-228600" eaLnBrk="0" fontAlgn="base" hangingPunct="0">
              <a:spcBef>
                <a:spcPct val="20000"/>
              </a:spcBef>
              <a:spcAft>
                <a:spcPct val="0"/>
              </a:spcAft>
              <a:buChar char="»"/>
              <a:defRPr>
                <a:solidFill>
                  <a:schemeClr val="tx1"/>
                </a:solidFill>
                <a:latin typeface="Times" pitchFamily="1" charset="0"/>
              </a:defRPr>
            </a:lvl6pPr>
            <a:lvl7pPr marL="2971800" indent="-228600" eaLnBrk="0" fontAlgn="base" hangingPunct="0">
              <a:spcBef>
                <a:spcPct val="20000"/>
              </a:spcBef>
              <a:spcAft>
                <a:spcPct val="0"/>
              </a:spcAft>
              <a:buChar char="»"/>
              <a:defRPr>
                <a:solidFill>
                  <a:schemeClr val="tx1"/>
                </a:solidFill>
                <a:latin typeface="Times" pitchFamily="1" charset="0"/>
              </a:defRPr>
            </a:lvl7pPr>
            <a:lvl8pPr marL="3429000" indent="-228600" eaLnBrk="0" fontAlgn="base" hangingPunct="0">
              <a:spcBef>
                <a:spcPct val="20000"/>
              </a:spcBef>
              <a:spcAft>
                <a:spcPct val="0"/>
              </a:spcAft>
              <a:buChar char="»"/>
              <a:defRPr>
                <a:solidFill>
                  <a:schemeClr val="tx1"/>
                </a:solidFill>
                <a:latin typeface="Times" pitchFamily="1" charset="0"/>
              </a:defRPr>
            </a:lvl8pPr>
            <a:lvl9pPr marL="3886200" indent="-228600" eaLnBrk="0" fontAlgn="base" hangingPunct="0">
              <a:spcBef>
                <a:spcPct val="20000"/>
              </a:spcBef>
              <a:spcAft>
                <a:spcPct val="0"/>
              </a:spcAft>
              <a:buChar char="»"/>
              <a:defRPr>
                <a:solidFill>
                  <a:schemeClr val="tx1"/>
                </a:solidFill>
                <a:latin typeface="Times" pitchFamily="1" charset="0"/>
              </a:defRPr>
            </a:lvl9pPr>
          </a:lstStyle>
          <a:p>
            <a:pPr algn="r">
              <a:spcBef>
                <a:spcPct val="0"/>
              </a:spcBef>
              <a:buFontTx/>
              <a:buNone/>
            </a:pPr>
            <a:fld id="{9FF2E87A-0957-4284-B654-DC97E4A1C889}" type="slidenum">
              <a:rPr lang="en-US" altLang="en-US" sz="1400" smtClean="0">
                <a:latin typeface="Times New Roman" pitchFamily="1" charset="-52"/>
              </a:rPr>
              <a:pPr algn="r">
                <a:spcBef>
                  <a:spcPct val="0"/>
                </a:spcBef>
                <a:buFontTx/>
                <a:buNone/>
              </a:pPr>
              <a:t>19</a:t>
            </a:fld>
            <a:endParaRPr lang="en-US" altLang="en-US" sz="1400" smtClean="0">
              <a:latin typeface="Times New Roman" pitchFamily="1" charset="-52"/>
            </a:endParaRPr>
          </a:p>
        </p:txBody>
      </p:sp>
      <p:cxnSp>
        <p:nvCxnSpPr>
          <p:cNvPr id="2052" name="Straight Arrow Connector 4"/>
          <p:cNvCxnSpPr>
            <a:cxnSpLocks noChangeShapeType="1"/>
          </p:cNvCxnSpPr>
          <p:nvPr/>
        </p:nvCxnSpPr>
        <p:spPr bwMode="auto">
          <a:xfrm>
            <a:off x="3048000" y="2362200"/>
            <a:ext cx="3124200" cy="1524000"/>
          </a:xfrm>
          <a:prstGeom prst="straightConnector1">
            <a:avLst/>
          </a:prstGeom>
          <a:noFill/>
          <a:ln w="1587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053" name="Straight Arrow Connector 15"/>
          <p:cNvCxnSpPr>
            <a:cxnSpLocks noChangeShapeType="1"/>
          </p:cNvCxnSpPr>
          <p:nvPr/>
        </p:nvCxnSpPr>
        <p:spPr bwMode="auto">
          <a:xfrm>
            <a:off x="3276600" y="3810000"/>
            <a:ext cx="4724400" cy="457200"/>
          </a:xfrm>
          <a:prstGeom prst="straightConnector1">
            <a:avLst/>
          </a:prstGeom>
          <a:noFill/>
          <a:ln w="15875" algn="ctr">
            <a:solidFill>
              <a:schemeClr val="tx1"/>
            </a:solidFill>
            <a:round/>
            <a:headEnd/>
            <a:tailEnd type="triangle" w="med" len="med"/>
          </a:ln>
          <a:extLst>
            <a:ext uri="{909E8E84-426E-40DD-AFC4-6F175D3DCCD1}">
              <a14:hiddenFill xmlns:a14="http://schemas.microsoft.com/office/drawing/2010/main">
                <a:noFill/>
              </a14:hiddenFill>
            </a:ext>
          </a:extLst>
        </p:spPr>
      </p:cxnSp>
      <p:pic>
        <p:nvPicPr>
          <p:cNvPr id="205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600200"/>
            <a:ext cx="7010400" cy="467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Content Placeholder 2"/>
          <p:cNvSpPr>
            <a:spLocks noGrp="1"/>
          </p:cNvSpPr>
          <p:nvPr>
            <p:ph idx="1"/>
          </p:nvPr>
        </p:nvSpPr>
        <p:spPr>
          <a:xfrm>
            <a:off x="1" y="1600200"/>
            <a:ext cx="1981200" cy="4038600"/>
          </a:xfrm>
        </p:spPr>
        <p:txBody>
          <a:bodyPr/>
          <a:lstStyle/>
          <a:p>
            <a:pPr marL="0" indent="0" algn="r">
              <a:buNone/>
            </a:pPr>
            <a:r>
              <a:rPr lang="en-US" altLang="en-US" sz="1600" b="1" dirty="0" smtClean="0"/>
              <a:t>Infrastructure:</a:t>
            </a:r>
          </a:p>
          <a:p>
            <a:pPr marL="0" indent="0" algn="r">
              <a:buNone/>
            </a:pPr>
            <a:r>
              <a:rPr lang="en-US" altLang="en-US" sz="1600" dirty="0" smtClean="0"/>
              <a:t>McDonald </a:t>
            </a:r>
            <a:r>
              <a:rPr lang="en-US" altLang="en-US" sz="1600" dirty="0"/>
              <a:t>Island</a:t>
            </a:r>
          </a:p>
          <a:p>
            <a:pPr marL="0" indent="0" algn="r">
              <a:buFontTx/>
              <a:buNone/>
            </a:pPr>
            <a:r>
              <a:rPr lang="en-US" altLang="en-US" sz="1600" dirty="0" smtClean="0"/>
              <a:t>Sherman </a:t>
            </a:r>
            <a:r>
              <a:rPr lang="en-US" altLang="en-US" sz="1600" dirty="0" smtClean="0"/>
              <a:t>Island</a:t>
            </a:r>
          </a:p>
          <a:p>
            <a:pPr marL="0" indent="0" algn="r">
              <a:buFontTx/>
              <a:buNone/>
            </a:pPr>
            <a:endParaRPr lang="en-US" altLang="en-US" sz="1600" b="1" dirty="0" smtClean="0"/>
          </a:p>
          <a:p>
            <a:pPr marL="0" indent="0" algn="r">
              <a:buFontTx/>
              <a:buNone/>
            </a:pPr>
            <a:r>
              <a:rPr lang="en-US" altLang="en-US" sz="1600" b="1" dirty="0" smtClean="0"/>
              <a:t>Social Vulnerability:</a:t>
            </a:r>
          </a:p>
          <a:p>
            <a:pPr marL="0" indent="0" algn="r">
              <a:buFontTx/>
              <a:buNone/>
            </a:pPr>
            <a:r>
              <a:rPr lang="en-US" altLang="en-US" sz="1600" b="1" dirty="0" smtClean="0">
                <a:solidFill>
                  <a:srgbClr val="FF6600"/>
                </a:solidFill>
              </a:rPr>
              <a:t>Solano </a:t>
            </a:r>
            <a:r>
              <a:rPr lang="en-US" altLang="en-US" sz="1600" b="1" dirty="0" smtClean="0">
                <a:solidFill>
                  <a:srgbClr val="FF6600"/>
                </a:solidFill>
              </a:rPr>
              <a:t>County</a:t>
            </a:r>
          </a:p>
          <a:p>
            <a:pPr marL="0" indent="0" algn="r">
              <a:buNone/>
            </a:pPr>
            <a:r>
              <a:rPr lang="en-US" altLang="en-US" sz="1600" b="1" dirty="0">
                <a:solidFill>
                  <a:srgbClr val="FF9966"/>
                </a:solidFill>
              </a:rPr>
              <a:t>Sacramento County</a:t>
            </a:r>
          </a:p>
          <a:p>
            <a:pPr marL="0" indent="0" algn="r">
              <a:buFontTx/>
              <a:buNone/>
            </a:pPr>
            <a:r>
              <a:rPr lang="en-US" altLang="en-US" sz="1600" b="1" dirty="0" smtClean="0">
                <a:solidFill>
                  <a:srgbClr val="FFCC00"/>
                </a:solidFill>
              </a:rPr>
              <a:t>Contra </a:t>
            </a:r>
            <a:r>
              <a:rPr lang="en-US" altLang="en-US" sz="1600" b="1" dirty="0" smtClean="0">
                <a:solidFill>
                  <a:srgbClr val="FFC000"/>
                </a:solidFill>
              </a:rPr>
              <a:t>Costa</a:t>
            </a:r>
            <a:r>
              <a:rPr lang="en-US" altLang="en-US" sz="1600" b="1" dirty="0" smtClean="0">
                <a:solidFill>
                  <a:srgbClr val="00CC00"/>
                </a:solidFill>
              </a:rPr>
              <a:t> County</a:t>
            </a:r>
          </a:p>
          <a:p>
            <a:pPr marL="0" indent="0" algn="r">
              <a:buFontTx/>
              <a:buNone/>
            </a:pPr>
            <a:r>
              <a:rPr lang="en-US" altLang="en-US" sz="1600" b="1" dirty="0" smtClean="0">
                <a:solidFill>
                  <a:srgbClr val="FF5050"/>
                </a:solidFill>
              </a:rPr>
              <a:t>San </a:t>
            </a:r>
            <a:r>
              <a:rPr lang="en-US" altLang="en-US" sz="1600" b="1" dirty="0" smtClean="0">
                <a:solidFill>
                  <a:srgbClr val="FF5050"/>
                </a:solidFill>
              </a:rPr>
              <a:t>Joaquin</a:t>
            </a:r>
          </a:p>
        </p:txBody>
      </p:sp>
      <p:pic>
        <p:nvPicPr>
          <p:cNvPr id="205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 y="4316413"/>
            <a:ext cx="3348038"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bwMode="auto">
          <a:xfrm>
            <a:off x="1905000" y="2362200"/>
            <a:ext cx="1981200" cy="1143000"/>
          </a:xfrm>
          <a:prstGeom prst="straightConnector1">
            <a:avLst/>
          </a:prstGeom>
          <a:noFill/>
          <a:ln w="9525" cap="flat" cmpd="sng" algn="ctr">
            <a:solidFill>
              <a:srgbClr val="C00000"/>
            </a:solidFill>
            <a:prstDash val="solid"/>
            <a:round/>
            <a:headEnd type="none" w="med"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p:cNvCxnSpPr/>
          <p:nvPr/>
        </p:nvCxnSpPr>
        <p:spPr bwMode="auto">
          <a:xfrm>
            <a:off x="1905000" y="2057400"/>
            <a:ext cx="4419600" cy="2209800"/>
          </a:xfrm>
          <a:prstGeom prst="straightConnector1">
            <a:avLst/>
          </a:prstGeom>
          <a:noFill/>
          <a:ln w="9525" cap="flat" cmpd="sng" algn="ctr">
            <a:solidFill>
              <a:srgbClr val="C00000"/>
            </a:solidFill>
            <a:prstDash val="solid"/>
            <a:round/>
            <a:headEnd type="none" w="med" len="med"/>
            <a:tailEnd type="stealth" w="lg" len="med"/>
          </a:ln>
          <a:effectLst/>
          <a:extLst>
            <a:ext uri="{909E8E84-426E-40DD-AFC4-6F175D3DCCD1}">
              <a14:hiddenFill xmlns:a14="http://schemas.microsoft.com/office/drawing/2010/main">
                <a:solidFill>
                  <a:srgbClr val="3399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5499887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24841" y="2438400"/>
            <a:ext cx="5388429" cy="1143000"/>
          </a:xfrm>
        </p:spPr>
        <p:txBody>
          <a:bodyPr/>
          <a:lstStyle/>
          <a:p>
            <a:pPr algn="ctr"/>
            <a:r>
              <a:rPr lang="en-US" sz="4400" dirty="0" smtClean="0"/>
              <a:t>Thank you</a:t>
            </a:r>
            <a:endParaRPr lang="en-US" sz="4400" dirty="0"/>
          </a:p>
        </p:txBody>
      </p:sp>
      <p:sp>
        <p:nvSpPr>
          <p:cNvPr id="6" name="Slide Number Placeholder 2"/>
          <p:cNvSpPr txBox="1">
            <a:spLocks/>
          </p:cNvSpPr>
          <p:nvPr/>
        </p:nvSpPr>
        <p:spPr>
          <a:xfrm>
            <a:off x="6553200" y="6356350"/>
            <a:ext cx="2133600" cy="365125"/>
          </a:xfrm>
          <a:prstGeom prst="rect">
            <a:avLst/>
          </a:prstGeom>
        </p:spPr>
        <p:txBody>
          <a:bodyPr vert="horz" lIns="91440" tIns="45720" rIns="91440" bIns="45720" rtlCol="0" anchor="ctr"/>
          <a:lstStyle>
            <a:defPPr>
              <a:defRPr lang="es-EC"/>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8D3B6B2-F27D-4FC1-92CA-285ED8AD413E}" type="slidenum">
              <a:rPr lang="en-US" smtClean="0"/>
              <a:pPr/>
              <a:t>20</a:t>
            </a:fld>
            <a:endParaRPr lang="en-US"/>
          </a:p>
        </p:txBody>
      </p:sp>
      <p:sp>
        <p:nvSpPr>
          <p:cNvPr id="7" name="TextBox 6"/>
          <p:cNvSpPr txBox="1"/>
          <p:nvPr/>
        </p:nvSpPr>
        <p:spPr>
          <a:xfrm>
            <a:off x="402187" y="4549676"/>
            <a:ext cx="8229600" cy="2308324"/>
          </a:xfrm>
          <a:prstGeom prst="rect">
            <a:avLst/>
          </a:prstGeom>
          <a:noFill/>
        </p:spPr>
        <p:txBody>
          <a:bodyPr wrap="square" rtlCol="0">
            <a:spAutoFit/>
          </a:bodyPr>
          <a:lstStyle/>
          <a:p>
            <a:pPr algn="ctr"/>
            <a:endParaRPr lang="en-US" sz="1200" dirty="0" smtClean="0"/>
          </a:p>
          <a:p>
            <a:pPr algn="ctr"/>
            <a:endParaRPr lang="en-US" sz="1200" dirty="0" smtClean="0"/>
          </a:p>
          <a:p>
            <a:pPr algn="ctr"/>
            <a:r>
              <a:rPr lang="en-US" sz="1200" b="1" dirty="0" smtClean="0"/>
              <a:t>DISCLAIMER</a:t>
            </a:r>
          </a:p>
          <a:p>
            <a:pPr algn="ctr"/>
            <a:r>
              <a:rPr lang="en-US" sz="1200" dirty="0" smtClean="0"/>
              <a:t>A staff member of the California Energy Commission prepared this presentation. As such, it does not necessarily represent the views of the Energy Commission, its employees, or the State of California. The Energy Commission, the State of California, its employees, contractors and subcontractors make no warrant, express or implied, and assume no legal liability for the information in this presentation; nor does any party represent that the uses of this information will not infringe upon privately owned rights. This presentation has not been approved or disapproved by the Energy Commission nor has the Commission passed upon the accuracy or adequacy of the information in this presentation.</a:t>
            </a:r>
          </a:p>
          <a:p>
            <a:pPr algn="ctr"/>
            <a:r>
              <a:rPr lang="en-US" sz="1200" dirty="0" smtClean="0"/>
              <a:t> </a:t>
            </a:r>
            <a:r>
              <a:rPr lang="en-US" dirty="0" smtClean="0"/>
              <a:t>   </a:t>
            </a:r>
          </a:p>
          <a:p>
            <a:endParaRPr lang="en-US" dirty="0"/>
          </a:p>
        </p:txBody>
      </p:sp>
    </p:spTree>
    <p:extLst>
      <p:ext uri="{BB962C8B-B14F-4D97-AF65-F5344CB8AC3E}">
        <p14:creationId xmlns:p14="http://schemas.microsoft.com/office/powerpoint/2010/main" val="17566470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24841" y="2438400"/>
            <a:ext cx="5388429" cy="1143000"/>
          </a:xfrm>
        </p:spPr>
        <p:txBody>
          <a:bodyPr/>
          <a:lstStyle/>
          <a:p>
            <a:pPr algn="ctr"/>
            <a:r>
              <a:rPr lang="en-US" sz="4400" dirty="0" smtClean="0"/>
              <a:t>Thank you</a:t>
            </a:r>
            <a:endParaRPr lang="en-US" sz="4400" dirty="0"/>
          </a:p>
        </p:txBody>
      </p:sp>
      <p:sp>
        <p:nvSpPr>
          <p:cNvPr id="6" name="Slide Number Placeholder 2"/>
          <p:cNvSpPr txBox="1">
            <a:spLocks/>
          </p:cNvSpPr>
          <p:nvPr/>
        </p:nvSpPr>
        <p:spPr>
          <a:xfrm>
            <a:off x="6553200" y="6356350"/>
            <a:ext cx="2133600" cy="365125"/>
          </a:xfrm>
          <a:prstGeom prst="rect">
            <a:avLst/>
          </a:prstGeom>
        </p:spPr>
        <p:txBody>
          <a:bodyPr vert="horz" lIns="91440" tIns="45720" rIns="91440" bIns="45720" rtlCol="0" anchor="ctr"/>
          <a:lstStyle>
            <a:defPPr>
              <a:defRPr lang="es-EC"/>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8D3B6B2-F27D-4FC1-92CA-285ED8AD413E}" type="slidenum">
              <a:rPr lang="en-US" smtClean="0"/>
              <a:pPr/>
              <a:t>21</a:t>
            </a:fld>
            <a:endParaRPr lang="en-US"/>
          </a:p>
        </p:txBody>
      </p:sp>
      <p:sp>
        <p:nvSpPr>
          <p:cNvPr id="7" name="TextBox 6"/>
          <p:cNvSpPr txBox="1"/>
          <p:nvPr/>
        </p:nvSpPr>
        <p:spPr>
          <a:xfrm>
            <a:off x="402187" y="4549676"/>
            <a:ext cx="8229600" cy="2308324"/>
          </a:xfrm>
          <a:prstGeom prst="rect">
            <a:avLst/>
          </a:prstGeom>
          <a:noFill/>
        </p:spPr>
        <p:txBody>
          <a:bodyPr wrap="square" rtlCol="0">
            <a:spAutoFit/>
          </a:bodyPr>
          <a:lstStyle/>
          <a:p>
            <a:pPr algn="ctr"/>
            <a:endParaRPr lang="en-US" sz="1200" dirty="0" smtClean="0"/>
          </a:p>
          <a:p>
            <a:pPr algn="ctr"/>
            <a:endParaRPr lang="en-US" sz="1200" dirty="0" smtClean="0"/>
          </a:p>
          <a:p>
            <a:pPr algn="ctr"/>
            <a:r>
              <a:rPr lang="en-US" sz="1200" b="1" dirty="0" smtClean="0"/>
              <a:t>DISCLAIMER</a:t>
            </a:r>
          </a:p>
          <a:p>
            <a:pPr algn="ctr"/>
            <a:r>
              <a:rPr lang="en-US" sz="1200" dirty="0" smtClean="0"/>
              <a:t>A staff member of the California Energy Commission prepared this presentation. As such, it does not necessarily represent the views of the Energy Commission, its employees, or the State of California. The Energy Commission, the State of California, its employees, contractors and subcontractors make no warrant, express or implied, and assume no legal liability for the information in this presentation; nor does any party represent that the uses of this information will not infringe upon privately owned rights. This presentation has not been approved or disapproved by the Energy Commission nor has the Commission passed upon the accuracy or adequacy of the information in this presentation.</a:t>
            </a:r>
          </a:p>
          <a:p>
            <a:pPr algn="ctr"/>
            <a:r>
              <a:rPr lang="en-US" sz="1200" dirty="0" smtClean="0"/>
              <a:t> </a:t>
            </a:r>
            <a:r>
              <a:rPr lang="en-US" dirty="0" smtClean="0"/>
              <a:t>   </a:t>
            </a:r>
          </a:p>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16" y="0"/>
            <a:ext cx="9144000" cy="500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448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ecback">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FF"/>
      </a:hlink>
      <a:folHlink>
        <a:srgbClr val="00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3399FF"/>
            </a:solidFill>
            <a:effectLst/>
            <a:latin typeface="Times" pitchFamily="1"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3399FF"/>
            </a:solidFill>
            <a:effectLst/>
            <a:latin typeface="Times" pitchFamily="1" charset="0"/>
          </a:defRPr>
        </a:defPPr>
      </a:lstStyle>
    </a:lnDef>
  </a:objectDefaults>
  <a:extraClrSchemeLst>
    <a:extraClrScheme>
      <a:clrScheme name="cecback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ecback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cecback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ecback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ecbac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ecbac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cecbac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16-IEPR-04</Docket_x0020_Number>
    <TaxCatchAll xmlns="8eef3743-c7b3-4cbe-8837-b6e805be353c">
      <Value>8</Value>
      <Value>6</Value>
      <Value>61</Value>
      <Value>101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2016-06-21 Workshop</TermName>
          <TermId xmlns="http://schemas.microsoft.com/office/infopath/2007/PartnerControls">8f656605-854d-4286-8810-96cf41a07b01</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Z5JXHV6S7NA6-3-103768</_dlc_DocId>
    <_dlc_DocIdUrl xmlns="8eef3743-c7b3-4cbe-8837-b6e805be353c">
      <Url>http://efilingspinternal/_layouts/DocIdRedir.aspx?ID=Z5JXHV6S7NA6-3-103768</Url>
      <Description>Z5JXHV6S7NA6-3-103768</Description>
    </_dlc_DocIdUrl>
  </documentManagement>
</p:properties>
</file>

<file path=customXml/itemProps1.xml><?xml version="1.0" encoding="utf-8"?>
<ds:datastoreItem xmlns:ds="http://schemas.openxmlformats.org/officeDocument/2006/customXml" ds:itemID="{8DEB6046-9E35-4BF5-96B7-9DA57B6BD449}"/>
</file>

<file path=customXml/itemProps2.xml><?xml version="1.0" encoding="utf-8"?>
<ds:datastoreItem xmlns:ds="http://schemas.openxmlformats.org/officeDocument/2006/customXml" ds:itemID="{A37DC6F7-F496-49E6-B4B4-A375A55227BE}"/>
</file>

<file path=customXml/itemProps3.xml><?xml version="1.0" encoding="utf-8"?>
<ds:datastoreItem xmlns:ds="http://schemas.openxmlformats.org/officeDocument/2006/customXml" ds:itemID="{2E1266D6-7FD1-4A60-947D-578CB83074A7}"/>
</file>

<file path=customXml/itemProps4.xml><?xml version="1.0" encoding="utf-8"?>
<ds:datastoreItem xmlns:ds="http://schemas.openxmlformats.org/officeDocument/2006/customXml" ds:itemID="{A6054D56-0D9B-4125-A91D-F06A31125177}"/>
</file>

<file path=docProps/app.xml><?xml version="1.0" encoding="utf-8"?>
<Properties xmlns="http://schemas.openxmlformats.org/officeDocument/2006/extended-properties" xmlns:vt="http://schemas.openxmlformats.org/officeDocument/2006/docPropsVTypes">
  <Template/>
  <TotalTime>2888</TotalTime>
  <Words>1984</Words>
  <Application>Microsoft Office PowerPoint</Application>
  <PresentationFormat>On-screen Show (4:3)</PresentationFormat>
  <Paragraphs>243</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cecback</vt:lpstr>
      <vt:lpstr>Cal-Adapt 2.0: Enhancements to Support Resilience Efforts</vt:lpstr>
      <vt:lpstr>Outline</vt:lpstr>
      <vt:lpstr>PowerPoint Presentation</vt:lpstr>
      <vt:lpstr>What is Cal-Adapt?</vt:lpstr>
      <vt:lpstr>Goal of Cal-Adapt Enhancements</vt:lpstr>
      <vt:lpstr>PowerPoint Presentation</vt:lpstr>
      <vt:lpstr>PowerPoint Presentation</vt:lpstr>
      <vt:lpstr>PowerPoint Presentation</vt:lpstr>
      <vt:lpstr>PowerPoint Presentation</vt:lpstr>
      <vt:lpstr>PowerPoint Presentation</vt:lpstr>
      <vt:lpstr>Supporting California’s Fourth Climate Change Assessment</vt:lpstr>
      <vt:lpstr>Data download tool: available variables</vt:lpstr>
      <vt:lpstr>Data download tool: coming soon </vt:lpstr>
      <vt:lpstr>New Aggregation Options</vt:lpstr>
      <vt:lpstr>PowerPoint Presentation</vt:lpstr>
      <vt:lpstr>PowerPoint Presentation</vt:lpstr>
      <vt:lpstr>PowerPoint Presentation</vt:lpstr>
      <vt:lpstr>PowerPoint Presentation</vt:lpstr>
      <vt:lpstr>Delta Flooding: 1.41m sea level rise + extreme storm event </vt:lpstr>
      <vt:lpstr>Thank you</vt:lpstr>
      <vt:lpstr>Thank you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Cal-Adapt 2.0: Enhancements to Support Resilience Efforts</dc:title>
  <dc:creator>Guido</dc:creator>
  <cp:lastModifiedBy>Wilhelm, Susan@Energy</cp:lastModifiedBy>
  <cp:revision>289</cp:revision>
  <cp:lastPrinted>2016-06-16T17:51:50Z</cp:lastPrinted>
  <dcterms:created xsi:type="dcterms:W3CDTF">2016-03-26T15:30:01Z</dcterms:created>
  <dcterms:modified xsi:type="dcterms:W3CDTF">2016-06-17T00:04:15Z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34b07a39-f238-4711-9502-cd5db9a18ce2</vt:lpwstr>
  </property>
  <property fmtid="{D5CDD505-2E9C-101B-9397-08002B2CF9AE}" pid="4" name="Subject_x0020_Areas">
    <vt:lpwstr>101;#IEPR 2016-06-21 Workshop|8f656605-854d-4286-8810-96cf41a07b01;#61;#IEPR Presentation|51277923-a549-4352-9cc5-bcce892adf24</vt:lpwstr>
  </property>
  <property fmtid="{D5CDD505-2E9C-101B-9397-08002B2CF9AE}" pid="5" name="_CopySource">
    <vt:lpwstr>http://efilingspinternal/PendingDocuments/16-IEPR-04/20160620T133229_CalAdapt_20_Enhancements_to_Support_Resilience_Efforts.pptx</vt:lpwstr>
  </property>
  <property fmtid="{D5CDD505-2E9C-101B-9397-08002B2CF9AE}" pid="6" name="Subject Areas">
    <vt:lpwstr>101;#IEPR 2016-06-21 Workshop|8f656605-854d-4286-8810-96cf41a07b01;#61;#IEPR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1367500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