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358" r:id="rId2"/>
    <p:sldId id="462" r:id="rId3"/>
    <p:sldId id="461" r:id="rId4"/>
    <p:sldId id="463" r:id="rId5"/>
    <p:sldId id="464" r:id="rId6"/>
    <p:sldId id="467" r:id="rId7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AUGHAN, STEVIE" initials="SV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70B6"/>
    <a:srgbClr val="EFF9FF"/>
    <a:srgbClr val="CEEBFE"/>
    <a:srgbClr val="DEF1FE"/>
    <a:srgbClr val="A3D7FB"/>
    <a:srgbClr val="6BC0F9"/>
    <a:srgbClr val="B9CDE5"/>
    <a:srgbClr val="B9CDEF"/>
    <a:srgbClr val="D0D8E8"/>
    <a:srgbClr val="E9ED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7278" autoAdjust="0"/>
  </p:normalViewPr>
  <p:slideViewPr>
    <p:cSldViewPr>
      <p:cViewPr>
        <p:scale>
          <a:sx n="110" d="100"/>
          <a:sy n="110" d="100"/>
        </p:scale>
        <p:origin x="4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31" d="100"/>
          <a:sy n="131" d="100"/>
        </p:scale>
        <p:origin x="-84" y="-1230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18" Type="http://schemas.openxmlformats.org/officeDocument/2006/relationships/customXml" Target="../customXml/item4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3038475" cy="465138"/>
          </a:xfrm>
          <a:prstGeom prst="rect">
            <a:avLst/>
          </a:prstGeom>
        </p:spPr>
        <p:txBody>
          <a:bodyPr vert="horz" lIns="91402" tIns="45700" rIns="91402" bIns="4570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40" y="1"/>
            <a:ext cx="3038475" cy="465138"/>
          </a:xfrm>
          <a:prstGeom prst="rect">
            <a:avLst/>
          </a:prstGeom>
        </p:spPr>
        <p:txBody>
          <a:bodyPr vert="horz" lIns="91402" tIns="45700" rIns="91402" bIns="45700" rtlCol="0"/>
          <a:lstStyle>
            <a:lvl1pPr algn="r">
              <a:defRPr sz="1200"/>
            </a:lvl1pPr>
          </a:lstStyle>
          <a:p>
            <a:fld id="{4A00B53A-AC3D-4BA3-8A80-448D91AAA83F}" type="datetimeFigureOut">
              <a:rPr lang="en-US" smtClean="0"/>
              <a:t>4/21/2015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" y="8829675"/>
            <a:ext cx="3038475" cy="465138"/>
          </a:xfrm>
          <a:prstGeom prst="rect">
            <a:avLst/>
          </a:prstGeom>
        </p:spPr>
        <p:txBody>
          <a:bodyPr vert="horz" lIns="91402" tIns="45700" rIns="91402" bIns="4570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40" y="8829675"/>
            <a:ext cx="3038475" cy="465138"/>
          </a:xfrm>
          <a:prstGeom prst="rect">
            <a:avLst/>
          </a:prstGeom>
        </p:spPr>
        <p:txBody>
          <a:bodyPr vert="horz" lIns="91402" tIns="45700" rIns="91402" bIns="45700" rtlCol="0" anchor="b"/>
          <a:lstStyle>
            <a:lvl1pPr algn="r">
              <a:defRPr sz="1200"/>
            </a:lvl1pPr>
          </a:lstStyle>
          <a:p>
            <a:fld id="{0576705E-8893-4B1F-A203-B09A40F8A9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809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3038475" cy="465138"/>
          </a:xfrm>
          <a:prstGeom prst="rect">
            <a:avLst/>
          </a:prstGeom>
        </p:spPr>
        <p:txBody>
          <a:bodyPr vert="horz" lIns="91402" tIns="45700" rIns="91402" bIns="4570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40" y="1"/>
            <a:ext cx="3038475" cy="465138"/>
          </a:xfrm>
          <a:prstGeom prst="rect">
            <a:avLst/>
          </a:prstGeom>
        </p:spPr>
        <p:txBody>
          <a:bodyPr vert="horz" lIns="91402" tIns="45700" rIns="91402" bIns="45700" rtlCol="0"/>
          <a:lstStyle>
            <a:lvl1pPr algn="r">
              <a:defRPr sz="1200"/>
            </a:lvl1pPr>
          </a:lstStyle>
          <a:p>
            <a:fld id="{53A4D8F3-83A8-457F-8AEF-9F21FF6D1966}" type="datetimeFigureOut">
              <a:rPr lang="en-US" smtClean="0"/>
              <a:t>4/21/2015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02" tIns="45700" rIns="91402" bIns="4570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7" y="4416429"/>
            <a:ext cx="5607050" cy="4183063"/>
          </a:xfrm>
          <a:prstGeom prst="rect">
            <a:avLst/>
          </a:prstGeom>
        </p:spPr>
        <p:txBody>
          <a:bodyPr vert="horz" lIns="91402" tIns="45700" rIns="91402" bIns="4570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8829675"/>
            <a:ext cx="3038475" cy="465138"/>
          </a:xfrm>
          <a:prstGeom prst="rect">
            <a:avLst/>
          </a:prstGeom>
        </p:spPr>
        <p:txBody>
          <a:bodyPr vert="horz" lIns="91402" tIns="45700" rIns="91402" bIns="4570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40" y="8829675"/>
            <a:ext cx="3038475" cy="465138"/>
          </a:xfrm>
          <a:prstGeom prst="rect">
            <a:avLst/>
          </a:prstGeom>
        </p:spPr>
        <p:txBody>
          <a:bodyPr vert="horz" lIns="91402" tIns="45700" rIns="91402" bIns="45700" rtlCol="0" anchor="b"/>
          <a:lstStyle>
            <a:lvl1pPr algn="r">
              <a:defRPr sz="1200"/>
            </a:lvl1pPr>
          </a:lstStyle>
          <a:p>
            <a:fld id="{3C7650D2-6B07-4D03-867C-F85EF38A9A3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2537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7650D2-6B07-4D03-867C-F85EF38A9A39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2748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A77F4-D873-475B-9670-DCFDBFDB00D7}" type="datetime1">
              <a:rPr lang="en-US" smtClean="0"/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Draft 04/20/14 a Preliminary, For Planning Purposes Only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985AE-6684-4836-98B1-106226DB410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3657600" y="6553200"/>
            <a:ext cx="20485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770B6"/>
                </a:solidFill>
              </a:rPr>
              <a:t>- For internal use only -</a:t>
            </a:r>
            <a:endParaRPr lang="en-US" sz="1400" b="1" dirty="0">
              <a:solidFill>
                <a:srgbClr val="0770B6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429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3600">
                <a:solidFill>
                  <a:srgbClr val="0770B6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>
            <a:lvl1pPr>
              <a:buClr>
                <a:srgbClr val="70AC2E"/>
              </a:buClr>
              <a:defRPr/>
            </a:lvl1pPr>
            <a:lvl2pPr>
              <a:buClr>
                <a:srgbClr val="70AC2E"/>
              </a:buClr>
              <a:defRPr/>
            </a:lvl2pPr>
            <a:lvl3pPr>
              <a:buClr>
                <a:srgbClr val="70AC2E"/>
              </a:buClr>
              <a:defRPr/>
            </a:lvl3pPr>
            <a:lvl4pPr>
              <a:buClr>
                <a:srgbClr val="70AC2E"/>
              </a:buClr>
              <a:defRPr/>
            </a:lvl4pPr>
            <a:lvl5pPr>
              <a:buClr>
                <a:srgbClr val="70AC2E"/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Draft 04/20/14 b Preliminary, For Planning Purposes Only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365125"/>
          </a:xfrm>
        </p:spPr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fld id="{2889E18C-2F58-471C-9F62-01C95A19784B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457200" y="1435443"/>
            <a:ext cx="51054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 userDrawn="1"/>
        </p:nvCxnSpPr>
        <p:spPr>
          <a:xfrm>
            <a:off x="3581400" y="1371600"/>
            <a:ext cx="5105400" cy="0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 userDrawn="1"/>
        </p:nvSpPr>
        <p:spPr>
          <a:xfrm>
            <a:off x="0" y="0"/>
            <a:ext cx="9144000" cy="228600"/>
          </a:xfrm>
          <a:prstGeom prst="rect">
            <a:avLst/>
          </a:prstGeom>
          <a:gradFill>
            <a:gsLst>
              <a:gs pos="74000">
                <a:srgbClr val="03D4A8"/>
              </a:gs>
              <a:gs pos="12000">
                <a:srgbClr val="21D6E0"/>
              </a:gs>
              <a:gs pos="57000">
                <a:srgbClr val="0087E6"/>
              </a:gs>
              <a:gs pos="100000">
                <a:srgbClr val="005CBF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TextBox 21"/>
          <p:cNvSpPr txBox="1"/>
          <p:nvPr userDrawn="1"/>
        </p:nvSpPr>
        <p:spPr>
          <a:xfrm>
            <a:off x="0" y="-76200"/>
            <a:ext cx="419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DECOMMISSIONING</a:t>
            </a:r>
            <a:r>
              <a:rPr lang="en-US" b="1" baseline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SONGS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26315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91025-5F98-42EB-9303-D3776A739F9B}" type="datetime1">
              <a:rPr lang="en-US" smtClean="0"/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Draft 04/20/14 a Preliminary, For Planning Purposes Only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985AE-6684-4836-98B1-106226DB41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5894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4E8E3-9FA7-479D-A217-501D377667D7}" type="datetime1">
              <a:rPr lang="en-US" smtClean="0"/>
              <a:t>4/21/2015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Draft 04/20/14 a Preliminary, For Planning Purposes Only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985AE-6684-4836-98B1-106226DB41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4991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A423D-4BAA-40EC-8493-4120C0C4ACF5}" type="datetime1">
              <a:rPr lang="en-US" smtClean="0"/>
              <a:t>4/21/2015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Draft 04/20/14 a Preliminary, For Planning Purposes Only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985AE-6684-4836-98B1-106226DB41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0026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C53A6-1A5A-4888-B2D0-EB9966D4A819}" type="datetime1">
              <a:rPr lang="en-US" smtClean="0"/>
              <a:t>4/21/2015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Draft 04/20/14 a Preliminary, For Planning Purposes Only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985AE-6684-4836-98B1-106226DB41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0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BB35B-A2BE-47F8-9FE0-AD248B5A1183}" type="datetime1">
              <a:rPr lang="en-US" smtClean="0"/>
              <a:t>4/21/2015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Draft 04/20/14 a Preliminary, For Planning Purposes Only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985AE-6684-4836-98B1-106226DB410D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174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DCD7-C846-4D22-9BE8-44E290F05662}" type="datetime1">
              <a:rPr lang="en-US" smtClean="0"/>
              <a:t>4/21/2015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Draft 04/20/14 a Preliminary, For Planning Purposes Only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985AE-6684-4836-98B1-106226DB41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9620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F6D7B-0BB5-4726-AF18-91AC89DD4574}" type="datetime1">
              <a:rPr lang="en-US" smtClean="0"/>
              <a:t>4/21/2015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Draft 04/20/14 a Preliminary, For Planning Purposes Only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985AE-6684-4836-98B1-106226DB41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8127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36CF1-EB8D-4806-9701-4F736298E402}" type="datetime1">
              <a:rPr lang="en-US" smtClean="0"/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Draft 04/20/14 a Preliminary, For Planning Purposes Only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985AE-6684-4836-98B1-106226DB41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8395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A3AC-0174-497E-9FE1-192F1DF1782A}" type="datetime1">
              <a:rPr lang="en-US" smtClean="0"/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Draft 04/20/14 a Preliminary, For Planning Purposes Only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985AE-6684-4836-98B1-106226DB41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8677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00979-D70B-483E-B4CF-ED49AFF45AA9}" type="datetime1">
              <a:rPr lang="en-US" smtClean="0"/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Draft 04/20/14 a Preliminary, For Planning Purposes Only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985AE-6684-4836-98B1-106226DB41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673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4492625"/>
            <a:ext cx="7772400" cy="1603375"/>
          </a:xfrm>
        </p:spPr>
        <p:txBody>
          <a:bodyPr>
            <a:noAutofit/>
          </a:bodyPr>
          <a:lstStyle/>
          <a:p>
            <a:r>
              <a:rPr lang="en-US" sz="1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96000"/>
                    </a:srgbClr>
                  </a:outerShdw>
                </a:effectLst>
                <a:latin typeface="Arial"/>
                <a:cs typeface="Arial"/>
              </a:rPr>
              <a:t>Nuclear Power Plant Issues: California Energy Commission</a:t>
            </a:r>
            <a:br>
              <a:rPr lang="en-US" sz="1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96000"/>
                    </a:srgbClr>
                  </a:outerShdw>
                </a:effectLst>
                <a:latin typeface="Arial"/>
                <a:cs typeface="Arial"/>
              </a:rPr>
            </a:br>
            <a:r>
              <a:rPr lang="en-US" sz="1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96000"/>
                    </a:srgbClr>
                  </a:outerShdw>
                </a:effectLst>
                <a:latin typeface="Arial"/>
                <a:cs typeface="Arial"/>
              </a:rPr>
              <a:t>Sacramento (via WebEx), April 27, 2015</a:t>
            </a:r>
            <a:r>
              <a:rPr lang="en-US" sz="1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96000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en-US" sz="1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96000"/>
                    </a:srgbClr>
                  </a:outerShdw>
                </a:effectLst>
                <a:latin typeface="Arial Black" pitchFamily="34" charset="0"/>
              </a:rPr>
            </a:br>
            <a:r>
              <a:rPr lang="en-US" sz="1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96000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en-US" sz="1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96000"/>
                    </a:srgbClr>
                  </a:outerShdw>
                </a:effectLst>
                <a:latin typeface="Arial Black" pitchFamily="34" charset="0"/>
              </a:rPr>
            </a:br>
            <a:r>
              <a:rPr lang="en-US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96000"/>
                    </a:srgbClr>
                  </a:outerShdw>
                </a:effectLst>
                <a:latin typeface="Arial Black" pitchFamily="34" charset="0"/>
              </a:rPr>
              <a:t>David G. Victor</a:t>
            </a:r>
            <a:br>
              <a:rPr lang="en-US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96000"/>
                    </a:srgbClr>
                  </a:outerShdw>
                </a:effectLst>
                <a:latin typeface="Arial Black" pitchFamily="34" charset="0"/>
              </a:rPr>
            </a:br>
            <a:r>
              <a:rPr lang="en-US" sz="1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96000"/>
                    </a:srgbClr>
                  </a:outerShdw>
                </a:effectLst>
                <a:latin typeface="Arial Black" pitchFamily="34" charset="0"/>
              </a:rPr>
              <a:t>Chairman, SONGS Community Engagement Panel</a:t>
            </a:r>
            <a:br>
              <a:rPr lang="en-US" sz="1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96000"/>
                    </a:srgbClr>
                  </a:outerShdw>
                </a:effectLst>
                <a:latin typeface="Arial Black" pitchFamily="34" charset="0"/>
              </a:rPr>
            </a:br>
            <a:endParaRPr lang="en-US" sz="1400" i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520" y="1828800"/>
            <a:ext cx="7040880" cy="2256692"/>
          </a:xfrm>
          <a:prstGeom prst="rect">
            <a:avLst/>
          </a:prstGeom>
          <a:noFill/>
          <a:ln w="762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219200" y="25400"/>
            <a:ext cx="7772400" cy="1603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0070C0"/>
                </a:solidFill>
                <a:latin typeface="Arial Black" pitchFamily="34" charset="0"/>
              </a:rPr>
              <a:t>Spent Fuel Management at San </a:t>
            </a:r>
            <a:r>
              <a:rPr lang="en-US" sz="3200" b="1" dirty="0" err="1" smtClean="0">
                <a:solidFill>
                  <a:srgbClr val="0070C0"/>
                </a:solidFill>
                <a:latin typeface="Arial Black" pitchFamily="34" charset="0"/>
              </a:rPr>
              <a:t>Onofre</a:t>
            </a:r>
            <a:r>
              <a:rPr lang="en-US" sz="3200" b="1" dirty="0" smtClean="0">
                <a:solidFill>
                  <a:srgbClr val="0070C0"/>
                </a:solidFill>
                <a:latin typeface="Arial Black" pitchFamily="34" charset="0"/>
              </a:rPr>
              <a:t>: Beyond Yucca</a:t>
            </a:r>
            <a:endParaRPr lang="en-US" sz="3200" b="1" dirty="0">
              <a:solidFill>
                <a:srgbClr val="0070C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75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SONGS Community Engagement Panel?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18 members of the broader communities</a:t>
            </a:r>
          </a:p>
          <a:p>
            <a:pPr lvl="1"/>
            <a:r>
              <a:rPr lang="en-US" dirty="0" smtClean="0"/>
              <a:t>Elected officials; NGOs from many perspectives; experts</a:t>
            </a:r>
          </a:p>
          <a:p>
            <a:r>
              <a:rPr lang="en-US" dirty="0" smtClean="0"/>
              <a:t>By design, no decision-making authority</a:t>
            </a:r>
          </a:p>
          <a:p>
            <a:r>
              <a:rPr lang="en-US" dirty="0" smtClean="0"/>
              <a:t>Two-way conduit for information between co-owners and the communities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9E18C-2F58-471C-9F62-01C95A19784B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1179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Yucca Problem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CEP Agenda in 2014 and 2015 has focused heavily on waste storage issues</a:t>
            </a:r>
          </a:p>
          <a:p>
            <a:r>
              <a:rPr lang="en-US" dirty="0" smtClean="0"/>
              <a:t>Permanent storage routes lead through Yucca, but Yucca itself is highly uncertain</a:t>
            </a:r>
          </a:p>
          <a:p>
            <a:r>
              <a:rPr lang="en-US" dirty="0" smtClean="0"/>
              <a:t>Broad support for consolidated interim storage</a:t>
            </a:r>
          </a:p>
          <a:p>
            <a:pPr lvl="1"/>
            <a:r>
              <a:rPr lang="en-US" dirty="0" smtClean="0"/>
              <a:t>Consent based siting</a:t>
            </a:r>
          </a:p>
          <a:p>
            <a:pPr lvl="1"/>
            <a:r>
              <a:rPr lang="en-US" dirty="0" smtClean="0"/>
              <a:t>Focus on safety at every step</a:t>
            </a:r>
          </a:p>
          <a:p>
            <a:pPr lvl="1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9E18C-2F58-471C-9F62-01C95A19784B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195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Making Consolidated Interim Storage Happen for California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CEP Memo from Victor, Brown and Stetson dated 14 April to the CEP</a:t>
            </a:r>
          </a:p>
          <a:p>
            <a:pPr lvl="1"/>
            <a:r>
              <a:rPr lang="en-US" dirty="0" smtClean="0"/>
              <a:t>Part of the public record</a:t>
            </a:r>
          </a:p>
          <a:p>
            <a:r>
              <a:rPr lang="en-US" dirty="0" smtClean="0"/>
              <a:t>Memo reflects a </a:t>
            </a:r>
            <a:r>
              <a:rPr lang="en-US" i="1" dirty="0" smtClean="0"/>
              <a:t>sense</a:t>
            </a:r>
            <a:r>
              <a:rPr lang="en-US" dirty="0" smtClean="0"/>
              <a:t> of the communities but </a:t>
            </a:r>
            <a:r>
              <a:rPr lang="en-US" i="1" dirty="0" smtClean="0"/>
              <a:t>does not presume to speak for the communities</a:t>
            </a:r>
          </a:p>
          <a:p>
            <a:r>
              <a:rPr lang="en-US" dirty="0" smtClean="0"/>
              <a:t>Critical role for CEC in articulating a state plan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9E18C-2F58-471C-9F62-01C95A19784B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1629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At SONGS:  articulate defense in depth for onsite storage systems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At CEC (we hope): articulate a strategy to accelerate consolidated interim storage for California</a:t>
            </a:r>
          </a:p>
          <a:p>
            <a:pPr marL="914400" lvl="1" indent="-514350"/>
            <a:r>
              <a:rPr lang="en-US" dirty="0" smtClean="0"/>
              <a:t>Suggested details outlined in our memo</a:t>
            </a:r>
          </a:p>
          <a:p>
            <a:pPr marL="914400" lvl="1" indent="-514350"/>
            <a:r>
              <a:rPr lang="en-US" dirty="0" smtClean="0"/>
              <a:t>Physical storage needn’t be IN California</a:t>
            </a:r>
          </a:p>
          <a:p>
            <a:pPr marL="914400" lvl="1" indent="-514350"/>
            <a:r>
              <a:rPr lang="en-US" dirty="0" smtClean="0"/>
              <a:t>Consolidated storage won’t happen automatically</a:t>
            </a:r>
          </a:p>
          <a:p>
            <a:pPr marL="914400" lvl="1" indent="-514350"/>
            <a:r>
              <a:rPr lang="en-US" dirty="0" smtClean="0"/>
              <a:t>Outcomes depend upon some regulatory and possible legislative reforms</a:t>
            </a:r>
          </a:p>
          <a:p>
            <a:pPr marL="914400" lvl="1" indent="-514350"/>
            <a:r>
              <a:rPr lang="en-US" dirty="0" smtClean="0"/>
              <a:t>Outcomes depend upon important technical issues (transport standards, shipment sequencing, </a:t>
            </a:r>
            <a:r>
              <a:rPr lang="en-US" dirty="0" err="1" smtClean="0"/>
              <a:t>etc</a:t>
            </a:r>
            <a:r>
              <a:rPr lang="en-US" dirty="0" smtClean="0"/>
              <a:t>) that CEC can help address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Draft 04/20/14 b Preliminary, For Planning Purposes Only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9E18C-2F58-471C-9F62-01C95A19784B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208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985AE-6684-4836-98B1-106226DB410D}" type="slidenum">
              <a:rPr lang="en-US" smtClean="0"/>
              <a:t>6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286000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solidFill>
                  <a:srgbClr val="0770B6"/>
                </a:solidFill>
              </a:rPr>
              <a:t>Thank You</a:t>
            </a:r>
            <a:endParaRPr lang="en-US" b="1" dirty="0">
              <a:solidFill>
                <a:srgbClr val="0770B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9638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SONGS Communnity Engagement Panel/ David Panel</Received_x0020_From>
    <Docket_x0020_Number xmlns="8eef3743-c7b3-4cbe-8837-b6e805be353c">15-IEPR-12</Docket_x0020_Number>
    <TaxCatchAll xmlns="8eef3743-c7b3-4cbe-8837-b6e805be353c">
      <Value>6</Value>
      <Value>7</Value>
      <Value>61</Value>
      <Value>3</Value>
      <Value>56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2015-04-27 Workshop</TermName>
          <TermId xmlns="http://schemas.microsoft.com/office/infopath/2007/PartnerControls">05ee0ed3-2241-418d-abed-464d0c2eb7fe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Z5JXHV6S7NA6-3-72001</_dlc_DocId>
    <_dlc_DocIdUrl xmlns="8eef3743-c7b3-4cbe-8837-b6e805be353c">
      <Url>http://efilingspinternal/_layouts/DocIdRedir.aspx?ID=Z5JXHV6S7NA6-3-72001</Url>
      <Description>Z5JXHV6S7NA6-3-72001</Description>
    </_dlc_DocIdUrl>
  </documentManagement>
</p:properties>
</file>

<file path=customXml/itemProps1.xml><?xml version="1.0" encoding="utf-8"?>
<ds:datastoreItem xmlns:ds="http://schemas.openxmlformats.org/officeDocument/2006/customXml" ds:itemID="{B6AEF9CC-6888-4320-A23E-A03B53C1C784}"/>
</file>

<file path=customXml/itemProps2.xml><?xml version="1.0" encoding="utf-8"?>
<ds:datastoreItem xmlns:ds="http://schemas.openxmlformats.org/officeDocument/2006/customXml" ds:itemID="{D351DC79-AFA9-4AF6-8179-750FCFCB7373}"/>
</file>

<file path=customXml/itemProps3.xml><?xml version="1.0" encoding="utf-8"?>
<ds:datastoreItem xmlns:ds="http://schemas.openxmlformats.org/officeDocument/2006/customXml" ds:itemID="{C35C9263-8489-4D3F-BEFF-56CDDE2F1E10}"/>
</file>

<file path=customXml/itemProps4.xml><?xml version="1.0" encoding="utf-8"?>
<ds:datastoreItem xmlns:ds="http://schemas.openxmlformats.org/officeDocument/2006/customXml" ds:itemID="{DEC859EB-6B41-40E4-9B00-0F53DAFB2941}"/>
</file>

<file path=docProps/app.xml><?xml version="1.0" encoding="utf-8"?>
<Properties xmlns="http://schemas.openxmlformats.org/officeDocument/2006/extended-properties" xmlns:vt="http://schemas.openxmlformats.org/officeDocument/2006/docPropsVTypes">
  <TotalTime>19108</TotalTime>
  <Words>242</Words>
  <Application>Microsoft Office PowerPoint</Application>
  <PresentationFormat>On-screen Show (4:3)</PresentationFormat>
  <Paragraphs>34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Nuclear Power Plant Issues: California Energy Commission Sacramento (via WebEx), April 27, 2015  David G. Victor Chairman, SONGS Community Engagement Panel </vt:lpstr>
      <vt:lpstr>What is the SONGS Community Engagement Panel?</vt:lpstr>
      <vt:lpstr>The Yucca Problem</vt:lpstr>
      <vt:lpstr>Making Consolidated Interim Storage Happen for California</vt:lpstr>
      <vt:lpstr>Next Steps</vt:lpstr>
      <vt:lpstr>PowerPoint Presentation</vt:lpstr>
    </vt:vector>
  </TitlesOfParts>
  <Company>Southern California Edison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Spent Fuel Management at San Onofre: Beyond Yucca</dc:title>
  <dc:creator>Joann Loveless</dc:creator>
  <cp:lastModifiedBy>rkravitz</cp:lastModifiedBy>
  <cp:revision>439</cp:revision>
  <cp:lastPrinted>2014-04-20T19:21:23Z</cp:lastPrinted>
  <dcterms:created xsi:type="dcterms:W3CDTF">2013-04-23T18:21:37Z</dcterms:created>
  <dcterms:modified xsi:type="dcterms:W3CDTF">2015-04-21T14:51:09Z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c0b9ae87-31ff-4d99-8ec4-448de34e6ace</vt:lpwstr>
  </property>
  <property fmtid="{D5CDD505-2E9C-101B-9397-08002B2CF9AE}" pid="4" name="Subject_x0020_Areas">
    <vt:lpwstr>56;#_IEPR 2015-04-27 Workshop |05ee0ed3-2241-418d-abed-464d0c2eb7fe;#61;#_IEPR Presentation|51277923-a549-4352-9cc5-bcce892adf24</vt:lpwstr>
  </property>
  <property fmtid="{D5CDD505-2E9C-101B-9397-08002B2CF9AE}" pid="5" name="_CopySource">
    <vt:lpwstr>http://efilingspinternal/PendingDocuments/15-IEPR-12/20150423T150921_Spent_Fuel_Management_at_San_Onofre_Beyond_Yucca.pptx</vt:lpwstr>
  </property>
  <property fmtid="{D5CDD505-2E9C-101B-9397-08002B2CF9AE}" pid="6" name="Subject Areas">
    <vt:lpwstr>56;#IEPR 2015-04-27 Workshop|05ee0ed3-2241-418d-abed-464d0c2eb7fe;#61;#IEPR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7;#Public|5fee9918-69d5-40f5-9767-4e66d03898ce</vt:lpwstr>
  </property>
  <property fmtid="{D5CDD505-2E9C-101B-9397-08002B2CF9AE}" pid="9" name="Order">
    <vt:r8>489400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