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5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2" r:id="rId4"/>
    <p:sldId id="261" r:id="rId5"/>
    <p:sldId id="264" r:id="rId6"/>
    <p:sldId id="266" r:id="rId7"/>
    <p:sldId id="259" r:id="rId8"/>
    <p:sldId id="265" r:id="rId9"/>
    <p:sldId id="260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3" autoAdjust="0"/>
    <p:restoredTop sz="70866" autoAdjust="0"/>
  </p:normalViewPr>
  <p:slideViewPr>
    <p:cSldViewPr snapToGrid="0" snapToObjects="1">
      <p:cViewPr varScale="1">
        <p:scale>
          <a:sx n="61" d="100"/>
          <a:sy n="61" d="100"/>
        </p:scale>
        <p:origin x="77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ustomXml" Target="../customXml/item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BBBC34-1609-2F4B-B1B4-CA762E9FB424}" type="datetimeFigureOut">
              <a:rPr lang="en-US" smtClean="0"/>
              <a:t>4/3/2018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67BDF7-E776-6644-B0FD-0131F7606D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924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14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CBBEF-4699-4F3E-910F-88F8EB0F3EAF}" type="datetime1">
              <a:rPr lang="en-US" smtClean="0"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2017_CEC Power Point Template_BW-70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740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931FD-7670-47B8-8202-D25C9B999E3F}" type="datetime1">
              <a:rPr lang="en-US" smtClean="0"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2017_CEC Power Point Template_BW-7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pic>
        <p:nvPicPr>
          <p:cNvPr id="8" name="Picture 7" descr="2017_CEC Power Point Template_BW-72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754" y="0"/>
            <a:ext cx="9345154" cy="70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231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30B00-B0CA-4C9D-A839-97BB93C7339B}" type="datetime1">
              <a:rPr lang="en-US" smtClean="0"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2017_CEC Power Point Template_BW-7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579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61D3-AB82-4391-B117-2DF1B36B36A0}" type="datetime1">
              <a:rPr lang="en-US" smtClean="0"/>
              <a:t>4/3/2018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567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E86D-D787-48D3-8B39-45E4917988C3}" type="datetime1">
              <a:rPr lang="en-US" smtClean="0"/>
              <a:t>4/3/2018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949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02AED-402D-40E2-AFF7-A44655CF6093}" type="datetime1">
              <a:rPr lang="en-US" smtClean="0"/>
              <a:t>4/3/2018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657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B99B4-2910-4A8D-A4FE-24A44E7FB5AB}" type="datetime1">
              <a:rPr lang="en-US" smtClean="0"/>
              <a:t>4/3/2018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165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08947-7FBA-4DAB-97DF-DE71CE438AC7}" type="datetime1">
              <a:rPr lang="en-US" smtClean="0"/>
              <a:t>4/3/2018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015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96124-8BB5-425E-8BE1-86B0B1543C66}" type="datetime1">
              <a:rPr lang="en-US" smtClean="0"/>
              <a:t>4/3/2018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323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2774-CCC6-49A6-ACBF-776744360EDD}" type="datetime1">
              <a:rPr lang="en-US" smtClean="0"/>
              <a:t>4/3/2018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405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B96B0D-5446-4F9F-AD1E-1EECAFBF6129}" type="datetime1">
              <a:rPr lang="en-US" smtClean="0"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2017_CEC Power Point Template_BW-70.jpg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069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60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offices.sc.egov.usda.gov/locator/app?state=us&amp;agency=rd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nergy.ca.gov/2018_energypolicy/documents/#03022018" TargetMode="External"/><Relationship Id="rId2" Type="http://schemas.openxmlformats.org/officeDocument/2006/relationships/hyperlink" Target="http://www.energy.ca.gov/renewables/tracking_progress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nergy.ca.gov/sb350/DCAG/" TargetMode="External"/><Relationship Id="rId5" Type="http://schemas.openxmlformats.org/officeDocument/2006/relationships/hyperlink" Target="https://www.arb.ca.gov/msprog/transoptions/transoptions.htm" TargetMode="External"/><Relationship Id="rId4" Type="http://schemas.openxmlformats.org/officeDocument/2006/relationships/hyperlink" Target="http://www.energy.ca.gov/sb350/barriers_report/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16902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en-US" sz="4800" dirty="0" smtClean="0">
                <a:solidFill>
                  <a:schemeClr val="accent1">
                    <a:lumMod val="50000"/>
                  </a:schemeClr>
                </a:solidFill>
                <a:latin typeface="Gotham HTF Medium"/>
                <a:cs typeface="Gotham HTF Medium"/>
              </a:rPr>
              <a:t>Energy Equity Indicators</a:t>
            </a:r>
            <a:endParaRPr lang="en-US" sz="4800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166729"/>
            <a:ext cx="7454348" cy="1567147"/>
          </a:xfrm>
        </p:spPr>
        <p:txBody>
          <a:bodyPr/>
          <a:lstStyle/>
          <a:p>
            <a:pPr algn="l"/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Gotham HTF Book"/>
                <a:cs typeface="Gotham HTF Book"/>
              </a:rPr>
              <a:t>Overview of </a:t>
            </a:r>
          </a:p>
          <a:p>
            <a:pPr algn="l"/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Gotham HTF Book"/>
                <a:cs typeface="Gotham HTF Book"/>
              </a:rPr>
              <a:t>Draft Tracking Progress Report</a:t>
            </a: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2306561" y="5307466"/>
            <a:ext cx="6400800" cy="11453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400" dirty="0" smtClean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Pamela Doughman, Ph.D.</a:t>
            </a:r>
            <a:endParaRPr lang="en-US" sz="1400" dirty="0">
              <a:solidFill>
                <a:schemeClr val="accent1">
                  <a:lumMod val="75000"/>
                </a:schemeClr>
              </a:solidFill>
              <a:latin typeface="Gotham HTF Medium"/>
              <a:cs typeface="Gotham HTF Medium"/>
            </a:endParaRPr>
          </a:p>
          <a:p>
            <a:pPr algn="l"/>
            <a:r>
              <a:rPr lang="en-US" sz="1400" dirty="0" smtClean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April 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4</a:t>
            </a:r>
            <a:r>
              <a:rPr lang="en-US" sz="1400" dirty="0" smtClean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, 2018</a:t>
            </a:r>
          </a:p>
          <a:p>
            <a:pPr algn="l"/>
            <a:r>
              <a:rPr lang="en-US" sz="1400" dirty="0" smtClean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California Energy Commission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246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/>
          </a:bodyPr>
          <a:lstStyle/>
          <a:p>
            <a:pPr algn="l"/>
            <a:r>
              <a:rPr lang="en-US" dirty="0" smtClean="0">
                <a:solidFill>
                  <a:srgbClr val="254061"/>
                </a:solidFill>
                <a:latin typeface="Gotham HTF Medium"/>
                <a:cs typeface="Gotham HTF Medium"/>
              </a:rPr>
              <a:t>Overview of Indicators</a:t>
            </a:r>
            <a:endParaRPr lang="en-US" dirty="0">
              <a:solidFill>
                <a:srgbClr val="254061"/>
              </a:solidFill>
              <a:latin typeface="Gotham HTF Medium"/>
              <a:cs typeface="Gotham HTF Medium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026" y="1600200"/>
            <a:ext cx="4248150" cy="47625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Gotham HTF Book"/>
                <a:cs typeface="Gotham HTF Book"/>
              </a:rPr>
              <a:t>Tracks Barriers Study Recommendations</a:t>
            </a:r>
            <a:endParaRPr lang="en-US" sz="2800" dirty="0">
              <a:solidFill>
                <a:schemeClr val="accent1">
                  <a:lumMod val="75000"/>
                </a:schemeClr>
              </a:solidFill>
              <a:latin typeface="Gotham HTF Book"/>
              <a:cs typeface="Gotham HTF Book"/>
            </a:endParaRPr>
          </a:p>
          <a:p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Clean Energy Performance in Low-Income and Disadvantaged Communities</a:t>
            </a:r>
          </a:p>
          <a:p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Points to Key Data Gaps and Additional Future Analysis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070" y="1600200"/>
            <a:ext cx="4463290" cy="5132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42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41412" y="402234"/>
            <a:ext cx="7145387" cy="1143000"/>
          </a:xfrm>
        </p:spPr>
        <p:txBody>
          <a:bodyPr>
            <a:normAutofit/>
          </a:bodyPr>
          <a:lstStyle/>
          <a:p>
            <a:pPr algn="l"/>
            <a:r>
              <a:rPr lang="en-US" cap="none" dirty="0" smtClean="0">
                <a:solidFill>
                  <a:srgbClr val="254061"/>
                </a:solidFill>
                <a:latin typeface="Gotham HTF Medium"/>
                <a:cs typeface="Gotham HTF Medium"/>
              </a:rPr>
              <a:t>Energy Equity Objectives</a:t>
            </a:r>
            <a:endParaRPr lang="en-US" cap="none" dirty="0">
              <a:solidFill>
                <a:srgbClr val="254061"/>
              </a:solidFill>
              <a:latin typeface="Gotham HTF Medium"/>
              <a:cs typeface="Gotham HTF Medium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9139" y="1527174"/>
            <a:ext cx="9964316" cy="5194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997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41412" y="402234"/>
            <a:ext cx="7145387" cy="1143000"/>
          </a:xfrm>
        </p:spPr>
        <p:txBody>
          <a:bodyPr>
            <a:normAutofit/>
          </a:bodyPr>
          <a:lstStyle/>
          <a:p>
            <a:pPr algn="l"/>
            <a:r>
              <a:rPr lang="en-US" cap="none" dirty="0" smtClean="0">
                <a:solidFill>
                  <a:srgbClr val="254061"/>
                </a:solidFill>
                <a:latin typeface="Gotham HTF Medium"/>
                <a:cs typeface="Gotham HTF Medium"/>
              </a:rPr>
              <a:t>August Electricity Bill</a:t>
            </a:r>
            <a:endParaRPr lang="en-US" cap="none" dirty="0">
              <a:solidFill>
                <a:srgbClr val="254061"/>
              </a:solidFill>
              <a:latin typeface="Gotham HTF Medium"/>
              <a:cs typeface="Gotham HTF Medium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4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49" y="1545234"/>
            <a:ext cx="6962775" cy="5220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39343" y="1039794"/>
            <a:ext cx="49397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/>
              <a:t>Source: Energy Commission analysis based on CPUC historical data, </a:t>
            </a:r>
            <a:r>
              <a:rPr lang="en-US" sz="900" dirty="0" err="1"/>
              <a:t>CalAdapt</a:t>
            </a:r>
            <a:r>
              <a:rPr lang="en-US" sz="900" dirty="0"/>
              <a:t> for cooling degree days; </a:t>
            </a:r>
            <a:endParaRPr lang="en-US" sz="900" dirty="0" smtClean="0"/>
          </a:p>
          <a:p>
            <a:r>
              <a:rPr lang="en-US" sz="900" dirty="0" smtClean="0"/>
              <a:t>U.S</a:t>
            </a:r>
            <a:r>
              <a:rPr lang="en-US" sz="900" dirty="0"/>
              <a:t>. Census Bureau 2010 census tract boundaries; 2011-2015 ACS.</a:t>
            </a:r>
          </a:p>
        </p:txBody>
      </p:sp>
    </p:spTree>
    <p:extLst>
      <p:ext uri="{BB962C8B-B14F-4D97-AF65-F5344CB8AC3E}">
        <p14:creationId xmlns:p14="http://schemas.microsoft.com/office/powerpoint/2010/main" val="1924077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41412" y="402234"/>
            <a:ext cx="7145387" cy="1143000"/>
          </a:xfrm>
        </p:spPr>
        <p:txBody>
          <a:bodyPr>
            <a:normAutofit/>
          </a:bodyPr>
          <a:lstStyle/>
          <a:p>
            <a:pPr algn="l"/>
            <a:r>
              <a:rPr lang="en-US" cap="none" dirty="0" smtClean="0">
                <a:solidFill>
                  <a:srgbClr val="254061"/>
                </a:solidFill>
                <a:latin typeface="Gotham HTF Medium"/>
                <a:cs typeface="Gotham HTF Medium"/>
              </a:rPr>
              <a:t>Clean Energy Jobs</a:t>
            </a:r>
            <a:endParaRPr lang="en-US" cap="none" dirty="0">
              <a:solidFill>
                <a:srgbClr val="254061"/>
              </a:solidFill>
              <a:latin typeface="Gotham HTF Medium"/>
              <a:cs typeface="Gotham HTF Medium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5</a:t>
            </a:fld>
            <a:endParaRPr lang="en-US"/>
          </a:p>
        </p:txBody>
      </p:sp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523309"/>
            <a:ext cx="4572000" cy="5257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66521" y="1886826"/>
            <a:ext cx="1371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Sources: Advanced Energy Economy Institute; </a:t>
            </a:r>
            <a:r>
              <a:rPr lang="en-US" sz="800" dirty="0" smtClean="0"/>
              <a:t>U.S</a:t>
            </a:r>
            <a:r>
              <a:rPr lang="en-US" sz="800" dirty="0"/>
              <a:t>. Census </a:t>
            </a:r>
            <a:r>
              <a:rPr lang="en-US" sz="800" dirty="0" smtClean="0"/>
              <a:t>Bureau. Semicircles </a:t>
            </a:r>
            <a:r>
              <a:rPr lang="en-US" sz="800" dirty="0"/>
              <a:t>are placed in the center of each county but represent data </a:t>
            </a:r>
            <a:r>
              <a:rPr lang="en-US" sz="800" dirty="0" smtClean="0"/>
              <a:t>for </a:t>
            </a:r>
            <a:r>
              <a:rPr lang="en-US" sz="800" dirty="0"/>
              <a:t>the whole county.</a:t>
            </a:r>
          </a:p>
        </p:txBody>
      </p:sp>
    </p:spTree>
    <p:extLst>
      <p:ext uri="{BB962C8B-B14F-4D97-AF65-F5344CB8AC3E}">
        <p14:creationId xmlns:p14="http://schemas.microsoft.com/office/powerpoint/2010/main" val="3553216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41412" y="402234"/>
            <a:ext cx="7145387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cap="none" dirty="0" smtClean="0">
                <a:solidFill>
                  <a:srgbClr val="254061"/>
                </a:solidFill>
                <a:latin typeface="Gotham HTF Medium"/>
                <a:cs typeface="Gotham HTF Medium"/>
              </a:rPr>
              <a:t>Small Business Opportunities</a:t>
            </a:r>
            <a:endParaRPr lang="en-US" cap="none" dirty="0">
              <a:solidFill>
                <a:srgbClr val="254061"/>
              </a:solidFill>
              <a:latin typeface="Gotham HTF Medium"/>
              <a:cs typeface="Gotham HTF Medium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6</a:t>
            </a:fld>
            <a:endParaRPr lang="en-US"/>
          </a:p>
        </p:txBody>
      </p:sp>
      <p:pic>
        <p:nvPicPr>
          <p:cNvPr id="5" name="Picture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6" t="8361" r="1430" b="10586"/>
          <a:stretch/>
        </p:blipFill>
        <p:spPr bwMode="auto">
          <a:xfrm>
            <a:off x="220650" y="2755485"/>
            <a:ext cx="4846320" cy="24403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 descr="C:\Users\Michael\AppData\Local\Temp\SB350_California Small and Micro Businesses in Low-Income Areas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418" y="1895309"/>
            <a:ext cx="3749040" cy="431101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5214418" y="6222910"/>
            <a:ext cx="374904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Source: U.S Department of Agriculture Service Center Locator; U.S. Census Bureau. </a:t>
            </a:r>
            <a:r>
              <a:rPr lang="en-US" sz="800" u="sng" dirty="0">
                <a:hlinkClick r:id="rId4"/>
              </a:rPr>
              <a:t>https://offices.sc.egov.usda.gov/locator/app?state=us&amp;agency=rd</a:t>
            </a:r>
            <a:r>
              <a:rPr lang="en-US" sz="800" dirty="0"/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636434" y="5195790"/>
            <a:ext cx="2058577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/>
              <a:t>Source: Department of General Services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4970" y="1784622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1400" b="1" dirty="0"/>
              <a:t>Percentage of California State Government Contract Dollars Awarded to Small Businesses and Microbusinesses: </a:t>
            </a:r>
            <a:endParaRPr lang="en-US" sz="1400" b="1" dirty="0" smtClean="0"/>
          </a:p>
          <a:p>
            <a:pPr algn="ctr"/>
            <a:r>
              <a:rPr lang="en-US" sz="1400" b="1" dirty="0" smtClean="0"/>
              <a:t>Annual </a:t>
            </a:r>
            <a:r>
              <a:rPr lang="en-US" sz="1400" b="1" dirty="0"/>
              <a:t>Results (Fiscal Year 2009-2015)</a:t>
            </a:r>
            <a:endParaRPr lang="en-US" sz="1400" dirty="0"/>
          </a:p>
        </p:txBody>
      </p:sp>
      <p:sp>
        <p:nvSpPr>
          <p:cNvPr id="11" name="Rectangle 10"/>
          <p:cNvSpPr/>
          <p:nvPr/>
        </p:nvSpPr>
        <p:spPr>
          <a:xfrm>
            <a:off x="5102658" y="1461456"/>
            <a:ext cx="3860800" cy="430887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algn="ctr"/>
            <a:r>
              <a:rPr lang="en-US" sz="1400" b="1" dirty="0"/>
              <a:t>California Small and Microbusinesses </a:t>
            </a:r>
            <a:endParaRPr lang="en-US" sz="1400" b="1" dirty="0" smtClean="0"/>
          </a:p>
          <a:p>
            <a:pPr algn="ctr"/>
            <a:r>
              <a:rPr lang="en-US" sz="1400" b="1" dirty="0" smtClean="0"/>
              <a:t>in </a:t>
            </a:r>
            <a:r>
              <a:rPr lang="en-US" sz="1400" b="1" dirty="0"/>
              <a:t>Low-Income Areas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437109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Gotham HTF Medium"/>
                <a:cs typeface="Gotham HTF Medium"/>
              </a:rPr>
              <a:t>Process and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Gotham HTF Medium"/>
                <a:cs typeface="Gotham HTF Medium"/>
              </a:rPr>
              <a:t>N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Gotham HTF Medium"/>
                <a:cs typeface="Gotham HTF Medium"/>
              </a:rPr>
              <a:t>ext Steps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323851" y="1600200"/>
            <a:ext cx="8639174" cy="4525963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i="1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Barriers Study Posted – December 2016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i="1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Draft Framework and Indicators – May 2017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i="1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Draft Tracking Progress </a:t>
            </a:r>
            <a:r>
              <a:rPr lang="en-US" sz="2800" i="1" dirty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Report – </a:t>
            </a:r>
            <a:r>
              <a:rPr lang="en-US" sz="2800" i="1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March 2018</a:t>
            </a:r>
          </a:p>
          <a:p>
            <a:pPr marL="0" indent="0">
              <a:lnSpc>
                <a:spcPct val="150000"/>
              </a:lnSpc>
              <a:buNone/>
            </a:pPr>
            <a:endParaRPr lang="en-US" sz="1200" i="1" dirty="0" smtClean="0">
              <a:solidFill>
                <a:schemeClr val="accent1">
                  <a:lumMod val="50000"/>
                </a:schemeClr>
              </a:solidFill>
              <a:latin typeface="Gotham HTF Book"/>
              <a:cs typeface="Gotham HTF Book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Final tracking Progress Report – April 2018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Interactive Mapping Tool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–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 Summer 2018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Annual Equity Indicators Update – December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Data Collection and Stakeholder Coordination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–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 Ongoing</a:t>
            </a:r>
            <a:endParaRPr lang="en-US" sz="2800" dirty="0">
              <a:solidFill>
                <a:schemeClr val="accent1">
                  <a:lumMod val="50000"/>
                </a:schemeClr>
              </a:solidFill>
              <a:latin typeface="Gotham HTF Book"/>
              <a:cs typeface="Gotham HTF Book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7</a:t>
            </a:fld>
            <a:endParaRPr lang="en-US"/>
          </a:p>
        </p:txBody>
      </p:sp>
      <p:cxnSp>
        <p:nvCxnSpPr>
          <p:cNvPr id="5" name="Straight Connector 4"/>
          <p:cNvCxnSpPr/>
          <p:nvPr/>
        </p:nvCxnSpPr>
        <p:spPr>
          <a:xfrm>
            <a:off x="457200" y="3524250"/>
            <a:ext cx="7848600" cy="2857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8527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Gotham HTF Medium"/>
                <a:cs typeface="Gotham HTF Medium"/>
              </a:rPr>
              <a:t>More Information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323851" y="1600200"/>
            <a:ext cx="8639174" cy="452596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Energy Commission Tracking Progress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Reports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  <a:hlinkClick r:id="rId2"/>
              </a:rPr>
              <a:t>http://www.energy.ca.gov/renewables/tracking_progress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  <a:hlinkClick r:id="rId2"/>
              </a:rPr>
              <a:t>/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 </a:t>
            </a:r>
            <a:endParaRPr lang="en-US" sz="2400" dirty="0" smtClean="0">
              <a:solidFill>
                <a:schemeClr val="accent1">
                  <a:lumMod val="50000"/>
                </a:schemeClr>
              </a:solidFill>
              <a:latin typeface="Gotham HTF Book"/>
              <a:cs typeface="Gotham HTF Book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Draft Energy Equity Indicators Tracking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Progress Report 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  <a:hlinkClick r:id="rId3"/>
              </a:rPr>
              <a:t>http://www.energy.ca.gov/2018_energypolicy/documents/#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  <a:hlinkClick r:id="rId3"/>
              </a:rPr>
              <a:t>03022018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 </a:t>
            </a: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Energy Commission Low-Income Barriers Study, Part A 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  <a:hlinkClick r:id="rId4"/>
              </a:rPr>
              <a:t>http://www.energy.ca.gov/sb350/barriers_report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  <a:hlinkClick r:id="rId4"/>
              </a:rPr>
              <a:t>/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 </a:t>
            </a: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California Air Resources Board Clean Transportation Access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Guidance Document (Barriers Study, Part B) 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  <a:hlinkClick r:id="rId5"/>
              </a:rPr>
              <a:t>https://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  <a:hlinkClick r:id="rId5"/>
              </a:rPr>
              <a:t>www.arb.ca.gov/msprog/transoptions/transoptions.htm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 </a:t>
            </a: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SB 350 Disadvantaged Communities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Advisory Group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  <a:hlinkClick r:id="rId6"/>
              </a:rPr>
              <a:t>http://www.energy.ca.gov/sb350/DCAG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  <a:hlinkClick r:id="rId6"/>
              </a:rPr>
              <a:t>/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 </a:t>
            </a:r>
            <a:endParaRPr lang="en-US" sz="2000" dirty="0">
              <a:solidFill>
                <a:schemeClr val="accent1">
                  <a:lumMod val="50000"/>
                </a:schemeClr>
              </a:solidFill>
              <a:latin typeface="Gotham HTF Book"/>
              <a:cs typeface="Gotham HTF Book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76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9</a:t>
            </a:fld>
            <a:endParaRPr lang="en-US"/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>
                <a:solidFill>
                  <a:schemeClr val="accent1">
                    <a:lumMod val="50000"/>
                  </a:schemeClr>
                </a:solidFill>
                <a:latin typeface="Gotham HTF Medium"/>
                <a:cs typeface="Gotham HTF Medium"/>
              </a:rPr>
              <a:t>Questions or Comments?</a:t>
            </a:r>
            <a:endParaRPr lang="en-US" sz="4000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363586" y="2392816"/>
            <a:ext cx="6400800" cy="13981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Pamela Doughman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Gotham HTF Medium"/>
              <a:cs typeface="Gotham HTF Medium"/>
            </a:endParaRPr>
          </a:p>
          <a:p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Pamela.Doughman@energy.ca.gov</a:t>
            </a:r>
          </a:p>
          <a:p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916-654-5166</a:t>
            </a:r>
          </a:p>
        </p:txBody>
      </p:sp>
    </p:spTree>
    <p:extLst>
      <p:ext uri="{BB962C8B-B14F-4D97-AF65-F5344CB8AC3E}">
        <p14:creationId xmlns:p14="http://schemas.microsoft.com/office/powerpoint/2010/main" val="738985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16-OIR-06</Docket_x0020_Number>
    <TaxCatchAll xmlns="8eef3743-c7b3-4cbe-8837-b6e805be353c">
      <Value>8</Value>
      <Value>6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Z5JXHV6S7NA6-3-114993</_dlc_DocId>
    <_dlc_DocIdUrl xmlns="8eef3743-c7b3-4cbe-8837-b6e805be353c">
      <Url>http://efilingspinternal/_layouts/DocIdRedir.aspx?ID=Z5JXHV6S7NA6-3-114993</Url>
      <Description>Z5JXHV6S7NA6-3-114993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3E892DE-05A3-4394-8D35-EC9939F7060E}"/>
</file>

<file path=customXml/itemProps2.xml><?xml version="1.0" encoding="utf-8"?>
<ds:datastoreItem xmlns:ds="http://schemas.openxmlformats.org/officeDocument/2006/customXml" ds:itemID="{79971546-00B4-4F09-8225-2C851AAA6518}"/>
</file>

<file path=customXml/itemProps3.xml><?xml version="1.0" encoding="utf-8"?>
<ds:datastoreItem xmlns:ds="http://schemas.openxmlformats.org/officeDocument/2006/customXml" ds:itemID="{9FB7EDC3-92EE-460B-AE0E-767EEB4381AC}"/>
</file>

<file path=customXml/itemProps4.xml><?xml version="1.0" encoding="utf-8"?>
<ds:datastoreItem xmlns:ds="http://schemas.openxmlformats.org/officeDocument/2006/customXml" ds:itemID="{B1FD765A-521C-4E42-9CA9-09CF71CE5FF5}"/>
</file>

<file path=docProps/app.xml><?xml version="1.0" encoding="utf-8"?>
<Properties xmlns="http://schemas.openxmlformats.org/officeDocument/2006/extended-properties" xmlns:vt="http://schemas.openxmlformats.org/officeDocument/2006/docPropsVTypes">
  <TotalTime>611</TotalTime>
  <Words>300</Words>
  <Application>Microsoft Office PowerPoint</Application>
  <PresentationFormat>On-screen Show (4:3)</PresentationFormat>
  <Paragraphs>52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Gotham HTF Book</vt:lpstr>
      <vt:lpstr>Gotham HTF Medium</vt:lpstr>
      <vt:lpstr>Wingdings</vt:lpstr>
      <vt:lpstr>Office Theme</vt:lpstr>
      <vt:lpstr>Energy Equity Indicators</vt:lpstr>
      <vt:lpstr>Overview of Indicators</vt:lpstr>
      <vt:lpstr>Energy Equity Objectives</vt:lpstr>
      <vt:lpstr>August Electricity Bill</vt:lpstr>
      <vt:lpstr>Clean Energy Jobs</vt:lpstr>
      <vt:lpstr>Small Business Opportunities</vt:lpstr>
      <vt:lpstr>Process and Next Steps</vt:lpstr>
      <vt:lpstr>More Information</vt:lpstr>
      <vt:lpstr>Questions or Comments?</vt:lpstr>
    </vt:vector>
  </TitlesOfParts>
  <Company>CEC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Energy Equity Indicators - Overview of Draft Tracking Progress Report</dc:title>
  <dc:creator>Bailey Wobschall</dc:creator>
  <cp:lastModifiedBy>Paul, Patricia@Energy</cp:lastModifiedBy>
  <cp:revision>43</cp:revision>
  <dcterms:created xsi:type="dcterms:W3CDTF">2017-05-04T20:00:37Z</dcterms:created>
  <dcterms:modified xsi:type="dcterms:W3CDTF">2018-04-03T20:08:59Z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6cdf4178-d02b-4fc5-8ef1-07627f573998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http://efilingspinternal/PendingDocuments/16-OIR-06/20180403T133021_Presentation__Energy_Equity_Indicators__Overview_of_Draft_Track.pptx</vt:lpwstr>
  </property>
  <property fmtid="{D5CDD505-2E9C-101B-9397-08002B2CF9AE}" pid="6" name="Subject Areas">
    <vt:lpwstr/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2674600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