
<file path=[Content_Types].xml><?xml version="1.0" encoding="utf-8"?>
<Types xmlns="http://schemas.openxmlformats.org/package/2006/content-types">
  <Default Extension="emf" ContentType="image/x-emf"/>
  <Default Extension="jpg" ContentType="image/jpeg"/>
  <Default Extension="png" ContentType="image/png"/>
  <Default Extension="rels" ContentType="application/vnd.openxmlformats-package.relationships+xml"/>
  <Default Extension="vml" ContentType="application/vnd.openxmlformats-officedocument.vmlDrawing"/>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heme/themeOverride1.xml" ContentType="application/vnd.openxmlformats-officedocument.themeOverrid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4.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3"/>
  </p:notesMasterIdLst>
  <p:handoutMasterIdLst>
    <p:handoutMasterId r:id="rId14"/>
  </p:handoutMasterIdLst>
  <p:sldIdLst>
    <p:sldId id="257" r:id="rId2"/>
    <p:sldId id="318" r:id="rId3"/>
    <p:sldId id="286" r:id="rId4"/>
    <p:sldId id="2867" r:id="rId5"/>
    <p:sldId id="2861" r:id="rId6"/>
    <p:sldId id="2862" r:id="rId7"/>
    <p:sldId id="2863" r:id="rId8"/>
    <p:sldId id="2865" r:id="rId9"/>
    <p:sldId id="2866" r:id="rId10"/>
    <p:sldId id="2864" r:id="rId11"/>
    <p:sldId id="2860" r:id="rId12"/>
  </p:sldIdLst>
  <p:sldSz cx="9144000" cy="6858000" type="screen4x3"/>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avi Ibarra" initials="DI" lastIdx="1" clrIdx="0">
    <p:extLst>
      <p:ext uri="{19B8F6BF-5375-455C-9EA6-DF929625EA0E}">
        <p15:presenceInfo xmlns:p15="http://schemas.microsoft.com/office/powerpoint/2012/main" userId="S::Davi.Ibarra@sce.com::c5fd1855-b877-47ad-8b12-fb326671f5f3"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F5E7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50C005C-9C8F-4CFB-BA82-28B4E02BC250}" v="42" dt="2020-09-16T04:34:33.20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E8B1032C-EA38-4F05-BA0D-38AFFFC7BED3}" styleName="Light Style 3 - Accent 6">
    <a:wholeTbl>
      <a:tcTxStyle>
        <a:fontRef idx="minor">
          <a:scrgbClr r="0" g="0" b="0"/>
        </a:fontRef>
        <a:schemeClr val="tx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noFill/>
        </a:fill>
      </a:tcStyle>
    </a:wholeTbl>
    <a:band1H>
      <a:tcStyle>
        <a:tcBdr/>
        <a:fill>
          <a:solidFill>
            <a:schemeClr val="accent6">
              <a:alpha val="20000"/>
            </a:schemeClr>
          </a:solidFill>
        </a:fill>
      </a:tcStyle>
    </a:band1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noFill/>
        </a:fill>
      </a:tcStyle>
    </a:lastRow>
    <a:firstRow>
      <a:tcTxStyle b="on"/>
      <a:tcStyle>
        <a:tcBdr>
          <a:bottom>
            <a:ln w="25400" cmpd="sng">
              <a:solidFill>
                <a:schemeClr val="accent6"/>
              </a:solidFill>
            </a:ln>
          </a:bottom>
        </a:tcBdr>
        <a:fill>
          <a:no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Medium Style 1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B301B821-A1FF-4177-AEE7-76D212191A09}" styleName="Medium Style 1 - Accent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a:noFill/>
            </a:ln>
          </a:insideV>
        </a:tcBdr>
        <a:fill>
          <a:solidFill>
            <a:schemeClr val="lt1"/>
          </a:solidFill>
        </a:fill>
      </a:tcStyle>
    </a:wholeTbl>
    <a:band1H>
      <a:tcStyle>
        <a:tcBdr/>
        <a:fill>
          <a:solidFill>
            <a:schemeClr val="accent1">
              <a:tint val="20000"/>
            </a:schemeClr>
          </a:solidFill>
        </a:fill>
      </a:tcStyle>
    </a:band1H>
    <a:band1V>
      <a:tcStyle>
        <a:tcBdr/>
        <a:fill>
          <a:solidFill>
            <a:schemeClr val="accent1">
              <a:tint val="20000"/>
            </a:schemeClr>
          </a:solidFill>
        </a:fill>
      </a:tcStyle>
    </a:band1V>
    <a:lastCol>
      <a:tcTxStyle b="on"/>
      <a:tcStyle>
        <a:tcBdr/>
      </a:tcStyle>
    </a:lastCol>
    <a:firstCol>
      <a:tcTxStyle b="on"/>
      <a:tcStyle>
        <a:tcBdr/>
      </a:tcStyle>
    </a:firstCol>
    <a:lastRow>
      <a:tcTxStyle b="on"/>
      <a:tcStyle>
        <a:tcBdr>
          <a:top>
            <a:ln w="50800" cmpd="dbl">
              <a:solidFill>
                <a:schemeClr val="accent1"/>
              </a:solidFill>
            </a:ln>
          </a:top>
        </a:tcBdr>
        <a:fill>
          <a:solidFill>
            <a:schemeClr val="lt1"/>
          </a:solidFill>
        </a:fill>
      </a:tcStyle>
    </a:lastRow>
    <a:firstRow>
      <a:tcTxStyle b="on">
        <a:fontRef idx="minor">
          <a:scrgbClr r="0" g="0" b="0"/>
        </a:fontRef>
        <a:schemeClr val="lt1"/>
      </a:tcTxStyle>
      <a:tcStyle>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7280" autoAdjust="0"/>
  </p:normalViewPr>
  <p:slideViewPr>
    <p:cSldViewPr snapToGrid="0">
      <p:cViewPr varScale="1">
        <p:scale>
          <a:sx n="58" d="100"/>
          <a:sy n="58" d="100"/>
        </p:scale>
        <p:origin x="1520" y="4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notesMaster" Target="notesMasters/notesMaster1.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commentAuthors" Target="commentAuthors.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handoutMaster" Target="handoutMasters/handoutMaster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5CAA1E86-C59E-47B4-828D-43D57527ED53}" type="doc">
      <dgm:prSet loTypeId="urn:microsoft.com/office/officeart/2005/8/layout/hProcess11" loCatId="process" qsTypeId="urn:microsoft.com/office/officeart/2005/8/quickstyle/simple1" qsCatId="simple" csTypeId="urn:microsoft.com/office/officeart/2005/8/colors/accent1_2" csCatId="accent1" phldr="1"/>
      <dgm:spPr/>
    </dgm:pt>
    <dgm:pt modelId="{01B53344-2563-4906-B880-914D0A77C685}">
      <dgm:prSet phldrT="[Text]"/>
      <dgm:spPr/>
      <dgm:t>
        <a:bodyPr/>
        <a:lstStyle/>
        <a:p>
          <a:r>
            <a:rPr lang="en-US" dirty="0">
              <a:solidFill>
                <a:srgbClr val="1F5E7F"/>
              </a:solidFill>
            </a:rPr>
            <a:t>March 2020</a:t>
          </a:r>
        </a:p>
      </dgm:t>
    </dgm:pt>
    <dgm:pt modelId="{E8CCCB58-2876-403E-AEAA-3AE799EB2473}" type="parTrans" cxnId="{216857A4-4467-4AC4-A670-A78F556E0C06}">
      <dgm:prSet/>
      <dgm:spPr/>
      <dgm:t>
        <a:bodyPr/>
        <a:lstStyle/>
        <a:p>
          <a:endParaRPr lang="en-US">
            <a:solidFill>
              <a:srgbClr val="1F5E7F"/>
            </a:solidFill>
          </a:endParaRPr>
        </a:p>
      </dgm:t>
    </dgm:pt>
    <dgm:pt modelId="{C61C57B0-3112-4675-B5E8-696360B0DF71}" type="sibTrans" cxnId="{216857A4-4467-4AC4-A670-A78F556E0C06}">
      <dgm:prSet/>
      <dgm:spPr/>
      <dgm:t>
        <a:bodyPr/>
        <a:lstStyle/>
        <a:p>
          <a:endParaRPr lang="en-US">
            <a:solidFill>
              <a:srgbClr val="1F5E7F"/>
            </a:solidFill>
          </a:endParaRPr>
        </a:p>
      </dgm:t>
    </dgm:pt>
    <dgm:pt modelId="{90B14A94-3F79-4499-9AE7-385B350EC923}">
      <dgm:prSet phldrT="[Text]"/>
      <dgm:spPr/>
      <dgm:t>
        <a:bodyPr/>
        <a:lstStyle/>
        <a:p>
          <a:r>
            <a:rPr lang="en-US" dirty="0">
              <a:solidFill>
                <a:srgbClr val="1F5E7F"/>
              </a:solidFill>
            </a:rPr>
            <a:t>May 2020</a:t>
          </a:r>
        </a:p>
      </dgm:t>
    </dgm:pt>
    <dgm:pt modelId="{A1C89802-9990-4EA6-92F9-171E3C2CAE69}" type="parTrans" cxnId="{DB77E9D9-DCFB-4434-8DE0-86116F2BA208}">
      <dgm:prSet/>
      <dgm:spPr/>
      <dgm:t>
        <a:bodyPr/>
        <a:lstStyle/>
        <a:p>
          <a:endParaRPr lang="en-US">
            <a:solidFill>
              <a:srgbClr val="1F5E7F"/>
            </a:solidFill>
          </a:endParaRPr>
        </a:p>
      </dgm:t>
    </dgm:pt>
    <dgm:pt modelId="{704F3E27-4DAD-45EE-A7C0-A8F4E47C5EFB}" type="sibTrans" cxnId="{DB77E9D9-DCFB-4434-8DE0-86116F2BA208}">
      <dgm:prSet/>
      <dgm:spPr/>
      <dgm:t>
        <a:bodyPr/>
        <a:lstStyle/>
        <a:p>
          <a:endParaRPr lang="en-US">
            <a:solidFill>
              <a:srgbClr val="1F5E7F"/>
            </a:solidFill>
          </a:endParaRPr>
        </a:p>
      </dgm:t>
    </dgm:pt>
    <dgm:pt modelId="{26146ECB-511C-457D-8FA7-B7FF4A75FCEF}">
      <dgm:prSet phldrT="[Text]"/>
      <dgm:spPr/>
      <dgm:t>
        <a:bodyPr/>
        <a:lstStyle/>
        <a:p>
          <a:r>
            <a:rPr lang="en-US" dirty="0">
              <a:solidFill>
                <a:srgbClr val="1F5E7F"/>
              </a:solidFill>
            </a:rPr>
            <a:t>August 2020</a:t>
          </a:r>
        </a:p>
      </dgm:t>
    </dgm:pt>
    <dgm:pt modelId="{45FE727D-822B-4F1C-A4BB-ADC42309F4DB}" type="parTrans" cxnId="{A5F55234-1E8E-4B6F-B72D-58CBCFF56BED}">
      <dgm:prSet/>
      <dgm:spPr/>
      <dgm:t>
        <a:bodyPr/>
        <a:lstStyle/>
        <a:p>
          <a:endParaRPr lang="en-US">
            <a:solidFill>
              <a:srgbClr val="1F5E7F"/>
            </a:solidFill>
          </a:endParaRPr>
        </a:p>
      </dgm:t>
    </dgm:pt>
    <dgm:pt modelId="{5B0834E7-8881-4864-8418-34B3BB4AA2F8}" type="sibTrans" cxnId="{A5F55234-1E8E-4B6F-B72D-58CBCFF56BED}">
      <dgm:prSet/>
      <dgm:spPr/>
      <dgm:t>
        <a:bodyPr/>
        <a:lstStyle/>
        <a:p>
          <a:endParaRPr lang="en-US">
            <a:solidFill>
              <a:srgbClr val="1F5E7F"/>
            </a:solidFill>
          </a:endParaRPr>
        </a:p>
      </dgm:t>
    </dgm:pt>
    <dgm:pt modelId="{F827E9DD-900C-4E9C-A665-B61632F64EDA}">
      <dgm:prSet phldrT="[Text]"/>
      <dgm:spPr/>
      <dgm:t>
        <a:bodyPr/>
        <a:lstStyle/>
        <a:p>
          <a:r>
            <a:rPr lang="en-US" dirty="0">
              <a:solidFill>
                <a:srgbClr val="1F5E7F"/>
              </a:solidFill>
            </a:rPr>
            <a:t>September 2020</a:t>
          </a:r>
        </a:p>
      </dgm:t>
    </dgm:pt>
    <dgm:pt modelId="{D3F671C8-6ED2-4265-ADA9-0DFA47E45335}" type="parTrans" cxnId="{61BD61CD-06E2-45A7-AA00-4414358C5C0B}">
      <dgm:prSet/>
      <dgm:spPr/>
      <dgm:t>
        <a:bodyPr/>
        <a:lstStyle/>
        <a:p>
          <a:endParaRPr lang="en-US"/>
        </a:p>
      </dgm:t>
    </dgm:pt>
    <dgm:pt modelId="{0DC8CE11-DDAC-493F-A45D-2A752927EFCF}" type="sibTrans" cxnId="{61BD61CD-06E2-45A7-AA00-4414358C5C0B}">
      <dgm:prSet/>
      <dgm:spPr/>
      <dgm:t>
        <a:bodyPr/>
        <a:lstStyle/>
        <a:p>
          <a:endParaRPr lang="en-US"/>
        </a:p>
      </dgm:t>
    </dgm:pt>
    <dgm:pt modelId="{193C09B5-B1FE-4DD4-A441-9E2D4982614A}">
      <dgm:prSet phldrT="[Text]"/>
      <dgm:spPr/>
      <dgm:t>
        <a:bodyPr/>
        <a:lstStyle/>
        <a:p>
          <a:r>
            <a:rPr lang="en-US">
              <a:solidFill>
                <a:srgbClr val="1F5E7F"/>
              </a:solidFill>
            </a:rPr>
            <a:t>June </a:t>
          </a:r>
          <a:r>
            <a:rPr lang="en-US" dirty="0">
              <a:solidFill>
                <a:srgbClr val="1F5E7F"/>
              </a:solidFill>
            </a:rPr>
            <a:t>2020</a:t>
          </a:r>
        </a:p>
      </dgm:t>
    </dgm:pt>
    <dgm:pt modelId="{5CABD6CE-B12E-4E23-8E92-50B652E6BE5C}" type="parTrans" cxnId="{441BD6AB-F070-44A4-B589-9E50F1DA5181}">
      <dgm:prSet/>
      <dgm:spPr/>
      <dgm:t>
        <a:bodyPr/>
        <a:lstStyle/>
        <a:p>
          <a:endParaRPr lang="en-US"/>
        </a:p>
      </dgm:t>
    </dgm:pt>
    <dgm:pt modelId="{9A7A0005-2F4A-4164-803A-8F8754A099F9}" type="sibTrans" cxnId="{441BD6AB-F070-44A4-B589-9E50F1DA5181}">
      <dgm:prSet/>
      <dgm:spPr/>
      <dgm:t>
        <a:bodyPr/>
        <a:lstStyle/>
        <a:p>
          <a:endParaRPr lang="en-US"/>
        </a:p>
      </dgm:t>
    </dgm:pt>
    <dgm:pt modelId="{FB120A1B-7356-42AA-800C-F4320D4E3D38}" type="pres">
      <dgm:prSet presAssocID="{5CAA1E86-C59E-47B4-828D-43D57527ED53}" presName="Name0" presStyleCnt="0">
        <dgm:presLayoutVars>
          <dgm:dir/>
          <dgm:resizeHandles val="exact"/>
        </dgm:presLayoutVars>
      </dgm:prSet>
      <dgm:spPr/>
    </dgm:pt>
    <dgm:pt modelId="{D57AED21-D36E-4477-BED7-E470A3D4ED01}" type="pres">
      <dgm:prSet presAssocID="{5CAA1E86-C59E-47B4-828D-43D57527ED53}" presName="arrow" presStyleLbl="bgShp" presStyleIdx="0" presStyleCnt="1" custScaleY="48579"/>
      <dgm:spPr/>
    </dgm:pt>
    <dgm:pt modelId="{6927893D-2B16-4024-8483-08911B62C2C3}" type="pres">
      <dgm:prSet presAssocID="{5CAA1E86-C59E-47B4-828D-43D57527ED53}" presName="points" presStyleCnt="0"/>
      <dgm:spPr/>
    </dgm:pt>
    <dgm:pt modelId="{A235AB5F-E0DB-40D8-8ED3-E6DBBA2E97CA}" type="pres">
      <dgm:prSet presAssocID="{01B53344-2563-4906-B880-914D0A77C685}" presName="compositeA" presStyleCnt="0"/>
      <dgm:spPr/>
    </dgm:pt>
    <dgm:pt modelId="{1FE7F53B-CE92-4C71-9446-B4B374CFABFD}" type="pres">
      <dgm:prSet presAssocID="{01B53344-2563-4906-B880-914D0A77C685}" presName="textA" presStyleLbl="revTx" presStyleIdx="0" presStyleCnt="5">
        <dgm:presLayoutVars>
          <dgm:bulletEnabled val="1"/>
        </dgm:presLayoutVars>
      </dgm:prSet>
      <dgm:spPr/>
    </dgm:pt>
    <dgm:pt modelId="{A4E5A475-F7E0-4B9C-BC15-E74B0DF18080}" type="pres">
      <dgm:prSet presAssocID="{01B53344-2563-4906-B880-914D0A77C685}" presName="circleA" presStyleLbl="node1" presStyleIdx="0" presStyleCnt="5"/>
      <dgm:spPr/>
    </dgm:pt>
    <dgm:pt modelId="{42C3DAD1-9162-4004-B81D-D9684169ACD6}" type="pres">
      <dgm:prSet presAssocID="{01B53344-2563-4906-B880-914D0A77C685}" presName="spaceA" presStyleCnt="0"/>
      <dgm:spPr/>
    </dgm:pt>
    <dgm:pt modelId="{5108EECE-BD3D-4E4E-9F2B-481858986348}" type="pres">
      <dgm:prSet presAssocID="{C61C57B0-3112-4675-B5E8-696360B0DF71}" presName="space" presStyleCnt="0"/>
      <dgm:spPr/>
    </dgm:pt>
    <dgm:pt modelId="{B8C16EFF-2BDF-4C2C-9F27-AA9C6D7DDD67}" type="pres">
      <dgm:prSet presAssocID="{90B14A94-3F79-4499-9AE7-385B350EC923}" presName="compositeB" presStyleCnt="0"/>
      <dgm:spPr/>
    </dgm:pt>
    <dgm:pt modelId="{9FC924F3-05F6-4E1F-B57A-97AB7CC3B774}" type="pres">
      <dgm:prSet presAssocID="{90B14A94-3F79-4499-9AE7-385B350EC923}" presName="textB" presStyleLbl="revTx" presStyleIdx="1" presStyleCnt="5">
        <dgm:presLayoutVars>
          <dgm:bulletEnabled val="1"/>
        </dgm:presLayoutVars>
      </dgm:prSet>
      <dgm:spPr/>
    </dgm:pt>
    <dgm:pt modelId="{320C77F2-F52E-40E5-BD08-9DDD77339364}" type="pres">
      <dgm:prSet presAssocID="{90B14A94-3F79-4499-9AE7-385B350EC923}" presName="circleB" presStyleLbl="node1" presStyleIdx="1" presStyleCnt="5"/>
      <dgm:spPr/>
    </dgm:pt>
    <dgm:pt modelId="{A13E0AE0-1FAC-43CE-A427-4D8CE422E11C}" type="pres">
      <dgm:prSet presAssocID="{90B14A94-3F79-4499-9AE7-385B350EC923}" presName="spaceB" presStyleCnt="0"/>
      <dgm:spPr/>
    </dgm:pt>
    <dgm:pt modelId="{9ED51C64-694E-46FB-8564-8E4C4321735D}" type="pres">
      <dgm:prSet presAssocID="{704F3E27-4DAD-45EE-A7C0-A8F4E47C5EFB}" presName="space" presStyleCnt="0"/>
      <dgm:spPr/>
    </dgm:pt>
    <dgm:pt modelId="{FA6D6F85-5DC4-4676-9198-A997C58CC8DC}" type="pres">
      <dgm:prSet presAssocID="{193C09B5-B1FE-4DD4-A441-9E2D4982614A}" presName="compositeA" presStyleCnt="0"/>
      <dgm:spPr/>
    </dgm:pt>
    <dgm:pt modelId="{D51B6394-2FE3-4992-B197-342A91900CE6}" type="pres">
      <dgm:prSet presAssocID="{193C09B5-B1FE-4DD4-A441-9E2D4982614A}" presName="textA" presStyleLbl="revTx" presStyleIdx="2" presStyleCnt="5">
        <dgm:presLayoutVars>
          <dgm:bulletEnabled val="1"/>
        </dgm:presLayoutVars>
      </dgm:prSet>
      <dgm:spPr/>
    </dgm:pt>
    <dgm:pt modelId="{84B64B55-529C-4292-9E90-911011C03C8E}" type="pres">
      <dgm:prSet presAssocID="{193C09B5-B1FE-4DD4-A441-9E2D4982614A}" presName="circleA" presStyleLbl="node1" presStyleIdx="2" presStyleCnt="5"/>
      <dgm:spPr/>
    </dgm:pt>
    <dgm:pt modelId="{E0DE189B-3B29-4B94-A5E2-6FD47796AF43}" type="pres">
      <dgm:prSet presAssocID="{193C09B5-B1FE-4DD4-A441-9E2D4982614A}" presName="spaceA" presStyleCnt="0"/>
      <dgm:spPr/>
    </dgm:pt>
    <dgm:pt modelId="{EAECEA46-FA67-46BF-AB25-2D89F046BF74}" type="pres">
      <dgm:prSet presAssocID="{9A7A0005-2F4A-4164-803A-8F8754A099F9}" presName="space" presStyleCnt="0"/>
      <dgm:spPr/>
    </dgm:pt>
    <dgm:pt modelId="{037622BD-1A4A-482C-8AEC-BE34BA6258EC}" type="pres">
      <dgm:prSet presAssocID="{26146ECB-511C-457D-8FA7-B7FF4A75FCEF}" presName="compositeB" presStyleCnt="0"/>
      <dgm:spPr/>
    </dgm:pt>
    <dgm:pt modelId="{8AE3E613-2181-4DA9-9781-73DF41FCA4C6}" type="pres">
      <dgm:prSet presAssocID="{26146ECB-511C-457D-8FA7-B7FF4A75FCEF}" presName="textB" presStyleLbl="revTx" presStyleIdx="3" presStyleCnt="5">
        <dgm:presLayoutVars>
          <dgm:bulletEnabled val="1"/>
        </dgm:presLayoutVars>
      </dgm:prSet>
      <dgm:spPr/>
    </dgm:pt>
    <dgm:pt modelId="{99560F78-7200-464B-9E48-77000C2A1C3E}" type="pres">
      <dgm:prSet presAssocID="{26146ECB-511C-457D-8FA7-B7FF4A75FCEF}" presName="circleB" presStyleLbl="node1" presStyleIdx="3" presStyleCnt="5"/>
      <dgm:spPr/>
    </dgm:pt>
    <dgm:pt modelId="{366212C2-F465-4FD0-8E2C-67328FE5C264}" type="pres">
      <dgm:prSet presAssocID="{26146ECB-511C-457D-8FA7-B7FF4A75FCEF}" presName="spaceB" presStyleCnt="0"/>
      <dgm:spPr/>
    </dgm:pt>
    <dgm:pt modelId="{AD477FE6-C83F-416C-B644-1FAF067003F4}" type="pres">
      <dgm:prSet presAssocID="{5B0834E7-8881-4864-8418-34B3BB4AA2F8}" presName="space" presStyleCnt="0"/>
      <dgm:spPr/>
    </dgm:pt>
    <dgm:pt modelId="{D53F370B-8F1E-49A6-B055-5C2410CA9E70}" type="pres">
      <dgm:prSet presAssocID="{F827E9DD-900C-4E9C-A665-B61632F64EDA}" presName="compositeA" presStyleCnt="0"/>
      <dgm:spPr/>
    </dgm:pt>
    <dgm:pt modelId="{9D793884-9392-4940-867B-1F3B92F60A28}" type="pres">
      <dgm:prSet presAssocID="{F827E9DD-900C-4E9C-A665-B61632F64EDA}" presName="textA" presStyleLbl="revTx" presStyleIdx="4" presStyleCnt="5">
        <dgm:presLayoutVars>
          <dgm:bulletEnabled val="1"/>
        </dgm:presLayoutVars>
      </dgm:prSet>
      <dgm:spPr/>
    </dgm:pt>
    <dgm:pt modelId="{C8F1CF18-5E04-4A38-BD32-54F92CA4D205}" type="pres">
      <dgm:prSet presAssocID="{F827E9DD-900C-4E9C-A665-B61632F64EDA}" presName="circleA" presStyleLbl="node1" presStyleIdx="4" presStyleCnt="5"/>
      <dgm:spPr/>
    </dgm:pt>
    <dgm:pt modelId="{7B7F59A1-54EB-4D52-A9E9-EEDFC4B4FC24}" type="pres">
      <dgm:prSet presAssocID="{F827E9DD-900C-4E9C-A665-B61632F64EDA}" presName="spaceA" presStyleCnt="0"/>
      <dgm:spPr/>
    </dgm:pt>
  </dgm:ptLst>
  <dgm:cxnLst>
    <dgm:cxn modelId="{D1AACF13-4668-418C-9382-5F0765A9BBA0}" type="presOf" srcId="{F827E9DD-900C-4E9C-A665-B61632F64EDA}" destId="{9D793884-9392-4940-867B-1F3B92F60A28}" srcOrd="0" destOrd="0" presId="urn:microsoft.com/office/officeart/2005/8/layout/hProcess11"/>
    <dgm:cxn modelId="{A5F55234-1E8E-4B6F-B72D-58CBCFF56BED}" srcId="{5CAA1E86-C59E-47B4-828D-43D57527ED53}" destId="{26146ECB-511C-457D-8FA7-B7FF4A75FCEF}" srcOrd="3" destOrd="0" parTransId="{45FE727D-822B-4F1C-A4BB-ADC42309F4DB}" sibTransId="{5B0834E7-8881-4864-8418-34B3BB4AA2F8}"/>
    <dgm:cxn modelId="{9CD4366A-7B26-401F-9A67-A53F30F1905E}" type="presOf" srcId="{5CAA1E86-C59E-47B4-828D-43D57527ED53}" destId="{FB120A1B-7356-42AA-800C-F4320D4E3D38}" srcOrd="0" destOrd="0" presId="urn:microsoft.com/office/officeart/2005/8/layout/hProcess11"/>
    <dgm:cxn modelId="{C3B49150-E118-4C7E-B645-68E98CA799D5}" type="presOf" srcId="{90B14A94-3F79-4499-9AE7-385B350EC923}" destId="{9FC924F3-05F6-4E1F-B57A-97AB7CC3B774}" srcOrd="0" destOrd="0" presId="urn:microsoft.com/office/officeart/2005/8/layout/hProcess11"/>
    <dgm:cxn modelId="{42E0888E-F877-4C40-B091-925F6C910D10}" type="presOf" srcId="{193C09B5-B1FE-4DD4-A441-9E2D4982614A}" destId="{D51B6394-2FE3-4992-B197-342A91900CE6}" srcOrd="0" destOrd="0" presId="urn:microsoft.com/office/officeart/2005/8/layout/hProcess11"/>
    <dgm:cxn modelId="{216857A4-4467-4AC4-A670-A78F556E0C06}" srcId="{5CAA1E86-C59E-47B4-828D-43D57527ED53}" destId="{01B53344-2563-4906-B880-914D0A77C685}" srcOrd="0" destOrd="0" parTransId="{E8CCCB58-2876-403E-AEAA-3AE799EB2473}" sibTransId="{C61C57B0-3112-4675-B5E8-696360B0DF71}"/>
    <dgm:cxn modelId="{441BD6AB-F070-44A4-B589-9E50F1DA5181}" srcId="{5CAA1E86-C59E-47B4-828D-43D57527ED53}" destId="{193C09B5-B1FE-4DD4-A441-9E2D4982614A}" srcOrd="2" destOrd="0" parTransId="{5CABD6CE-B12E-4E23-8E92-50B652E6BE5C}" sibTransId="{9A7A0005-2F4A-4164-803A-8F8754A099F9}"/>
    <dgm:cxn modelId="{3C6916CB-B8BB-49DB-A1F0-105599845E75}" type="presOf" srcId="{26146ECB-511C-457D-8FA7-B7FF4A75FCEF}" destId="{8AE3E613-2181-4DA9-9781-73DF41FCA4C6}" srcOrd="0" destOrd="0" presId="urn:microsoft.com/office/officeart/2005/8/layout/hProcess11"/>
    <dgm:cxn modelId="{61BD61CD-06E2-45A7-AA00-4414358C5C0B}" srcId="{5CAA1E86-C59E-47B4-828D-43D57527ED53}" destId="{F827E9DD-900C-4E9C-A665-B61632F64EDA}" srcOrd="4" destOrd="0" parTransId="{D3F671C8-6ED2-4265-ADA9-0DFA47E45335}" sibTransId="{0DC8CE11-DDAC-493F-A45D-2A752927EFCF}"/>
    <dgm:cxn modelId="{DB77E9D9-DCFB-4434-8DE0-86116F2BA208}" srcId="{5CAA1E86-C59E-47B4-828D-43D57527ED53}" destId="{90B14A94-3F79-4499-9AE7-385B350EC923}" srcOrd="1" destOrd="0" parTransId="{A1C89802-9990-4EA6-92F9-171E3C2CAE69}" sibTransId="{704F3E27-4DAD-45EE-A7C0-A8F4E47C5EFB}"/>
    <dgm:cxn modelId="{F3087AEE-E3D8-404A-9BF1-082534F08FFD}" type="presOf" srcId="{01B53344-2563-4906-B880-914D0A77C685}" destId="{1FE7F53B-CE92-4C71-9446-B4B374CFABFD}" srcOrd="0" destOrd="0" presId="urn:microsoft.com/office/officeart/2005/8/layout/hProcess11"/>
    <dgm:cxn modelId="{C4D9E486-2E3A-46ED-979E-5B82931F13D4}" type="presParOf" srcId="{FB120A1B-7356-42AA-800C-F4320D4E3D38}" destId="{D57AED21-D36E-4477-BED7-E470A3D4ED01}" srcOrd="0" destOrd="0" presId="urn:microsoft.com/office/officeart/2005/8/layout/hProcess11"/>
    <dgm:cxn modelId="{9B149D02-F856-4343-9C08-F51EEA6E21B2}" type="presParOf" srcId="{FB120A1B-7356-42AA-800C-F4320D4E3D38}" destId="{6927893D-2B16-4024-8483-08911B62C2C3}" srcOrd="1" destOrd="0" presId="urn:microsoft.com/office/officeart/2005/8/layout/hProcess11"/>
    <dgm:cxn modelId="{14A1ACFF-BB07-4FB6-AA39-CF48F187D3D8}" type="presParOf" srcId="{6927893D-2B16-4024-8483-08911B62C2C3}" destId="{A235AB5F-E0DB-40D8-8ED3-E6DBBA2E97CA}" srcOrd="0" destOrd="0" presId="urn:microsoft.com/office/officeart/2005/8/layout/hProcess11"/>
    <dgm:cxn modelId="{27BC4A4C-E1E6-432B-A5A7-E13D0CE1A20C}" type="presParOf" srcId="{A235AB5F-E0DB-40D8-8ED3-E6DBBA2E97CA}" destId="{1FE7F53B-CE92-4C71-9446-B4B374CFABFD}" srcOrd="0" destOrd="0" presId="urn:microsoft.com/office/officeart/2005/8/layout/hProcess11"/>
    <dgm:cxn modelId="{742086E5-ECB5-4E60-AD45-94BDEB067527}" type="presParOf" srcId="{A235AB5F-E0DB-40D8-8ED3-E6DBBA2E97CA}" destId="{A4E5A475-F7E0-4B9C-BC15-E74B0DF18080}" srcOrd="1" destOrd="0" presId="urn:microsoft.com/office/officeart/2005/8/layout/hProcess11"/>
    <dgm:cxn modelId="{BAB31983-D0FE-4907-A37B-4CD6F9493829}" type="presParOf" srcId="{A235AB5F-E0DB-40D8-8ED3-E6DBBA2E97CA}" destId="{42C3DAD1-9162-4004-B81D-D9684169ACD6}" srcOrd="2" destOrd="0" presId="urn:microsoft.com/office/officeart/2005/8/layout/hProcess11"/>
    <dgm:cxn modelId="{BA2C3995-6984-42F6-8430-245CF6D72B1A}" type="presParOf" srcId="{6927893D-2B16-4024-8483-08911B62C2C3}" destId="{5108EECE-BD3D-4E4E-9F2B-481858986348}" srcOrd="1" destOrd="0" presId="urn:microsoft.com/office/officeart/2005/8/layout/hProcess11"/>
    <dgm:cxn modelId="{69024C08-98F8-4A95-95DE-6A7BCFA0F559}" type="presParOf" srcId="{6927893D-2B16-4024-8483-08911B62C2C3}" destId="{B8C16EFF-2BDF-4C2C-9F27-AA9C6D7DDD67}" srcOrd="2" destOrd="0" presId="urn:microsoft.com/office/officeart/2005/8/layout/hProcess11"/>
    <dgm:cxn modelId="{3FD802D8-ED7A-42BE-91AC-81A2B6965B2E}" type="presParOf" srcId="{B8C16EFF-2BDF-4C2C-9F27-AA9C6D7DDD67}" destId="{9FC924F3-05F6-4E1F-B57A-97AB7CC3B774}" srcOrd="0" destOrd="0" presId="urn:microsoft.com/office/officeart/2005/8/layout/hProcess11"/>
    <dgm:cxn modelId="{95F75055-A59C-479B-B3B3-B3D199B7DD70}" type="presParOf" srcId="{B8C16EFF-2BDF-4C2C-9F27-AA9C6D7DDD67}" destId="{320C77F2-F52E-40E5-BD08-9DDD77339364}" srcOrd="1" destOrd="0" presId="urn:microsoft.com/office/officeart/2005/8/layout/hProcess11"/>
    <dgm:cxn modelId="{9765DCF7-7883-45F2-B303-C3C2BE102BE1}" type="presParOf" srcId="{B8C16EFF-2BDF-4C2C-9F27-AA9C6D7DDD67}" destId="{A13E0AE0-1FAC-43CE-A427-4D8CE422E11C}" srcOrd="2" destOrd="0" presId="urn:microsoft.com/office/officeart/2005/8/layout/hProcess11"/>
    <dgm:cxn modelId="{70268CB7-9D43-4E99-B417-708FFC9596DD}" type="presParOf" srcId="{6927893D-2B16-4024-8483-08911B62C2C3}" destId="{9ED51C64-694E-46FB-8564-8E4C4321735D}" srcOrd="3" destOrd="0" presId="urn:microsoft.com/office/officeart/2005/8/layout/hProcess11"/>
    <dgm:cxn modelId="{20B96909-8685-4F99-AF73-F3F0EED42732}" type="presParOf" srcId="{6927893D-2B16-4024-8483-08911B62C2C3}" destId="{FA6D6F85-5DC4-4676-9198-A997C58CC8DC}" srcOrd="4" destOrd="0" presId="urn:microsoft.com/office/officeart/2005/8/layout/hProcess11"/>
    <dgm:cxn modelId="{91316835-5A7A-4A0F-A2E5-FA3D562F1614}" type="presParOf" srcId="{FA6D6F85-5DC4-4676-9198-A997C58CC8DC}" destId="{D51B6394-2FE3-4992-B197-342A91900CE6}" srcOrd="0" destOrd="0" presId="urn:microsoft.com/office/officeart/2005/8/layout/hProcess11"/>
    <dgm:cxn modelId="{A2C44ACA-ED20-43E2-B9F1-C85489C149E6}" type="presParOf" srcId="{FA6D6F85-5DC4-4676-9198-A997C58CC8DC}" destId="{84B64B55-529C-4292-9E90-911011C03C8E}" srcOrd="1" destOrd="0" presId="urn:microsoft.com/office/officeart/2005/8/layout/hProcess11"/>
    <dgm:cxn modelId="{EEB43C3C-BEDB-4E03-BF7A-1E2C8A1BEEA5}" type="presParOf" srcId="{FA6D6F85-5DC4-4676-9198-A997C58CC8DC}" destId="{E0DE189B-3B29-4B94-A5E2-6FD47796AF43}" srcOrd="2" destOrd="0" presId="urn:microsoft.com/office/officeart/2005/8/layout/hProcess11"/>
    <dgm:cxn modelId="{BEAE25FD-AF56-4B57-94F0-AC1A00F65290}" type="presParOf" srcId="{6927893D-2B16-4024-8483-08911B62C2C3}" destId="{EAECEA46-FA67-46BF-AB25-2D89F046BF74}" srcOrd="5" destOrd="0" presId="urn:microsoft.com/office/officeart/2005/8/layout/hProcess11"/>
    <dgm:cxn modelId="{F6D76A6F-59DF-476B-9935-B2EB1E024DF2}" type="presParOf" srcId="{6927893D-2B16-4024-8483-08911B62C2C3}" destId="{037622BD-1A4A-482C-8AEC-BE34BA6258EC}" srcOrd="6" destOrd="0" presId="urn:microsoft.com/office/officeart/2005/8/layout/hProcess11"/>
    <dgm:cxn modelId="{77CDF934-0B7C-408F-90AF-1BA8D4405AEB}" type="presParOf" srcId="{037622BD-1A4A-482C-8AEC-BE34BA6258EC}" destId="{8AE3E613-2181-4DA9-9781-73DF41FCA4C6}" srcOrd="0" destOrd="0" presId="urn:microsoft.com/office/officeart/2005/8/layout/hProcess11"/>
    <dgm:cxn modelId="{C1CD329E-24C1-4492-94FB-434676E4176D}" type="presParOf" srcId="{037622BD-1A4A-482C-8AEC-BE34BA6258EC}" destId="{99560F78-7200-464B-9E48-77000C2A1C3E}" srcOrd="1" destOrd="0" presId="urn:microsoft.com/office/officeart/2005/8/layout/hProcess11"/>
    <dgm:cxn modelId="{F667E71C-F886-4C19-9B8A-2B32C7DED230}" type="presParOf" srcId="{037622BD-1A4A-482C-8AEC-BE34BA6258EC}" destId="{366212C2-F465-4FD0-8E2C-67328FE5C264}" srcOrd="2" destOrd="0" presId="urn:microsoft.com/office/officeart/2005/8/layout/hProcess11"/>
    <dgm:cxn modelId="{E7F279E2-147E-4EAB-9604-CA11CDBE6012}" type="presParOf" srcId="{6927893D-2B16-4024-8483-08911B62C2C3}" destId="{AD477FE6-C83F-416C-B644-1FAF067003F4}" srcOrd="7" destOrd="0" presId="urn:microsoft.com/office/officeart/2005/8/layout/hProcess11"/>
    <dgm:cxn modelId="{36BA183F-34A8-48FC-ADB6-6C7F016BC6CC}" type="presParOf" srcId="{6927893D-2B16-4024-8483-08911B62C2C3}" destId="{D53F370B-8F1E-49A6-B055-5C2410CA9E70}" srcOrd="8" destOrd="0" presId="urn:microsoft.com/office/officeart/2005/8/layout/hProcess11"/>
    <dgm:cxn modelId="{C7222942-F0C1-4737-8180-ED659CF615B7}" type="presParOf" srcId="{D53F370B-8F1E-49A6-B055-5C2410CA9E70}" destId="{9D793884-9392-4940-867B-1F3B92F60A28}" srcOrd="0" destOrd="0" presId="urn:microsoft.com/office/officeart/2005/8/layout/hProcess11"/>
    <dgm:cxn modelId="{40172BF3-A546-4AD4-820B-961148556F15}" type="presParOf" srcId="{D53F370B-8F1E-49A6-B055-5C2410CA9E70}" destId="{C8F1CF18-5E04-4A38-BD32-54F92CA4D205}" srcOrd="1" destOrd="0" presId="urn:microsoft.com/office/officeart/2005/8/layout/hProcess11"/>
    <dgm:cxn modelId="{1B90ED42-8C9E-4678-841F-6BF95368A3FF}" type="presParOf" srcId="{D53F370B-8F1E-49A6-B055-5C2410CA9E70}" destId="{7B7F59A1-54EB-4D52-A9E9-EEDFC4B4FC24}" srcOrd="2" destOrd="0" presId="urn:microsoft.com/office/officeart/2005/8/layout/hProcess1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57AED21-D36E-4477-BED7-E470A3D4ED01}">
      <dsp:nvSpPr>
        <dsp:cNvPr id="0" name=""/>
        <dsp:cNvSpPr/>
      </dsp:nvSpPr>
      <dsp:spPr>
        <a:xfrm>
          <a:off x="0" y="370973"/>
          <a:ext cx="7849523" cy="178943"/>
        </a:xfrm>
        <a:prstGeom prst="notchedRightArrow">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E7F53B-CE92-4C71-9446-B4B374CFABFD}">
      <dsp:nvSpPr>
        <dsp:cNvPr id="0" name=""/>
        <dsp:cNvSpPr/>
      </dsp:nvSpPr>
      <dsp:spPr>
        <a:xfrm>
          <a:off x="3104" y="0"/>
          <a:ext cx="1357377" cy="3683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b" anchorCtr="0">
          <a:noAutofit/>
        </a:bodyPr>
        <a:lstStyle/>
        <a:p>
          <a:pPr marL="0" lvl="0" indent="0" algn="ctr" defTabSz="533400">
            <a:lnSpc>
              <a:spcPct val="90000"/>
            </a:lnSpc>
            <a:spcBef>
              <a:spcPct val="0"/>
            </a:spcBef>
            <a:spcAft>
              <a:spcPct val="35000"/>
            </a:spcAft>
            <a:buNone/>
          </a:pPr>
          <a:r>
            <a:rPr lang="en-US" sz="1200" kern="1200" dirty="0">
              <a:solidFill>
                <a:srgbClr val="1F5E7F"/>
              </a:solidFill>
            </a:rPr>
            <a:t>March 2020</a:t>
          </a:r>
        </a:p>
      </dsp:txBody>
      <dsp:txXfrm>
        <a:off x="3104" y="0"/>
        <a:ext cx="1357377" cy="368356"/>
      </dsp:txXfrm>
    </dsp:sp>
    <dsp:sp modelId="{A4E5A475-F7E0-4B9C-BC15-E74B0DF18080}">
      <dsp:nvSpPr>
        <dsp:cNvPr id="0" name=""/>
        <dsp:cNvSpPr/>
      </dsp:nvSpPr>
      <dsp:spPr>
        <a:xfrm>
          <a:off x="635748" y="414400"/>
          <a:ext cx="92089" cy="9208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FC924F3-05F6-4E1F-B57A-97AB7CC3B774}">
      <dsp:nvSpPr>
        <dsp:cNvPr id="0" name=""/>
        <dsp:cNvSpPr/>
      </dsp:nvSpPr>
      <dsp:spPr>
        <a:xfrm>
          <a:off x="1428350" y="552534"/>
          <a:ext cx="1357377" cy="3683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t" anchorCtr="0">
          <a:noAutofit/>
        </a:bodyPr>
        <a:lstStyle/>
        <a:p>
          <a:pPr marL="0" lvl="0" indent="0" algn="ctr" defTabSz="533400">
            <a:lnSpc>
              <a:spcPct val="90000"/>
            </a:lnSpc>
            <a:spcBef>
              <a:spcPct val="0"/>
            </a:spcBef>
            <a:spcAft>
              <a:spcPct val="35000"/>
            </a:spcAft>
            <a:buNone/>
          </a:pPr>
          <a:r>
            <a:rPr lang="en-US" sz="1200" kern="1200" dirty="0">
              <a:solidFill>
                <a:srgbClr val="1F5E7F"/>
              </a:solidFill>
            </a:rPr>
            <a:t>May 2020</a:t>
          </a:r>
        </a:p>
      </dsp:txBody>
      <dsp:txXfrm>
        <a:off x="1428350" y="552534"/>
        <a:ext cx="1357377" cy="368356"/>
      </dsp:txXfrm>
    </dsp:sp>
    <dsp:sp modelId="{320C77F2-F52E-40E5-BD08-9DDD77339364}">
      <dsp:nvSpPr>
        <dsp:cNvPr id="0" name=""/>
        <dsp:cNvSpPr/>
      </dsp:nvSpPr>
      <dsp:spPr>
        <a:xfrm>
          <a:off x="2060994" y="414400"/>
          <a:ext cx="92089" cy="9208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1B6394-2FE3-4992-B197-342A91900CE6}">
      <dsp:nvSpPr>
        <dsp:cNvPr id="0" name=""/>
        <dsp:cNvSpPr/>
      </dsp:nvSpPr>
      <dsp:spPr>
        <a:xfrm>
          <a:off x="2853596" y="0"/>
          <a:ext cx="1357377" cy="3683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b" anchorCtr="0">
          <a:noAutofit/>
        </a:bodyPr>
        <a:lstStyle/>
        <a:p>
          <a:pPr marL="0" lvl="0" indent="0" algn="ctr" defTabSz="533400">
            <a:lnSpc>
              <a:spcPct val="90000"/>
            </a:lnSpc>
            <a:spcBef>
              <a:spcPct val="0"/>
            </a:spcBef>
            <a:spcAft>
              <a:spcPct val="35000"/>
            </a:spcAft>
            <a:buNone/>
          </a:pPr>
          <a:r>
            <a:rPr lang="en-US" sz="1200" kern="1200">
              <a:solidFill>
                <a:srgbClr val="1F5E7F"/>
              </a:solidFill>
            </a:rPr>
            <a:t>June </a:t>
          </a:r>
          <a:r>
            <a:rPr lang="en-US" sz="1200" kern="1200" dirty="0">
              <a:solidFill>
                <a:srgbClr val="1F5E7F"/>
              </a:solidFill>
            </a:rPr>
            <a:t>2020</a:t>
          </a:r>
        </a:p>
      </dsp:txBody>
      <dsp:txXfrm>
        <a:off x="2853596" y="0"/>
        <a:ext cx="1357377" cy="368356"/>
      </dsp:txXfrm>
    </dsp:sp>
    <dsp:sp modelId="{84B64B55-529C-4292-9E90-911011C03C8E}">
      <dsp:nvSpPr>
        <dsp:cNvPr id="0" name=""/>
        <dsp:cNvSpPr/>
      </dsp:nvSpPr>
      <dsp:spPr>
        <a:xfrm>
          <a:off x="3486240" y="414400"/>
          <a:ext cx="92089" cy="9208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AE3E613-2181-4DA9-9781-73DF41FCA4C6}">
      <dsp:nvSpPr>
        <dsp:cNvPr id="0" name=""/>
        <dsp:cNvSpPr/>
      </dsp:nvSpPr>
      <dsp:spPr>
        <a:xfrm>
          <a:off x="4278842" y="552534"/>
          <a:ext cx="1357377" cy="3683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t" anchorCtr="0">
          <a:noAutofit/>
        </a:bodyPr>
        <a:lstStyle/>
        <a:p>
          <a:pPr marL="0" lvl="0" indent="0" algn="ctr" defTabSz="533400">
            <a:lnSpc>
              <a:spcPct val="90000"/>
            </a:lnSpc>
            <a:spcBef>
              <a:spcPct val="0"/>
            </a:spcBef>
            <a:spcAft>
              <a:spcPct val="35000"/>
            </a:spcAft>
            <a:buNone/>
          </a:pPr>
          <a:r>
            <a:rPr lang="en-US" sz="1200" kern="1200" dirty="0">
              <a:solidFill>
                <a:srgbClr val="1F5E7F"/>
              </a:solidFill>
            </a:rPr>
            <a:t>August 2020</a:t>
          </a:r>
        </a:p>
      </dsp:txBody>
      <dsp:txXfrm>
        <a:off x="4278842" y="552534"/>
        <a:ext cx="1357377" cy="368356"/>
      </dsp:txXfrm>
    </dsp:sp>
    <dsp:sp modelId="{99560F78-7200-464B-9E48-77000C2A1C3E}">
      <dsp:nvSpPr>
        <dsp:cNvPr id="0" name=""/>
        <dsp:cNvSpPr/>
      </dsp:nvSpPr>
      <dsp:spPr>
        <a:xfrm>
          <a:off x="4911486" y="414400"/>
          <a:ext cx="92089" cy="9208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D793884-9392-4940-867B-1F3B92F60A28}">
      <dsp:nvSpPr>
        <dsp:cNvPr id="0" name=""/>
        <dsp:cNvSpPr/>
      </dsp:nvSpPr>
      <dsp:spPr>
        <a:xfrm>
          <a:off x="5704088" y="0"/>
          <a:ext cx="1357377" cy="368356"/>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5344" tIns="85344" rIns="85344" bIns="85344" numCol="1" spcCol="1270" anchor="b" anchorCtr="0">
          <a:noAutofit/>
        </a:bodyPr>
        <a:lstStyle/>
        <a:p>
          <a:pPr marL="0" lvl="0" indent="0" algn="ctr" defTabSz="533400">
            <a:lnSpc>
              <a:spcPct val="90000"/>
            </a:lnSpc>
            <a:spcBef>
              <a:spcPct val="0"/>
            </a:spcBef>
            <a:spcAft>
              <a:spcPct val="35000"/>
            </a:spcAft>
            <a:buNone/>
          </a:pPr>
          <a:r>
            <a:rPr lang="en-US" sz="1200" kern="1200" dirty="0">
              <a:solidFill>
                <a:srgbClr val="1F5E7F"/>
              </a:solidFill>
            </a:rPr>
            <a:t>September 2020</a:t>
          </a:r>
        </a:p>
      </dsp:txBody>
      <dsp:txXfrm>
        <a:off x="5704088" y="0"/>
        <a:ext cx="1357377" cy="368356"/>
      </dsp:txXfrm>
    </dsp:sp>
    <dsp:sp modelId="{C8F1CF18-5E04-4A38-BD32-54F92CA4D205}">
      <dsp:nvSpPr>
        <dsp:cNvPr id="0" name=""/>
        <dsp:cNvSpPr/>
      </dsp:nvSpPr>
      <dsp:spPr>
        <a:xfrm>
          <a:off x="6336732" y="414400"/>
          <a:ext cx="92089" cy="92089"/>
        </a:xfrm>
        <a:prstGeom prst="ellipse">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Tree>
</dsp:drawing>
</file>

<file path=ppt/diagrams/layout1.xml><?xml version="1.0" encoding="utf-8"?>
<dgm:layoutDef xmlns:dgm="http://schemas.openxmlformats.org/drawingml/2006/diagram" xmlns:a="http://schemas.openxmlformats.org/drawingml/2006/main" uniqueId="urn:microsoft.com/office/officeart/2005/8/layout/hProcess11">
  <dgm:title val=""/>
  <dgm:desc val=""/>
  <dgm:catLst>
    <dgm:cat type="process" pri="8000"/>
    <dgm:cat type="convert" pri="14000"/>
  </dgm:catLst>
  <dgm:sampData useDef="1">
    <dgm:dataModel>
      <dgm:pt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hoose name="Name1">
      <dgm:if name="Name2" func="var" arg="dir" op="equ" val="norm">
        <dgm:constrLst>
          <dgm:constr type="w" for="ch" forName="arrow" refType="w"/>
          <dgm:constr type="h" for="ch" forName="arrow" refType="h" fact="0.4"/>
          <dgm:constr type="ctrY" for="ch" forName="arrow" refType="h" fact="0.5"/>
          <dgm:constr type="l" for="ch" forName="arrow"/>
          <dgm:constr type="w" for="ch" forName="points" refType="w" fact="0.9"/>
          <dgm:constr type="h" for="ch" forName="points" refType="h"/>
          <dgm:constr type="t" for="ch" forName="points"/>
          <dgm:constr type="l" for="ch" forName="points"/>
        </dgm:constrLst>
      </dgm:if>
      <dgm:else name="Name3">
        <dgm:constrLst>
          <dgm:constr type="w" for="ch" forName="arrow" refType="w"/>
          <dgm:constr type="h" for="ch" forName="arrow" refType="h" fact="0.4"/>
          <dgm:constr type="ctrY" for="ch" forName="arrow" refType="h" fact="0.5"/>
          <dgm:constr type="r" for="ch" forName="arrow" refType="w"/>
          <dgm:constr type="w" for="ch" forName="points" refType="w" fact="0.9"/>
          <dgm:constr type="h" for="ch" forName="points" refType="h"/>
          <dgm:constr type="t" for="ch" forName="points"/>
          <dgm:constr type="r" for="ch" forName="points" refType="w"/>
        </dgm:constrLst>
      </dgm:else>
    </dgm:choose>
    <dgm:ruleLst/>
    <dgm:layoutNode name="arrow" styleLbl="bgShp">
      <dgm:alg type="sp"/>
      <dgm:choose name="Name4">
        <dgm:if name="Name5" func="var" arg="dir" op="equ" val="norm">
          <dgm:shape xmlns:r="http://schemas.openxmlformats.org/officeDocument/2006/relationships" type="notchedRightArrow" r:blip="">
            <dgm:adjLst/>
          </dgm:shape>
        </dgm:if>
        <dgm:else name="Name6">
          <dgm:shape xmlns:r="http://schemas.openxmlformats.org/officeDocument/2006/relationships" rot="180" type="notchedRightArrow" r:blip="">
            <dgm:adjLst/>
          </dgm:shape>
        </dgm:else>
      </dgm:choose>
      <dgm:presOf/>
      <dgm:constrLst/>
      <dgm:ruleLst/>
    </dgm:layoutNode>
    <dgm:layoutNode name="points">
      <dgm:choose name="Name7">
        <dgm:if name="Name8" func="var" arg="dir" op="equ" val="norm">
          <dgm:alg type="lin">
            <dgm:param type="linDir" val="fromL"/>
          </dgm:alg>
        </dgm:if>
        <dgm:else name="Name9">
          <dgm:alg type="lin">
            <dgm:param type="linDir" val="fromR"/>
          </dgm:alg>
        </dgm:else>
      </dgm:choose>
      <dgm:shape xmlns:r="http://schemas.openxmlformats.org/officeDocument/2006/relationships" r:blip="">
        <dgm:adjLst/>
      </dgm:shape>
      <dgm:presOf/>
      <dgm:constrLst>
        <dgm:constr type="w" for="ch" forName="compositeA" refType="w"/>
        <dgm:constr type="h" for="ch" forName="compositeA" refType="h"/>
        <dgm:constr type="w" for="ch" forName="compositeB" refType="w" refFor="ch" refForName="compositeA" op="equ"/>
        <dgm:constr type="h" for="ch" forName="compositeB" refType="h" refFor="ch" refForName="compositeA" op="equ"/>
        <dgm:constr type="primFontSz" for="des" ptType="node" op="equ" val="65"/>
        <dgm:constr type="w" for="ch" forName="space" refType="w" refFor="ch" refForName="compositeA" op="equ" fact="0.05"/>
      </dgm:constrLst>
      <dgm:ruleLst/>
      <dgm:forEach name="Name10" axis="ch" ptType="node">
        <dgm:choose name="Name11">
          <dgm:if name="Name12" axis="self" ptType="node" func="posOdd" op="equ" val="1">
            <dgm:layoutNode name="compositeA">
              <dgm:alg type="composite"/>
              <dgm:shape xmlns:r="http://schemas.openxmlformats.org/officeDocument/2006/relationships" r:blip="">
                <dgm:adjLst/>
              </dgm:shape>
              <dgm:presOf/>
              <dgm:constrLst>
                <dgm:constr type="w" for="ch" forName="textA" refType="w"/>
                <dgm:constr type="h" for="ch" forName="textA" refType="h" fact="0.4"/>
                <dgm:constr type="t" for="ch" forName="textA"/>
                <dgm:constr type="l" for="ch" forName="textA"/>
                <dgm:constr type="h" for="ch" forName="circleA" refType="h" fact="0.1"/>
                <dgm:constr type="h" for="ch" forName="circleA" refType="w" op="lte"/>
                <dgm:constr type="w" for="ch" forName="circleA" refType="h" refFor="ch" refForName="circleA" op="equ"/>
                <dgm:constr type="ctrY" for="ch" forName="circleA" refType="h" fact="0.5"/>
                <dgm:constr type="ctrX" for="ch" forName="circleA" refType="w" refFor="ch" refForName="textA" fact="0.5"/>
                <dgm:constr type="w" for="ch" forName="spaceA" refType="w"/>
                <dgm:constr type="h" for="ch" forName="spaceA" refType="h" fact="0.4"/>
                <dgm:constr type="b" for="ch" forName="spaceA" refType="h"/>
                <dgm:constr type="l" for="ch" forName="spaceA"/>
              </dgm:constrLst>
              <dgm:ruleLst/>
              <dgm:layoutNode name="textA" styleLbl="revTx">
                <dgm:varLst>
                  <dgm:bulletEnabled val="1"/>
                </dgm:varLst>
                <dgm:alg type="tx">
                  <dgm:param type="txAnchorVert" val="b"/>
                  <dgm:param type="txAnchorVertCh" val="b"/>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A">
                <dgm:alg type="sp"/>
                <dgm:shape xmlns:r="http://schemas.openxmlformats.org/officeDocument/2006/relationships" type="ellipse" r:blip="">
                  <dgm:adjLst/>
                </dgm:shape>
                <dgm:presOf/>
                <dgm:constrLst/>
                <dgm:ruleLst/>
              </dgm:layoutNode>
              <dgm:layoutNode name="spaceA">
                <dgm:alg type="sp"/>
                <dgm:shape xmlns:r="http://schemas.openxmlformats.org/officeDocument/2006/relationships" r:blip="">
                  <dgm:adjLst/>
                </dgm:shape>
                <dgm:presOf/>
                <dgm:constrLst/>
                <dgm:ruleLst/>
              </dgm:layoutNode>
            </dgm:layoutNode>
          </dgm:if>
          <dgm:else name="Name13">
            <dgm:layoutNode name="compositeB">
              <dgm:alg type="composite"/>
              <dgm:shape xmlns:r="http://schemas.openxmlformats.org/officeDocument/2006/relationships" r:blip="">
                <dgm:adjLst/>
              </dgm:shape>
              <dgm:presOf/>
              <dgm:constrLst>
                <dgm:constr type="w" for="ch" forName="textB" refType="w"/>
                <dgm:constr type="h" for="ch" forName="textB" refType="h" fact="0.4"/>
                <dgm:constr type="b" for="ch" forName="textB" refType="h"/>
                <dgm:constr type="l" for="ch" forName="textB"/>
                <dgm:constr type="h" for="ch" forName="circleB" refType="h" fact="0.1"/>
                <dgm:constr type="w" for="ch" forName="circleB" refType="h" refFor="ch" refForName="circleB" op="equ"/>
                <dgm:constr type="h" for="ch" forName="circleB" refType="w" op="lte"/>
                <dgm:constr type="ctrY" for="ch" forName="circleB" refType="h" fact="0.5"/>
                <dgm:constr type="ctrX" for="ch" forName="circleB" refType="w" refFor="ch" refForName="textB" fact="0.5"/>
                <dgm:constr type="w" for="ch" forName="spaceB" refType="w"/>
                <dgm:constr type="h" for="ch" forName="spaceB" refType="h" fact="0.4"/>
                <dgm:constr type="t" for="ch" forName="spaceB"/>
                <dgm:constr type="l" for="ch" forName="spaceB"/>
              </dgm:constrLst>
              <dgm:ruleLst/>
              <dgm:layoutNode name="textB" styleLbl="revTx">
                <dgm:varLst>
                  <dgm:bulletEnabled val="1"/>
                </dgm:varLst>
                <dgm:alg type="tx">
                  <dgm:param type="txAnchorVert" val="t"/>
                  <dgm:param type="txAnchorVertCh" val="t"/>
                  <dgm:param type="txAnchorHorzCh" val="ctr"/>
                </dgm:alg>
                <dgm:shape xmlns:r="http://schemas.openxmlformats.org/officeDocument/2006/relationships" type="rect" r:blip="">
                  <dgm:adjLst/>
                </dgm:shape>
                <dgm:presOf axis="desOrSelf" ptType="node"/>
                <dgm:constrLst/>
                <dgm:ruleLst>
                  <dgm:rule type="primFontSz" val="5" fact="NaN" max="NaN"/>
                </dgm:ruleLst>
              </dgm:layoutNode>
              <dgm:layoutNode name="circleB">
                <dgm:alg type="sp"/>
                <dgm:shape xmlns:r="http://schemas.openxmlformats.org/officeDocument/2006/relationships" type="ellipse" r:blip="">
                  <dgm:adjLst/>
                </dgm:shape>
                <dgm:presOf/>
                <dgm:constrLst/>
                <dgm:ruleLst/>
              </dgm:layoutNode>
              <dgm:layoutNode name="spaceB">
                <dgm:alg type="sp"/>
                <dgm:shape xmlns:r="http://schemas.openxmlformats.org/officeDocument/2006/relationships" r:blip="">
                  <dgm:adjLst/>
                </dgm:shape>
                <dgm:presOf/>
                <dgm:constrLst/>
                <dgm:ruleLst/>
              </dgm:layoutNode>
            </dgm:layoutNode>
          </dgm:else>
        </dgm:choose>
        <dgm:forEach name="Name14" axis="followSib" ptType="sibTrans" cnt="1">
          <dgm:layoutNode name="space">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rawings/_rels/vmlDrawing1.vml.rels><?xml version="1.0" encoding="UTF-8" standalone="yes"?>
<Relationships xmlns="http://schemas.openxmlformats.org/package/2006/relationships"><Relationship Id="rId1" Type="http://schemas.openxmlformats.org/officeDocument/2006/relationships/image" Target="../media/image13.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14.e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7072"/>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sz="quarter" idx="1"/>
          </p:nvPr>
        </p:nvSpPr>
        <p:spPr>
          <a:xfrm>
            <a:off x="3978132" y="0"/>
            <a:ext cx="3043343" cy="467072"/>
          </a:xfrm>
          <a:prstGeom prst="rect">
            <a:avLst/>
          </a:prstGeom>
        </p:spPr>
        <p:txBody>
          <a:bodyPr vert="horz" lIns="93324" tIns="46662" rIns="93324" bIns="46662" rtlCol="0"/>
          <a:lstStyle>
            <a:lvl1pPr algn="r">
              <a:defRPr sz="1200"/>
            </a:lvl1pPr>
          </a:lstStyle>
          <a:p>
            <a:fld id="{C36E3805-AD9B-4A52-9932-9518349B014C}" type="datetimeFigureOut">
              <a:rPr lang="en-US" smtClean="0"/>
              <a:t>9/16/2020</a:t>
            </a:fld>
            <a:endParaRPr lang="en-US"/>
          </a:p>
        </p:txBody>
      </p:sp>
      <p:sp>
        <p:nvSpPr>
          <p:cNvPr id="4" name="Footer Placeholder 3"/>
          <p:cNvSpPr>
            <a:spLocks noGrp="1"/>
          </p:cNvSpPr>
          <p:nvPr>
            <p:ph type="ftr" sz="quarter" idx="2"/>
          </p:nvPr>
        </p:nvSpPr>
        <p:spPr>
          <a:xfrm>
            <a:off x="0" y="8842030"/>
            <a:ext cx="3043343" cy="467071"/>
          </a:xfrm>
          <a:prstGeom prst="rect">
            <a:avLst/>
          </a:prstGeom>
        </p:spPr>
        <p:txBody>
          <a:bodyPr vert="horz" lIns="93324" tIns="46662" rIns="93324" bIns="46662" rtlCol="0" anchor="b"/>
          <a:lstStyle>
            <a:lvl1pPr algn="l">
              <a:defRPr sz="1200"/>
            </a:lvl1pPr>
          </a:lstStyle>
          <a:p>
            <a:endParaRPr lang="en-US"/>
          </a:p>
        </p:txBody>
      </p:sp>
      <p:sp>
        <p:nvSpPr>
          <p:cNvPr id="5" name="Slide Number Placeholder 4"/>
          <p:cNvSpPr>
            <a:spLocks noGrp="1"/>
          </p:cNvSpPr>
          <p:nvPr>
            <p:ph type="sldNum" sz="quarter" idx="3"/>
          </p:nvPr>
        </p:nvSpPr>
        <p:spPr>
          <a:xfrm>
            <a:off x="3978132" y="8842030"/>
            <a:ext cx="3043343" cy="467071"/>
          </a:xfrm>
          <a:prstGeom prst="rect">
            <a:avLst/>
          </a:prstGeom>
        </p:spPr>
        <p:txBody>
          <a:bodyPr vert="horz" lIns="93324" tIns="46662" rIns="93324" bIns="46662" rtlCol="0" anchor="b"/>
          <a:lstStyle>
            <a:lvl1pPr algn="r">
              <a:defRPr sz="1200"/>
            </a:lvl1pPr>
          </a:lstStyle>
          <a:p>
            <a:fld id="{951C6253-55BE-4FF2-94FA-D222C1BEF2CB}" type="slidenum">
              <a:rPr lang="en-US" smtClean="0"/>
              <a:t>‹#›</a:t>
            </a:fld>
            <a:endParaRPr lang="en-US"/>
          </a:p>
        </p:txBody>
      </p:sp>
    </p:spTree>
    <p:extLst>
      <p:ext uri="{BB962C8B-B14F-4D97-AF65-F5344CB8AC3E}">
        <p14:creationId xmlns:p14="http://schemas.microsoft.com/office/powerpoint/2010/main" val="912877972"/>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43343" cy="467072"/>
          </a:xfrm>
          <a:prstGeom prst="rect">
            <a:avLst/>
          </a:prstGeom>
        </p:spPr>
        <p:txBody>
          <a:bodyPr vert="horz" lIns="93324" tIns="46662" rIns="93324" bIns="46662" rtlCol="0"/>
          <a:lstStyle>
            <a:lvl1pPr algn="l">
              <a:defRPr sz="1200"/>
            </a:lvl1pPr>
          </a:lstStyle>
          <a:p>
            <a:endParaRPr lang="en-US"/>
          </a:p>
        </p:txBody>
      </p:sp>
      <p:sp>
        <p:nvSpPr>
          <p:cNvPr id="3" name="Date Placeholder 2"/>
          <p:cNvSpPr>
            <a:spLocks noGrp="1"/>
          </p:cNvSpPr>
          <p:nvPr>
            <p:ph type="dt" idx="1"/>
          </p:nvPr>
        </p:nvSpPr>
        <p:spPr>
          <a:xfrm>
            <a:off x="3978132" y="0"/>
            <a:ext cx="3043343" cy="467072"/>
          </a:xfrm>
          <a:prstGeom prst="rect">
            <a:avLst/>
          </a:prstGeom>
        </p:spPr>
        <p:txBody>
          <a:bodyPr vert="horz" lIns="93324" tIns="46662" rIns="93324" bIns="46662" rtlCol="0"/>
          <a:lstStyle>
            <a:lvl1pPr algn="r">
              <a:defRPr sz="1200"/>
            </a:lvl1pPr>
          </a:lstStyle>
          <a:p>
            <a:fld id="{B5CF95CB-38D0-4612-8A99-315C46C727DF}" type="datetimeFigureOut">
              <a:rPr lang="en-US" smtClean="0"/>
              <a:t>9/16/2020</a:t>
            </a:fld>
            <a:endParaRPr lang="en-US"/>
          </a:p>
        </p:txBody>
      </p:sp>
      <p:sp>
        <p:nvSpPr>
          <p:cNvPr id="4" name="Slide Image Placeholder 3"/>
          <p:cNvSpPr>
            <a:spLocks noGrp="1" noRot="1" noChangeAspect="1"/>
          </p:cNvSpPr>
          <p:nvPr>
            <p:ph type="sldImg" idx="2"/>
          </p:nvPr>
        </p:nvSpPr>
        <p:spPr>
          <a:xfrm>
            <a:off x="1417638" y="1163638"/>
            <a:ext cx="4187825" cy="3141662"/>
          </a:xfrm>
          <a:prstGeom prst="rect">
            <a:avLst/>
          </a:prstGeom>
          <a:noFill/>
          <a:ln w="12700">
            <a:solidFill>
              <a:prstClr val="black"/>
            </a:solidFill>
          </a:ln>
        </p:spPr>
        <p:txBody>
          <a:bodyPr vert="horz" lIns="93324" tIns="46662" rIns="93324" bIns="46662" rtlCol="0" anchor="ctr"/>
          <a:lstStyle/>
          <a:p>
            <a:endParaRPr lang="en-US"/>
          </a:p>
        </p:txBody>
      </p:sp>
      <p:sp>
        <p:nvSpPr>
          <p:cNvPr id="5" name="Notes Placeholder 4"/>
          <p:cNvSpPr>
            <a:spLocks noGrp="1"/>
          </p:cNvSpPr>
          <p:nvPr>
            <p:ph type="body" sz="quarter" idx="3"/>
          </p:nvPr>
        </p:nvSpPr>
        <p:spPr>
          <a:xfrm>
            <a:off x="702310" y="4480004"/>
            <a:ext cx="5618480" cy="3665458"/>
          </a:xfrm>
          <a:prstGeom prst="rect">
            <a:avLst/>
          </a:prstGeom>
        </p:spPr>
        <p:txBody>
          <a:bodyPr vert="horz" lIns="93324" tIns="46662" rIns="93324" bIns="46662"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842030"/>
            <a:ext cx="3043343" cy="467071"/>
          </a:xfrm>
          <a:prstGeom prst="rect">
            <a:avLst/>
          </a:prstGeom>
        </p:spPr>
        <p:txBody>
          <a:bodyPr vert="horz" lIns="93324" tIns="46662" rIns="93324" bIns="46662" rtlCol="0" anchor="b"/>
          <a:lstStyle>
            <a:lvl1pPr algn="l">
              <a:defRPr sz="1200"/>
            </a:lvl1pPr>
          </a:lstStyle>
          <a:p>
            <a:endParaRPr lang="en-US"/>
          </a:p>
        </p:txBody>
      </p:sp>
      <p:sp>
        <p:nvSpPr>
          <p:cNvPr id="7" name="Slide Number Placeholder 6"/>
          <p:cNvSpPr>
            <a:spLocks noGrp="1"/>
          </p:cNvSpPr>
          <p:nvPr>
            <p:ph type="sldNum" sz="quarter" idx="5"/>
          </p:nvPr>
        </p:nvSpPr>
        <p:spPr>
          <a:xfrm>
            <a:off x="3978132" y="8842030"/>
            <a:ext cx="3043343" cy="467071"/>
          </a:xfrm>
          <a:prstGeom prst="rect">
            <a:avLst/>
          </a:prstGeom>
        </p:spPr>
        <p:txBody>
          <a:bodyPr vert="horz" lIns="93324" tIns="46662" rIns="93324" bIns="46662" rtlCol="0" anchor="b"/>
          <a:lstStyle>
            <a:lvl1pPr algn="r">
              <a:defRPr sz="1200"/>
            </a:lvl1pPr>
          </a:lstStyle>
          <a:p>
            <a:fld id="{B80F4F47-9582-4DC9-BAAE-E03207C09331}" type="slidenum">
              <a:rPr lang="en-US" smtClean="0"/>
              <a:t>‹#›</a:t>
            </a:fld>
            <a:endParaRPr lang="en-US"/>
          </a:p>
        </p:txBody>
      </p:sp>
    </p:spTree>
    <p:extLst>
      <p:ext uri="{BB962C8B-B14F-4D97-AF65-F5344CB8AC3E}">
        <p14:creationId xmlns:p14="http://schemas.microsoft.com/office/powerpoint/2010/main" val="219545917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80F4F47-9582-4DC9-BAAE-E03207C09331}" type="slidenum">
              <a:rPr lang="en-US" smtClean="0"/>
              <a:t>3</a:t>
            </a:fld>
            <a:endParaRPr lang="en-US"/>
          </a:p>
        </p:txBody>
      </p:sp>
    </p:spTree>
    <p:extLst>
      <p:ext uri="{BB962C8B-B14F-4D97-AF65-F5344CB8AC3E}">
        <p14:creationId xmlns:p14="http://schemas.microsoft.com/office/powerpoint/2010/main" val="15521856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80F4F47-9582-4DC9-BAAE-E03207C09331}" type="slidenum">
              <a:rPr lang="en-US" smtClean="0"/>
              <a:t>4</a:t>
            </a:fld>
            <a:endParaRPr lang="en-US"/>
          </a:p>
        </p:txBody>
      </p:sp>
    </p:spTree>
    <p:extLst>
      <p:ext uri="{BB962C8B-B14F-4D97-AF65-F5344CB8AC3E}">
        <p14:creationId xmlns:p14="http://schemas.microsoft.com/office/powerpoint/2010/main" val="267799542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B80F4F47-9582-4DC9-BAAE-E03207C09331}" type="slidenum">
              <a:rPr lang="en-US" smtClean="0"/>
              <a:t>5</a:t>
            </a:fld>
            <a:endParaRPr lang="en-US"/>
          </a:p>
        </p:txBody>
      </p:sp>
    </p:spTree>
    <p:extLst>
      <p:ext uri="{BB962C8B-B14F-4D97-AF65-F5344CB8AC3E}">
        <p14:creationId xmlns:p14="http://schemas.microsoft.com/office/powerpoint/2010/main" val="151498890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B80F4F47-9582-4DC9-BAAE-E03207C09331}" type="slidenum">
              <a:rPr lang="en-US" smtClean="0"/>
              <a:t>8</a:t>
            </a:fld>
            <a:endParaRPr lang="en-US"/>
          </a:p>
        </p:txBody>
      </p:sp>
    </p:spTree>
    <p:extLst>
      <p:ext uri="{BB962C8B-B14F-4D97-AF65-F5344CB8AC3E}">
        <p14:creationId xmlns:p14="http://schemas.microsoft.com/office/powerpoint/2010/main" val="337502353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1.xml"/><Relationship Id="rId4" Type="http://schemas.openxmlformats.org/officeDocument/2006/relationships/image" Target="../media/image4.png"/></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emf"/><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Main Intro Slide">
    <p:spTree>
      <p:nvGrpSpPr>
        <p:cNvPr id="1" name=""/>
        <p:cNvGrpSpPr/>
        <p:nvPr/>
      </p:nvGrpSpPr>
      <p:grpSpPr>
        <a:xfrm>
          <a:off x="0" y="0"/>
          <a:ext cx="0" cy="0"/>
          <a:chOff x="0" y="0"/>
          <a:chExt cx="0" cy="0"/>
        </a:xfrm>
      </p:grpSpPr>
      <p:sp>
        <p:nvSpPr>
          <p:cNvPr id="3" name="Subtitle 2"/>
          <p:cNvSpPr>
            <a:spLocks noGrp="1"/>
          </p:cNvSpPr>
          <p:nvPr>
            <p:ph type="subTitle" idx="1" hasCustomPrompt="1"/>
          </p:nvPr>
        </p:nvSpPr>
        <p:spPr>
          <a:xfrm>
            <a:off x="796775" y="2048451"/>
            <a:ext cx="6858000" cy="1076495"/>
          </a:xfrm>
        </p:spPr>
        <p:txBody>
          <a:bodyPr/>
          <a:lstStyle>
            <a:lvl1pPr marL="0" indent="0" algn="l">
              <a:buNone/>
              <a:defRPr sz="1800">
                <a:latin typeface="Calibri" panose="020F0502020204030204" pitchFamily="34" charset="0"/>
                <a:ea typeface="Segoe UI" panose="020B0502040204020203" pitchFamily="34" charset="0"/>
                <a:cs typeface="Segoe UI" panose="020B0502040204020203"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Energy Savings Assistance Program</a:t>
            </a:r>
          </a:p>
          <a:p>
            <a:endParaRPr lang="en-US"/>
          </a:p>
          <a:p>
            <a:endParaRPr lang="en-US"/>
          </a:p>
        </p:txBody>
      </p:sp>
      <p:sp>
        <p:nvSpPr>
          <p:cNvPr id="14" name="Rectangle 13"/>
          <p:cNvSpPr/>
          <p:nvPr/>
        </p:nvSpPr>
        <p:spPr>
          <a:xfrm>
            <a:off x="1" y="6027939"/>
            <a:ext cx="6828818" cy="460414"/>
          </a:xfrm>
          <a:prstGeom prst="rect">
            <a:avLst/>
          </a:prstGeom>
          <a:solidFill>
            <a:srgbClr val="FED1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a:latin typeface="Calibri" panose="020F0502020204030204" pitchFamily="34" charset="0"/>
            </a:endParaRPr>
          </a:p>
        </p:txBody>
      </p:sp>
      <p:cxnSp>
        <p:nvCxnSpPr>
          <p:cNvPr id="16" name="Straight Connector 15"/>
          <p:cNvCxnSpPr/>
          <p:nvPr/>
        </p:nvCxnSpPr>
        <p:spPr>
          <a:xfrm>
            <a:off x="6828818" y="5987598"/>
            <a:ext cx="0" cy="525294"/>
          </a:xfrm>
          <a:prstGeom prst="line">
            <a:avLst/>
          </a:prstGeom>
          <a:ln w="3175">
            <a:solidFill>
              <a:srgbClr val="D0D0D2"/>
            </a:solidFill>
          </a:ln>
          <a:effectLst/>
        </p:spPr>
        <p:style>
          <a:lnRef idx="2">
            <a:schemeClr val="accent1"/>
          </a:lnRef>
          <a:fillRef idx="0">
            <a:schemeClr val="accent1"/>
          </a:fillRef>
          <a:effectRef idx="1">
            <a:schemeClr val="accent1"/>
          </a:effectRef>
          <a:fontRef idx="minor">
            <a:schemeClr val="tx1"/>
          </a:fontRef>
        </p:style>
      </p:cxnSp>
      <p:sp>
        <p:nvSpPr>
          <p:cNvPr id="4" name="Title 3"/>
          <p:cNvSpPr>
            <a:spLocks noGrp="1"/>
          </p:cNvSpPr>
          <p:nvPr>
            <p:ph type="title"/>
          </p:nvPr>
        </p:nvSpPr>
        <p:spPr>
          <a:xfrm>
            <a:off x="752937" y="675861"/>
            <a:ext cx="7886700" cy="1325563"/>
          </a:xfrm>
        </p:spPr>
        <p:txBody>
          <a:bodyPr anchor="b" anchorCtr="0"/>
          <a:lstStyle>
            <a:lvl1pPr>
              <a:defRPr>
                <a:solidFill>
                  <a:srgbClr val="006369"/>
                </a:solidFill>
                <a:latin typeface="Calibri" panose="020F0502020204030204" pitchFamily="34" charset="0"/>
              </a:defRPr>
            </a:lvl1pPr>
          </a:lstStyle>
          <a:p>
            <a:r>
              <a:rPr lang="en-US"/>
              <a:t>Click to edit Master title style</a:t>
            </a:r>
          </a:p>
        </p:txBody>
      </p:sp>
      <p:pic>
        <p:nvPicPr>
          <p:cNvPr id="12" name="Picture 11"/>
          <p:cNvPicPr>
            <a:picLocks noChangeAspect="1"/>
          </p:cNvPicPr>
          <p:nvPr/>
        </p:nvPicPr>
        <p:blipFill>
          <a:blip r:embed="rId2"/>
          <a:stretch>
            <a:fillRect/>
          </a:stretch>
        </p:blipFill>
        <p:spPr>
          <a:xfrm>
            <a:off x="7158405" y="6024477"/>
            <a:ext cx="1657123" cy="455336"/>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4669" y="6186909"/>
            <a:ext cx="2072340" cy="183644"/>
          </a:xfrm>
          <a:prstGeom prst="rect">
            <a:avLst/>
          </a:prstGeom>
        </p:spPr>
      </p:pic>
    </p:spTree>
    <p:extLst>
      <p:ext uri="{BB962C8B-B14F-4D97-AF65-F5344CB8AC3E}">
        <p14:creationId xmlns:p14="http://schemas.microsoft.com/office/powerpoint/2010/main" val="2009079792"/>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Agenda Slide ">
    <p:bg>
      <p:bgPr>
        <a:solidFill>
          <a:srgbClr val="006369"/>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6551" y="254077"/>
            <a:ext cx="5935717" cy="1325563"/>
          </a:xfrm>
        </p:spPr>
        <p:txBody>
          <a:bodyPr/>
          <a:lstStyle>
            <a:lvl1pPr>
              <a:defRPr baseline="0">
                <a:solidFill>
                  <a:schemeClr val="bg1"/>
                </a:solidFill>
                <a:latin typeface="Calibri" panose="020F0502020204030204" pitchFamily="34" charset="0"/>
              </a:defRPr>
            </a:lvl1pPr>
          </a:lstStyle>
          <a:p>
            <a:r>
              <a:rPr lang="en-US"/>
              <a:t>Agenda</a:t>
            </a:r>
          </a:p>
        </p:txBody>
      </p:sp>
      <p:sp>
        <p:nvSpPr>
          <p:cNvPr id="9" name="Rectangle 8"/>
          <p:cNvSpPr/>
          <p:nvPr/>
        </p:nvSpPr>
        <p:spPr>
          <a:xfrm>
            <a:off x="1" y="6027939"/>
            <a:ext cx="6828818" cy="460414"/>
          </a:xfrm>
          <a:prstGeom prst="rect">
            <a:avLst/>
          </a:prstGeom>
          <a:solidFill>
            <a:srgbClr val="FED1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a:latin typeface="Calibri" panose="020F0502020204030204" pitchFamily="34" charset="0"/>
            </a:endParaRPr>
          </a:p>
        </p:txBody>
      </p:sp>
      <p:sp>
        <p:nvSpPr>
          <p:cNvPr id="11" name="Rectangle 10"/>
          <p:cNvSpPr/>
          <p:nvPr/>
        </p:nvSpPr>
        <p:spPr>
          <a:xfrm>
            <a:off x="6826928" y="0"/>
            <a:ext cx="230819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Calibri" panose="020F0502020204030204" pitchFamily="34" charset="0"/>
            </a:endParaRPr>
          </a:p>
        </p:txBody>
      </p:sp>
      <p:pic>
        <p:nvPicPr>
          <p:cNvPr id="7" name="Picture 6"/>
          <p:cNvPicPr>
            <a:picLocks noChangeAspect="1"/>
          </p:cNvPicPr>
          <p:nvPr/>
        </p:nvPicPr>
        <p:blipFill>
          <a:blip r:embed="rId2"/>
          <a:stretch>
            <a:fillRect/>
          </a:stretch>
        </p:blipFill>
        <p:spPr>
          <a:xfrm>
            <a:off x="7158405" y="6024477"/>
            <a:ext cx="1657123" cy="455336"/>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4669" y="6178031"/>
            <a:ext cx="2072340" cy="183644"/>
          </a:xfrm>
          <a:prstGeom prst="rect">
            <a:avLst/>
          </a:prstGeom>
        </p:spPr>
      </p:pic>
    </p:spTree>
    <p:extLst>
      <p:ext uri="{BB962C8B-B14F-4D97-AF65-F5344CB8AC3E}">
        <p14:creationId xmlns:p14="http://schemas.microsoft.com/office/powerpoint/2010/main" val="2040218799"/>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preserve="1">
  <p:cSld name="Introductions">
    <p:bg>
      <p:bgPr>
        <a:solidFill>
          <a:schemeClr val="accent5"/>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6551" y="254077"/>
            <a:ext cx="5935717" cy="1325563"/>
          </a:xfrm>
        </p:spPr>
        <p:txBody>
          <a:bodyPr/>
          <a:lstStyle>
            <a:lvl1pPr>
              <a:defRPr baseline="0">
                <a:solidFill>
                  <a:schemeClr val="bg1"/>
                </a:solidFill>
                <a:latin typeface="Calibri" panose="020F0502020204030204" pitchFamily="34" charset="0"/>
              </a:defRPr>
            </a:lvl1pPr>
          </a:lstStyle>
          <a:p>
            <a:r>
              <a:rPr lang="en-US"/>
              <a:t>Introductions</a:t>
            </a:r>
          </a:p>
        </p:txBody>
      </p:sp>
      <p:sp>
        <p:nvSpPr>
          <p:cNvPr id="9" name="Rectangle 8"/>
          <p:cNvSpPr/>
          <p:nvPr/>
        </p:nvSpPr>
        <p:spPr>
          <a:xfrm>
            <a:off x="1" y="6027939"/>
            <a:ext cx="6828818" cy="460414"/>
          </a:xfrm>
          <a:prstGeom prst="rect">
            <a:avLst/>
          </a:prstGeom>
          <a:solidFill>
            <a:srgbClr val="FED1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a:latin typeface="Calibri" panose="020F0502020204030204" pitchFamily="34" charset="0"/>
            </a:endParaRPr>
          </a:p>
        </p:txBody>
      </p:sp>
      <p:sp>
        <p:nvSpPr>
          <p:cNvPr id="11" name="Rectangle 10"/>
          <p:cNvSpPr>
            <a:spLocks/>
          </p:cNvSpPr>
          <p:nvPr/>
        </p:nvSpPr>
        <p:spPr>
          <a:xfrm>
            <a:off x="6826928" y="0"/>
            <a:ext cx="230819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Calibri" panose="020F0502020204030204" pitchFamily="34" charset="0"/>
            </a:endParaRPr>
          </a:p>
        </p:txBody>
      </p:sp>
      <p:pic>
        <p:nvPicPr>
          <p:cNvPr id="7" name="Picture 6"/>
          <p:cNvPicPr>
            <a:picLocks noChangeAspect="1"/>
          </p:cNvPicPr>
          <p:nvPr/>
        </p:nvPicPr>
        <p:blipFill>
          <a:blip r:embed="rId2"/>
          <a:stretch>
            <a:fillRect/>
          </a:stretch>
        </p:blipFill>
        <p:spPr>
          <a:xfrm>
            <a:off x="7158405" y="6024477"/>
            <a:ext cx="1657123" cy="455336"/>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4669" y="6178031"/>
            <a:ext cx="2072340" cy="183644"/>
          </a:xfrm>
          <a:prstGeom prst="rect">
            <a:avLst/>
          </a:prstGeom>
        </p:spPr>
      </p:pic>
      <p:pic>
        <p:nvPicPr>
          <p:cNvPr id="1026" name="Picture 2" descr="Related image">
            <a:extLst>
              <a:ext uri="{FF2B5EF4-FFF2-40B4-BE49-F238E27FC236}">
                <a16:creationId xmlns:a16="http://schemas.microsoft.com/office/drawing/2014/main" id="{2C689609-4E47-4256-B6F3-163C30926150}"/>
              </a:ext>
            </a:extLst>
          </p:cNvPr>
          <p:cNvPicPr>
            <a:picLocks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215328" y="254077"/>
            <a:ext cx="16002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0283905"/>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preserve="1">
  <p:cSld name="Section Topics">
    <p:bg>
      <p:bgPr>
        <a:solidFill>
          <a:schemeClr val="accent4"/>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61173" y="230429"/>
            <a:ext cx="5906473" cy="1325563"/>
          </a:xfrm>
        </p:spPr>
        <p:txBody>
          <a:bodyPr/>
          <a:lstStyle>
            <a:lvl1pPr>
              <a:defRPr baseline="0">
                <a:solidFill>
                  <a:schemeClr val="bg1"/>
                </a:solidFill>
              </a:defRPr>
            </a:lvl1pPr>
          </a:lstStyle>
          <a:p>
            <a:r>
              <a:rPr lang="en-US"/>
              <a:t>Section Topics</a:t>
            </a:r>
          </a:p>
        </p:txBody>
      </p:sp>
      <p:sp>
        <p:nvSpPr>
          <p:cNvPr id="9" name="Rectangle 8"/>
          <p:cNvSpPr/>
          <p:nvPr/>
        </p:nvSpPr>
        <p:spPr>
          <a:xfrm>
            <a:off x="1" y="6027939"/>
            <a:ext cx="6828818" cy="460414"/>
          </a:xfrm>
          <a:prstGeom prst="rect">
            <a:avLst/>
          </a:prstGeom>
          <a:solidFill>
            <a:srgbClr val="FED1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a:p>
        </p:txBody>
      </p:sp>
      <p:sp>
        <p:nvSpPr>
          <p:cNvPr id="11" name="Rectangle 10"/>
          <p:cNvSpPr/>
          <p:nvPr/>
        </p:nvSpPr>
        <p:spPr>
          <a:xfrm>
            <a:off x="6826928" y="0"/>
            <a:ext cx="230819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Picture 6"/>
          <p:cNvPicPr>
            <a:picLocks noChangeAspect="1"/>
          </p:cNvPicPr>
          <p:nvPr/>
        </p:nvPicPr>
        <p:blipFill>
          <a:blip r:embed="rId2"/>
          <a:stretch>
            <a:fillRect/>
          </a:stretch>
        </p:blipFill>
        <p:spPr>
          <a:xfrm>
            <a:off x="7158405" y="6024477"/>
            <a:ext cx="1657123" cy="455336"/>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4669" y="6178031"/>
            <a:ext cx="2072340" cy="183644"/>
          </a:xfrm>
          <a:prstGeom prst="rect">
            <a:avLst/>
          </a:prstGeom>
        </p:spPr>
      </p:pic>
    </p:spTree>
    <p:extLst>
      <p:ext uri="{BB962C8B-B14F-4D97-AF65-F5344CB8AC3E}">
        <p14:creationId xmlns:p14="http://schemas.microsoft.com/office/powerpoint/2010/main" val="2802759246"/>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preserve="1">
  <p:cSld name="Safety">
    <p:bg>
      <p:bgPr>
        <a:solidFill>
          <a:schemeClr val="tx2">
            <a:lumMod val="40000"/>
            <a:lumOff val="60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436" y="261960"/>
            <a:ext cx="5931948" cy="1325563"/>
          </a:xfrm>
        </p:spPr>
        <p:txBody>
          <a:bodyPr/>
          <a:lstStyle>
            <a:lvl1pPr>
              <a:defRPr baseline="0">
                <a:solidFill>
                  <a:srgbClr val="006854"/>
                </a:solidFill>
                <a:latin typeface="Calibri" panose="020F0502020204030204" pitchFamily="34" charset="0"/>
              </a:defRPr>
            </a:lvl1pPr>
          </a:lstStyle>
          <a:p>
            <a:r>
              <a:rPr lang="en-US"/>
              <a:t>Safety</a:t>
            </a:r>
          </a:p>
        </p:txBody>
      </p:sp>
      <p:sp>
        <p:nvSpPr>
          <p:cNvPr id="9" name="Rectangle 8"/>
          <p:cNvSpPr/>
          <p:nvPr/>
        </p:nvSpPr>
        <p:spPr>
          <a:xfrm>
            <a:off x="1" y="6027939"/>
            <a:ext cx="6828818" cy="460414"/>
          </a:xfrm>
          <a:prstGeom prst="rect">
            <a:avLst/>
          </a:prstGeom>
          <a:solidFill>
            <a:srgbClr val="FED1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a:latin typeface="Calibri" panose="020F0502020204030204" pitchFamily="34" charset="0"/>
            </a:endParaRPr>
          </a:p>
        </p:txBody>
      </p:sp>
      <p:sp>
        <p:nvSpPr>
          <p:cNvPr id="11" name="Rectangle 10"/>
          <p:cNvSpPr/>
          <p:nvPr/>
        </p:nvSpPr>
        <p:spPr>
          <a:xfrm>
            <a:off x="6826928" y="0"/>
            <a:ext cx="230819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Calibri" panose="020F0502020204030204" pitchFamily="34" charset="0"/>
            </a:endParaRPr>
          </a:p>
        </p:txBody>
      </p:sp>
      <p:pic>
        <p:nvPicPr>
          <p:cNvPr id="7" name="Picture 6"/>
          <p:cNvPicPr>
            <a:picLocks noChangeAspect="1"/>
          </p:cNvPicPr>
          <p:nvPr/>
        </p:nvPicPr>
        <p:blipFill>
          <a:blip r:embed="rId2"/>
          <a:stretch>
            <a:fillRect/>
          </a:stretch>
        </p:blipFill>
        <p:spPr>
          <a:xfrm>
            <a:off x="7158405" y="6024477"/>
            <a:ext cx="1657123" cy="455336"/>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4669" y="6178031"/>
            <a:ext cx="2072340" cy="183644"/>
          </a:xfrm>
          <a:prstGeom prst="rect">
            <a:avLst/>
          </a:prstGeom>
        </p:spPr>
      </p:pic>
    </p:spTree>
    <p:extLst>
      <p:ext uri="{BB962C8B-B14F-4D97-AF65-F5344CB8AC3E}">
        <p14:creationId xmlns:p14="http://schemas.microsoft.com/office/powerpoint/2010/main" val="1137449747"/>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preserve="1">
  <p:cSld name="Section Slide">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436" y="246194"/>
            <a:ext cx="5931948" cy="1325563"/>
          </a:xfrm>
        </p:spPr>
        <p:txBody>
          <a:bodyPr/>
          <a:lstStyle>
            <a:lvl1pPr>
              <a:defRPr baseline="0">
                <a:solidFill>
                  <a:schemeClr val="tx1"/>
                </a:solidFill>
              </a:defRPr>
            </a:lvl1pPr>
          </a:lstStyle>
          <a:p>
            <a:r>
              <a:rPr lang="en-US"/>
              <a:t>Section Slide</a:t>
            </a:r>
          </a:p>
        </p:txBody>
      </p:sp>
      <p:sp>
        <p:nvSpPr>
          <p:cNvPr id="9" name="Rectangle 8"/>
          <p:cNvSpPr/>
          <p:nvPr/>
        </p:nvSpPr>
        <p:spPr>
          <a:xfrm>
            <a:off x="1" y="6027939"/>
            <a:ext cx="6828818" cy="460414"/>
          </a:xfrm>
          <a:prstGeom prst="rect">
            <a:avLst/>
          </a:prstGeom>
          <a:solidFill>
            <a:srgbClr val="FED1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a:p>
        </p:txBody>
      </p:sp>
      <p:sp>
        <p:nvSpPr>
          <p:cNvPr id="11" name="Rectangle 10"/>
          <p:cNvSpPr/>
          <p:nvPr/>
        </p:nvSpPr>
        <p:spPr>
          <a:xfrm>
            <a:off x="6826928" y="0"/>
            <a:ext cx="230819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Picture 6"/>
          <p:cNvPicPr>
            <a:picLocks noChangeAspect="1"/>
          </p:cNvPicPr>
          <p:nvPr/>
        </p:nvPicPr>
        <p:blipFill>
          <a:blip r:embed="rId2"/>
          <a:stretch>
            <a:fillRect/>
          </a:stretch>
        </p:blipFill>
        <p:spPr>
          <a:xfrm>
            <a:off x="7158405" y="6024477"/>
            <a:ext cx="1657123" cy="455336"/>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4669" y="6195787"/>
            <a:ext cx="2072340" cy="183644"/>
          </a:xfrm>
          <a:prstGeom prst="rect">
            <a:avLst/>
          </a:prstGeom>
        </p:spPr>
      </p:pic>
    </p:spTree>
    <p:extLst>
      <p:ext uri="{BB962C8B-B14F-4D97-AF65-F5344CB8AC3E}">
        <p14:creationId xmlns:p14="http://schemas.microsoft.com/office/powerpoint/2010/main" val="641693316"/>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preserve="1">
  <p:cSld name="Sub-Section Slide ">
    <p:bg>
      <p:bgPr>
        <a:gradFill flip="none" rotWithShape="1">
          <a:gsLst>
            <a:gs pos="83000">
              <a:schemeClr val="bg1">
                <a:lumMod val="85000"/>
              </a:schemeClr>
            </a:gs>
            <a:gs pos="49000">
              <a:schemeClr val="bg1">
                <a:lumMod val="95000"/>
              </a:schemeClr>
            </a:gs>
          </a:gsLst>
          <a:lin ang="2700000" scaled="1"/>
          <a:tileRect/>
        </a:gra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448436" y="246194"/>
            <a:ext cx="5931948" cy="1325563"/>
          </a:xfrm>
        </p:spPr>
        <p:txBody>
          <a:bodyPr>
            <a:normAutofit/>
          </a:bodyPr>
          <a:lstStyle>
            <a:lvl1pPr>
              <a:defRPr sz="3200" baseline="0">
                <a:solidFill>
                  <a:schemeClr val="tx1"/>
                </a:solidFill>
              </a:defRPr>
            </a:lvl1pPr>
          </a:lstStyle>
          <a:p>
            <a:r>
              <a:rPr lang="en-US"/>
              <a:t>Sub-Section</a:t>
            </a:r>
          </a:p>
        </p:txBody>
      </p:sp>
      <p:sp>
        <p:nvSpPr>
          <p:cNvPr id="9" name="Rectangle 8"/>
          <p:cNvSpPr/>
          <p:nvPr/>
        </p:nvSpPr>
        <p:spPr>
          <a:xfrm>
            <a:off x="1" y="6027939"/>
            <a:ext cx="6828818" cy="460414"/>
          </a:xfrm>
          <a:prstGeom prst="rect">
            <a:avLst/>
          </a:prstGeom>
          <a:solidFill>
            <a:srgbClr val="FED1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a:p>
        </p:txBody>
      </p:sp>
      <p:sp>
        <p:nvSpPr>
          <p:cNvPr id="11" name="Rectangle 10"/>
          <p:cNvSpPr/>
          <p:nvPr/>
        </p:nvSpPr>
        <p:spPr>
          <a:xfrm>
            <a:off x="6826928" y="0"/>
            <a:ext cx="2308194"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7" name="Picture 6"/>
          <p:cNvPicPr>
            <a:picLocks noChangeAspect="1"/>
          </p:cNvPicPr>
          <p:nvPr/>
        </p:nvPicPr>
        <p:blipFill>
          <a:blip r:embed="rId2"/>
          <a:stretch>
            <a:fillRect/>
          </a:stretch>
        </p:blipFill>
        <p:spPr>
          <a:xfrm>
            <a:off x="7158405" y="6024477"/>
            <a:ext cx="1657123" cy="455336"/>
          </a:xfrm>
          <a:prstGeom prst="rect">
            <a:avLst/>
          </a:prstGeom>
        </p:spPr>
      </p:pic>
      <p:pic>
        <p:nvPicPr>
          <p:cNvPr id="8" name="Picture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34669" y="6195787"/>
            <a:ext cx="2072340" cy="183644"/>
          </a:xfrm>
          <a:prstGeom prst="rect">
            <a:avLst/>
          </a:prstGeom>
        </p:spPr>
      </p:pic>
    </p:spTree>
    <p:extLst>
      <p:ext uri="{BB962C8B-B14F-4D97-AF65-F5344CB8AC3E}">
        <p14:creationId xmlns:p14="http://schemas.microsoft.com/office/powerpoint/2010/main" val="1063016309"/>
      </p:ext>
    </p:extLst>
  </p:cSld>
  <p:clrMapOvr>
    <a:masterClrMapping/>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type="obj" preserve="1">
  <p:cSld name="Content Format Master">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62FE63C3-A73F-4097-86A9-7B28950712B1}" type="datetime1">
              <a:rPr lang="en-US" smtClean="0"/>
              <a:pPr/>
              <a:t>9/16/2020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E94BA17-8AE8-4651-9FD9-8589E5D42325}" type="slidenum">
              <a:rPr lang="en-US" smtClean="0"/>
              <a:pPr/>
              <a:t>‹#›</a:t>
            </a:fld>
            <a:endParaRPr lang="en-US"/>
          </a:p>
        </p:txBody>
      </p:sp>
    </p:spTree>
    <p:extLst>
      <p:ext uri="{BB962C8B-B14F-4D97-AF65-F5344CB8AC3E}">
        <p14:creationId xmlns:p14="http://schemas.microsoft.com/office/powerpoint/2010/main" val="1262724383"/>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Two Column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628650" y="1825625"/>
            <a:ext cx="3886200" cy="4351338"/>
          </a:xfrm>
        </p:spPr>
        <p:txBody>
          <a:bodyPr>
            <a:normAutofit/>
          </a:bodyPr>
          <a:lstStyle>
            <a:lvl1pPr>
              <a:defRPr sz="1800"/>
            </a:lvl1pPr>
            <a:lvl2pPr>
              <a:defRPr sz="1600"/>
            </a:lvl2pPr>
            <a:lvl3pPr>
              <a:defRPr sz="1400"/>
            </a:lvl3pPr>
            <a:lvl4pPr>
              <a:defRPr sz="1200"/>
            </a:lvl4pPr>
            <a:lvl5pPr>
              <a:defRPr sz="10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29150" y="1825625"/>
            <a:ext cx="3886200" cy="4351338"/>
          </a:xfrm>
        </p:spPr>
        <p:txBody>
          <a:bodyPr>
            <a:normAutofit/>
          </a:bodyPr>
          <a:lstStyle>
            <a:lvl1pPr>
              <a:defRPr sz="1800"/>
            </a:lvl1pPr>
            <a:lvl2pPr>
              <a:defRPr sz="1600"/>
            </a:lvl2pPr>
            <a:lvl3pPr>
              <a:defRPr sz="1400"/>
            </a:lvl3pPr>
            <a:lvl4pPr>
              <a:defRPr sz="1200"/>
            </a:lvl4pPr>
            <a:lvl5pPr>
              <a:defRPr sz="1000"/>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66DB8819-B877-4AAF-AB71-63C59D44BF13}" type="datetime1">
              <a:rPr lang="en-US" smtClean="0"/>
              <a:t>9/16/2020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E94BA17-8AE8-4651-9FD9-8589E5D42325}" type="slidenum">
              <a:rPr lang="en-US" smtClean="0"/>
              <a:t>‹#›</a:t>
            </a:fld>
            <a:endParaRPr lang="en-US"/>
          </a:p>
        </p:txBody>
      </p:sp>
    </p:spTree>
    <p:extLst>
      <p:ext uri="{BB962C8B-B14F-4D97-AF65-F5344CB8AC3E}">
        <p14:creationId xmlns:p14="http://schemas.microsoft.com/office/powerpoint/2010/main" val="18794696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1AE2EBC-325E-46EC-87DD-6EC14BFC4DB2}" type="datetime1">
              <a:rPr lang="en-US" smtClean="0"/>
              <a:t>9/16/2020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E94BA17-8AE8-4651-9FD9-8589E5D42325}" type="slidenum">
              <a:rPr lang="en-US" smtClean="0"/>
              <a:t>‹#›</a:t>
            </a:fld>
            <a:endParaRPr lang="en-US"/>
          </a:p>
        </p:txBody>
      </p:sp>
    </p:spTree>
    <p:extLst>
      <p:ext uri="{BB962C8B-B14F-4D97-AF65-F5344CB8AC3E}">
        <p14:creationId xmlns:p14="http://schemas.microsoft.com/office/powerpoint/2010/main" val="5678322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userDrawn="1">
  <p:cSld name="SCE Title Slide White ">
    <p:spTree>
      <p:nvGrpSpPr>
        <p:cNvPr id="1" name=""/>
        <p:cNvGrpSpPr/>
        <p:nvPr/>
      </p:nvGrpSpPr>
      <p:grpSpPr>
        <a:xfrm>
          <a:off x="0" y="0"/>
          <a:ext cx="0" cy="0"/>
          <a:chOff x="0" y="0"/>
          <a:chExt cx="0" cy="0"/>
        </a:xfrm>
      </p:grpSpPr>
      <p:sp>
        <p:nvSpPr>
          <p:cNvPr id="3" name="Subtitle 2"/>
          <p:cNvSpPr>
            <a:spLocks noGrp="1"/>
          </p:cNvSpPr>
          <p:nvPr>
            <p:ph type="subTitle" idx="1"/>
          </p:nvPr>
        </p:nvSpPr>
        <p:spPr>
          <a:xfrm>
            <a:off x="796775" y="2048451"/>
            <a:ext cx="6858000" cy="1076495"/>
          </a:xfrm>
        </p:spPr>
        <p:txBody>
          <a:bodyPr/>
          <a:lstStyle>
            <a:lvl1pPr marL="0" indent="0" algn="l">
              <a:buNone/>
              <a:defRPr sz="1800">
                <a:latin typeface="Segoe UI" panose="020B0502040204020203" pitchFamily="34" charset="0"/>
                <a:ea typeface="Segoe UI" panose="020B0502040204020203" pitchFamily="34" charset="0"/>
                <a:cs typeface="Segoe UI" panose="020B0502040204020203" pitchFamily="34" charset="0"/>
              </a:defRPr>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a:p>
            <a:endParaRPr lang="en-US"/>
          </a:p>
          <a:p>
            <a:endParaRPr lang="en-US"/>
          </a:p>
        </p:txBody>
      </p:sp>
      <p:sp>
        <p:nvSpPr>
          <p:cNvPr id="14" name="Rectangle 13"/>
          <p:cNvSpPr/>
          <p:nvPr userDrawn="1"/>
        </p:nvSpPr>
        <p:spPr>
          <a:xfrm>
            <a:off x="1" y="6027939"/>
            <a:ext cx="6828818" cy="460414"/>
          </a:xfrm>
          <a:prstGeom prst="rect">
            <a:avLst/>
          </a:prstGeom>
          <a:solidFill>
            <a:srgbClr val="FED14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a:p>
        </p:txBody>
      </p:sp>
      <p:cxnSp>
        <p:nvCxnSpPr>
          <p:cNvPr id="16" name="Straight Connector 15"/>
          <p:cNvCxnSpPr/>
          <p:nvPr userDrawn="1"/>
        </p:nvCxnSpPr>
        <p:spPr>
          <a:xfrm>
            <a:off x="6828818" y="5987598"/>
            <a:ext cx="0" cy="525294"/>
          </a:xfrm>
          <a:prstGeom prst="line">
            <a:avLst/>
          </a:prstGeom>
          <a:ln w="3175">
            <a:solidFill>
              <a:srgbClr val="D0D0D2"/>
            </a:solidFill>
          </a:ln>
          <a:effectLst/>
        </p:spPr>
        <p:style>
          <a:lnRef idx="2">
            <a:schemeClr val="accent1"/>
          </a:lnRef>
          <a:fillRef idx="0">
            <a:schemeClr val="accent1"/>
          </a:fillRef>
          <a:effectRef idx="1">
            <a:schemeClr val="accent1"/>
          </a:effectRef>
          <a:fontRef idx="minor">
            <a:schemeClr val="tx1"/>
          </a:fontRef>
        </p:style>
      </p:cxnSp>
      <p:sp>
        <p:nvSpPr>
          <p:cNvPr id="4" name="Title 3"/>
          <p:cNvSpPr>
            <a:spLocks noGrp="1"/>
          </p:cNvSpPr>
          <p:nvPr>
            <p:ph type="title"/>
          </p:nvPr>
        </p:nvSpPr>
        <p:spPr>
          <a:xfrm>
            <a:off x="752937" y="675861"/>
            <a:ext cx="7886700" cy="1325563"/>
          </a:xfrm>
        </p:spPr>
        <p:txBody>
          <a:bodyPr anchor="b" anchorCtr="0"/>
          <a:lstStyle>
            <a:lvl1pPr>
              <a:defRPr>
                <a:solidFill>
                  <a:srgbClr val="006369"/>
                </a:solidFill>
              </a:defRPr>
            </a:lvl1pPr>
          </a:lstStyle>
          <a:p>
            <a:r>
              <a:rPr lang="en-US"/>
              <a:t>Click to edit Master title style</a:t>
            </a:r>
          </a:p>
        </p:txBody>
      </p:sp>
      <p:pic>
        <p:nvPicPr>
          <p:cNvPr id="12" name="Picture 11"/>
          <p:cNvPicPr>
            <a:picLocks noChangeAspect="1"/>
          </p:cNvPicPr>
          <p:nvPr userDrawn="1"/>
        </p:nvPicPr>
        <p:blipFill>
          <a:blip r:embed="rId2"/>
          <a:stretch>
            <a:fillRect/>
          </a:stretch>
        </p:blipFill>
        <p:spPr>
          <a:xfrm>
            <a:off x="7158405" y="6024477"/>
            <a:ext cx="1657123" cy="455336"/>
          </a:xfrm>
          <a:prstGeom prst="rect">
            <a:avLst/>
          </a:prstGeom>
        </p:spPr>
      </p:pic>
      <p:pic>
        <p:nvPicPr>
          <p:cNvPr id="8" name="Picture 7"/>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934669" y="6186909"/>
            <a:ext cx="2072340" cy="183644"/>
          </a:xfrm>
          <a:prstGeom prst="rect">
            <a:avLst/>
          </a:prstGeom>
        </p:spPr>
      </p:pic>
    </p:spTree>
    <p:extLst>
      <p:ext uri="{BB962C8B-B14F-4D97-AF65-F5344CB8AC3E}">
        <p14:creationId xmlns:p14="http://schemas.microsoft.com/office/powerpoint/2010/main" val="329089610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secHead">
  <p:cSld name="4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807871"/>
            <a:ext cx="7886700" cy="3284737"/>
          </a:xfrm>
        </p:spPr>
        <p:txBody>
          <a:bodyPr anchor="b">
            <a:normAutofit/>
          </a:bodyPr>
          <a:lstStyle>
            <a:lvl1pPr>
              <a:defRPr sz="2400">
                <a:latin typeface="Calibri" panose="020F0502020204030204" pitchFamily="34" charset="0"/>
              </a:defRPr>
            </a:lvl1pPr>
          </a:lstStyle>
          <a:p>
            <a:r>
              <a:rPr lang="en-US"/>
              <a:t>Click to edit Master title style</a:t>
            </a:r>
          </a:p>
        </p:txBody>
      </p:sp>
      <p:sp>
        <p:nvSpPr>
          <p:cNvPr id="3" name="Text Placeholder 2"/>
          <p:cNvSpPr>
            <a:spLocks noGrp="1"/>
          </p:cNvSpPr>
          <p:nvPr>
            <p:ph type="body" idx="1" hasCustomPrompt="1"/>
          </p:nvPr>
        </p:nvSpPr>
        <p:spPr>
          <a:xfrm>
            <a:off x="623888" y="4092608"/>
            <a:ext cx="7886700" cy="1997045"/>
          </a:xfrm>
        </p:spPr>
        <p:txBody>
          <a:bodyPr>
            <a:normAutofit/>
          </a:bodyPr>
          <a:lstStyle>
            <a:lvl1pPr marL="0" indent="0">
              <a:buNone/>
              <a:defRPr sz="1600">
                <a:solidFill>
                  <a:schemeClr val="bg1">
                    <a:lumMod val="50000"/>
                  </a:schemeClr>
                </a:solidFill>
                <a:latin typeface="Calibri" panose="020F0502020204030204" pitchFamily="34" charset="0"/>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Energy Savings Assistance Program</a:t>
            </a:r>
          </a:p>
        </p:txBody>
      </p:sp>
      <p:sp>
        <p:nvSpPr>
          <p:cNvPr id="9" name="Rectangle 8">
            <a:extLst>
              <a:ext uri="{FF2B5EF4-FFF2-40B4-BE49-F238E27FC236}">
                <a16:creationId xmlns:a16="http://schemas.microsoft.com/office/drawing/2014/main" id="{01E9E7CC-7A12-4349-85FD-CC3A15E34B55}"/>
              </a:ext>
            </a:extLst>
          </p:cNvPr>
          <p:cNvSpPr/>
          <p:nvPr userDrawn="1"/>
        </p:nvSpPr>
        <p:spPr>
          <a:xfrm>
            <a:off x="0" y="0"/>
            <a:ext cx="9144000" cy="457200"/>
          </a:xfrm>
          <a:prstGeom prst="rect">
            <a:avLst/>
          </a:prstGeom>
          <a:solidFill>
            <a:schemeClr val="accent5">
              <a:lumMod val="60000"/>
              <a:lumOff val="40000"/>
            </a:schemeClr>
          </a:solidFill>
          <a:ln>
            <a:solidFill>
              <a:schemeClr val="accent5">
                <a:lumMod val="60000"/>
                <a:lumOff val="40000"/>
              </a:schemeClr>
            </a:solid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US" sz="1350">
              <a:latin typeface="Calibri" panose="020F0502020204030204" pitchFamily="34" charset="0"/>
            </a:endParaRPr>
          </a:p>
        </p:txBody>
      </p:sp>
      <p:pic>
        <p:nvPicPr>
          <p:cNvPr id="10" name="Picture 9">
            <a:extLst>
              <a:ext uri="{FF2B5EF4-FFF2-40B4-BE49-F238E27FC236}">
                <a16:creationId xmlns:a16="http://schemas.microsoft.com/office/drawing/2014/main" id="{F6D814B9-D771-4012-9CC7-FC591A686288}"/>
              </a:ext>
            </a:extLst>
          </p:cNvPr>
          <p:cNvPicPr>
            <a:picLocks noChangeAspect="1"/>
          </p:cNvPicPr>
          <p:nvPr userDrawn="1"/>
        </p:nvPicPr>
        <p:blipFill>
          <a:blip r:embed="rId2"/>
          <a:stretch>
            <a:fillRect/>
          </a:stretch>
        </p:blipFill>
        <p:spPr>
          <a:xfrm>
            <a:off x="623888" y="807871"/>
            <a:ext cx="1585211" cy="840195"/>
          </a:xfrm>
          <a:prstGeom prst="rect">
            <a:avLst/>
          </a:prstGeom>
        </p:spPr>
      </p:pic>
    </p:spTree>
    <p:extLst>
      <p:ext uri="{BB962C8B-B14F-4D97-AF65-F5344CB8AC3E}">
        <p14:creationId xmlns:p14="http://schemas.microsoft.com/office/powerpoint/2010/main" val="2370909042"/>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Divider Slide 2">
    <p:bg>
      <p:bgPr>
        <a:solidFill>
          <a:schemeClr val="bg1">
            <a:lumMod val="85000"/>
          </a:schemeClr>
        </a:solid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377928" y="1141876"/>
            <a:ext cx="5270705" cy="1325563"/>
          </a:xfrm>
        </p:spPr>
        <p:txBody>
          <a:bodyPr/>
          <a:lstStyle>
            <a:lvl1pPr>
              <a:defRPr>
                <a:solidFill>
                  <a:schemeClr val="tx1"/>
                </a:solidFill>
              </a:defRPr>
            </a:lvl1pPr>
          </a:lstStyle>
          <a:p>
            <a:r>
              <a:rPr lang="en-US"/>
              <a:t>Divider Slide Title</a:t>
            </a:r>
          </a:p>
        </p:txBody>
      </p:sp>
      <p:sp>
        <p:nvSpPr>
          <p:cNvPr id="6" name="Rectangle 5"/>
          <p:cNvSpPr/>
          <p:nvPr userDrawn="1"/>
        </p:nvSpPr>
        <p:spPr>
          <a:xfrm>
            <a:off x="1" y="6027939"/>
            <a:ext cx="7264153" cy="460414"/>
          </a:xfrm>
          <a:prstGeom prst="rect">
            <a:avLst/>
          </a:prstGeom>
          <a:solidFill>
            <a:srgbClr val="FFD04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1350"/>
          </a:p>
        </p:txBody>
      </p:sp>
      <p:pic>
        <p:nvPicPr>
          <p:cNvPr id="7" name="Picture 6"/>
          <p:cNvPicPr>
            <a:picLocks noChangeAspect="1"/>
          </p:cNvPicPr>
          <p:nvPr userDrawn="1"/>
        </p:nvPicPr>
        <p:blipFill>
          <a:blip r:embed="rId2"/>
          <a:stretch>
            <a:fillRect/>
          </a:stretch>
        </p:blipFill>
        <p:spPr>
          <a:xfrm>
            <a:off x="820221" y="6172310"/>
            <a:ext cx="1737511" cy="195089"/>
          </a:xfrm>
          <a:prstGeom prst="rect">
            <a:avLst/>
          </a:prstGeom>
        </p:spPr>
      </p:pic>
      <p:sp>
        <p:nvSpPr>
          <p:cNvPr id="9" name="Rectangle 8"/>
          <p:cNvSpPr/>
          <p:nvPr userDrawn="1"/>
        </p:nvSpPr>
        <p:spPr>
          <a:xfrm>
            <a:off x="7256205" y="-9832"/>
            <a:ext cx="1887796"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8" name="Picture 7"/>
          <p:cNvPicPr>
            <a:picLocks noChangeAspect="1"/>
          </p:cNvPicPr>
          <p:nvPr userDrawn="1"/>
        </p:nvPicPr>
        <p:blipFill>
          <a:blip r:embed="rId3"/>
          <a:stretch>
            <a:fillRect/>
          </a:stretch>
        </p:blipFill>
        <p:spPr>
          <a:xfrm>
            <a:off x="7585561" y="6032357"/>
            <a:ext cx="1243692" cy="457240"/>
          </a:xfrm>
          <a:prstGeom prst="rect">
            <a:avLst/>
          </a:prstGeom>
        </p:spPr>
      </p:pic>
    </p:spTree>
    <p:extLst>
      <p:ext uri="{BB962C8B-B14F-4D97-AF65-F5344CB8AC3E}">
        <p14:creationId xmlns:p14="http://schemas.microsoft.com/office/powerpoint/2010/main" val="1342198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8"/>
            <a:ext cx="78867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158129" y="6356353"/>
            <a:ext cx="1280049" cy="365125"/>
          </a:xfrm>
          <a:prstGeom prst="rect">
            <a:avLst/>
          </a:prstGeom>
        </p:spPr>
        <p:txBody>
          <a:bodyPr vert="horz" lIns="91440" tIns="45720" rIns="91440" bIns="45720" rtlCol="0" anchor="ctr"/>
          <a:lstStyle>
            <a:lvl1pPr algn="ctr">
              <a:defRPr sz="750">
                <a:solidFill>
                  <a:schemeClr val="tx1"/>
                </a:solidFill>
                <a:latin typeface="Calibri" panose="020F0502020204030204" pitchFamily="34" charset="0"/>
              </a:defRPr>
            </a:lvl1pPr>
          </a:lstStyle>
          <a:p>
            <a:fld id="{62FE63C3-A73F-4097-86A9-7B28950712B1}" type="datetime1">
              <a:rPr lang="en-US" smtClean="0"/>
              <a:pPr/>
              <a:t>9/16/2020</a:t>
            </a:fld>
            <a:endParaRPr lang="en-US"/>
          </a:p>
        </p:txBody>
      </p:sp>
      <p:sp>
        <p:nvSpPr>
          <p:cNvPr id="5" name="Footer Placeholder 4"/>
          <p:cNvSpPr>
            <a:spLocks noGrp="1"/>
          </p:cNvSpPr>
          <p:nvPr>
            <p:ph type="ftr" sz="quarter" idx="3"/>
          </p:nvPr>
        </p:nvSpPr>
        <p:spPr>
          <a:xfrm>
            <a:off x="2363121" y="6356353"/>
            <a:ext cx="3086100" cy="365125"/>
          </a:xfrm>
          <a:prstGeom prst="rect">
            <a:avLst/>
          </a:prstGeom>
        </p:spPr>
        <p:txBody>
          <a:bodyPr vert="horz" lIns="91440" tIns="45720" rIns="91440" bIns="45720" rtlCol="0" anchor="ctr"/>
          <a:lstStyle>
            <a:lvl1pPr algn="l">
              <a:defRPr sz="750">
                <a:solidFill>
                  <a:schemeClr val="tx1">
                    <a:tint val="75000"/>
                  </a:schemeClr>
                </a:solidFill>
                <a:latin typeface="Calibri" panose="020F0502020204030204" pitchFamily="34" charset="0"/>
              </a:defRPr>
            </a:lvl1pPr>
          </a:lstStyle>
          <a:p>
            <a:endParaRPr lang="en-US"/>
          </a:p>
        </p:txBody>
      </p:sp>
      <p:sp>
        <p:nvSpPr>
          <p:cNvPr id="6" name="Slide Number Placeholder 5"/>
          <p:cNvSpPr>
            <a:spLocks noGrp="1"/>
          </p:cNvSpPr>
          <p:nvPr>
            <p:ph type="sldNum" sz="quarter" idx="4"/>
          </p:nvPr>
        </p:nvSpPr>
        <p:spPr>
          <a:xfrm>
            <a:off x="8478173" y="6374109"/>
            <a:ext cx="516570" cy="365125"/>
          </a:xfrm>
          <a:prstGeom prst="rect">
            <a:avLst/>
          </a:prstGeom>
        </p:spPr>
        <p:txBody>
          <a:bodyPr vert="horz" lIns="91440" tIns="45720" rIns="91440" bIns="45720" rtlCol="0" anchor="ctr"/>
          <a:lstStyle>
            <a:lvl1pPr algn="r">
              <a:defRPr sz="1000" b="1" i="0">
                <a:solidFill>
                  <a:schemeClr val="bg1">
                    <a:lumMod val="50000"/>
                  </a:schemeClr>
                </a:solidFill>
                <a:latin typeface="Calibri" panose="020F0502020204030204" pitchFamily="34" charset="0"/>
                <a:ea typeface="Segoe UI" panose="020B0502040204020203" pitchFamily="34" charset="0"/>
                <a:cs typeface="Calibri" panose="020F0502020204030204" pitchFamily="34" charset="0"/>
              </a:defRPr>
            </a:lvl1pPr>
          </a:lstStyle>
          <a:p>
            <a:fld id="{5E94BA17-8AE8-4651-9FD9-8589E5D42325}" type="slidenum">
              <a:rPr lang="en-US" smtClean="0"/>
              <a:pPr/>
              <a:t>‹#›</a:t>
            </a:fld>
            <a:endParaRPr lang="en-US"/>
          </a:p>
        </p:txBody>
      </p:sp>
      <p:cxnSp>
        <p:nvCxnSpPr>
          <p:cNvPr id="9" name="Straight Connector 8"/>
          <p:cNvCxnSpPr/>
          <p:nvPr/>
        </p:nvCxnSpPr>
        <p:spPr>
          <a:xfrm>
            <a:off x="8542214" y="6383045"/>
            <a:ext cx="0" cy="325158"/>
          </a:xfrm>
          <a:prstGeom prst="line">
            <a:avLst/>
          </a:prstGeom>
          <a:ln w="12700">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7" name="Rectangle 6"/>
          <p:cNvSpPr/>
          <p:nvPr/>
        </p:nvSpPr>
        <p:spPr>
          <a:xfrm>
            <a:off x="0" y="6795857"/>
            <a:ext cx="9144000" cy="71021"/>
          </a:xfrm>
          <a:prstGeom prst="rect">
            <a:avLst/>
          </a:prstGeom>
          <a:solidFill>
            <a:srgbClr val="FED1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latin typeface="Calibri" panose="020F0502020204030204" pitchFamily="34" charset="0"/>
            </a:endParaRPr>
          </a:p>
        </p:txBody>
      </p:sp>
      <p:pic>
        <p:nvPicPr>
          <p:cNvPr id="10" name="Picture 9"/>
          <p:cNvPicPr>
            <a:picLocks noChangeAspect="1"/>
          </p:cNvPicPr>
          <p:nvPr/>
        </p:nvPicPr>
        <p:blipFill>
          <a:blip r:embed="rId15" cstate="print">
            <a:extLst>
              <a:ext uri="{28A0092B-C50C-407E-A947-70E740481C1C}">
                <a14:useLocalDpi xmlns:a14="http://schemas.microsoft.com/office/drawing/2010/main" val="0"/>
              </a:ext>
            </a:extLst>
          </a:blip>
          <a:stretch>
            <a:fillRect/>
          </a:stretch>
        </p:blipFill>
        <p:spPr>
          <a:xfrm>
            <a:off x="6620028" y="6483250"/>
            <a:ext cx="1733702" cy="153635"/>
          </a:xfrm>
          <a:prstGeom prst="rect">
            <a:avLst/>
          </a:prstGeom>
        </p:spPr>
      </p:pic>
      <p:cxnSp>
        <p:nvCxnSpPr>
          <p:cNvPr id="11" name="Straight Connector 10">
            <a:extLst>
              <a:ext uri="{FF2B5EF4-FFF2-40B4-BE49-F238E27FC236}">
                <a16:creationId xmlns:a16="http://schemas.microsoft.com/office/drawing/2014/main" id="{8A1B6265-73B2-4A58-BC6A-2C7B3BAFD3E9}"/>
              </a:ext>
            </a:extLst>
          </p:cNvPr>
          <p:cNvCxnSpPr/>
          <p:nvPr userDrawn="1"/>
        </p:nvCxnSpPr>
        <p:spPr>
          <a:xfrm>
            <a:off x="8542214" y="6383045"/>
            <a:ext cx="0" cy="325158"/>
          </a:xfrm>
          <a:prstGeom prst="line">
            <a:avLst/>
          </a:prstGeom>
          <a:ln w="12700">
            <a:solidFill>
              <a:schemeClr val="bg1">
                <a:lumMod val="65000"/>
              </a:schemeClr>
            </a:solidFill>
          </a:ln>
          <a:effectLst/>
        </p:spPr>
        <p:style>
          <a:lnRef idx="2">
            <a:schemeClr val="accent1"/>
          </a:lnRef>
          <a:fillRef idx="0">
            <a:schemeClr val="accent1"/>
          </a:fillRef>
          <a:effectRef idx="1">
            <a:schemeClr val="accent1"/>
          </a:effectRef>
          <a:fontRef idx="minor">
            <a:schemeClr val="tx1"/>
          </a:fontRef>
        </p:style>
      </p:cxnSp>
      <p:sp>
        <p:nvSpPr>
          <p:cNvPr id="12" name="Rectangle 11">
            <a:extLst>
              <a:ext uri="{FF2B5EF4-FFF2-40B4-BE49-F238E27FC236}">
                <a16:creationId xmlns:a16="http://schemas.microsoft.com/office/drawing/2014/main" id="{4AA81E31-3922-4277-9D3C-BF4865960601}"/>
              </a:ext>
            </a:extLst>
          </p:cNvPr>
          <p:cNvSpPr/>
          <p:nvPr userDrawn="1"/>
        </p:nvSpPr>
        <p:spPr>
          <a:xfrm>
            <a:off x="0" y="6795857"/>
            <a:ext cx="9144000" cy="71021"/>
          </a:xfrm>
          <a:prstGeom prst="rect">
            <a:avLst/>
          </a:prstGeom>
          <a:solidFill>
            <a:srgbClr val="FED14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a:p>
        </p:txBody>
      </p:sp>
      <p:pic>
        <p:nvPicPr>
          <p:cNvPr id="13" name="Picture 12">
            <a:extLst>
              <a:ext uri="{FF2B5EF4-FFF2-40B4-BE49-F238E27FC236}">
                <a16:creationId xmlns:a16="http://schemas.microsoft.com/office/drawing/2014/main" id="{28998471-0812-4A0C-BC51-F6B25A8122CF}"/>
              </a:ext>
            </a:extLst>
          </p:cNvPr>
          <p:cNvPicPr>
            <a:picLocks noChangeAspect="1"/>
          </p:cNvPicPr>
          <p:nvPr userDrawn="1"/>
        </p:nvPicPr>
        <p:blipFill>
          <a:blip r:embed="rId15" cstate="print">
            <a:extLst>
              <a:ext uri="{28A0092B-C50C-407E-A947-70E740481C1C}">
                <a14:useLocalDpi xmlns:a14="http://schemas.microsoft.com/office/drawing/2010/main" val="0"/>
              </a:ext>
            </a:extLst>
          </a:blip>
          <a:stretch>
            <a:fillRect/>
          </a:stretch>
        </p:blipFill>
        <p:spPr>
          <a:xfrm>
            <a:off x="6620028" y="6483250"/>
            <a:ext cx="1733702" cy="153635"/>
          </a:xfrm>
          <a:prstGeom prst="rect">
            <a:avLst/>
          </a:prstGeom>
        </p:spPr>
      </p:pic>
    </p:spTree>
    <p:extLst>
      <p:ext uri="{BB962C8B-B14F-4D97-AF65-F5344CB8AC3E}">
        <p14:creationId xmlns:p14="http://schemas.microsoft.com/office/powerpoint/2010/main" val="2878790928"/>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9" r:id="rId12"/>
    <p:sldLayoutId id="2147483691" r:id="rId13"/>
  </p:sldLayoutIdLst>
  <p:hf hdr="0" ftr="0" dt="0"/>
  <p:txStyles>
    <p:titleStyle>
      <a:lvl1pPr algn="l" defTabSz="685800" rtl="0" eaLnBrk="1" latinLnBrk="0" hangingPunct="1">
        <a:lnSpc>
          <a:spcPct val="90000"/>
        </a:lnSpc>
        <a:spcBef>
          <a:spcPct val="0"/>
        </a:spcBef>
        <a:buNone/>
        <a:defRPr sz="3600" b="1" kern="1200">
          <a:solidFill>
            <a:schemeClr val="tx1"/>
          </a:solidFill>
          <a:latin typeface="Calibri" panose="020F0502020204030204" pitchFamily="34" charset="0"/>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1800" kern="1200">
          <a:solidFill>
            <a:schemeClr val="tx1"/>
          </a:solidFill>
          <a:latin typeface="Calibri" panose="020F0502020204030204" pitchFamily="34" charset="0"/>
          <a:ea typeface="Segoe UI" panose="020B0502040204020203" pitchFamily="34" charset="0"/>
          <a:cs typeface="Segoe UI" panose="020B0502040204020203"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600" kern="1200">
          <a:solidFill>
            <a:schemeClr val="tx1"/>
          </a:solidFill>
          <a:latin typeface="Calibri" panose="020F0502020204030204" pitchFamily="34" charset="0"/>
          <a:ea typeface="Segoe UI" panose="020B0502040204020203" pitchFamily="34" charset="0"/>
          <a:cs typeface="Segoe UI" panose="020B0502040204020203"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Calibri" panose="020F0502020204030204" pitchFamily="34" charset="0"/>
          <a:ea typeface="Segoe UI" panose="020B0502040204020203" pitchFamily="34" charset="0"/>
          <a:cs typeface="Segoe UI" panose="020B0502040204020203"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200" kern="1200">
          <a:solidFill>
            <a:schemeClr val="tx1"/>
          </a:solidFill>
          <a:latin typeface="Calibri" panose="020F0502020204030204" pitchFamily="34" charset="0"/>
          <a:ea typeface="Segoe UI" panose="020B0502040204020203" pitchFamily="34" charset="0"/>
          <a:cs typeface="Segoe UI" panose="020B0502040204020203"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000" kern="1200">
          <a:solidFill>
            <a:schemeClr val="tx1"/>
          </a:solidFill>
          <a:latin typeface="Calibri" panose="020F0502020204030204" pitchFamily="34" charset="0"/>
          <a:ea typeface="Segoe UI" panose="020B0502040204020203" pitchFamily="34" charset="0"/>
          <a:cs typeface="Segoe UI" panose="020B0502040204020203"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7" Type="http://schemas.openxmlformats.org/officeDocument/2006/relationships/image" Target="../media/image11.png"/><Relationship Id="rId2" Type="http://schemas.openxmlformats.org/officeDocument/2006/relationships/slideLayout" Target="../slideLayouts/slideLayout8.xml"/><Relationship Id="rId1" Type="http://schemas.openxmlformats.org/officeDocument/2006/relationships/themeOverride" Target="../theme/themeOverride1.xml"/><Relationship Id="rId6" Type="http://schemas.openxmlformats.org/officeDocument/2006/relationships/image" Target="../media/image10.jpg"/><Relationship Id="rId5" Type="http://schemas.openxmlformats.org/officeDocument/2006/relationships/image" Target="../media/image9.png"/><Relationship Id="rId4" Type="http://schemas.openxmlformats.org/officeDocument/2006/relationships/image" Target="../media/image8.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3.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openxmlformats.org/officeDocument/2006/relationships/slideLayout" Target="../slideLayouts/slideLayout8.xml"/><Relationship Id="rId1" Type="http://schemas.openxmlformats.org/officeDocument/2006/relationships/vmlDrawing" Target="../drawings/vmlDrawing1.vml"/><Relationship Id="rId4" Type="http://schemas.openxmlformats.org/officeDocument/2006/relationships/image" Target="../media/image13.emf"/></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8.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9.xml"/><Relationship Id="rId1" Type="http://schemas.openxmlformats.org/officeDocument/2006/relationships/vmlDrawing" Target="../drawings/vmlDrawing2.vml"/><Relationship Id="rId5" Type="http://schemas.openxmlformats.org/officeDocument/2006/relationships/image" Target="../media/image14.emf"/><Relationship Id="rId4" Type="http://schemas.openxmlformats.org/officeDocument/2006/relationships/package" Target="../embeddings/Microsoft_Excel_Worksheet1.xlsx"/></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628650" y="2103437"/>
            <a:ext cx="7886700" cy="1325563"/>
          </a:xfrm>
        </p:spPr>
        <p:txBody>
          <a:bodyPr>
            <a:noAutofit/>
          </a:bodyPr>
          <a:lstStyle/>
          <a:p>
            <a:r>
              <a:rPr lang="en-US" sz="4000" dirty="0">
                <a:solidFill>
                  <a:srgbClr val="1F5E7F"/>
                </a:solidFill>
              </a:rPr>
              <a:t>Southern California Edison </a:t>
            </a:r>
            <a:br>
              <a:rPr lang="en-US" sz="4000" dirty="0">
                <a:solidFill>
                  <a:srgbClr val="1F5E7F"/>
                </a:solidFill>
              </a:rPr>
            </a:br>
            <a:r>
              <a:rPr lang="en-US" sz="4000" dirty="0">
                <a:solidFill>
                  <a:srgbClr val="1F5E7F"/>
                </a:solidFill>
              </a:rPr>
              <a:t>Demand Response and San Joaquin Valley Pilots - Update</a:t>
            </a:r>
          </a:p>
        </p:txBody>
      </p:sp>
      <p:sp>
        <p:nvSpPr>
          <p:cNvPr id="7" name="Subtitle 6"/>
          <p:cNvSpPr>
            <a:spLocks noGrp="1"/>
          </p:cNvSpPr>
          <p:nvPr>
            <p:ph type="subTitle" idx="1"/>
          </p:nvPr>
        </p:nvSpPr>
        <p:spPr>
          <a:xfrm>
            <a:off x="628650" y="4384137"/>
            <a:ext cx="6858000" cy="1076495"/>
          </a:xfrm>
        </p:spPr>
        <p:txBody>
          <a:bodyPr>
            <a:normAutofit fontScale="85000" lnSpcReduction="10000"/>
          </a:bodyPr>
          <a:lstStyle/>
          <a:p>
            <a:endParaRPr lang="en-US" dirty="0">
              <a:solidFill>
                <a:srgbClr val="1F5E7F"/>
              </a:solidFill>
            </a:endParaRPr>
          </a:p>
          <a:p>
            <a:r>
              <a:rPr lang="en-US" sz="2600" dirty="0">
                <a:solidFill>
                  <a:srgbClr val="1F5E7F"/>
                </a:solidFill>
              </a:rPr>
              <a:t>Disadvantaged Communities Advisory Group Meeting</a:t>
            </a:r>
          </a:p>
          <a:p>
            <a:r>
              <a:rPr lang="en-US" sz="2200" dirty="0">
                <a:solidFill>
                  <a:srgbClr val="1F5E7F"/>
                </a:solidFill>
              </a:rPr>
              <a:t>September 18, 2020</a:t>
            </a:r>
          </a:p>
        </p:txBody>
      </p:sp>
    </p:spTree>
    <p:extLst>
      <p:ext uri="{BB962C8B-B14F-4D97-AF65-F5344CB8AC3E}">
        <p14:creationId xmlns:p14="http://schemas.microsoft.com/office/powerpoint/2010/main" val="32172004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1F5E7F"/>
                </a:solidFill>
              </a:rPr>
              <a:t>Purpose &amp; Agenda</a:t>
            </a:r>
          </a:p>
        </p:txBody>
      </p:sp>
      <p:sp>
        <p:nvSpPr>
          <p:cNvPr id="3" name="Content Placeholder 2"/>
          <p:cNvSpPr>
            <a:spLocks noGrp="1"/>
          </p:cNvSpPr>
          <p:nvPr>
            <p:ph idx="1"/>
          </p:nvPr>
        </p:nvSpPr>
        <p:spPr/>
        <p:txBody>
          <a:bodyPr>
            <a:normAutofit/>
          </a:bodyPr>
          <a:lstStyle/>
          <a:p>
            <a:pPr marL="0" indent="0">
              <a:buNone/>
            </a:pPr>
            <a:r>
              <a:rPr lang="en-US" sz="2000" b="1" dirty="0">
                <a:solidFill>
                  <a:srgbClr val="1F5E7F"/>
                </a:solidFill>
              </a:rPr>
              <a:t>Purpose</a:t>
            </a:r>
          </a:p>
          <a:p>
            <a:pPr marL="0" indent="0">
              <a:buNone/>
            </a:pPr>
            <a:r>
              <a:rPr lang="en-US" sz="2000" dirty="0">
                <a:solidFill>
                  <a:srgbClr val="1F5E7F"/>
                </a:solidFill>
              </a:rPr>
              <a:t>Provide an update on:</a:t>
            </a:r>
          </a:p>
          <a:p>
            <a:r>
              <a:rPr lang="en-US" sz="2000" dirty="0">
                <a:solidFill>
                  <a:srgbClr val="1F5E7F"/>
                </a:solidFill>
              </a:rPr>
              <a:t>San Joaquin Valley Disadvantaged Communities Pilot Projects (SJV Pilot)</a:t>
            </a:r>
          </a:p>
          <a:p>
            <a:r>
              <a:rPr lang="en-US" sz="2000" dirty="0">
                <a:solidFill>
                  <a:srgbClr val="1F5E7F"/>
                </a:solidFill>
              </a:rPr>
              <a:t>Demand Response Pilot in Disadvantaged Communities (DR Pilot)</a:t>
            </a:r>
          </a:p>
          <a:p>
            <a:pPr marL="0" indent="0">
              <a:buNone/>
            </a:pPr>
            <a:endParaRPr lang="en-US" sz="2000" dirty="0">
              <a:solidFill>
                <a:srgbClr val="1F5E7F"/>
              </a:solidFill>
            </a:endParaRPr>
          </a:p>
          <a:p>
            <a:pPr marL="0" indent="0">
              <a:spcBef>
                <a:spcPts val="0"/>
              </a:spcBef>
              <a:spcAft>
                <a:spcPts val="300"/>
              </a:spcAft>
              <a:buNone/>
            </a:pPr>
            <a:r>
              <a:rPr lang="en-US" sz="2000" b="1" dirty="0">
                <a:solidFill>
                  <a:srgbClr val="1F5E7F"/>
                </a:solidFill>
              </a:rPr>
              <a:t>Agenda</a:t>
            </a:r>
          </a:p>
          <a:p>
            <a:pPr marL="342900" indent="-342900">
              <a:spcBef>
                <a:spcPts val="0"/>
              </a:spcBef>
              <a:spcAft>
                <a:spcPts val="300"/>
              </a:spcAft>
            </a:pPr>
            <a:r>
              <a:rPr lang="en-US" sz="2000" dirty="0">
                <a:solidFill>
                  <a:srgbClr val="1F5E7F"/>
                </a:solidFill>
                <a:cs typeface="Calibri" panose="020F0502020204030204" pitchFamily="34" charset="0"/>
              </a:rPr>
              <a:t>Overviews</a:t>
            </a:r>
          </a:p>
          <a:p>
            <a:pPr marL="342900" lvl="0" indent="-342900">
              <a:lnSpc>
                <a:spcPct val="100000"/>
              </a:lnSpc>
              <a:spcBef>
                <a:spcPts val="0"/>
              </a:spcBef>
              <a:spcAft>
                <a:spcPts val="300"/>
              </a:spcAft>
              <a:defRPr/>
            </a:pPr>
            <a:r>
              <a:rPr lang="en-US" sz="2000" dirty="0">
                <a:solidFill>
                  <a:srgbClr val="1F5E7F"/>
                </a:solidFill>
                <a:cs typeface="Calibri" panose="020F0502020204030204" pitchFamily="34" charset="0"/>
              </a:rPr>
              <a:t>Implementation Timeline</a:t>
            </a:r>
          </a:p>
          <a:p>
            <a:pPr marL="342900" lvl="0" indent="-342900">
              <a:lnSpc>
                <a:spcPct val="100000"/>
              </a:lnSpc>
              <a:spcBef>
                <a:spcPts val="0"/>
              </a:spcBef>
              <a:spcAft>
                <a:spcPts val="300"/>
              </a:spcAft>
              <a:defRPr/>
            </a:pPr>
            <a:r>
              <a:rPr lang="en-US" sz="2000" dirty="0">
                <a:solidFill>
                  <a:srgbClr val="1F5E7F"/>
                </a:solidFill>
                <a:cs typeface="Calibri" panose="020F0502020204030204" pitchFamily="34" charset="0"/>
              </a:rPr>
              <a:t>Pilot Activities</a:t>
            </a:r>
          </a:p>
          <a:p>
            <a:pPr marL="342900" lvl="0" indent="-342900">
              <a:lnSpc>
                <a:spcPct val="100000"/>
              </a:lnSpc>
              <a:spcBef>
                <a:spcPts val="0"/>
              </a:spcBef>
              <a:spcAft>
                <a:spcPts val="300"/>
              </a:spcAft>
              <a:defRPr/>
            </a:pPr>
            <a:r>
              <a:rPr lang="en-US" sz="2000" dirty="0">
                <a:solidFill>
                  <a:srgbClr val="1F5E7F"/>
                </a:solidFill>
                <a:cs typeface="Calibri" panose="020F0502020204030204" pitchFamily="34" charset="0"/>
              </a:rPr>
              <a:t>Preliminary Results</a:t>
            </a:r>
          </a:p>
          <a:p>
            <a:pPr marL="342900" indent="-342900">
              <a:spcBef>
                <a:spcPts val="0"/>
              </a:spcBef>
              <a:spcAft>
                <a:spcPts val="300"/>
              </a:spcAft>
            </a:pPr>
            <a:r>
              <a:rPr lang="en-US" sz="2000" dirty="0">
                <a:solidFill>
                  <a:srgbClr val="1F5E7F"/>
                </a:solidFill>
                <a:cs typeface="Calibri" panose="020F0502020204030204" pitchFamily="34" charset="0"/>
              </a:rPr>
              <a:t>Looking Ahead</a:t>
            </a:r>
          </a:p>
          <a:p>
            <a:pPr marL="342900" indent="-342900">
              <a:spcBef>
                <a:spcPts val="0"/>
              </a:spcBef>
              <a:spcAft>
                <a:spcPts val="300"/>
              </a:spcAft>
            </a:pPr>
            <a:r>
              <a:rPr lang="en-US" sz="2000" dirty="0">
                <a:solidFill>
                  <a:srgbClr val="1F5E7F"/>
                </a:solidFill>
                <a:cs typeface="Calibri" panose="020F0502020204030204" pitchFamily="34" charset="0"/>
              </a:rPr>
              <a:t>Questions &amp; Comments</a:t>
            </a:r>
          </a:p>
          <a:p>
            <a:pPr marL="0" indent="0">
              <a:buNone/>
            </a:pPr>
            <a:endParaRPr lang="en-US" sz="2000" b="1" dirty="0">
              <a:solidFill>
                <a:srgbClr val="1F5E7F"/>
              </a:solidFill>
            </a:endParaRPr>
          </a:p>
        </p:txBody>
      </p:sp>
      <p:sp>
        <p:nvSpPr>
          <p:cNvPr id="4" name="Slide Number Placeholder 3"/>
          <p:cNvSpPr>
            <a:spLocks noGrp="1"/>
          </p:cNvSpPr>
          <p:nvPr>
            <p:ph type="sldNum" sz="quarter" idx="12"/>
          </p:nvPr>
        </p:nvSpPr>
        <p:spPr/>
        <p:txBody>
          <a:bodyPr/>
          <a:lstStyle/>
          <a:p>
            <a:fld id="{5E94BA17-8AE8-4651-9FD9-8589E5D42325}" type="slidenum">
              <a:rPr lang="en-US" smtClean="0"/>
              <a:t>2</a:t>
            </a:fld>
            <a:endParaRPr lang="en-US"/>
          </a:p>
        </p:txBody>
      </p:sp>
    </p:spTree>
    <p:extLst>
      <p:ext uri="{BB962C8B-B14F-4D97-AF65-F5344CB8AC3E}">
        <p14:creationId xmlns:p14="http://schemas.microsoft.com/office/powerpoint/2010/main" val="255925812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1F5E7F"/>
                </a:solidFill>
              </a:rPr>
              <a:t>SJV Pilot Overview</a:t>
            </a:r>
            <a:endParaRPr lang="en-US" sz="1400" dirty="0">
              <a:solidFill>
                <a:srgbClr val="1F5E7F"/>
              </a:solidFill>
            </a:endParaRPr>
          </a:p>
        </p:txBody>
      </p:sp>
      <p:sp>
        <p:nvSpPr>
          <p:cNvPr id="12" name="Content Placeholder 3">
            <a:extLst>
              <a:ext uri="{FF2B5EF4-FFF2-40B4-BE49-F238E27FC236}">
                <a16:creationId xmlns:a16="http://schemas.microsoft.com/office/drawing/2014/main" id="{23CCFDE4-CD2A-4A64-A70E-FC1A17BD124E}"/>
              </a:ext>
            </a:extLst>
          </p:cNvPr>
          <p:cNvSpPr>
            <a:spLocks noGrp="1"/>
          </p:cNvSpPr>
          <p:nvPr>
            <p:ph idx="1"/>
          </p:nvPr>
        </p:nvSpPr>
        <p:spPr>
          <a:xfrm>
            <a:off x="628649" y="1528445"/>
            <a:ext cx="7886699" cy="2266315"/>
          </a:xfrm>
        </p:spPr>
        <p:txBody>
          <a:bodyPr>
            <a:noAutofit/>
          </a:bodyPr>
          <a:lstStyle/>
          <a:p>
            <a:pPr marL="0" indent="0">
              <a:lnSpc>
                <a:spcPct val="100000"/>
              </a:lnSpc>
              <a:spcBef>
                <a:spcPts val="300"/>
              </a:spcBef>
              <a:buNone/>
            </a:pPr>
            <a:r>
              <a:rPr lang="en-US" sz="1600" dirty="0">
                <a:solidFill>
                  <a:srgbClr val="1F5E7F"/>
                </a:solidFill>
              </a:rPr>
              <a:t>Implement a cost-effective solution to increase access to affordable energy for residents of disadvantaged communities in the San Joaquin Valley.</a:t>
            </a:r>
          </a:p>
          <a:p>
            <a:pPr marL="0" indent="0">
              <a:lnSpc>
                <a:spcPct val="100000"/>
              </a:lnSpc>
              <a:spcBef>
                <a:spcPts val="300"/>
              </a:spcBef>
              <a:buNone/>
            </a:pPr>
            <a:endParaRPr lang="en-US" sz="800" dirty="0">
              <a:solidFill>
                <a:srgbClr val="1F5E7F"/>
              </a:solidFill>
            </a:endParaRPr>
          </a:p>
          <a:p>
            <a:pPr marL="0" indent="0">
              <a:lnSpc>
                <a:spcPct val="100000"/>
              </a:lnSpc>
              <a:spcBef>
                <a:spcPts val="300"/>
              </a:spcBef>
              <a:buNone/>
            </a:pPr>
            <a:r>
              <a:rPr lang="en-US" sz="1600" b="1" dirty="0">
                <a:solidFill>
                  <a:srgbClr val="1F5E7F"/>
                </a:solidFill>
              </a:rPr>
              <a:t>Pilot Communities</a:t>
            </a:r>
          </a:p>
          <a:p>
            <a:pPr marL="0" indent="0">
              <a:lnSpc>
                <a:spcPct val="100000"/>
              </a:lnSpc>
              <a:spcBef>
                <a:spcPts val="300"/>
              </a:spcBef>
              <a:buNone/>
            </a:pPr>
            <a:r>
              <a:rPr lang="en-US" sz="1600" dirty="0">
                <a:solidFill>
                  <a:srgbClr val="1F5E7F"/>
                </a:solidFill>
              </a:rPr>
              <a:t>California City = 100 households     </a:t>
            </a:r>
            <a:r>
              <a:rPr lang="en-US" sz="1600" dirty="0" err="1">
                <a:solidFill>
                  <a:srgbClr val="1F5E7F"/>
                </a:solidFill>
              </a:rPr>
              <a:t>Ducor</a:t>
            </a:r>
            <a:r>
              <a:rPr lang="en-US" sz="1600" dirty="0">
                <a:solidFill>
                  <a:srgbClr val="1F5E7F"/>
                </a:solidFill>
              </a:rPr>
              <a:t> = 222 households     West Goshen = 127 households</a:t>
            </a:r>
          </a:p>
          <a:p>
            <a:pPr marL="0" indent="0">
              <a:lnSpc>
                <a:spcPct val="100000"/>
              </a:lnSpc>
              <a:spcBef>
                <a:spcPts val="300"/>
              </a:spcBef>
              <a:buNone/>
            </a:pPr>
            <a:r>
              <a:rPr lang="en-US" sz="1600" b="1" dirty="0">
                <a:solidFill>
                  <a:srgbClr val="1F5E7F"/>
                </a:solidFill>
              </a:rPr>
              <a:t>Budget</a:t>
            </a:r>
          </a:p>
          <a:p>
            <a:pPr marL="0" indent="0">
              <a:lnSpc>
                <a:spcPct val="100000"/>
              </a:lnSpc>
              <a:spcBef>
                <a:spcPts val="300"/>
              </a:spcBef>
              <a:buNone/>
            </a:pPr>
            <a:r>
              <a:rPr lang="en-US" sz="1600" dirty="0">
                <a:solidFill>
                  <a:srgbClr val="1F5E7F"/>
                </a:solidFill>
              </a:rPr>
              <a:t>$15,653,000</a:t>
            </a:r>
          </a:p>
          <a:p>
            <a:pPr marL="0" indent="0">
              <a:lnSpc>
                <a:spcPct val="100000"/>
              </a:lnSpc>
              <a:spcBef>
                <a:spcPts val="300"/>
              </a:spcBef>
              <a:buNone/>
            </a:pPr>
            <a:r>
              <a:rPr lang="en-US" sz="1600" b="1" dirty="0">
                <a:solidFill>
                  <a:srgbClr val="1F5E7F"/>
                </a:solidFill>
              </a:rPr>
              <a:t>Measures</a:t>
            </a:r>
          </a:p>
          <a:p>
            <a:pPr marL="0" indent="0">
              <a:lnSpc>
                <a:spcPct val="100000"/>
              </a:lnSpc>
              <a:spcBef>
                <a:spcPts val="300"/>
              </a:spcBef>
              <a:buNone/>
            </a:pPr>
            <a:r>
              <a:rPr lang="en-US" sz="1600" dirty="0">
                <a:solidFill>
                  <a:srgbClr val="1F5E7F"/>
                </a:solidFill>
              </a:rPr>
              <a:t>Heat Pump HVAC System;  Heat Pump Water Heater;  Electric Cooktop;  Electric Dryer</a:t>
            </a:r>
          </a:p>
        </p:txBody>
      </p:sp>
      <p:sp>
        <p:nvSpPr>
          <p:cNvPr id="3" name="Slide Number Placeholder 2"/>
          <p:cNvSpPr>
            <a:spLocks noGrp="1"/>
          </p:cNvSpPr>
          <p:nvPr>
            <p:ph type="sldNum" sz="quarter" idx="12"/>
          </p:nvPr>
        </p:nvSpPr>
        <p:spPr/>
        <p:txBody>
          <a:bodyPr/>
          <a:lstStyle/>
          <a:p>
            <a:fld id="{5E94BA17-8AE8-4651-9FD9-8589E5D42325}" type="slidenum">
              <a:rPr lang="en-US" smtClean="0"/>
              <a:t>3</a:t>
            </a:fld>
            <a:endParaRPr lang="en-US"/>
          </a:p>
        </p:txBody>
      </p:sp>
      <p:pic>
        <p:nvPicPr>
          <p:cNvPr id="5" name="Picture 4" descr="HVAC system">
            <a:extLst>
              <a:ext uri="{FF2B5EF4-FFF2-40B4-BE49-F238E27FC236}">
                <a16:creationId xmlns:a16="http://schemas.microsoft.com/office/drawing/2014/main" id="{2FF07753-0668-4FCC-A714-D42ECAE06C5B}"/>
              </a:ext>
            </a:extLst>
          </p:cNvPr>
          <p:cNvPicPr>
            <a:picLocks noChangeAspect="1"/>
          </p:cNvPicPr>
          <p:nvPr/>
        </p:nvPicPr>
        <p:blipFill>
          <a:blip r:embed="rId4"/>
          <a:stretch>
            <a:fillRect/>
          </a:stretch>
        </p:blipFill>
        <p:spPr>
          <a:xfrm>
            <a:off x="628649" y="4170034"/>
            <a:ext cx="2193951" cy="1828800"/>
          </a:xfrm>
          <a:prstGeom prst="rect">
            <a:avLst/>
          </a:prstGeom>
        </p:spPr>
      </p:pic>
      <p:pic>
        <p:nvPicPr>
          <p:cNvPr id="7" name="Picture 6" descr="Heat pump water heater">
            <a:extLst>
              <a:ext uri="{FF2B5EF4-FFF2-40B4-BE49-F238E27FC236}">
                <a16:creationId xmlns:a16="http://schemas.microsoft.com/office/drawing/2014/main" id="{A8FBA7B6-BC36-4D24-AABE-76E0CAC86559}"/>
              </a:ext>
            </a:extLst>
          </p:cNvPr>
          <p:cNvPicPr>
            <a:picLocks noChangeAspect="1"/>
          </p:cNvPicPr>
          <p:nvPr/>
        </p:nvPicPr>
        <p:blipFill>
          <a:blip r:embed="rId5"/>
          <a:stretch>
            <a:fillRect/>
          </a:stretch>
        </p:blipFill>
        <p:spPr>
          <a:xfrm>
            <a:off x="3153636" y="4170034"/>
            <a:ext cx="2197589" cy="1828800"/>
          </a:xfrm>
          <a:prstGeom prst="rect">
            <a:avLst/>
          </a:prstGeom>
        </p:spPr>
      </p:pic>
      <p:pic>
        <p:nvPicPr>
          <p:cNvPr id="13" name="Picture 12" descr="Electric dryer">
            <a:extLst>
              <a:ext uri="{FF2B5EF4-FFF2-40B4-BE49-F238E27FC236}">
                <a16:creationId xmlns:a16="http://schemas.microsoft.com/office/drawing/2014/main" id="{51A9F988-AE0D-4D34-AEB8-28188DFEDA06}"/>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401430" y="4170034"/>
            <a:ext cx="1335028" cy="1828800"/>
          </a:xfrm>
          <a:prstGeom prst="rect">
            <a:avLst/>
          </a:prstGeom>
        </p:spPr>
      </p:pic>
      <p:pic>
        <p:nvPicPr>
          <p:cNvPr id="14" name="Picture 13" descr="A picture containing photo, table, light, computer&#10;&#10;Description automatically generated">
            <a:extLst>
              <a:ext uri="{FF2B5EF4-FFF2-40B4-BE49-F238E27FC236}">
                <a16:creationId xmlns:a16="http://schemas.microsoft.com/office/drawing/2014/main" id="{A69B5B40-9677-4259-BA5F-94402F2D9294}"/>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5351225" y="4170034"/>
            <a:ext cx="1975490" cy="1828800"/>
          </a:xfrm>
          <a:prstGeom prst="rect">
            <a:avLst/>
          </a:prstGeom>
        </p:spPr>
      </p:pic>
      <p:sp>
        <p:nvSpPr>
          <p:cNvPr id="15" name="TextBox 14">
            <a:extLst>
              <a:ext uri="{FF2B5EF4-FFF2-40B4-BE49-F238E27FC236}">
                <a16:creationId xmlns:a16="http://schemas.microsoft.com/office/drawing/2014/main" id="{BB9FAF03-EA58-43D9-A4C8-2B99FF17186E}"/>
              </a:ext>
            </a:extLst>
          </p:cNvPr>
          <p:cNvSpPr txBox="1"/>
          <p:nvPr/>
        </p:nvSpPr>
        <p:spPr>
          <a:xfrm>
            <a:off x="628649" y="6049634"/>
            <a:ext cx="7886699" cy="246221"/>
          </a:xfrm>
          <a:prstGeom prst="rect">
            <a:avLst/>
          </a:prstGeom>
          <a:noFill/>
        </p:spPr>
        <p:txBody>
          <a:bodyPr wrap="square" rtlCol="0">
            <a:spAutoFit/>
          </a:bodyPr>
          <a:lstStyle/>
          <a:p>
            <a:r>
              <a:rPr lang="en-US" sz="1000">
                <a:solidFill>
                  <a:srgbClr val="1F5E7F"/>
                </a:solidFill>
              </a:rPr>
              <a:t>The product images are for illustration purposes only and may not be an exact representation of the product.</a:t>
            </a:r>
            <a:endParaRPr lang="en-US" sz="1000" dirty="0">
              <a:solidFill>
                <a:srgbClr val="1F5E7F"/>
              </a:solidFill>
            </a:endParaRPr>
          </a:p>
        </p:txBody>
      </p:sp>
    </p:spTree>
    <p:extLst>
      <p:ext uri="{BB962C8B-B14F-4D97-AF65-F5344CB8AC3E}">
        <p14:creationId xmlns:p14="http://schemas.microsoft.com/office/powerpoint/2010/main" val="3222919317"/>
      </p:ext>
    </p:extLst>
  </p:cSld>
  <p:clrMapOvr>
    <a:overrideClrMapping bg1="lt1" tx1="dk1" bg2="lt2" tx2="dk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1F5E7F"/>
                </a:solidFill>
              </a:rPr>
              <a:t>SJV Pilot Overview </a:t>
            </a:r>
            <a:r>
              <a:rPr lang="en-US" sz="2000" dirty="0">
                <a:solidFill>
                  <a:srgbClr val="1F5E7F"/>
                </a:solidFill>
              </a:rPr>
              <a:t>cont.</a:t>
            </a:r>
          </a:p>
        </p:txBody>
      </p:sp>
      <p:sp>
        <p:nvSpPr>
          <p:cNvPr id="7" name="Content Placeholder 6">
            <a:extLst>
              <a:ext uri="{FF2B5EF4-FFF2-40B4-BE49-F238E27FC236}">
                <a16:creationId xmlns:a16="http://schemas.microsoft.com/office/drawing/2014/main" id="{F420380D-A2CD-4D75-A7A5-77BDECACF2EF}"/>
              </a:ext>
            </a:extLst>
          </p:cNvPr>
          <p:cNvSpPr>
            <a:spLocks noGrp="1"/>
          </p:cNvSpPr>
          <p:nvPr>
            <p:ph idx="1"/>
          </p:nvPr>
        </p:nvSpPr>
        <p:spPr>
          <a:xfrm>
            <a:off x="628650" y="4389121"/>
            <a:ext cx="7886700" cy="1787842"/>
          </a:xfrm>
        </p:spPr>
        <p:txBody>
          <a:bodyPr>
            <a:normAutofit/>
          </a:bodyPr>
          <a:lstStyle/>
          <a:p>
            <a:pPr marL="0" indent="0">
              <a:buNone/>
            </a:pPr>
            <a:r>
              <a:rPr lang="en-US" sz="1400" dirty="0">
                <a:solidFill>
                  <a:srgbClr val="1F5E7F"/>
                </a:solidFill>
              </a:rPr>
              <a:t>Community Energy Navigator Program Manager (CPM): Entity approved in D.18-12-015 to educate residents on the details of the SJV pilot, and among other things, manage aspects of outreach and enrollment in the SJV Pilot.</a:t>
            </a:r>
          </a:p>
          <a:p>
            <a:pPr marL="0" indent="0">
              <a:buNone/>
            </a:pPr>
            <a:r>
              <a:rPr lang="en-US" sz="1400" dirty="0">
                <a:solidFill>
                  <a:srgbClr val="1F5E7F"/>
                </a:solidFill>
              </a:rPr>
              <a:t>Community Energy Navigator (CEN): community-based organizations (e.g. Leadership Counsel for Justice &amp; Accountability) and/or individuals’ that perform the actual outreach and enrollment. </a:t>
            </a:r>
          </a:p>
          <a:p>
            <a:pPr marL="0" indent="0">
              <a:buNone/>
            </a:pPr>
            <a:endParaRPr lang="en-US" sz="1400" dirty="0">
              <a:solidFill>
                <a:srgbClr val="1F5E7F"/>
              </a:solidFill>
            </a:endParaRPr>
          </a:p>
        </p:txBody>
      </p:sp>
      <p:sp>
        <p:nvSpPr>
          <p:cNvPr id="3" name="Slide Number Placeholder 2"/>
          <p:cNvSpPr>
            <a:spLocks noGrp="1"/>
          </p:cNvSpPr>
          <p:nvPr>
            <p:ph type="sldNum" sz="quarter" idx="12"/>
          </p:nvPr>
        </p:nvSpPr>
        <p:spPr/>
        <p:txBody>
          <a:bodyPr/>
          <a:lstStyle/>
          <a:p>
            <a:fld id="{5E94BA17-8AE8-4651-9FD9-8589E5D42325}" type="slidenum">
              <a:rPr lang="en-US" smtClean="0"/>
              <a:t>4</a:t>
            </a:fld>
            <a:endParaRPr lang="en-US"/>
          </a:p>
        </p:txBody>
      </p:sp>
      <p:cxnSp>
        <p:nvCxnSpPr>
          <p:cNvPr id="6" name="Straight Connector 5">
            <a:extLst>
              <a:ext uri="{C183D7F6-B498-43B3-948B-1728B52AA6E4}">
                <adec:decorative xmlns:adec="http://schemas.microsoft.com/office/drawing/2017/decorative" val="1"/>
              </a:ext>
            </a:extLst>
          </p:cNvPr>
          <p:cNvCxnSpPr>
            <a:cxnSpLocks/>
          </p:cNvCxnSpPr>
          <p:nvPr/>
        </p:nvCxnSpPr>
        <p:spPr>
          <a:xfrm>
            <a:off x="3525517" y="1757934"/>
            <a:ext cx="0" cy="213182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 name="Content Placeholder 3"/>
          <p:cNvSpPr txBox="1">
            <a:spLocks/>
          </p:cNvSpPr>
          <p:nvPr/>
        </p:nvSpPr>
        <p:spPr>
          <a:xfrm>
            <a:off x="3552132" y="1690691"/>
            <a:ext cx="2854995" cy="2266314"/>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1800" kern="1200">
                <a:solidFill>
                  <a:schemeClr val="tx1"/>
                </a:solidFill>
                <a:latin typeface="Calibri" panose="020F0502020204030204" pitchFamily="34" charset="0"/>
                <a:ea typeface="Segoe UI" panose="020B0502040204020203" pitchFamily="34" charset="0"/>
                <a:cs typeface="Segoe UI" panose="020B0502040204020203"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600" kern="1200">
                <a:solidFill>
                  <a:schemeClr val="tx1"/>
                </a:solidFill>
                <a:latin typeface="Calibri" panose="020F0502020204030204" pitchFamily="34" charset="0"/>
                <a:ea typeface="Segoe UI" panose="020B0502040204020203" pitchFamily="34" charset="0"/>
                <a:cs typeface="Segoe UI" panose="020B0502040204020203"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Calibri" panose="020F0502020204030204" pitchFamily="34" charset="0"/>
                <a:ea typeface="Segoe UI" panose="020B0502040204020203" pitchFamily="34" charset="0"/>
                <a:cs typeface="Segoe UI" panose="020B0502040204020203"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200" kern="1200">
                <a:solidFill>
                  <a:schemeClr val="tx1"/>
                </a:solidFill>
                <a:latin typeface="Calibri" panose="020F0502020204030204" pitchFamily="34" charset="0"/>
                <a:ea typeface="Segoe UI" panose="020B0502040204020203" pitchFamily="34" charset="0"/>
                <a:cs typeface="Segoe UI" panose="020B0502040204020203"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000" kern="1200">
                <a:solidFill>
                  <a:schemeClr val="tx1"/>
                </a:solidFill>
                <a:latin typeface="Calibri" panose="020F0502020204030204" pitchFamily="34" charset="0"/>
                <a:ea typeface="Segoe UI" panose="020B0502040204020203" pitchFamily="34" charset="0"/>
                <a:cs typeface="Segoe UI" panose="020B0502040204020203"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500" b="1" dirty="0">
                <a:solidFill>
                  <a:srgbClr val="1F5E7F"/>
                </a:solidFill>
              </a:rPr>
              <a:t>Assessment &amp; Installation</a:t>
            </a:r>
          </a:p>
          <a:p>
            <a:r>
              <a:rPr lang="en-US" sz="1500" dirty="0">
                <a:solidFill>
                  <a:srgbClr val="1F5E7F"/>
                </a:solidFill>
              </a:rPr>
              <a:t>Proteus &amp; Synergy - General Contractors</a:t>
            </a:r>
          </a:p>
          <a:p>
            <a:pPr lvl="1">
              <a:buFont typeface="Courier New" panose="02070309020205020404" pitchFamily="49" charset="0"/>
              <a:buChar char="o"/>
            </a:pPr>
            <a:r>
              <a:rPr lang="en-US" sz="1500" dirty="0">
                <a:solidFill>
                  <a:srgbClr val="1F5E7F"/>
                </a:solidFill>
              </a:rPr>
              <a:t>Will determine viability of home for electrification</a:t>
            </a:r>
          </a:p>
          <a:p>
            <a:pPr lvl="1">
              <a:buFont typeface="Courier New" panose="02070309020205020404" pitchFamily="49" charset="0"/>
              <a:buChar char="o"/>
            </a:pPr>
            <a:r>
              <a:rPr lang="en-US" sz="1500" dirty="0">
                <a:solidFill>
                  <a:srgbClr val="1F5E7F"/>
                </a:solidFill>
              </a:rPr>
              <a:t>Will procure appliances &amp; provide warranty/service coverage</a:t>
            </a:r>
          </a:p>
        </p:txBody>
      </p:sp>
      <p:sp>
        <p:nvSpPr>
          <p:cNvPr id="8" name="Content Placeholder 3">
            <a:extLst>
              <a:ext uri="{FF2B5EF4-FFF2-40B4-BE49-F238E27FC236}">
                <a16:creationId xmlns:a16="http://schemas.microsoft.com/office/drawing/2014/main" id="{B326A32D-4BB1-46EC-BED0-FAAC39480882}"/>
              </a:ext>
            </a:extLst>
          </p:cNvPr>
          <p:cNvSpPr txBox="1">
            <a:spLocks/>
          </p:cNvSpPr>
          <p:nvPr/>
        </p:nvSpPr>
        <p:spPr>
          <a:xfrm>
            <a:off x="628650" y="1690691"/>
            <a:ext cx="2896867" cy="2266315"/>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1800" kern="1200">
                <a:solidFill>
                  <a:schemeClr val="tx1"/>
                </a:solidFill>
                <a:latin typeface="Calibri" panose="020F0502020204030204" pitchFamily="34" charset="0"/>
                <a:ea typeface="Segoe UI" panose="020B0502040204020203" pitchFamily="34" charset="0"/>
                <a:cs typeface="Segoe UI" panose="020B0502040204020203"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600" kern="1200">
                <a:solidFill>
                  <a:schemeClr val="tx1"/>
                </a:solidFill>
                <a:latin typeface="Calibri" panose="020F0502020204030204" pitchFamily="34" charset="0"/>
                <a:ea typeface="Segoe UI" panose="020B0502040204020203" pitchFamily="34" charset="0"/>
                <a:cs typeface="Segoe UI" panose="020B0502040204020203"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Calibri" panose="020F0502020204030204" pitchFamily="34" charset="0"/>
                <a:ea typeface="Segoe UI" panose="020B0502040204020203" pitchFamily="34" charset="0"/>
                <a:cs typeface="Segoe UI" panose="020B0502040204020203"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200" kern="1200">
                <a:solidFill>
                  <a:schemeClr val="tx1"/>
                </a:solidFill>
                <a:latin typeface="Calibri" panose="020F0502020204030204" pitchFamily="34" charset="0"/>
                <a:ea typeface="Segoe UI" panose="020B0502040204020203" pitchFamily="34" charset="0"/>
                <a:cs typeface="Segoe UI" panose="020B0502040204020203"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000" kern="1200">
                <a:solidFill>
                  <a:schemeClr val="tx1"/>
                </a:solidFill>
                <a:latin typeface="Calibri" panose="020F0502020204030204" pitchFamily="34" charset="0"/>
                <a:ea typeface="Segoe UI" panose="020B0502040204020203" pitchFamily="34" charset="0"/>
                <a:cs typeface="Segoe UI" panose="020B0502040204020203"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500" b="1" dirty="0">
                <a:solidFill>
                  <a:srgbClr val="1F5E7F"/>
                </a:solidFill>
              </a:rPr>
              <a:t>Outreach &amp; Enrollment</a:t>
            </a:r>
          </a:p>
          <a:p>
            <a:r>
              <a:rPr lang="en-US" sz="1500" dirty="0">
                <a:solidFill>
                  <a:srgbClr val="1F5E7F"/>
                </a:solidFill>
              </a:rPr>
              <a:t>Self-Help Enterprises - Community Energy Navigator Program Manager (CPM)</a:t>
            </a:r>
          </a:p>
          <a:p>
            <a:pPr lvl="1">
              <a:buFont typeface="Courier New" panose="02070309020205020404" pitchFamily="49" charset="0"/>
              <a:buChar char="o"/>
            </a:pPr>
            <a:r>
              <a:rPr lang="en-US" sz="1500" dirty="0">
                <a:solidFill>
                  <a:srgbClr val="1F5E7F"/>
                </a:solidFill>
              </a:rPr>
              <a:t>Will hire and manage community-based organizations and/or community leaders</a:t>
            </a:r>
          </a:p>
          <a:p>
            <a:pPr lvl="1">
              <a:buFont typeface="Courier New" panose="02070309020205020404" pitchFamily="49" charset="0"/>
              <a:buChar char="o"/>
            </a:pPr>
            <a:r>
              <a:rPr lang="en-US" sz="1500" dirty="0">
                <a:solidFill>
                  <a:srgbClr val="1F5E7F"/>
                </a:solidFill>
              </a:rPr>
              <a:t>Educate customers and provide technical assistance throughout the Pilot</a:t>
            </a:r>
          </a:p>
        </p:txBody>
      </p:sp>
      <p:cxnSp>
        <p:nvCxnSpPr>
          <p:cNvPr id="10" name="Straight Connector 9">
            <a:extLst>
              <a:ext uri="{FF2B5EF4-FFF2-40B4-BE49-F238E27FC236}">
                <a16:creationId xmlns:a16="http://schemas.microsoft.com/office/drawing/2014/main" id="{C6C36D30-7F7C-4BD7-B8B3-4B370873EDAD}"/>
              </a:ext>
              <a:ext uri="{C183D7F6-B498-43B3-948B-1728B52AA6E4}">
                <adec:decorative xmlns:adec="http://schemas.microsoft.com/office/drawing/2017/decorative" val="1"/>
              </a:ext>
            </a:extLst>
          </p:cNvPr>
          <p:cNvCxnSpPr>
            <a:cxnSpLocks/>
          </p:cNvCxnSpPr>
          <p:nvPr/>
        </p:nvCxnSpPr>
        <p:spPr>
          <a:xfrm>
            <a:off x="6407127" y="1757934"/>
            <a:ext cx="0" cy="2131828"/>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11" name="Content Placeholder 3">
            <a:extLst>
              <a:ext uri="{FF2B5EF4-FFF2-40B4-BE49-F238E27FC236}">
                <a16:creationId xmlns:a16="http://schemas.microsoft.com/office/drawing/2014/main" id="{9F6CF053-A61B-4BFE-BFFA-BD94111C919C}"/>
              </a:ext>
            </a:extLst>
          </p:cNvPr>
          <p:cNvSpPr txBox="1">
            <a:spLocks/>
          </p:cNvSpPr>
          <p:nvPr/>
        </p:nvSpPr>
        <p:spPr>
          <a:xfrm>
            <a:off x="6440068" y="1693712"/>
            <a:ext cx="2143918" cy="2266314"/>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1800" kern="1200">
                <a:solidFill>
                  <a:schemeClr val="tx1"/>
                </a:solidFill>
                <a:latin typeface="Calibri" panose="020F0502020204030204" pitchFamily="34" charset="0"/>
                <a:ea typeface="Segoe UI" panose="020B0502040204020203" pitchFamily="34" charset="0"/>
                <a:cs typeface="Segoe UI" panose="020B0502040204020203"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600" kern="1200">
                <a:solidFill>
                  <a:schemeClr val="tx1"/>
                </a:solidFill>
                <a:latin typeface="Calibri" panose="020F0502020204030204" pitchFamily="34" charset="0"/>
                <a:ea typeface="Segoe UI" panose="020B0502040204020203" pitchFamily="34" charset="0"/>
                <a:cs typeface="Segoe UI" panose="020B0502040204020203"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Calibri" panose="020F0502020204030204" pitchFamily="34" charset="0"/>
                <a:ea typeface="Segoe UI" panose="020B0502040204020203" pitchFamily="34" charset="0"/>
                <a:cs typeface="Segoe UI" panose="020B0502040204020203"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200" kern="1200">
                <a:solidFill>
                  <a:schemeClr val="tx1"/>
                </a:solidFill>
                <a:latin typeface="Calibri" panose="020F0502020204030204" pitchFamily="34" charset="0"/>
                <a:ea typeface="Segoe UI" panose="020B0502040204020203" pitchFamily="34" charset="0"/>
                <a:cs typeface="Segoe UI" panose="020B0502040204020203"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000" kern="1200">
                <a:solidFill>
                  <a:schemeClr val="tx1"/>
                </a:solidFill>
                <a:latin typeface="Calibri" panose="020F0502020204030204" pitchFamily="34" charset="0"/>
                <a:ea typeface="Segoe UI" panose="020B0502040204020203" pitchFamily="34" charset="0"/>
                <a:cs typeface="Segoe UI" panose="020B0502040204020203"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500" b="1" dirty="0">
                <a:solidFill>
                  <a:srgbClr val="1F5E7F"/>
                </a:solidFill>
              </a:rPr>
              <a:t>Inspections</a:t>
            </a:r>
          </a:p>
          <a:p>
            <a:r>
              <a:rPr lang="en-US" sz="1500" dirty="0">
                <a:solidFill>
                  <a:srgbClr val="1F5E7F"/>
                </a:solidFill>
              </a:rPr>
              <a:t>SCE Inspectors</a:t>
            </a:r>
          </a:p>
          <a:p>
            <a:pPr lvl="1">
              <a:buFont typeface="Courier New" panose="02070309020205020404" pitchFamily="49" charset="0"/>
              <a:buChar char="o"/>
            </a:pPr>
            <a:r>
              <a:rPr lang="en-US" sz="1500" dirty="0">
                <a:solidFill>
                  <a:srgbClr val="1F5E7F"/>
                </a:solidFill>
              </a:rPr>
              <a:t>Will perform post-installation verification</a:t>
            </a:r>
          </a:p>
          <a:p>
            <a:endParaRPr lang="en-US" sz="1500" dirty="0">
              <a:solidFill>
                <a:srgbClr val="1F5E7F"/>
              </a:solidFill>
            </a:endParaRPr>
          </a:p>
          <a:p>
            <a:r>
              <a:rPr lang="en-US" sz="1500" dirty="0">
                <a:solidFill>
                  <a:srgbClr val="1F5E7F"/>
                </a:solidFill>
              </a:rPr>
              <a:t>Local Building &amp; Safety Department</a:t>
            </a:r>
          </a:p>
          <a:p>
            <a:pPr lvl="1">
              <a:buFont typeface="Courier New" panose="02070309020205020404" pitchFamily="49" charset="0"/>
              <a:buChar char="o"/>
            </a:pPr>
            <a:r>
              <a:rPr lang="en-US" sz="1500" dirty="0">
                <a:solidFill>
                  <a:srgbClr val="1F5E7F"/>
                </a:solidFill>
              </a:rPr>
              <a:t>Close-out permit</a:t>
            </a:r>
          </a:p>
          <a:p>
            <a:pPr lvl="1"/>
            <a:endParaRPr lang="en-US" sz="1300" dirty="0">
              <a:solidFill>
                <a:srgbClr val="1F5E7F"/>
              </a:solidFill>
            </a:endParaRPr>
          </a:p>
        </p:txBody>
      </p:sp>
    </p:spTree>
    <p:extLst>
      <p:ext uri="{BB962C8B-B14F-4D97-AF65-F5344CB8AC3E}">
        <p14:creationId xmlns:p14="http://schemas.microsoft.com/office/powerpoint/2010/main" val="424080697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solidFill>
                  <a:srgbClr val="1F5E7F"/>
                </a:solidFill>
              </a:rPr>
              <a:t>DR Pilot Overview</a:t>
            </a:r>
            <a:endParaRPr lang="en-US" sz="1400" dirty="0">
              <a:solidFill>
                <a:srgbClr val="1F5E7F"/>
              </a:solidFill>
            </a:endParaRPr>
          </a:p>
        </p:txBody>
      </p:sp>
      <p:sp>
        <p:nvSpPr>
          <p:cNvPr id="12" name="Content Placeholder 3">
            <a:extLst>
              <a:ext uri="{FF2B5EF4-FFF2-40B4-BE49-F238E27FC236}">
                <a16:creationId xmlns:a16="http://schemas.microsoft.com/office/drawing/2014/main" id="{23CCFDE4-CD2A-4A64-A70E-FC1A17BD124E}"/>
              </a:ext>
            </a:extLst>
          </p:cNvPr>
          <p:cNvSpPr>
            <a:spLocks noGrp="1"/>
          </p:cNvSpPr>
          <p:nvPr>
            <p:ph idx="1"/>
          </p:nvPr>
        </p:nvSpPr>
        <p:spPr>
          <a:xfrm>
            <a:off x="628649" y="1528445"/>
            <a:ext cx="7886699" cy="2266315"/>
          </a:xfrm>
        </p:spPr>
        <p:txBody>
          <a:bodyPr>
            <a:noAutofit/>
          </a:bodyPr>
          <a:lstStyle/>
          <a:p>
            <a:pPr marL="0" indent="0">
              <a:lnSpc>
                <a:spcPct val="100000"/>
              </a:lnSpc>
              <a:spcBef>
                <a:spcPts val="300"/>
              </a:spcBef>
              <a:buNone/>
            </a:pPr>
            <a:r>
              <a:rPr lang="en-US" sz="1600" dirty="0">
                <a:solidFill>
                  <a:srgbClr val="1F5E7F"/>
                </a:solidFill>
              </a:rPr>
              <a:t>Implement traditional demand response shed strategies on heat pump water heaters installed through the SJV Pilot. Ensure heat pump water heaters are a viable and reliable source of water heating while supporting demand response capabilities. </a:t>
            </a:r>
          </a:p>
          <a:p>
            <a:pPr marL="0" indent="0">
              <a:lnSpc>
                <a:spcPct val="100000"/>
              </a:lnSpc>
              <a:spcBef>
                <a:spcPts val="300"/>
              </a:spcBef>
              <a:buNone/>
            </a:pPr>
            <a:endParaRPr lang="en-US" sz="800" dirty="0">
              <a:solidFill>
                <a:srgbClr val="1F5E7F"/>
              </a:solidFill>
            </a:endParaRPr>
          </a:p>
          <a:p>
            <a:pPr marL="0" indent="0">
              <a:lnSpc>
                <a:spcPct val="100000"/>
              </a:lnSpc>
              <a:spcBef>
                <a:spcPts val="300"/>
              </a:spcBef>
              <a:buNone/>
            </a:pPr>
            <a:r>
              <a:rPr lang="en-US" sz="1600" b="1" dirty="0">
                <a:solidFill>
                  <a:srgbClr val="1F5E7F"/>
                </a:solidFill>
              </a:rPr>
              <a:t>Pilot Target</a:t>
            </a:r>
          </a:p>
          <a:p>
            <a:pPr marL="0" indent="0">
              <a:lnSpc>
                <a:spcPct val="100000"/>
              </a:lnSpc>
              <a:spcBef>
                <a:spcPts val="300"/>
              </a:spcBef>
              <a:buNone/>
            </a:pPr>
            <a:r>
              <a:rPr lang="en-US" sz="1600" dirty="0">
                <a:solidFill>
                  <a:srgbClr val="1F5E7F"/>
                </a:solidFill>
              </a:rPr>
              <a:t>299 households within the three (3) SJV Pilot communities</a:t>
            </a:r>
          </a:p>
          <a:p>
            <a:pPr marL="0" indent="0">
              <a:lnSpc>
                <a:spcPct val="100000"/>
              </a:lnSpc>
              <a:spcBef>
                <a:spcPts val="300"/>
              </a:spcBef>
              <a:buNone/>
            </a:pPr>
            <a:r>
              <a:rPr lang="en-US" sz="1600" b="1" dirty="0">
                <a:solidFill>
                  <a:srgbClr val="1F5E7F"/>
                </a:solidFill>
              </a:rPr>
              <a:t>Budget</a:t>
            </a:r>
          </a:p>
          <a:p>
            <a:pPr marL="0" indent="0">
              <a:lnSpc>
                <a:spcPct val="100000"/>
              </a:lnSpc>
              <a:spcBef>
                <a:spcPts val="300"/>
              </a:spcBef>
              <a:buNone/>
            </a:pPr>
            <a:r>
              <a:rPr lang="en-US" sz="1600" dirty="0">
                <a:solidFill>
                  <a:srgbClr val="1F5E7F"/>
                </a:solidFill>
              </a:rPr>
              <a:t>$1,000,000</a:t>
            </a:r>
          </a:p>
          <a:p>
            <a:pPr marL="0" indent="0">
              <a:lnSpc>
                <a:spcPct val="100000"/>
              </a:lnSpc>
              <a:spcBef>
                <a:spcPts val="300"/>
              </a:spcBef>
              <a:buNone/>
            </a:pPr>
            <a:r>
              <a:rPr lang="en-US" sz="1600" b="1" dirty="0">
                <a:solidFill>
                  <a:srgbClr val="1F5E7F"/>
                </a:solidFill>
              </a:rPr>
              <a:t>Incentives</a:t>
            </a:r>
          </a:p>
          <a:p>
            <a:pPr marL="0" indent="0">
              <a:lnSpc>
                <a:spcPct val="100000"/>
              </a:lnSpc>
              <a:spcBef>
                <a:spcPts val="300"/>
              </a:spcBef>
              <a:buNone/>
            </a:pPr>
            <a:r>
              <a:rPr lang="en-US" sz="1600" dirty="0">
                <a:solidFill>
                  <a:srgbClr val="1F5E7F"/>
                </a:solidFill>
              </a:rPr>
              <a:t>$175 bill credit per period (i.e. 12 months) - </a:t>
            </a:r>
            <a:r>
              <a:rPr lang="en-US" sz="1600" i="1" dirty="0">
                <a:solidFill>
                  <a:srgbClr val="1F5E7F"/>
                </a:solidFill>
              </a:rPr>
              <a:t>credit will be prorated if participation is less than 12 months</a:t>
            </a:r>
          </a:p>
        </p:txBody>
      </p:sp>
      <p:sp>
        <p:nvSpPr>
          <p:cNvPr id="3" name="Slide Number Placeholder 2"/>
          <p:cNvSpPr>
            <a:spLocks noGrp="1"/>
          </p:cNvSpPr>
          <p:nvPr>
            <p:ph type="sldNum" sz="quarter" idx="12"/>
          </p:nvPr>
        </p:nvSpPr>
        <p:spPr/>
        <p:txBody>
          <a:bodyPr/>
          <a:lstStyle/>
          <a:p>
            <a:fld id="{5E94BA17-8AE8-4651-9FD9-8589E5D42325}" type="slidenum">
              <a:rPr lang="en-US" smtClean="0"/>
              <a:t>5</a:t>
            </a:fld>
            <a:endParaRPr lang="en-US"/>
          </a:p>
        </p:txBody>
      </p:sp>
      <p:cxnSp>
        <p:nvCxnSpPr>
          <p:cNvPr id="6" name="Straight Connector 5">
            <a:extLst>
              <a:ext uri="{C183D7F6-B498-43B3-948B-1728B52AA6E4}">
                <adec:decorative xmlns:adec="http://schemas.microsoft.com/office/drawing/2017/decorative" val="1"/>
              </a:ext>
            </a:extLst>
          </p:cNvPr>
          <p:cNvCxnSpPr>
            <a:cxnSpLocks/>
          </p:cNvCxnSpPr>
          <p:nvPr/>
        </p:nvCxnSpPr>
        <p:spPr>
          <a:xfrm>
            <a:off x="3042112" y="4548958"/>
            <a:ext cx="0" cy="945576"/>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9" name="Content Placeholder 3"/>
          <p:cNvSpPr txBox="1">
            <a:spLocks/>
          </p:cNvSpPr>
          <p:nvPr/>
        </p:nvSpPr>
        <p:spPr>
          <a:xfrm>
            <a:off x="3245312" y="4513113"/>
            <a:ext cx="2811780" cy="980209"/>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1800" kern="1200">
                <a:solidFill>
                  <a:schemeClr val="tx1"/>
                </a:solidFill>
                <a:latin typeface="Calibri" panose="020F0502020204030204" pitchFamily="34" charset="0"/>
                <a:ea typeface="Segoe UI" panose="020B0502040204020203" pitchFamily="34" charset="0"/>
                <a:cs typeface="Segoe UI" panose="020B0502040204020203"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600" kern="1200">
                <a:solidFill>
                  <a:schemeClr val="tx1"/>
                </a:solidFill>
                <a:latin typeface="Calibri" panose="020F0502020204030204" pitchFamily="34" charset="0"/>
                <a:ea typeface="Segoe UI" panose="020B0502040204020203" pitchFamily="34" charset="0"/>
                <a:cs typeface="Segoe UI" panose="020B0502040204020203"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Calibri" panose="020F0502020204030204" pitchFamily="34" charset="0"/>
                <a:ea typeface="Segoe UI" panose="020B0502040204020203" pitchFamily="34" charset="0"/>
                <a:cs typeface="Segoe UI" panose="020B0502040204020203"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200" kern="1200">
                <a:solidFill>
                  <a:schemeClr val="tx1"/>
                </a:solidFill>
                <a:latin typeface="Calibri" panose="020F0502020204030204" pitchFamily="34" charset="0"/>
                <a:ea typeface="Segoe UI" panose="020B0502040204020203" pitchFamily="34" charset="0"/>
                <a:cs typeface="Segoe UI" panose="020B0502040204020203"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000" kern="1200">
                <a:solidFill>
                  <a:schemeClr val="tx1"/>
                </a:solidFill>
                <a:latin typeface="Calibri" panose="020F0502020204030204" pitchFamily="34" charset="0"/>
                <a:ea typeface="Segoe UI" panose="020B0502040204020203" pitchFamily="34" charset="0"/>
                <a:cs typeface="Segoe UI" panose="020B0502040204020203"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500" b="1" dirty="0">
                <a:solidFill>
                  <a:srgbClr val="1F5E7F"/>
                </a:solidFill>
              </a:rPr>
              <a:t>Installation</a:t>
            </a:r>
          </a:p>
          <a:p>
            <a:r>
              <a:rPr lang="en-US" sz="1500" dirty="0">
                <a:solidFill>
                  <a:srgbClr val="1F5E7F"/>
                </a:solidFill>
              </a:rPr>
              <a:t>Contractors will install CTA-2045 control device on heat pump water heaters</a:t>
            </a:r>
          </a:p>
        </p:txBody>
      </p:sp>
      <p:sp>
        <p:nvSpPr>
          <p:cNvPr id="8" name="Content Placeholder 3">
            <a:extLst>
              <a:ext uri="{FF2B5EF4-FFF2-40B4-BE49-F238E27FC236}">
                <a16:creationId xmlns:a16="http://schemas.microsoft.com/office/drawing/2014/main" id="{B326A32D-4BB1-46EC-BED0-FAAC39480882}"/>
              </a:ext>
            </a:extLst>
          </p:cNvPr>
          <p:cNvSpPr txBox="1">
            <a:spLocks/>
          </p:cNvSpPr>
          <p:nvPr/>
        </p:nvSpPr>
        <p:spPr>
          <a:xfrm>
            <a:off x="628650" y="4513114"/>
            <a:ext cx="2413462" cy="980208"/>
          </a:xfrm>
          <a:prstGeom prst="rect">
            <a:avLst/>
          </a:prstGeom>
        </p:spPr>
        <p:txBody>
          <a:bodyPr vert="horz" lIns="91440" tIns="45720" rIns="91440" bIns="45720" rtlCol="0">
            <a:noAutofit/>
          </a:bodyPr>
          <a:lstStyle>
            <a:lvl1pPr marL="171450" indent="-171450" algn="l" defTabSz="685800" rtl="0" eaLnBrk="1" latinLnBrk="0" hangingPunct="1">
              <a:lnSpc>
                <a:spcPct val="90000"/>
              </a:lnSpc>
              <a:spcBef>
                <a:spcPts val="750"/>
              </a:spcBef>
              <a:buFont typeface="Arial" panose="020B0604020202020204" pitchFamily="34" charset="0"/>
              <a:buChar char="•"/>
              <a:defRPr sz="1800" kern="1200">
                <a:solidFill>
                  <a:schemeClr val="tx1"/>
                </a:solidFill>
                <a:latin typeface="Calibri" panose="020F0502020204030204" pitchFamily="34" charset="0"/>
                <a:ea typeface="Segoe UI" panose="020B0502040204020203" pitchFamily="34" charset="0"/>
                <a:cs typeface="Segoe UI" panose="020B0502040204020203" pitchFamily="34" charset="0"/>
              </a:defRPr>
            </a:lvl1pPr>
            <a:lvl2pPr marL="514350" indent="-171450" algn="l" defTabSz="685800" rtl="0" eaLnBrk="1" latinLnBrk="0" hangingPunct="1">
              <a:lnSpc>
                <a:spcPct val="90000"/>
              </a:lnSpc>
              <a:spcBef>
                <a:spcPts val="375"/>
              </a:spcBef>
              <a:buFont typeface="Arial" panose="020B0604020202020204" pitchFamily="34" charset="0"/>
              <a:buChar char="•"/>
              <a:defRPr sz="1600" kern="1200">
                <a:solidFill>
                  <a:schemeClr val="tx1"/>
                </a:solidFill>
                <a:latin typeface="Calibri" panose="020F0502020204030204" pitchFamily="34" charset="0"/>
                <a:ea typeface="Segoe UI" panose="020B0502040204020203" pitchFamily="34" charset="0"/>
                <a:cs typeface="Segoe UI" panose="020B0502040204020203" pitchFamily="34" charset="0"/>
              </a:defRPr>
            </a:lvl2pPr>
            <a:lvl3pPr marL="857250" indent="-171450" algn="l" defTabSz="685800" rtl="0" eaLnBrk="1" latinLnBrk="0" hangingPunct="1">
              <a:lnSpc>
                <a:spcPct val="90000"/>
              </a:lnSpc>
              <a:spcBef>
                <a:spcPts val="375"/>
              </a:spcBef>
              <a:buFont typeface="Arial" panose="020B0604020202020204" pitchFamily="34" charset="0"/>
              <a:buChar char="•"/>
              <a:defRPr sz="1400" kern="1200">
                <a:solidFill>
                  <a:schemeClr val="tx1"/>
                </a:solidFill>
                <a:latin typeface="Calibri" panose="020F0502020204030204" pitchFamily="34" charset="0"/>
                <a:ea typeface="Segoe UI" panose="020B0502040204020203" pitchFamily="34" charset="0"/>
                <a:cs typeface="Segoe UI" panose="020B0502040204020203" pitchFamily="34" charset="0"/>
              </a:defRPr>
            </a:lvl3pPr>
            <a:lvl4pPr marL="1200150" indent="-171450" algn="l" defTabSz="685800" rtl="0" eaLnBrk="1" latinLnBrk="0" hangingPunct="1">
              <a:lnSpc>
                <a:spcPct val="90000"/>
              </a:lnSpc>
              <a:spcBef>
                <a:spcPts val="375"/>
              </a:spcBef>
              <a:buFont typeface="Arial" panose="020B0604020202020204" pitchFamily="34" charset="0"/>
              <a:buChar char="•"/>
              <a:defRPr sz="1200" kern="1200">
                <a:solidFill>
                  <a:schemeClr val="tx1"/>
                </a:solidFill>
                <a:latin typeface="Calibri" panose="020F0502020204030204" pitchFamily="34" charset="0"/>
                <a:ea typeface="Segoe UI" panose="020B0502040204020203" pitchFamily="34" charset="0"/>
                <a:cs typeface="Segoe UI" panose="020B0502040204020203" pitchFamily="34" charset="0"/>
              </a:defRPr>
            </a:lvl4pPr>
            <a:lvl5pPr marL="1543050" indent="-171450" algn="l" defTabSz="685800" rtl="0" eaLnBrk="1" latinLnBrk="0" hangingPunct="1">
              <a:lnSpc>
                <a:spcPct val="90000"/>
              </a:lnSpc>
              <a:spcBef>
                <a:spcPts val="375"/>
              </a:spcBef>
              <a:buFont typeface="Arial" panose="020B0604020202020204" pitchFamily="34" charset="0"/>
              <a:buChar char="•"/>
              <a:defRPr sz="1000" kern="1200">
                <a:solidFill>
                  <a:schemeClr val="tx1"/>
                </a:solidFill>
                <a:latin typeface="Calibri" panose="020F0502020204030204" pitchFamily="34" charset="0"/>
                <a:ea typeface="Segoe UI" panose="020B0502040204020203" pitchFamily="34" charset="0"/>
                <a:cs typeface="Segoe UI" panose="020B0502040204020203" pitchFamily="34" charset="0"/>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a:lstStyle>
          <a:p>
            <a:pPr marL="0" indent="0">
              <a:buNone/>
            </a:pPr>
            <a:r>
              <a:rPr lang="en-US" sz="1500" b="1" dirty="0">
                <a:solidFill>
                  <a:srgbClr val="1F5E7F"/>
                </a:solidFill>
              </a:rPr>
              <a:t>Outreach &amp; Enrollment</a:t>
            </a:r>
          </a:p>
          <a:p>
            <a:r>
              <a:rPr lang="en-US" sz="1500" dirty="0">
                <a:solidFill>
                  <a:srgbClr val="1F5E7F"/>
                </a:solidFill>
              </a:rPr>
              <a:t>CEN will educate and enroll eligible customers</a:t>
            </a:r>
          </a:p>
        </p:txBody>
      </p:sp>
      <p:pic>
        <p:nvPicPr>
          <p:cNvPr id="4" name="Picture 3">
            <a:extLst>
              <a:ext uri="{FF2B5EF4-FFF2-40B4-BE49-F238E27FC236}">
                <a16:creationId xmlns:a16="http://schemas.microsoft.com/office/drawing/2014/main" id="{84256CD8-4594-4B25-9B91-F9A66097308C}"/>
              </a:ext>
              <a:ext uri="{C183D7F6-B498-43B3-948B-1728B52AA6E4}">
                <adec:decorative xmlns:adec="http://schemas.microsoft.com/office/drawing/2017/decorative" val="1"/>
              </a:ext>
            </a:extLst>
          </p:cNvPr>
          <p:cNvPicPr>
            <a:picLocks noChangeAspect="1"/>
          </p:cNvPicPr>
          <p:nvPr/>
        </p:nvPicPr>
        <p:blipFill rotWithShape="1">
          <a:blip r:embed="rId3"/>
          <a:srcRect t="3479"/>
          <a:stretch/>
        </p:blipFill>
        <p:spPr>
          <a:xfrm>
            <a:off x="6508289" y="4416173"/>
            <a:ext cx="1309377" cy="1765188"/>
          </a:xfrm>
          <a:prstGeom prst="rect">
            <a:avLst/>
          </a:prstGeom>
        </p:spPr>
      </p:pic>
      <p:sp>
        <p:nvSpPr>
          <p:cNvPr id="7" name="TextBox 6">
            <a:extLst>
              <a:ext uri="{FF2B5EF4-FFF2-40B4-BE49-F238E27FC236}">
                <a16:creationId xmlns:a16="http://schemas.microsoft.com/office/drawing/2014/main" id="{EBE7EF7E-ED48-4D3D-AB1B-E5A34BBD7997}"/>
              </a:ext>
            </a:extLst>
          </p:cNvPr>
          <p:cNvSpPr txBox="1"/>
          <p:nvPr/>
        </p:nvSpPr>
        <p:spPr>
          <a:xfrm>
            <a:off x="628659" y="5765863"/>
            <a:ext cx="5428433" cy="830997"/>
          </a:xfrm>
          <a:prstGeom prst="rect">
            <a:avLst/>
          </a:prstGeom>
          <a:noFill/>
        </p:spPr>
        <p:txBody>
          <a:bodyPr wrap="square" rtlCol="0">
            <a:spAutoFit/>
          </a:bodyPr>
          <a:lstStyle/>
          <a:p>
            <a:r>
              <a:rPr lang="en-US" sz="1200" dirty="0">
                <a:solidFill>
                  <a:srgbClr val="1F5E7F"/>
                </a:solidFill>
              </a:rPr>
              <a:t>Consumer Technology Association (CTA) (formerly the Consumer Electronics Association, CEA) developed the ANSI/CTA-2045</a:t>
            </a:r>
          </a:p>
          <a:p>
            <a:r>
              <a:rPr lang="en-US" sz="1200" dirty="0">
                <a:solidFill>
                  <a:srgbClr val="1F5E7F"/>
                </a:solidFill>
              </a:rPr>
              <a:t>(formerly CEA-2045) Modular Communications Interface for Energy Management standard</a:t>
            </a:r>
          </a:p>
        </p:txBody>
      </p:sp>
    </p:spTree>
    <p:extLst>
      <p:ext uri="{BB962C8B-B14F-4D97-AF65-F5344CB8AC3E}">
        <p14:creationId xmlns:p14="http://schemas.microsoft.com/office/powerpoint/2010/main" val="142730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solidFill>
                  <a:srgbClr val="1F5E7F"/>
                </a:solidFill>
              </a:rPr>
              <a:t>Implementation Timeline</a:t>
            </a:r>
            <a:endParaRPr lang="en-US" sz="1400" dirty="0">
              <a:solidFill>
                <a:srgbClr val="1F5E7F"/>
              </a:solidFill>
            </a:endParaRPr>
          </a:p>
        </p:txBody>
      </p:sp>
      <p:sp>
        <p:nvSpPr>
          <p:cNvPr id="3" name="Slide Number Placeholder 2"/>
          <p:cNvSpPr>
            <a:spLocks noGrp="1"/>
          </p:cNvSpPr>
          <p:nvPr>
            <p:ph type="sldNum" sz="quarter" idx="12"/>
          </p:nvPr>
        </p:nvSpPr>
        <p:spPr/>
        <p:txBody>
          <a:bodyPr/>
          <a:lstStyle/>
          <a:p>
            <a:fld id="{5E94BA17-8AE8-4651-9FD9-8589E5D42325}" type="slidenum">
              <a:rPr lang="en-US" smtClean="0"/>
              <a:t>6</a:t>
            </a:fld>
            <a:endParaRPr lang="en-US"/>
          </a:p>
        </p:txBody>
      </p:sp>
      <p:graphicFrame>
        <p:nvGraphicFramePr>
          <p:cNvPr id="10" name="Object 9" descr="Implementation timeline">
            <a:extLst>
              <a:ext uri="{FF2B5EF4-FFF2-40B4-BE49-F238E27FC236}">
                <a16:creationId xmlns:a16="http://schemas.microsoft.com/office/drawing/2014/main" id="{86902620-5A69-4A97-BD7B-C4E627BB692D}"/>
              </a:ext>
            </a:extLst>
          </p:cNvPr>
          <p:cNvGraphicFramePr>
            <a:graphicFrameLocks noChangeAspect="1"/>
          </p:cNvGraphicFramePr>
          <p:nvPr>
            <p:extLst>
              <p:ext uri="{D42A27DB-BD31-4B8C-83A1-F6EECF244321}">
                <p14:modId xmlns:p14="http://schemas.microsoft.com/office/powerpoint/2010/main" val="2382933597"/>
              </p:ext>
            </p:extLst>
          </p:nvPr>
        </p:nvGraphicFramePr>
        <p:xfrm>
          <a:off x="1073117" y="1869914"/>
          <a:ext cx="6997766" cy="4324971"/>
        </p:xfrm>
        <a:graphic>
          <a:graphicData uri="http://schemas.openxmlformats.org/presentationml/2006/ole">
            <mc:AlternateContent xmlns:mc="http://schemas.openxmlformats.org/markup-compatibility/2006">
              <mc:Choice xmlns:v="urn:schemas-microsoft-com:vml" Requires="v">
                <p:oleObj spid="_x0000_s1028" name="Worksheet" r:id="rId3" imgW="4435047" imgH="2857658" progId="Excel.Sheet.12">
                  <p:embed/>
                </p:oleObj>
              </mc:Choice>
              <mc:Fallback>
                <p:oleObj name="Worksheet" r:id="rId3" imgW="4435047" imgH="2857658" progId="Excel.Sheet.12">
                  <p:embed/>
                  <p:pic>
                    <p:nvPicPr>
                      <p:cNvPr id="10" name="Object 9">
                        <a:extLst>
                          <a:ext uri="{FF2B5EF4-FFF2-40B4-BE49-F238E27FC236}">
                            <a16:creationId xmlns:a16="http://schemas.microsoft.com/office/drawing/2014/main" id="{86902620-5A69-4A97-BD7B-C4E627BB692D}"/>
                          </a:ext>
                        </a:extLst>
                      </p:cNvPr>
                      <p:cNvPicPr>
                        <a:picLocks noChangeAspect="1" noChangeArrowheads="1"/>
                      </p:cNvPicPr>
                      <p:nvPr/>
                    </p:nvPicPr>
                    <p:blipFill>
                      <a:blip r:embed="rId4"/>
                      <a:srcRect/>
                      <a:stretch>
                        <a:fillRect/>
                      </a:stretch>
                    </p:blipFill>
                    <p:spPr bwMode="auto">
                      <a:xfrm>
                        <a:off x="1073117" y="1869914"/>
                        <a:ext cx="6997766" cy="4324971"/>
                      </a:xfrm>
                      <a:prstGeom prst="rect">
                        <a:avLst/>
                      </a:prstGeom>
                      <a:noFill/>
                    </p:spPr>
                  </p:pic>
                </p:oleObj>
              </mc:Fallback>
            </mc:AlternateContent>
          </a:graphicData>
        </a:graphic>
      </p:graphicFrame>
    </p:spTree>
    <p:extLst>
      <p:ext uri="{BB962C8B-B14F-4D97-AF65-F5344CB8AC3E}">
        <p14:creationId xmlns:p14="http://schemas.microsoft.com/office/powerpoint/2010/main" val="369534089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47E0B-D4E2-4457-AE56-2468D7895246}"/>
              </a:ext>
            </a:extLst>
          </p:cNvPr>
          <p:cNvSpPr>
            <a:spLocks noGrp="1"/>
          </p:cNvSpPr>
          <p:nvPr>
            <p:ph type="title"/>
          </p:nvPr>
        </p:nvSpPr>
        <p:spPr/>
        <p:txBody>
          <a:bodyPr/>
          <a:lstStyle/>
          <a:p>
            <a:r>
              <a:rPr lang="en-US" dirty="0">
                <a:solidFill>
                  <a:srgbClr val="1F5E7F"/>
                </a:solidFill>
              </a:rPr>
              <a:t>Pilot Activities</a:t>
            </a:r>
          </a:p>
        </p:txBody>
      </p:sp>
      <p:sp>
        <p:nvSpPr>
          <p:cNvPr id="3" name="Content Placeholder 2">
            <a:extLst>
              <a:ext uri="{FF2B5EF4-FFF2-40B4-BE49-F238E27FC236}">
                <a16:creationId xmlns:a16="http://schemas.microsoft.com/office/drawing/2014/main" id="{388D13D6-BA0A-4B01-A3A2-F59D281BE043}"/>
              </a:ext>
            </a:extLst>
          </p:cNvPr>
          <p:cNvSpPr>
            <a:spLocks noGrp="1"/>
          </p:cNvSpPr>
          <p:nvPr>
            <p:ph idx="1"/>
          </p:nvPr>
        </p:nvSpPr>
        <p:spPr>
          <a:xfrm>
            <a:off x="628650" y="2249710"/>
            <a:ext cx="7886700" cy="3927253"/>
          </a:xfrm>
        </p:spPr>
        <p:txBody>
          <a:bodyPr>
            <a:noAutofit/>
          </a:bodyPr>
          <a:lstStyle/>
          <a:p>
            <a:pPr marL="0" indent="0">
              <a:buNone/>
            </a:pPr>
            <a:r>
              <a:rPr lang="en-US" sz="1400" b="1" dirty="0">
                <a:solidFill>
                  <a:srgbClr val="1F5E7F"/>
                </a:solidFill>
              </a:rPr>
              <a:t>March 2020</a:t>
            </a:r>
            <a:r>
              <a:rPr lang="en-US" sz="1400" dirty="0">
                <a:solidFill>
                  <a:srgbClr val="1F5E7F"/>
                </a:solidFill>
              </a:rPr>
              <a:t> - SCE suspended all face-to-face interaction between SCE contractors and SCE customers to comply with the State of California “stay at home” orders to slow the spread of COVID-19.  SCE and the CPM collaborated on a letter sent to potential participants to notify them of the change to virtual outreach/enrollment for the SJV Pilot. </a:t>
            </a:r>
          </a:p>
          <a:p>
            <a:pPr marL="0" indent="0">
              <a:buNone/>
            </a:pPr>
            <a:r>
              <a:rPr lang="en-US" sz="1400" b="1" dirty="0">
                <a:solidFill>
                  <a:srgbClr val="1F5E7F"/>
                </a:solidFill>
              </a:rPr>
              <a:t>May 2020</a:t>
            </a:r>
            <a:r>
              <a:rPr lang="en-US" sz="1400" dirty="0">
                <a:solidFill>
                  <a:srgbClr val="1F5E7F"/>
                </a:solidFill>
              </a:rPr>
              <a:t> – SCE provided CPM customer contact information (name, address, phone, email – if available). CEN started outreach and enrollments in </a:t>
            </a:r>
            <a:r>
              <a:rPr lang="en-US" sz="1400" dirty="0" err="1">
                <a:solidFill>
                  <a:srgbClr val="1F5E7F"/>
                </a:solidFill>
              </a:rPr>
              <a:t>Ducor</a:t>
            </a:r>
            <a:r>
              <a:rPr lang="en-US" sz="1400" dirty="0">
                <a:solidFill>
                  <a:srgbClr val="1F5E7F"/>
                </a:solidFill>
              </a:rPr>
              <a:t> via phone campaigns.  </a:t>
            </a:r>
          </a:p>
          <a:p>
            <a:pPr marL="0" indent="0">
              <a:buNone/>
            </a:pPr>
            <a:r>
              <a:rPr lang="en-US" sz="1400" b="1" dirty="0">
                <a:solidFill>
                  <a:srgbClr val="1F5E7F"/>
                </a:solidFill>
              </a:rPr>
              <a:t>June 2020</a:t>
            </a:r>
            <a:r>
              <a:rPr lang="en-US" sz="1400" dirty="0">
                <a:solidFill>
                  <a:srgbClr val="1F5E7F"/>
                </a:solidFill>
              </a:rPr>
              <a:t> - SCE removed previous restrictions on face-to-face interactions between SCE contractors and SCE customers. Contractors are to follow SCE’s safe work practices guidance at minimum as well as the most restrictive state, county, or local orders for all relevant work activities.</a:t>
            </a:r>
          </a:p>
          <a:p>
            <a:r>
              <a:rPr lang="en-US" sz="1400" dirty="0">
                <a:solidFill>
                  <a:srgbClr val="1F5E7F"/>
                </a:solidFill>
              </a:rPr>
              <a:t>CEN started outreach and enrollment in West Goshen via phone and in-person (</a:t>
            </a:r>
            <a:r>
              <a:rPr lang="en-US" sz="1400" i="1" dirty="0">
                <a:solidFill>
                  <a:srgbClr val="1F5E7F"/>
                </a:solidFill>
              </a:rPr>
              <a:t>with willing customers</a:t>
            </a:r>
            <a:r>
              <a:rPr lang="en-US" sz="1400" dirty="0">
                <a:solidFill>
                  <a:srgbClr val="1F5E7F"/>
                </a:solidFill>
              </a:rPr>
              <a:t>)</a:t>
            </a:r>
          </a:p>
          <a:p>
            <a:pPr marL="0" indent="0">
              <a:buNone/>
            </a:pPr>
            <a:r>
              <a:rPr lang="en-US" sz="1400" b="1" dirty="0">
                <a:solidFill>
                  <a:srgbClr val="1F5E7F"/>
                </a:solidFill>
              </a:rPr>
              <a:t>August 2020</a:t>
            </a:r>
            <a:r>
              <a:rPr lang="en-US" sz="1400" dirty="0">
                <a:solidFill>
                  <a:srgbClr val="1F5E7F"/>
                </a:solidFill>
              </a:rPr>
              <a:t> – First assessment completed in </a:t>
            </a:r>
            <a:r>
              <a:rPr lang="en-US" sz="1400" dirty="0" err="1">
                <a:solidFill>
                  <a:srgbClr val="1F5E7F"/>
                </a:solidFill>
              </a:rPr>
              <a:t>Ducor</a:t>
            </a:r>
            <a:r>
              <a:rPr lang="en-US" sz="1400" dirty="0">
                <a:solidFill>
                  <a:srgbClr val="1F5E7F"/>
                </a:solidFill>
              </a:rPr>
              <a:t> and West Goshen. Contractors coordinating with SCE Engineering group and Local Building &amp; Safety Department to evaluate electrical upgrades and identify any efficiencies to streamline process.</a:t>
            </a:r>
          </a:p>
          <a:p>
            <a:pPr marL="0" indent="0">
              <a:buNone/>
            </a:pPr>
            <a:r>
              <a:rPr lang="en-US" sz="1400" b="1" dirty="0">
                <a:solidFill>
                  <a:srgbClr val="1F5E7F"/>
                </a:solidFill>
              </a:rPr>
              <a:t>September 2020</a:t>
            </a:r>
            <a:r>
              <a:rPr lang="en-US" sz="1400" dirty="0">
                <a:solidFill>
                  <a:srgbClr val="1F5E7F"/>
                </a:solidFill>
              </a:rPr>
              <a:t> – Contractors starting to ramp-up assessments and start installation on first SCE approved projects.</a:t>
            </a:r>
          </a:p>
          <a:p>
            <a:r>
              <a:rPr lang="en-US" sz="1400" dirty="0">
                <a:solidFill>
                  <a:srgbClr val="1F5E7F"/>
                </a:solidFill>
              </a:rPr>
              <a:t>SCE and CEN to collaborate on outreach and enrollment plan for California City.</a:t>
            </a:r>
          </a:p>
        </p:txBody>
      </p:sp>
      <p:sp>
        <p:nvSpPr>
          <p:cNvPr id="4" name="Slide Number Placeholder 3">
            <a:extLst>
              <a:ext uri="{FF2B5EF4-FFF2-40B4-BE49-F238E27FC236}">
                <a16:creationId xmlns:a16="http://schemas.microsoft.com/office/drawing/2014/main" id="{5F516725-A64A-4D84-A40A-0C3F2582FF7A}"/>
              </a:ext>
            </a:extLst>
          </p:cNvPr>
          <p:cNvSpPr>
            <a:spLocks noGrp="1"/>
          </p:cNvSpPr>
          <p:nvPr>
            <p:ph type="sldNum" sz="quarter" idx="12"/>
          </p:nvPr>
        </p:nvSpPr>
        <p:spPr/>
        <p:txBody>
          <a:bodyPr/>
          <a:lstStyle/>
          <a:p>
            <a:fld id="{5E94BA17-8AE8-4651-9FD9-8589E5D42325}" type="slidenum">
              <a:rPr lang="en-US" smtClean="0"/>
              <a:pPr/>
              <a:t>7</a:t>
            </a:fld>
            <a:endParaRPr lang="en-US"/>
          </a:p>
        </p:txBody>
      </p:sp>
      <p:graphicFrame>
        <p:nvGraphicFramePr>
          <p:cNvPr id="5" name="Diagram 4" descr="Timeline">
            <a:extLst>
              <a:ext uri="{FF2B5EF4-FFF2-40B4-BE49-F238E27FC236}">
                <a16:creationId xmlns:a16="http://schemas.microsoft.com/office/drawing/2014/main" id="{D30CCA08-4D98-4218-A6A6-1657B256A1E7}"/>
              </a:ext>
            </a:extLst>
          </p:cNvPr>
          <p:cNvGraphicFramePr/>
          <p:nvPr>
            <p:extLst>
              <p:ext uri="{D42A27DB-BD31-4B8C-83A1-F6EECF244321}">
                <p14:modId xmlns:p14="http://schemas.microsoft.com/office/powerpoint/2010/main" val="126554289"/>
              </p:ext>
            </p:extLst>
          </p:nvPr>
        </p:nvGraphicFramePr>
        <p:xfrm>
          <a:off x="628650" y="1328819"/>
          <a:ext cx="7849523" cy="9208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2368908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US" dirty="0">
                <a:solidFill>
                  <a:srgbClr val="1F5E7F"/>
                </a:solidFill>
              </a:rPr>
              <a:t>Preliminary Results</a:t>
            </a:r>
            <a:endParaRPr lang="en-US" sz="1400" dirty="0">
              <a:solidFill>
                <a:srgbClr val="1F5E7F"/>
              </a:solidFill>
            </a:endParaRPr>
          </a:p>
        </p:txBody>
      </p:sp>
      <p:sp>
        <p:nvSpPr>
          <p:cNvPr id="2" name="Content Placeholder 1">
            <a:extLst>
              <a:ext uri="{FF2B5EF4-FFF2-40B4-BE49-F238E27FC236}">
                <a16:creationId xmlns:a16="http://schemas.microsoft.com/office/drawing/2014/main" id="{FB917E2E-5AF6-4C24-B8C1-EF0C7A77C985}"/>
              </a:ext>
            </a:extLst>
          </p:cNvPr>
          <p:cNvSpPr>
            <a:spLocks noGrp="1"/>
          </p:cNvSpPr>
          <p:nvPr>
            <p:ph sz="half" idx="1"/>
          </p:nvPr>
        </p:nvSpPr>
        <p:spPr>
          <a:xfrm>
            <a:off x="628650" y="1825625"/>
            <a:ext cx="3886200" cy="296862"/>
          </a:xfrm>
        </p:spPr>
        <p:txBody>
          <a:bodyPr>
            <a:noAutofit/>
          </a:bodyPr>
          <a:lstStyle/>
          <a:p>
            <a:pPr marL="0" indent="0">
              <a:buNone/>
            </a:pPr>
            <a:r>
              <a:rPr lang="en-US" sz="1600" dirty="0">
                <a:solidFill>
                  <a:srgbClr val="1F5E7F"/>
                </a:solidFill>
              </a:rPr>
              <a:t>As of August 31, 2020</a:t>
            </a:r>
          </a:p>
          <a:p>
            <a:pPr marL="0" indent="0">
              <a:buNone/>
            </a:pPr>
            <a:endParaRPr lang="en-US" sz="1600" dirty="0">
              <a:solidFill>
                <a:srgbClr val="1F5E7F"/>
              </a:solidFill>
            </a:endParaRPr>
          </a:p>
          <a:p>
            <a:pPr marL="0" indent="0">
              <a:buNone/>
            </a:pPr>
            <a:endParaRPr lang="en-US" sz="1600" dirty="0">
              <a:solidFill>
                <a:srgbClr val="1F5E7F"/>
              </a:solidFill>
            </a:endParaRPr>
          </a:p>
          <a:p>
            <a:pPr marL="0" indent="0">
              <a:buNone/>
            </a:pPr>
            <a:endParaRPr lang="en-US" sz="1600" dirty="0">
              <a:solidFill>
                <a:srgbClr val="1F5E7F"/>
              </a:solidFill>
            </a:endParaRPr>
          </a:p>
          <a:p>
            <a:pPr marL="0" indent="0">
              <a:buNone/>
            </a:pPr>
            <a:endParaRPr lang="en-US" sz="1600" dirty="0">
              <a:solidFill>
                <a:srgbClr val="1F5E7F"/>
              </a:solidFill>
            </a:endParaRPr>
          </a:p>
          <a:p>
            <a:pPr marL="0" indent="0">
              <a:buNone/>
            </a:pPr>
            <a:endParaRPr lang="en-US" sz="1600" dirty="0">
              <a:solidFill>
                <a:srgbClr val="1F5E7F"/>
              </a:solidFill>
            </a:endParaRPr>
          </a:p>
          <a:p>
            <a:pPr marL="0" indent="0">
              <a:buNone/>
            </a:pPr>
            <a:endParaRPr lang="en-US" sz="1600" dirty="0">
              <a:solidFill>
                <a:srgbClr val="1F5E7F"/>
              </a:solidFill>
            </a:endParaRPr>
          </a:p>
        </p:txBody>
      </p:sp>
      <p:sp>
        <p:nvSpPr>
          <p:cNvPr id="5" name="Content Placeholder 4">
            <a:extLst>
              <a:ext uri="{FF2B5EF4-FFF2-40B4-BE49-F238E27FC236}">
                <a16:creationId xmlns:a16="http://schemas.microsoft.com/office/drawing/2014/main" id="{15DE3205-FE5D-4C83-96EB-C96F2A55BCF6}"/>
              </a:ext>
            </a:extLst>
          </p:cNvPr>
          <p:cNvSpPr>
            <a:spLocks noGrp="1"/>
          </p:cNvSpPr>
          <p:nvPr>
            <p:ph sz="half" idx="2"/>
          </p:nvPr>
        </p:nvSpPr>
        <p:spPr>
          <a:xfrm>
            <a:off x="628650" y="4735513"/>
            <a:ext cx="7886700" cy="1004887"/>
          </a:xfrm>
        </p:spPr>
        <p:txBody>
          <a:bodyPr>
            <a:noAutofit/>
          </a:bodyPr>
          <a:lstStyle/>
          <a:p>
            <a:pPr marL="0" indent="0">
              <a:buNone/>
            </a:pPr>
            <a:r>
              <a:rPr lang="en-US" sz="1600" dirty="0">
                <a:solidFill>
                  <a:srgbClr val="1F5E7F"/>
                </a:solidFill>
              </a:rPr>
              <a:t>NOTES:</a:t>
            </a:r>
          </a:p>
          <a:p>
            <a:pPr marL="0" indent="0">
              <a:buNone/>
            </a:pPr>
            <a:r>
              <a:rPr lang="en-US" sz="1600" dirty="0">
                <a:solidFill>
                  <a:srgbClr val="1F5E7F"/>
                </a:solidFill>
              </a:rPr>
              <a:t>“Not Eligible” – includes homes without propane appliances, landlord refusal, or customer not interested.</a:t>
            </a:r>
          </a:p>
        </p:txBody>
      </p:sp>
      <p:sp>
        <p:nvSpPr>
          <p:cNvPr id="3" name="Slide Number Placeholder 2"/>
          <p:cNvSpPr>
            <a:spLocks noGrp="1"/>
          </p:cNvSpPr>
          <p:nvPr>
            <p:ph type="sldNum" sz="quarter" idx="12"/>
          </p:nvPr>
        </p:nvSpPr>
        <p:spPr/>
        <p:txBody>
          <a:bodyPr/>
          <a:lstStyle/>
          <a:p>
            <a:fld id="{5E94BA17-8AE8-4651-9FD9-8589E5D42325}" type="slidenum">
              <a:rPr lang="en-US" smtClean="0"/>
              <a:t>8</a:t>
            </a:fld>
            <a:endParaRPr lang="en-US"/>
          </a:p>
        </p:txBody>
      </p:sp>
      <p:graphicFrame>
        <p:nvGraphicFramePr>
          <p:cNvPr id="10" name="Object 9" descr="Preliminary results">
            <a:extLst>
              <a:ext uri="{FF2B5EF4-FFF2-40B4-BE49-F238E27FC236}">
                <a16:creationId xmlns:a16="http://schemas.microsoft.com/office/drawing/2014/main" id="{86902620-5A69-4A97-BD7B-C4E627BB692D}"/>
              </a:ext>
            </a:extLst>
          </p:cNvPr>
          <p:cNvGraphicFramePr>
            <a:graphicFrameLocks noChangeAspect="1"/>
          </p:cNvGraphicFramePr>
          <p:nvPr>
            <p:extLst>
              <p:ext uri="{D42A27DB-BD31-4B8C-83A1-F6EECF244321}">
                <p14:modId xmlns:p14="http://schemas.microsoft.com/office/powerpoint/2010/main" val="3521670335"/>
              </p:ext>
            </p:extLst>
          </p:nvPr>
        </p:nvGraphicFramePr>
        <p:xfrm>
          <a:off x="646113" y="2135189"/>
          <a:ext cx="7851775" cy="2497772"/>
        </p:xfrm>
        <a:graphic>
          <a:graphicData uri="http://schemas.openxmlformats.org/presentationml/2006/ole">
            <mc:AlternateContent xmlns:mc="http://schemas.openxmlformats.org/markup-compatibility/2006">
              <mc:Choice xmlns:v="urn:schemas-microsoft-com:vml" Requires="v">
                <p:oleObj spid="_x0000_s2052" name="Worksheet" r:id="rId4" imgW="4632960" imgH="1600042" progId="Excel.Sheet.12">
                  <p:embed/>
                </p:oleObj>
              </mc:Choice>
              <mc:Fallback>
                <p:oleObj name="Worksheet" r:id="rId4" imgW="4632960" imgH="1600042" progId="Excel.Sheet.12">
                  <p:embed/>
                  <p:pic>
                    <p:nvPicPr>
                      <p:cNvPr id="10" name="Object 9">
                        <a:extLst>
                          <a:ext uri="{FF2B5EF4-FFF2-40B4-BE49-F238E27FC236}">
                            <a16:creationId xmlns:a16="http://schemas.microsoft.com/office/drawing/2014/main" id="{86902620-5A69-4A97-BD7B-C4E627BB692D}"/>
                          </a:ext>
                        </a:extLst>
                      </p:cNvPr>
                      <p:cNvPicPr>
                        <a:picLocks noChangeAspect="1" noChangeArrowheads="1"/>
                      </p:cNvPicPr>
                      <p:nvPr/>
                    </p:nvPicPr>
                    <p:blipFill>
                      <a:blip r:embed="rId5"/>
                      <a:srcRect/>
                      <a:stretch>
                        <a:fillRect/>
                      </a:stretch>
                    </p:blipFill>
                    <p:spPr bwMode="auto">
                      <a:xfrm>
                        <a:off x="646113" y="2135189"/>
                        <a:ext cx="7851775" cy="2497772"/>
                      </a:xfrm>
                      <a:prstGeom prst="rect">
                        <a:avLst/>
                      </a:prstGeom>
                      <a:noFill/>
                    </p:spPr>
                  </p:pic>
                </p:oleObj>
              </mc:Fallback>
            </mc:AlternateContent>
          </a:graphicData>
        </a:graphic>
      </p:graphicFrame>
    </p:spTree>
    <p:extLst>
      <p:ext uri="{BB962C8B-B14F-4D97-AF65-F5344CB8AC3E}">
        <p14:creationId xmlns:p14="http://schemas.microsoft.com/office/powerpoint/2010/main" val="218781948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solidFill>
                  <a:srgbClr val="1F5E7F"/>
                </a:solidFill>
              </a:rPr>
              <a:t>Leveraging Other Programs</a:t>
            </a:r>
          </a:p>
        </p:txBody>
      </p:sp>
      <p:sp>
        <p:nvSpPr>
          <p:cNvPr id="3" name="Content Placeholder 2"/>
          <p:cNvSpPr>
            <a:spLocks noGrp="1"/>
          </p:cNvSpPr>
          <p:nvPr>
            <p:ph idx="1"/>
          </p:nvPr>
        </p:nvSpPr>
        <p:spPr>
          <a:xfrm>
            <a:off x="628650" y="1690691"/>
            <a:ext cx="7886700" cy="4351338"/>
          </a:xfrm>
        </p:spPr>
        <p:txBody>
          <a:bodyPr>
            <a:noAutofit/>
          </a:bodyPr>
          <a:lstStyle/>
          <a:p>
            <a:pPr marL="0" indent="0">
              <a:lnSpc>
                <a:spcPct val="120000"/>
              </a:lnSpc>
              <a:spcBef>
                <a:spcPts val="0"/>
              </a:spcBef>
              <a:spcAft>
                <a:spcPts val="600"/>
              </a:spcAft>
              <a:buNone/>
            </a:pPr>
            <a:r>
              <a:rPr lang="en-US" sz="1600" dirty="0">
                <a:solidFill>
                  <a:srgbClr val="1F5E7F"/>
                </a:solidFill>
              </a:rPr>
              <a:t>During the outreach and enrollment process, the CEN educates customers on additional programs, such as but not limited to:</a:t>
            </a:r>
          </a:p>
          <a:p>
            <a:pPr>
              <a:lnSpc>
                <a:spcPct val="120000"/>
              </a:lnSpc>
              <a:spcBef>
                <a:spcPts val="0"/>
              </a:spcBef>
              <a:spcAft>
                <a:spcPts val="600"/>
              </a:spcAft>
            </a:pPr>
            <a:r>
              <a:rPr lang="en-US" sz="1600" b="1" dirty="0">
                <a:solidFill>
                  <a:srgbClr val="1F5E7F"/>
                </a:solidFill>
              </a:rPr>
              <a:t>California Alternate Rates for Energy (CARE)</a:t>
            </a:r>
            <a:r>
              <a:rPr lang="en-US" sz="1600" dirty="0">
                <a:solidFill>
                  <a:srgbClr val="1F5E7F"/>
                </a:solidFill>
              </a:rPr>
              <a:t>, an income qualified program that reduces energy bills for eligible customers by about 30%.</a:t>
            </a:r>
          </a:p>
          <a:p>
            <a:pPr lvl="1">
              <a:lnSpc>
                <a:spcPct val="120000"/>
              </a:lnSpc>
              <a:spcBef>
                <a:spcPts val="0"/>
              </a:spcBef>
              <a:spcAft>
                <a:spcPts val="600"/>
              </a:spcAft>
            </a:pPr>
            <a:r>
              <a:rPr lang="en-US" dirty="0">
                <a:solidFill>
                  <a:srgbClr val="1F5E7F"/>
                </a:solidFill>
              </a:rPr>
              <a:t>54% of “Completed” applications are currently on CARE.</a:t>
            </a:r>
          </a:p>
          <a:p>
            <a:pPr>
              <a:lnSpc>
                <a:spcPct val="120000"/>
              </a:lnSpc>
              <a:spcBef>
                <a:spcPts val="0"/>
              </a:spcBef>
              <a:spcAft>
                <a:spcPts val="600"/>
              </a:spcAft>
            </a:pPr>
            <a:r>
              <a:rPr lang="en-US" sz="1600" b="1" dirty="0">
                <a:solidFill>
                  <a:srgbClr val="1F5E7F"/>
                </a:solidFill>
              </a:rPr>
              <a:t>Energy Savings Assistance (ESA) Program</a:t>
            </a:r>
            <a:r>
              <a:rPr lang="en-US" sz="1600" dirty="0">
                <a:solidFill>
                  <a:srgbClr val="1F5E7F"/>
                </a:solidFill>
              </a:rPr>
              <a:t>, customer who meet the CARE income guidelines may be eligible to receive energy efficient measures, such as Light Emitting Diode (LED) bulbs, smart power strips, refrigerators, and </a:t>
            </a:r>
            <a:r>
              <a:rPr lang="en-US" sz="1600">
                <a:solidFill>
                  <a:srgbClr val="1F5E7F"/>
                </a:solidFill>
              </a:rPr>
              <a:t>weatherization services </a:t>
            </a:r>
            <a:r>
              <a:rPr lang="en-US" sz="1600" dirty="0">
                <a:solidFill>
                  <a:srgbClr val="1F5E7F"/>
                </a:solidFill>
              </a:rPr>
              <a:t>at no-cost.</a:t>
            </a:r>
          </a:p>
          <a:p>
            <a:pPr lvl="1">
              <a:lnSpc>
                <a:spcPct val="120000"/>
              </a:lnSpc>
              <a:spcBef>
                <a:spcPts val="0"/>
              </a:spcBef>
              <a:spcAft>
                <a:spcPts val="600"/>
              </a:spcAft>
            </a:pPr>
            <a:r>
              <a:rPr lang="en-US" dirty="0">
                <a:solidFill>
                  <a:srgbClr val="1F5E7F"/>
                </a:solidFill>
              </a:rPr>
              <a:t>Both general contractors are authorized to provide ESA Program services.</a:t>
            </a:r>
          </a:p>
          <a:p>
            <a:pPr>
              <a:lnSpc>
                <a:spcPct val="120000"/>
              </a:lnSpc>
              <a:spcBef>
                <a:spcPts val="0"/>
              </a:spcBef>
            </a:pPr>
            <a:r>
              <a:rPr lang="en-US" sz="1600" b="1" dirty="0">
                <a:solidFill>
                  <a:srgbClr val="1F5E7F"/>
                </a:solidFill>
              </a:rPr>
              <a:t>Disadvantaged Communities Single-family Affordable Solar Homes Program (DAC-SASH)</a:t>
            </a:r>
            <a:r>
              <a:rPr lang="en-US" sz="1600" dirty="0">
                <a:solidFill>
                  <a:srgbClr val="1F5E7F"/>
                </a:solidFill>
              </a:rPr>
              <a:t>, modeled after the Single-family Affordable Solar Homes (SASH) Program, may help in the form of up-front financial incentives towards the installation of solar generating systems on the single-family homes of low-income homeowners.</a:t>
            </a:r>
          </a:p>
        </p:txBody>
      </p:sp>
      <p:sp>
        <p:nvSpPr>
          <p:cNvPr id="4" name="Slide Number Placeholder 3"/>
          <p:cNvSpPr>
            <a:spLocks noGrp="1"/>
          </p:cNvSpPr>
          <p:nvPr>
            <p:ph type="sldNum" sz="quarter" idx="12"/>
          </p:nvPr>
        </p:nvSpPr>
        <p:spPr/>
        <p:txBody>
          <a:bodyPr/>
          <a:lstStyle/>
          <a:p>
            <a:fld id="{5E94BA17-8AE8-4651-9FD9-8589E5D42325}" type="slidenum">
              <a:rPr lang="en-US" smtClean="0"/>
              <a:t>9</a:t>
            </a:fld>
            <a:endParaRPr lang="en-US"/>
          </a:p>
        </p:txBody>
      </p:sp>
    </p:spTree>
    <p:extLst>
      <p:ext uri="{BB962C8B-B14F-4D97-AF65-F5344CB8AC3E}">
        <p14:creationId xmlns:p14="http://schemas.microsoft.com/office/powerpoint/2010/main" val="4474248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047E0B-D4E2-4457-AE56-2468D7895246}"/>
              </a:ext>
            </a:extLst>
          </p:cNvPr>
          <p:cNvSpPr>
            <a:spLocks noGrp="1"/>
          </p:cNvSpPr>
          <p:nvPr>
            <p:ph type="title"/>
          </p:nvPr>
        </p:nvSpPr>
        <p:spPr/>
        <p:txBody>
          <a:bodyPr/>
          <a:lstStyle/>
          <a:p>
            <a:r>
              <a:rPr lang="en-US" dirty="0">
                <a:solidFill>
                  <a:srgbClr val="1F5E7F"/>
                </a:solidFill>
              </a:rPr>
              <a:t>Looking Ahead</a:t>
            </a:r>
          </a:p>
        </p:txBody>
      </p:sp>
      <p:sp>
        <p:nvSpPr>
          <p:cNvPr id="3" name="Content Placeholder 2">
            <a:extLst>
              <a:ext uri="{FF2B5EF4-FFF2-40B4-BE49-F238E27FC236}">
                <a16:creationId xmlns:a16="http://schemas.microsoft.com/office/drawing/2014/main" id="{388D13D6-BA0A-4B01-A3A2-F59D281BE043}"/>
              </a:ext>
            </a:extLst>
          </p:cNvPr>
          <p:cNvSpPr>
            <a:spLocks noGrp="1"/>
          </p:cNvSpPr>
          <p:nvPr>
            <p:ph idx="1"/>
          </p:nvPr>
        </p:nvSpPr>
        <p:spPr/>
        <p:txBody>
          <a:bodyPr>
            <a:normAutofit/>
          </a:bodyPr>
          <a:lstStyle/>
          <a:p>
            <a:r>
              <a:rPr lang="en-US" sz="2000" dirty="0">
                <a:solidFill>
                  <a:srgbClr val="1F5E7F"/>
                </a:solidFill>
              </a:rPr>
              <a:t>Contractors completing installations in </a:t>
            </a:r>
            <a:r>
              <a:rPr lang="en-US" sz="2000" dirty="0" err="1">
                <a:solidFill>
                  <a:srgbClr val="1F5E7F"/>
                </a:solidFill>
              </a:rPr>
              <a:t>Ducor</a:t>
            </a:r>
            <a:r>
              <a:rPr lang="en-US" sz="2000" dirty="0">
                <a:solidFill>
                  <a:srgbClr val="1F5E7F"/>
                </a:solidFill>
              </a:rPr>
              <a:t> and West Goshen;</a:t>
            </a:r>
          </a:p>
          <a:p>
            <a:r>
              <a:rPr lang="en-US" sz="2000" dirty="0">
                <a:solidFill>
                  <a:srgbClr val="1F5E7F"/>
                </a:solidFill>
              </a:rPr>
              <a:t>CEN starting outreach and enrollments for DR Pilot; and</a:t>
            </a:r>
          </a:p>
          <a:p>
            <a:r>
              <a:rPr lang="en-US" sz="2000" dirty="0">
                <a:solidFill>
                  <a:srgbClr val="1F5E7F"/>
                </a:solidFill>
              </a:rPr>
              <a:t>CEN starting outreach and enrollments in California City.</a:t>
            </a:r>
          </a:p>
          <a:p>
            <a:endParaRPr lang="en-US" sz="2000" dirty="0">
              <a:solidFill>
                <a:srgbClr val="1F5E7F"/>
              </a:solidFill>
            </a:endParaRPr>
          </a:p>
          <a:p>
            <a:pPr marL="0" indent="0">
              <a:buNone/>
            </a:pPr>
            <a:r>
              <a:rPr lang="en-US" sz="2000" u="sng" dirty="0">
                <a:solidFill>
                  <a:srgbClr val="1F5E7F"/>
                </a:solidFill>
              </a:rPr>
              <a:t>Applying lessons learned:</a:t>
            </a:r>
          </a:p>
          <a:p>
            <a:pPr lvl="1">
              <a:buFont typeface="Courier New" panose="02070309020205020404" pitchFamily="49" charset="0"/>
              <a:buChar char="o"/>
            </a:pPr>
            <a:r>
              <a:rPr lang="en-US" sz="2000" dirty="0">
                <a:solidFill>
                  <a:srgbClr val="1F5E7F"/>
                </a:solidFill>
              </a:rPr>
              <a:t>Customers are not trusting CEN or legitimacy of Pilot; therefore, second round of outreach and enrollment may be necessary for Pilot communities.</a:t>
            </a:r>
          </a:p>
          <a:p>
            <a:pPr lvl="2">
              <a:buFont typeface="Courier New" panose="02070309020205020404" pitchFamily="49" charset="0"/>
              <a:buChar char="o"/>
            </a:pPr>
            <a:r>
              <a:rPr lang="en-US" sz="1800" dirty="0">
                <a:solidFill>
                  <a:srgbClr val="1F5E7F"/>
                </a:solidFill>
              </a:rPr>
              <a:t>Cancellation of community outreach events (COVID-19) impacted CEN ability to engage and establish themselves within community of </a:t>
            </a:r>
            <a:r>
              <a:rPr lang="en-US" sz="1800" dirty="0" err="1">
                <a:solidFill>
                  <a:srgbClr val="1F5E7F"/>
                </a:solidFill>
              </a:rPr>
              <a:t>Ducor</a:t>
            </a:r>
            <a:r>
              <a:rPr lang="en-US" sz="1800" dirty="0">
                <a:solidFill>
                  <a:srgbClr val="1F5E7F"/>
                </a:solidFill>
              </a:rPr>
              <a:t>.</a:t>
            </a:r>
          </a:p>
          <a:p>
            <a:pPr lvl="1">
              <a:buFont typeface="Courier New" panose="02070309020205020404" pitchFamily="49" charset="0"/>
              <a:buChar char="o"/>
            </a:pPr>
            <a:r>
              <a:rPr lang="en-US" sz="2000" dirty="0">
                <a:solidFill>
                  <a:srgbClr val="1F5E7F"/>
                </a:solidFill>
              </a:rPr>
              <a:t>Continue to improve communication among CPM/CEN, general contractors, and SCE; ensure CPM electronic tool is utilized to track touchpoints throughout the customer journey.</a:t>
            </a:r>
          </a:p>
        </p:txBody>
      </p:sp>
      <p:sp>
        <p:nvSpPr>
          <p:cNvPr id="4" name="Slide Number Placeholder 3">
            <a:extLst>
              <a:ext uri="{FF2B5EF4-FFF2-40B4-BE49-F238E27FC236}">
                <a16:creationId xmlns:a16="http://schemas.microsoft.com/office/drawing/2014/main" id="{5F516725-A64A-4D84-A40A-0C3F2582FF7A}"/>
              </a:ext>
            </a:extLst>
          </p:cNvPr>
          <p:cNvSpPr>
            <a:spLocks noGrp="1"/>
          </p:cNvSpPr>
          <p:nvPr>
            <p:ph type="sldNum" sz="quarter" idx="12"/>
          </p:nvPr>
        </p:nvSpPr>
        <p:spPr/>
        <p:txBody>
          <a:bodyPr/>
          <a:lstStyle/>
          <a:p>
            <a:fld id="{5E94BA17-8AE8-4651-9FD9-8589E5D42325}" type="slidenum">
              <a:rPr lang="en-US" smtClean="0"/>
              <a:pPr/>
              <a:t>10</a:t>
            </a:fld>
            <a:endParaRPr lang="en-US"/>
          </a:p>
        </p:txBody>
      </p:sp>
    </p:spTree>
    <p:extLst>
      <p:ext uri="{BB962C8B-B14F-4D97-AF65-F5344CB8AC3E}">
        <p14:creationId xmlns:p14="http://schemas.microsoft.com/office/powerpoint/2010/main" val="115520119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2C4BE8-7D1C-4BC6-94A2-7D16F8D5E4DD}"/>
              </a:ext>
            </a:extLst>
          </p:cNvPr>
          <p:cNvSpPr>
            <a:spLocks noGrp="1"/>
          </p:cNvSpPr>
          <p:nvPr>
            <p:ph type="title"/>
          </p:nvPr>
        </p:nvSpPr>
        <p:spPr>
          <a:xfrm>
            <a:off x="628650" y="365128"/>
            <a:ext cx="7886700" cy="2139533"/>
          </a:xfrm>
        </p:spPr>
        <p:txBody>
          <a:bodyPr>
            <a:normAutofit/>
          </a:bodyPr>
          <a:lstStyle/>
          <a:p>
            <a:pPr algn="ctr"/>
            <a:r>
              <a:rPr lang="en-US" sz="4800" dirty="0">
                <a:solidFill>
                  <a:srgbClr val="1F5E7F"/>
                </a:solidFill>
              </a:rPr>
              <a:t>Questions &amp; Comments</a:t>
            </a:r>
          </a:p>
        </p:txBody>
      </p:sp>
      <p:sp>
        <p:nvSpPr>
          <p:cNvPr id="4" name="Slide Number Placeholder 3">
            <a:extLst>
              <a:ext uri="{FF2B5EF4-FFF2-40B4-BE49-F238E27FC236}">
                <a16:creationId xmlns:a16="http://schemas.microsoft.com/office/drawing/2014/main" id="{F921366D-72DA-43EE-BC49-8963D77D3F82}"/>
              </a:ext>
            </a:extLst>
          </p:cNvPr>
          <p:cNvSpPr>
            <a:spLocks noGrp="1"/>
          </p:cNvSpPr>
          <p:nvPr>
            <p:ph type="sldNum" sz="quarter" idx="12"/>
          </p:nvPr>
        </p:nvSpPr>
        <p:spPr/>
        <p:txBody>
          <a:bodyPr/>
          <a:lstStyle/>
          <a:p>
            <a:fld id="{5E94BA17-8AE8-4651-9FD9-8589E5D42325}" type="slidenum">
              <a:rPr lang="en-US" smtClean="0"/>
              <a:pPr/>
              <a:t>11</a:t>
            </a:fld>
            <a:endParaRPr lang="en-US"/>
          </a:p>
        </p:txBody>
      </p:sp>
      <p:sp>
        <p:nvSpPr>
          <p:cNvPr id="8" name="Title 1">
            <a:extLst>
              <a:ext uri="{FF2B5EF4-FFF2-40B4-BE49-F238E27FC236}">
                <a16:creationId xmlns:a16="http://schemas.microsoft.com/office/drawing/2014/main" id="{47100EAA-A5AB-4F97-9026-9B26AB420EED}"/>
              </a:ext>
            </a:extLst>
          </p:cNvPr>
          <p:cNvSpPr txBox="1">
            <a:spLocks/>
          </p:cNvSpPr>
          <p:nvPr/>
        </p:nvSpPr>
        <p:spPr>
          <a:xfrm>
            <a:off x="628650" y="3906079"/>
            <a:ext cx="7886700" cy="1892364"/>
          </a:xfrm>
          <a:prstGeom prst="rect">
            <a:avLst/>
          </a:prstGeom>
        </p:spPr>
        <p:txBody>
          <a:bodyPr vert="horz" lIns="91440" tIns="45720" rIns="91440" bIns="45720" rtlCol="0" anchor="ctr">
            <a:normAutofit lnSpcReduction="10000"/>
          </a:bodyPr>
          <a:lstStyle>
            <a:lvl1pPr algn="l" defTabSz="685800" rtl="0" eaLnBrk="1" latinLnBrk="0" hangingPunct="1">
              <a:lnSpc>
                <a:spcPct val="90000"/>
              </a:lnSpc>
              <a:spcBef>
                <a:spcPct val="0"/>
              </a:spcBef>
              <a:buNone/>
              <a:defRPr sz="3600" b="1" kern="1200">
                <a:solidFill>
                  <a:schemeClr val="tx1"/>
                </a:solidFill>
                <a:latin typeface="Calibri" panose="020F0502020204030204" pitchFamily="34" charset="0"/>
                <a:ea typeface="+mj-ea"/>
                <a:cs typeface="+mj-cs"/>
              </a:defRPr>
            </a:lvl1pPr>
          </a:lstStyle>
          <a:p>
            <a:pPr algn="ctr"/>
            <a:r>
              <a:rPr lang="en-US" sz="4800" dirty="0">
                <a:solidFill>
                  <a:srgbClr val="1F5E7F"/>
                </a:solidFill>
              </a:rPr>
              <a:t>Thank you</a:t>
            </a:r>
          </a:p>
          <a:p>
            <a:pPr algn="ctr"/>
            <a:endParaRPr lang="en-US" sz="4800" dirty="0">
              <a:solidFill>
                <a:srgbClr val="1F5E7F"/>
              </a:solidFill>
            </a:endParaRPr>
          </a:p>
          <a:p>
            <a:pPr algn="ctr"/>
            <a:r>
              <a:rPr lang="en-US" sz="2000" b="0" dirty="0">
                <a:solidFill>
                  <a:srgbClr val="1F5E7F"/>
                </a:solidFill>
              </a:rPr>
              <a:t>Davi Ibarra</a:t>
            </a:r>
          </a:p>
          <a:p>
            <a:pPr algn="ctr"/>
            <a:r>
              <a:rPr lang="en-US" sz="2000" b="0" dirty="0">
                <a:solidFill>
                  <a:srgbClr val="1F5E7F"/>
                </a:solidFill>
              </a:rPr>
              <a:t>davi.Ibarra@sce.com</a:t>
            </a:r>
          </a:p>
        </p:txBody>
      </p:sp>
    </p:spTree>
    <p:extLst>
      <p:ext uri="{BB962C8B-B14F-4D97-AF65-F5344CB8AC3E}">
        <p14:creationId xmlns:p14="http://schemas.microsoft.com/office/powerpoint/2010/main" val="4170542553"/>
      </p:ext>
    </p:extLst>
  </p:cSld>
  <p:clrMapOvr>
    <a:masterClrMapping/>
  </p:clrMapOvr>
</p:sld>
</file>

<file path=ppt/theme/theme1.xml><?xml version="1.0" encoding="utf-8"?>
<a:theme xmlns:a="http://schemas.openxmlformats.org/drawingml/2006/main" name="Format Master">
  <a:themeElements>
    <a:clrScheme name="Brand Colors">
      <a:dk1>
        <a:srgbClr val="006269"/>
      </a:dk1>
      <a:lt1>
        <a:sysClr val="window" lastClr="FFFFFF"/>
      </a:lt1>
      <a:dk2>
        <a:srgbClr val="FED141"/>
      </a:dk2>
      <a:lt2>
        <a:srgbClr val="B1B3B3"/>
      </a:lt2>
      <a:accent1>
        <a:srgbClr val="00A9E0"/>
      </a:accent1>
      <a:accent2>
        <a:srgbClr val="3CDBC0"/>
      </a:accent2>
      <a:accent3>
        <a:srgbClr val="658D1B"/>
      </a:accent3>
      <a:accent4>
        <a:srgbClr val="722257"/>
      </a:accent4>
      <a:accent5>
        <a:srgbClr val="F0B323"/>
      </a:accent5>
      <a:accent6>
        <a:srgbClr val="D2D755"/>
      </a:accent6>
      <a:hlink>
        <a:srgbClr val="0563C1"/>
      </a:hlink>
      <a:folHlink>
        <a:srgbClr val="FF0000"/>
      </a:folHlink>
    </a:clrScheme>
    <a:fontScheme name="Custom 2">
      <a:majorFont>
        <a:latin typeface="Segoe UI Light"/>
        <a:ea typeface=""/>
        <a:cs typeface=""/>
      </a:majorFont>
      <a:minorFont>
        <a:latin typeface="Segoe UI"/>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and Guidelines.potx" id="{30045ACF-AAE3-460A-9933-965EF3C49868}" vid="{329C0C72-CDA0-4F4F-BD5A-8598C0C0A67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Brand Colors">
    <a:dk1>
      <a:srgbClr val="006269"/>
    </a:dk1>
    <a:lt1>
      <a:sysClr val="window" lastClr="FFFFFF"/>
    </a:lt1>
    <a:dk2>
      <a:srgbClr val="FED141"/>
    </a:dk2>
    <a:lt2>
      <a:srgbClr val="B1B3B3"/>
    </a:lt2>
    <a:accent1>
      <a:srgbClr val="00A9E0"/>
    </a:accent1>
    <a:accent2>
      <a:srgbClr val="3CDBC0"/>
    </a:accent2>
    <a:accent3>
      <a:srgbClr val="658D1B"/>
    </a:accent3>
    <a:accent4>
      <a:srgbClr val="722257"/>
    </a:accent4>
    <a:accent5>
      <a:srgbClr val="F0B323"/>
    </a:accent5>
    <a:accent6>
      <a:srgbClr val="D2D755"/>
    </a:accent6>
    <a:hlink>
      <a:srgbClr val="0563C1"/>
    </a:hlink>
    <a:folHlink>
      <a:srgbClr val="FF0000"/>
    </a:folHlink>
  </a:clrScheme>
</a:themeOverride>
</file>

<file path=docProps/app.xml><?xml version="1.0" encoding="utf-8"?>
<Properties xmlns="http://schemas.openxmlformats.org/officeDocument/2006/extended-properties" xmlns:vt="http://schemas.openxmlformats.org/officeDocument/2006/docPropsVTypes">
  <Template/>
  <TotalTime>1558</TotalTime>
  <Words>999</Words>
  <Application>Microsoft Office PowerPoint</Application>
  <PresentationFormat>On-screen Show (4:3)</PresentationFormat>
  <Paragraphs>116</Paragraphs>
  <Slides>11</Slides>
  <Notes>4</Notes>
  <HiddenSlides>0</HiddenSlides>
  <MMClips>0</MMClips>
  <ScaleCrop>false</ScaleCrop>
  <HeadingPairs>
    <vt:vector size="8" baseType="variant">
      <vt:variant>
        <vt:lpstr>Fonts Used</vt:lpstr>
      </vt:variant>
      <vt:variant>
        <vt:i4>4</vt:i4>
      </vt:variant>
      <vt:variant>
        <vt:lpstr>Theme</vt:lpstr>
      </vt:variant>
      <vt:variant>
        <vt:i4>1</vt:i4>
      </vt:variant>
      <vt:variant>
        <vt:lpstr>Embedded OLE Servers</vt:lpstr>
      </vt:variant>
      <vt:variant>
        <vt:i4>1</vt:i4>
      </vt:variant>
      <vt:variant>
        <vt:lpstr>Slide Titles</vt:lpstr>
      </vt:variant>
      <vt:variant>
        <vt:i4>11</vt:i4>
      </vt:variant>
    </vt:vector>
  </HeadingPairs>
  <TitlesOfParts>
    <vt:vector size="17" baseType="lpstr">
      <vt:lpstr>Arial</vt:lpstr>
      <vt:lpstr>Calibri</vt:lpstr>
      <vt:lpstr>Courier New</vt:lpstr>
      <vt:lpstr>Segoe UI</vt:lpstr>
      <vt:lpstr>Format Master</vt:lpstr>
      <vt:lpstr>Worksheet</vt:lpstr>
      <vt:lpstr>Southern California Edison  Demand Response and San Joaquin Valley Pilots - Update</vt:lpstr>
      <vt:lpstr>Purpose &amp; Agenda</vt:lpstr>
      <vt:lpstr>SJV Pilot Overview</vt:lpstr>
      <vt:lpstr>SJV Pilot Overview cont.</vt:lpstr>
      <vt:lpstr>DR Pilot Overview</vt:lpstr>
      <vt:lpstr>Implementation Timeline</vt:lpstr>
      <vt:lpstr>Pilot Activities</vt:lpstr>
      <vt:lpstr>Preliminary Results</vt:lpstr>
      <vt:lpstr>Leveraging Other Programs</vt:lpstr>
      <vt:lpstr>Looking Ahead</vt:lpstr>
      <vt:lpstr>Questions &amp; Comments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Davi.Ibarra@sce.com</dc:creator>
  <cp:lastModifiedBy>Lundeen, Albert@Energy</cp:lastModifiedBy>
  <cp:revision>28</cp:revision>
  <cp:lastPrinted>2018-09-25T00:02:42Z</cp:lastPrinted>
  <dcterms:created xsi:type="dcterms:W3CDTF">2018-07-13T17:40:48Z</dcterms:created>
  <dcterms:modified xsi:type="dcterms:W3CDTF">2020-09-16T19:41:24Z</dcterms:modified>
</cp:coreProperties>
</file>