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7.xml" ContentType="application/vnd.openxmlformats-officedocument.presentationml.slide+xml"/>
  <Override PartName="/ppt/slides/slide16.xml" ContentType="application/vnd.openxmlformats-officedocument.presentationml.slide+xml"/>
  <Override PartName="/ppt/slides/slide15.xml" ContentType="application/vnd.openxmlformats-officedocument.presentationml.slide+xml"/>
  <Override PartName="/ppt/slides/slide14.xml" ContentType="application/vnd.openxmlformats-officedocument.presentationml.slide+xml"/>
  <Override PartName="/ppt/slides/slide13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notesSlides/notesSlide3.xml" ContentType="application/vnd.openxmlformats-officedocument.presentationml.notesSlide+xml"/>
  <Override PartName="/ppt/slideLayouts/slideLayout2.xml" ContentType="application/vnd.openxmlformats-officedocument.presentationml.slideLayout+xml"/>
  <Override PartName="/ppt/notesSlides/notesSlide5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6.xml" ContentType="application/vnd.openxmlformats-officedocument.presentationml.notesSlide+xml"/>
  <Override PartName="/ppt/theme/theme2.xml" ContentType="application/vnd.openxmlformats-officedocument.theme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556" r:id="rId2"/>
    <p:sldId id="519" r:id="rId3"/>
    <p:sldId id="595" r:id="rId4"/>
    <p:sldId id="557" r:id="rId5"/>
    <p:sldId id="575" r:id="rId6"/>
    <p:sldId id="585" r:id="rId7"/>
    <p:sldId id="576" r:id="rId8"/>
    <p:sldId id="593" r:id="rId9"/>
    <p:sldId id="586" r:id="rId10"/>
    <p:sldId id="589" r:id="rId11"/>
    <p:sldId id="587" r:id="rId12"/>
    <p:sldId id="525" r:id="rId13"/>
    <p:sldId id="581" r:id="rId14"/>
    <p:sldId id="594" r:id="rId15"/>
    <p:sldId id="543" r:id="rId16"/>
    <p:sldId id="584" r:id="rId17"/>
    <p:sldId id="592" r:id="rId18"/>
    <p:sldId id="582" r:id="rId19"/>
    <p:sldId id="555" r:id="rId20"/>
  </p:sldIdLst>
  <p:sldSz cx="9144000" cy="6858000" type="screen4x3"/>
  <p:notesSz cx="68580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C69B"/>
    <a:srgbClr val="CCFFCC"/>
    <a:srgbClr val="FFCC99"/>
    <a:srgbClr val="CCFFFF"/>
    <a:srgbClr val="F79B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510" autoAdjust="0"/>
    <p:restoredTop sz="99809" autoAdjust="0"/>
  </p:normalViewPr>
  <p:slideViewPr>
    <p:cSldViewPr>
      <p:cViewPr varScale="1">
        <p:scale>
          <a:sx n="114" d="100"/>
          <a:sy n="114" d="100"/>
        </p:scale>
        <p:origin x="762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70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openxmlformats.org/officeDocument/2006/relationships/customXml" Target="../customXml/item1.xml"/><Relationship Id="rId30" Type="http://schemas.openxmlformats.org/officeDocument/2006/relationships/customXml" Target="../customXml/item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098" cy="465743"/>
          </a:xfrm>
          <a:prstGeom prst="rect">
            <a:avLst/>
          </a:prstGeom>
        </p:spPr>
        <p:txBody>
          <a:bodyPr vert="horz" lIns="90506" tIns="45253" rIns="90506" bIns="45253" rtlCol="0"/>
          <a:lstStyle>
            <a:lvl1pPr algn="l" eaLnBrk="1" hangingPunct="1">
              <a:defRPr sz="11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414" y="0"/>
            <a:ext cx="2972098" cy="465743"/>
          </a:xfrm>
          <a:prstGeom prst="rect">
            <a:avLst/>
          </a:prstGeom>
        </p:spPr>
        <p:txBody>
          <a:bodyPr vert="horz" lIns="90506" tIns="45253" rIns="90506" bIns="45253" rtlCol="0"/>
          <a:lstStyle>
            <a:lvl1pPr algn="r" eaLnBrk="1" hangingPunct="1">
              <a:defRPr sz="11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0148C89-2111-4F9F-9117-DDF85A248CF1}" type="datetimeFigureOut">
              <a:rPr lang="en-US"/>
              <a:pPr>
                <a:defRPr/>
              </a:pPr>
              <a:t>2/21/2017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121"/>
            <a:ext cx="2972098" cy="465743"/>
          </a:xfrm>
          <a:prstGeom prst="rect">
            <a:avLst/>
          </a:prstGeom>
        </p:spPr>
        <p:txBody>
          <a:bodyPr vert="horz" lIns="90506" tIns="45253" rIns="90506" bIns="45253" rtlCol="0" anchor="b"/>
          <a:lstStyle>
            <a:lvl1pPr algn="l" eaLnBrk="1" hangingPunct="1">
              <a:defRPr sz="11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414" y="8829121"/>
            <a:ext cx="2972098" cy="465743"/>
          </a:xfrm>
          <a:prstGeom prst="rect">
            <a:avLst/>
          </a:prstGeom>
        </p:spPr>
        <p:txBody>
          <a:bodyPr vert="horz" wrap="square" lIns="90506" tIns="45253" rIns="90506" bIns="4525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100"/>
            </a:lvl1pPr>
          </a:lstStyle>
          <a:p>
            <a:pPr>
              <a:defRPr/>
            </a:pPr>
            <a:fld id="{0E8A1DF9-D74E-4DE9-AA2A-D5C713583F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42770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2098" cy="465743"/>
          </a:xfrm>
          <a:prstGeom prst="rect">
            <a:avLst/>
          </a:prstGeom>
        </p:spPr>
        <p:txBody>
          <a:bodyPr vert="horz" lIns="92225" tIns="46114" rIns="92225" bIns="46114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414" y="0"/>
            <a:ext cx="2972098" cy="465743"/>
          </a:xfrm>
          <a:prstGeom prst="rect">
            <a:avLst/>
          </a:prstGeom>
        </p:spPr>
        <p:txBody>
          <a:bodyPr vert="horz" lIns="92225" tIns="46114" rIns="92225" bIns="46114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100">
                <a:latin typeface="+mn-lt"/>
                <a:cs typeface="+mn-cs"/>
              </a:defRPr>
            </a:lvl1pPr>
          </a:lstStyle>
          <a:p>
            <a:pPr>
              <a:defRPr/>
            </a:pPr>
            <a:fld id="{19B7E04C-0AC7-44E1-8DBD-6EC9A341FD2C}" type="datetimeFigureOut">
              <a:rPr lang="en-US"/>
              <a:pPr>
                <a:defRPr/>
              </a:pPr>
              <a:t>2/21/2017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6488" y="696913"/>
            <a:ext cx="4646612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225" tIns="46114" rIns="92225" bIns="46114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6098" y="4416098"/>
            <a:ext cx="5485805" cy="4183995"/>
          </a:xfrm>
          <a:prstGeom prst="rect">
            <a:avLst/>
          </a:prstGeom>
        </p:spPr>
        <p:txBody>
          <a:bodyPr vert="horz" lIns="92225" tIns="46114" rIns="92225" bIns="46114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121"/>
            <a:ext cx="2972098" cy="465743"/>
          </a:xfrm>
          <a:prstGeom prst="rect">
            <a:avLst/>
          </a:prstGeom>
        </p:spPr>
        <p:txBody>
          <a:bodyPr vert="horz" lIns="92225" tIns="46114" rIns="92225" bIns="46114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1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414" y="8829121"/>
            <a:ext cx="2972098" cy="465743"/>
          </a:xfrm>
          <a:prstGeom prst="rect">
            <a:avLst/>
          </a:prstGeom>
        </p:spPr>
        <p:txBody>
          <a:bodyPr vert="horz" wrap="square" lIns="92225" tIns="46114" rIns="92225" bIns="46114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10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00E756D9-872B-478F-A64B-C51B101252B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157988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09443" indent="-272863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091451" indent="-21829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528031" indent="-21829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1964611" indent="-21829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401192" indent="-21829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837772" indent="-21829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274352" indent="-21829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710932" indent="-21829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1D7D35B-5D03-48BC-9FA4-E259EFAF43A1}" type="slidenum">
              <a:rPr lang="en-US" smtClean="0">
                <a:latin typeface="Calibri" panose="020F0502020204030204" pitchFamily="34" charset="0"/>
              </a:rPr>
              <a:pPr/>
              <a:t>1</a:t>
            </a:fld>
            <a:endParaRPr lang="en-US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85517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E756D9-872B-478F-A64B-C51B101252B1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7807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E756D9-872B-478F-A64B-C51B101252B1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12048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E756D9-872B-478F-A64B-C51B101252B1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9133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E756D9-872B-478F-A64B-C51B101252B1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41375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0E756D9-872B-478F-A64B-C51B101252B1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7622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141162-5F11-4E1C-B9E3-E52D460174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78302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32AA95-5178-49E0-AA6A-E712979C408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041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BC9FE3-F66E-4A82-AFF7-2C7CEFB9AF4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57604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8B53C-EB3F-4102-84F4-0EF942892A7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30940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0884E5-7C35-4D07-BD99-215750AB38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26048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D46E63-E776-4333-B8A9-0AE7F353231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456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EF6BA-AA3D-4154-BCFF-E862053829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1957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01A578-7D87-430E-9BC3-C5577A88F4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1448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D96412-00B2-4FEB-9C30-C19C79D0792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370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D922E-26E2-4E17-AA98-EDAF053E8D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3050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352D08-6B4C-42A9-A6C0-0A4DBD8AC89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633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851661F2-374A-4E78-8CC8-9D9B5C5291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1295400" y="574141"/>
            <a:ext cx="7162800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en-US" sz="3000" b="1" dirty="0">
                <a:latin typeface="Calibri" panose="020F0502020204030204" pitchFamily="34" charset="0"/>
              </a:rPr>
              <a:t>Transportation Fuel Prices</a:t>
            </a:r>
          </a:p>
          <a:p>
            <a:pPr algn="ctr">
              <a:defRPr/>
            </a:pPr>
            <a:r>
              <a:rPr lang="en-US" sz="3000" b="1" dirty="0">
                <a:latin typeface="Calibri" panose="020F0502020204030204" pitchFamily="34" charset="0"/>
              </a:rPr>
              <a:t>Historical &amp; Forecasting Methodology</a:t>
            </a:r>
          </a:p>
          <a:p>
            <a:pPr algn="ctr">
              <a:defRPr/>
            </a:pPr>
            <a:endParaRPr lang="en-US" sz="3200" b="1" dirty="0"/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762000" y="1828800"/>
            <a:ext cx="7696200" cy="434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  <a:defRPr/>
            </a:pPr>
            <a:r>
              <a:rPr lang="en-US" sz="2600" dirty="0">
                <a:latin typeface="+mn-lt"/>
                <a:cs typeface="+mn-cs"/>
              </a:rPr>
              <a:t> IEPR Commissioner Workshop on Data Inputs and Assumptions for IEPR Modeling and Forecasting Activities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2000" dirty="0">
                <a:latin typeface="+mn-lt"/>
                <a:cs typeface="+mn-cs"/>
              </a:rPr>
              <a:t>Sacramento, California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2000" dirty="0">
                <a:latin typeface="+mn-lt"/>
                <a:cs typeface="+mn-cs"/>
              </a:rPr>
              <a:t>February 22, 2017</a:t>
            </a:r>
          </a:p>
          <a:p>
            <a:pPr algn="ctr">
              <a:spcBef>
                <a:spcPct val="20000"/>
              </a:spcBef>
              <a:defRPr/>
            </a:pPr>
            <a:endParaRPr lang="en-US" sz="2700" dirty="0">
              <a:latin typeface="+mn-lt"/>
              <a:cs typeface="+mn-cs"/>
            </a:endParaRPr>
          </a:p>
          <a:p>
            <a:pPr algn="ctr">
              <a:spcBef>
                <a:spcPct val="20000"/>
              </a:spcBef>
              <a:defRPr/>
            </a:pPr>
            <a:endParaRPr lang="en-US" sz="1000" i="1" dirty="0">
              <a:latin typeface="+mn-lt"/>
              <a:cs typeface="+mn-cs"/>
            </a:endParaRPr>
          </a:p>
          <a:p>
            <a:pPr algn="ctr">
              <a:spcBef>
                <a:spcPct val="20000"/>
              </a:spcBef>
              <a:defRPr/>
            </a:pPr>
            <a:r>
              <a:rPr lang="en-US" sz="2000" i="1" dirty="0">
                <a:latin typeface="+mn-lt"/>
                <a:cs typeface="+mn-cs"/>
              </a:rPr>
              <a:t>Gordon Schremp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2000" i="1" dirty="0">
                <a:latin typeface="+mn-lt"/>
                <a:cs typeface="+mn-cs"/>
              </a:rPr>
              <a:t>Energy Assessments Division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2000" i="1" dirty="0">
                <a:latin typeface="+mn-lt"/>
                <a:cs typeface="+mn-cs"/>
              </a:rPr>
              <a:t>California Energy Commission</a:t>
            </a:r>
          </a:p>
          <a:p>
            <a:pPr algn="ctr">
              <a:spcBef>
                <a:spcPct val="20000"/>
              </a:spcBef>
              <a:defRPr/>
            </a:pPr>
            <a:r>
              <a:rPr lang="en-US" sz="2000" i="1" dirty="0">
                <a:latin typeface="Calibri" panose="020F0502020204030204" pitchFamily="34" charset="0"/>
              </a:rPr>
              <a:t>gordon.schremp@energy.ca.gov</a:t>
            </a:r>
          </a:p>
          <a:p>
            <a:pPr algn="ctr">
              <a:spcBef>
                <a:spcPct val="20000"/>
              </a:spcBef>
              <a:defRPr/>
            </a:pPr>
            <a:endParaRPr lang="en-US" sz="2000" i="1" dirty="0">
              <a:latin typeface="+mn-lt"/>
              <a:cs typeface="+mn-cs"/>
            </a:endParaRPr>
          </a:p>
          <a:p>
            <a:pPr algn="ctr">
              <a:spcBef>
                <a:spcPct val="20000"/>
              </a:spcBef>
              <a:defRPr/>
            </a:pPr>
            <a:endParaRPr lang="en-US" sz="2000" i="1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  <a:p>
            <a:pPr algn="ctr">
              <a:spcBef>
                <a:spcPct val="20000"/>
              </a:spcBef>
              <a:defRPr/>
            </a:pPr>
            <a:endParaRPr lang="en-US" sz="2000" i="1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  <a:p>
            <a:pPr algn="ctr">
              <a:spcBef>
                <a:spcPct val="20000"/>
              </a:spcBef>
              <a:defRPr/>
            </a:pPr>
            <a:endParaRPr lang="en-US" sz="2000" i="1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  <a:p>
            <a:pPr algn="ctr">
              <a:spcBef>
                <a:spcPct val="20000"/>
              </a:spcBef>
              <a:defRPr/>
            </a:pPr>
            <a:endParaRPr lang="en-US" sz="1400" dirty="0">
              <a:solidFill>
                <a:schemeClr val="tx1">
                  <a:tint val="75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480791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9221" name="Title 1"/>
          <p:cNvSpPr>
            <a:spLocks noGrp="1"/>
          </p:cNvSpPr>
          <p:nvPr>
            <p:ph type="title" idx="4294967295"/>
          </p:nvPr>
        </p:nvSpPr>
        <p:spPr>
          <a:xfrm>
            <a:off x="723900" y="0"/>
            <a:ext cx="8229600" cy="1143000"/>
          </a:xfrm>
        </p:spPr>
        <p:txBody>
          <a:bodyPr/>
          <a:lstStyle/>
          <a:p>
            <a:r>
              <a:rPr lang="en-US" sz="3200" dirty="0"/>
              <a:t>Presentation Overview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9224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BCA4D21-A27A-447A-A0D8-5B3518E0D5B7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ontent Placeholder 6"/>
          <p:cNvSpPr txBox="1">
            <a:spLocks/>
          </p:cNvSpPr>
          <p:nvPr/>
        </p:nvSpPr>
        <p:spPr>
          <a:xfrm>
            <a:off x="457200" y="1219200"/>
            <a:ext cx="8229600" cy="4114800"/>
          </a:xfrm>
          <a:prstGeom prst="rect">
            <a:avLst/>
          </a:prstGeom>
        </p:spPr>
        <p:txBody>
          <a:bodyPr/>
          <a:lstStyle/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California transportation fuels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latin typeface="+mn-lt"/>
              </a:rPr>
              <a:t>Historical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latin typeface="+mn-lt"/>
              </a:rPr>
              <a:t>California differences – gasoline &amp; diesel fuel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  <a:cs typeface="+mn-cs"/>
              </a:rPr>
              <a:t>Review of factors impacting prices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latin typeface="+mn-lt"/>
                <a:cs typeface="+mn-cs"/>
              </a:rPr>
              <a:t>Crude oil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latin typeface="+mn-lt"/>
                <a:cs typeface="+mn-cs"/>
              </a:rPr>
              <a:t>Other factors</a:t>
            </a:r>
          </a:p>
          <a:p>
            <a:pPr marL="800100" lvl="1" indent="-342900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Fuel price forecasting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latin typeface="+mn-lt"/>
              </a:rPr>
              <a:t>Purpose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latin typeface="+mn-lt"/>
              </a:rPr>
              <a:t>Fuels covered &amp; excluded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latin typeface="+mn-lt"/>
              </a:rPr>
              <a:t>Methodology</a:t>
            </a:r>
          </a:p>
          <a:p>
            <a:pPr marL="800100" lvl="1" indent="-342900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Closing remarks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endParaRPr lang="en-US" sz="2000" dirty="0">
              <a:latin typeface="+mn-lt"/>
              <a:cs typeface="+mn-cs"/>
            </a:endParaRPr>
          </a:p>
          <a:p>
            <a:pPr lvl="1">
              <a:spcBef>
                <a:spcPct val="20000"/>
              </a:spcBef>
              <a:defRPr/>
            </a:pPr>
            <a:endParaRPr lang="en-US" sz="200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8515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605928"/>
            <a:ext cx="7868330" cy="571867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90600" y="0"/>
            <a:ext cx="8229600" cy="815975"/>
          </a:xfrm>
        </p:spPr>
        <p:txBody>
          <a:bodyPr/>
          <a:lstStyle/>
          <a:p>
            <a:r>
              <a:rPr lang="en-US" sz="3200" dirty="0"/>
              <a:t>California Retail Diesel Fuel – Historical Prices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val 2"/>
          <p:cNvSpPr/>
          <p:nvPr/>
        </p:nvSpPr>
        <p:spPr>
          <a:xfrm>
            <a:off x="5109594" y="1363121"/>
            <a:ext cx="838200" cy="2819400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7353300" y="2133600"/>
            <a:ext cx="533400" cy="1532299"/>
          </a:xfrm>
          <a:prstGeom prst="ellipse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1371600" y="1698248"/>
            <a:ext cx="3375364" cy="89255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300" dirty="0"/>
              <a:t>Uncertainty associated with crude oil pricing trends &amp; timing of significant unplanned refinery outages can result in meaningful deviation from forecasted path.</a:t>
            </a:r>
          </a:p>
        </p:txBody>
      </p:sp>
    </p:spTree>
    <p:extLst>
      <p:ext uri="{BB962C8B-B14F-4D97-AF65-F5344CB8AC3E}">
        <p14:creationId xmlns:p14="http://schemas.microsoft.com/office/powerpoint/2010/main" val="28784013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9221" name="Title 1"/>
          <p:cNvSpPr>
            <a:spLocks noGrp="1"/>
          </p:cNvSpPr>
          <p:nvPr>
            <p:ph type="title" idx="4294967295"/>
          </p:nvPr>
        </p:nvSpPr>
        <p:spPr>
          <a:xfrm>
            <a:off x="893618" y="0"/>
            <a:ext cx="8229600" cy="1143000"/>
          </a:xfrm>
        </p:spPr>
        <p:txBody>
          <a:bodyPr/>
          <a:lstStyle/>
          <a:p>
            <a:r>
              <a:rPr lang="en-US" altLang="en-US" sz="3200" dirty="0"/>
              <a:t>California </a:t>
            </a:r>
            <a:r>
              <a:rPr lang="en-US" altLang="en-US" sz="3200" dirty="0">
                <a:solidFill>
                  <a:srgbClr val="FF0000"/>
                </a:solidFill>
              </a:rPr>
              <a:t>Gasoline</a:t>
            </a:r>
            <a:r>
              <a:rPr lang="en-US" altLang="en-US" sz="3200" dirty="0"/>
              <a:t> Market – More Expensive</a:t>
            </a:r>
            <a:endParaRPr lang="en-US" sz="32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9224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BCA4D21-A27A-447A-A0D8-5B3518E0D5B7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4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Content Placeholder 6"/>
          <p:cNvSpPr txBox="1">
            <a:spLocks/>
          </p:cNvSpPr>
          <p:nvPr/>
        </p:nvSpPr>
        <p:spPr>
          <a:xfrm>
            <a:off x="533400" y="1066800"/>
            <a:ext cx="8229600" cy="5105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California has one of the more expensive retail gasoline prices in the United States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200" noProof="0" dirty="0">
                <a:latin typeface="+mn-lt"/>
                <a:cs typeface="+mn-cs"/>
              </a:rPr>
              <a:t>Re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asons why California retail prices are more expensive - 2017: 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Greater tax </a:t>
            </a:r>
            <a:r>
              <a:rPr lang="en-US" dirty="0">
                <a:latin typeface="+mn-lt"/>
                <a:cs typeface="+mn-cs"/>
              </a:rPr>
              <a:t>level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</a:t>
            </a:r>
            <a:r>
              <a:rPr lang="en-US" dirty="0">
                <a:latin typeface="+mn-lt"/>
                <a:cs typeface="+mn-cs"/>
              </a:rPr>
              <a:t>7.1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cents (American Petroleum Institute)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Higher production costs – 10 to 15 cents (CARB)</a:t>
            </a: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/>
            </a:pPr>
            <a:r>
              <a:rPr lang="en-US" dirty="0">
                <a:latin typeface="+mn-lt"/>
                <a:cs typeface="+mn-cs"/>
              </a:rPr>
              <a:t>Environmental fees (FUTC &amp; LCFS) – 14.0 cents (Oil Price Information Service)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/>
            </a:pPr>
            <a:r>
              <a:rPr lang="en-US" dirty="0">
                <a:latin typeface="+mn-lt"/>
                <a:cs typeface="+mn-cs"/>
              </a:rPr>
              <a:t>Refinery issues -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isolated market – 10 cents</a:t>
            </a:r>
            <a:r>
              <a:rPr kumimoji="0" lang="en-US" sz="18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and more (CEC)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ea typeface="+mn-ea"/>
                <a:cs typeface="+mn-cs"/>
              </a:rPr>
              <a:t>Between 2009 and 2014, differentials have averaged</a:t>
            </a:r>
          </a:p>
          <a:p>
            <a:pPr marL="800100" lvl="1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</a:pPr>
            <a:r>
              <a:rPr kumimoji="0" lang="en-US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+mn-lt"/>
                <a:cs typeface="+mn-cs"/>
              </a:rPr>
              <a:t>35.2 cents per gallon higher for all types of gasoline</a:t>
            </a:r>
            <a:endParaRPr lang="en-US" dirty="0">
              <a:latin typeface="Calibri" panose="020F0502020204030204" pitchFamily="34" charset="0"/>
            </a:endParaRPr>
          </a:p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Between 2015 and 2016, differentials have averaged</a:t>
            </a:r>
          </a:p>
          <a:p>
            <a:pPr marL="800100" lvl="1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dirty="0">
                <a:latin typeface="+mn-lt"/>
              </a:rPr>
              <a:t>66.2 cents per gallon higher for all types of gasoline</a:t>
            </a:r>
          </a:p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Y-T-D 2017, differential has averaged</a:t>
            </a:r>
          </a:p>
          <a:p>
            <a:pPr marL="800100" lvl="1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dirty="0">
                <a:latin typeface="+mn-lt"/>
              </a:rPr>
              <a:t>47.2 cents per gallon higher for all types of gasoline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18560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34525"/>
            <a:ext cx="8763000" cy="636627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5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Left Brace 6"/>
          <p:cNvSpPr/>
          <p:nvPr/>
        </p:nvSpPr>
        <p:spPr>
          <a:xfrm>
            <a:off x="6987540" y="1725412"/>
            <a:ext cx="365760" cy="1398788"/>
          </a:xfrm>
          <a:prstGeom prst="leftBrace">
            <a:avLst/>
          </a:prstGeom>
          <a:ln w="2222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5340851" y="2101640"/>
            <a:ext cx="1524000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rgbClr val="C00000"/>
                </a:solidFill>
              </a:rPr>
              <a:t>Decrease of 26.8 cents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476500" y="5029200"/>
            <a:ext cx="4724400" cy="553998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500" dirty="0"/>
              <a:t>Rise in 2015 related to refinery issues – FUTC also accounted for increase of 10.2 cents per gallon.</a:t>
            </a:r>
          </a:p>
        </p:txBody>
      </p:sp>
    </p:spTree>
    <p:extLst>
      <p:ext uri="{BB962C8B-B14F-4D97-AF65-F5344CB8AC3E}">
        <p14:creationId xmlns:p14="http://schemas.microsoft.com/office/powerpoint/2010/main" val="12136237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9221" name="Title 1"/>
          <p:cNvSpPr>
            <a:spLocks noGrp="1"/>
          </p:cNvSpPr>
          <p:nvPr>
            <p:ph type="title" idx="4294967295"/>
          </p:nvPr>
        </p:nvSpPr>
        <p:spPr>
          <a:xfrm>
            <a:off x="893618" y="0"/>
            <a:ext cx="8229600" cy="1143000"/>
          </a:xfrm>
        </p:spPr>
        <p:txBody>
          <a:bodyPr/>
          <a:lstStyle/>
          <a:p>
            <a:r>
              <a:rPr lang="en-US" altLang="en-US" sz="3200" dirty="0"/>
              <a:t>California </a:t>
            </a:r>
            <a:r>
              <a:rPr lang="en-US" altLang="en-US" sz="3200" dirty="0">
                <a:solidFill>
                  <a:srgbClr val="FF0000"/>
                </a:solidFill>
              </a:rPr>
              <a:t>Diesel</a:t>
            </a:r>
            <a:r>
              <a:rPr lang="en-US" altLang="en-US" sz="3200" dirty="0"/>
              <a:t> Market – More Expensive</a:t>
            </a:r>
            <a:endParaRPr lang="en-US" sz="32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9224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BCA4D21-A27A-447A-A0D8-5B3518E0D5B7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Content Placeholder 6"/>
          <p:cNvSpPr txBox="1">
            <a:spLocks/>
          </p:cNvSpPr>
          <p:nvPr/>
        </p:nvSpPr>
        <p:spPr>
          <a:xfrm>
            <a:off x="533400" y="1066800"/>
            <a:ext cx="8229600" cy="5105400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California has one of the more expensive retail </a:t>
            </a:r>
            <a:r>
              <a:rPr lang="en-US" sz="2200" dirty="0">
                <a:latin typeface="+mn-lt"/>
                <a:cs typeface="+mn-cs"/>
              </a:rPr>
              <a:t>diesel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fuel prices in the United States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200" noProof="0" dirty="0">
                <a:latin typeface="+mn-lt"/>
                <a:cs typeface="+mn-cs"/>
              </a:rPr>
              <a:t>Re</a:t>
            </a: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asons why California retail prices are more expensive - 2017: </a:t>
            </a:r>
          </a:p>
          <a:p>
            <a:pPr marL="742950" lvl="1" indent="-28575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Greater tax </a:t>
            </a:r>
            <a:r>
              <a:rPr lang="en-US" dirty="0">
                <a:latin typeface="+mn-lt"/>
                <a:cs typeface="+mn-cs"/>
              </a:rPr>
              <a:t>level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– 8</a:t>
            </a:r>
            <a:r>
              <a:rPr lang="en-US" dirty="0">
                <a:latin typeface="+mn-lt"/>
                <a:cs typeface="+mn-cs"/>
              </a:rPr>
              <a:t>.8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cents </a:t>
            </a:r>
            <a:r>
              <a:rPr lang="en-US" dirty="0">
                <a:latin typeface="+mn-lt"/>
              </a:rPr>
              <a:t>(American Petroleum Institute)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/>
            </a:pP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Higher production costs – </a:t>
            </a:r>
            <a:r>
              <a:rPr lang="en-US" dirty="0">
                <a:latin typeface="+mn-lt"/>
                <a:cs typeface="+mn-cs"/>
              </a:rPr>
              <a:t>2 to 3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cents (CEC)</a:t>
            </a:r>
          </a:p>
          <a:p>
            <a:pPr marL="742950" lvl="1" indent="-28575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dirty="0">
                <a:latin typeface="+mn-lt"/>
                <a:cs typeface="+mn-cs"/>
              </a:rPr>
              <a:t>Environmental fees (FUTC &amp; LCFS) – 17.4 cents </a:t>
            </a:r>
            <a:r>
              <a:rPr lang="en-US" dirty="0">
                <a:latin typeface="+mn-lt"/>
              </a:rPr>
              <a:t>(Oil Price Information Service)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742950" marR="0" lvl="1" indent="-28575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Pct val="75000"/>
              <a:buFont typeface="Courier New" panose="02070309020205020404" pitchFamily="49" charset="0"/>
              <a:buChar char="o"/>
              <a:tabLst/>
              <a:defRPr/>
            </a:pPr>
            <a:r>
              <a:rPr lang="en-US" dirty="0">
                <a:latin typeface="+mn-lt"/>
                <a:cs typeface="+mn-cs"/>
              </a:rPr>
              <a:t>Refinery issues -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isolated market – </a:t>
            </a:r>
            <a:r>
              <a:rPr lang="en-US" dirty="0">
                <a:latin typeface="+mn-lt"/>
                <a:cs typeface="+mn-cs"/>
              </a:rPr>
              <a:t>5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cents</a:t>
            </a:r>
            <a:r>
              <a:rPr kumimoji="0" lang="en-US" sz="1800" b="0" i="0" u="none" strike="noStrike" kern="1200" cap="none" spc="0" normalizeH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and more (CEC)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Between 2009 and 2014, differentials have averaged</a:t>
            </a:r>
          </a:p>
          <a:p>
            <a:pPr marL="800100" lvl="1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dirty="0">
                <a:latin typeface="+mn-lt"/>
              </a:rPr>
              <a:t>19.9 cents per gallon higher for ultra low sulfur diesel fuel (ULSD)</a:t>
            </a:r>
          </a:p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Between 2015 and 2016, differentials have averaged</a:t>
            </a:r>
          </a:p>
          <a:p>
            <a:pPr marL="800100" lvl="1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dirty="0">
                <a:latin typeface="+mn-lt"/>
              </a:rPr>
              <a:t>32.9 cents per gallon higher for all ULSD</a:t>
            </a:r>
          </a:p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latin typeface="+mn-lt"/>
              </a:rPr>
              <a:t>Y-T-D 2017, differential has averaged</a:t>
            </a:r>
          </a:p>
          <a:p>
            <a:pPr marL="800100" lvl="1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</a:pPr>
            <a:r>
              <a:rPr lang="en-US" dirty="0">
                <a:latin typeface="+mn-lt"/>
              </a:rPr>
              <a:t>36.3 cents per gallon higher for all ULSD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200" b="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70415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" y="95484"/>
            <a:ext cx="8686800" cy="631091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7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TextBox 12"/>
          <p:cNvSpPr txBox="1"/>
          <p:nvPr/>
        </p:nvSpPr>
        <p:spPr>
          <a:xfrm>
            <a:off x="2476500" y="5029200"/>
            <a:ext cx="4724400" cy="55399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500" dirty="0"/>
              <a:t>Rise in 2015 unrelated to refinery issues – FUTC accounted for increase of 12.3 cents per gallon.</a:t>
            </a:r>
          </a:p>
        </p:txBody>
      </p:sp>
    </p:spTree>
    <p:extLst>
      <p:ext uri="{BB962C8B-B14F-4D97-AF65-F5344CB8AC3E}">
        <p14:creationId xmlns:p14="http://schemas.microsoft.com/office/powerpoint/2010/main" val="37201510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9221" name="Title 1"/>
          <p:cNvSpPr>
            <a:spLocks noGrp="1"/>
          </p:cNvSpPr>
          <p:nvPr>
            <p:ph type="title" idx="4294967295"/>
          </p:nvPr>
        </p:nvSpPr>
        <p:spPr>
          <a:xfrm>
            <a:off x="723900" y="0"/>
            <a:ext cx="8229600" cy="1143000"/>
          </a:xfrm>
        </p:spPr>
        <p:txBody>
          <a:bodyPr/>
          <a:lstStyle/>
          <a:p>
            <a:r>
              <a:rPr lang="en-US" sz="3200" dirty="0">
                <a:solidFill>
                  <a:schemeClr val="tx1">
                    <a:alpha val="20000"/>
                  </a:schemeClr>
                </a:solidFill>
              </a:rPr>
              <a:t>Presentation Overview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9224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BCA4D21-A27A-447A-A0D8-5B3518E0D5B7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8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ontent Placeholder 6"/>
          <p:cNvSpPr txBox="1">
            <a:spLocks/>
          </p:cNvSpPr>
          <p:nvPr/>
        </p:nvSpPr>
        <p:spPr>
          <a:xfrm>
            <a:off x="457200" y="1219200"/>
            <a:ext cx="8229600" cy="4114800"/>
          </a:xfrm>
          <a:prstGeom prst="rect">
            <a:avLst/>
          </a:prstGeom>
        </p:spPr>
        <p:txBody>
          <a:bodyPr/>
          <a:lstStyle/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California transportation fuels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Historical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California differences – gasoline &amp; diesel fuel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i="1" dirty="0">
                <a:solidFill>
                  <a:srgbClr val="C00000"/>
                </a:solidFill>
                <a:latin typeface="+mn-lt"/>
                <a:cs typeface="+mn-cs"/>
              </a:rPr>
              <a:t>Review of factors impacting prices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i="1" dirty="0">
                <a:solidFill>
                  <a:srgbClr val="C00000"/>
                </a:solidFill>
                <a:latin typeface="+mn-lt"/>
                <a:cs typeface="+mn-cs"/>
              </a:rPr>
              <a:t>Crude oil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i="1" dirty="0">
                <a:solidFill>
                  <a:srgbClr val="C00000"/>
                </a:solidFill>
                <a:latin typeface="+mn-lt"/>
                <a:cs typeface="+mn-cs"/>
              </a:rPr>
              <a:t>Other factors</a:t>
            </a:r>
          </a:p>
          <a:p>
            <a:pPr marL="800100" lvl="1" indent="-342900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Fuel price forecasting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Purpose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Fuels covered &amp; excluded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Methodology</a:t>
            </a:r>
          </a:p>
          <a:p>
            <a:pPr marL="800100" lvl="1" indent="-342900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Closing remarks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endParaRPr lang="en-US" sz="2000" dirty="0">
              <a:latin typeface="+mn-lt"/>
              <a:cs typeface="+mn-cs"/>
            </a:endParaRPr>
          </a:p>
          <a:p>
            <a:pPr lvl="1">
              <a:spcBef>
                <a:spcPct val="20000"/>
              </a:spcBef>
              <a:defRPr/>
            </a:pPr>
            <a:endParaRPr lang="en-US" sz="200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988761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585704"/>
            <a:ext cx="8001000" cy="581509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90600" y="0"/>
            <a:ext cx="8229600" cy="815975"/>
          </a:xfrm>
        </p:spPr>
        <p:txBody>
          <a:bodyPr/>
          <a:lstStyle/>
          <a:p>
            <a:r>
              <a:rPr lang="en-US" sz="3200" dirty="0"/>
              <a:t>California Retail Gasoline vs. Crude Oil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9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1571174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564886"/>
            <a:ext cx="7924800" cy="575971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90600" y="0"/>
            <a:ext cx="8229600" cy="815975"/>
          </a:xfrm>
        </p:spPr>
        <p:txBody>
          <a:bodyPr/>
          <a:lstStyle/>
          <a:p>
            <a:r>
              <a:rPr lang="en-US" sz="3200" dirty="0"/>
              <a:t>California Retail Diesel Fuel vs. Crude Oil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10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41451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457200"/>
            <a:ext cx="8153400" cy="592586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990600" y="0"/>
            <a:ext cx="8229600" cy="815975"/>
          </a:xfrm>
        </p:spPr>
        <p:txBody>
          <a:bodyPr/>
          <a:lstStyle/>
          <a:p>
            <a:r>
              <a:rPr lang="en-US" sz="3200" dirty="0"/>
              <a:t>Fuel vs. Crude Oil Differentials Vary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11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78519710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0"/>
            <a:ext cx="8229600" cy="1143000"/>
          </a:xfrm>
        </p:spPr>
        <p:txBody>
          <a:bodyPr/>
          <a:lstStyle/>
          <a:p>
            <a:r>
              <a:rPr lang="en-US" sz="3200" dirty="0"/>
              <a:t>Other Factors Impacting Fuel Prices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990600"/>
            <a:ext cx="8382000" cy="4876800"/>
          </a:xfrm>
        </p:spPr>
        <p:txBody>
          <a:bodyPr/>
          <a:lstStyle/>
          <a:p>
            <a:r>
              <a:rPr lang="en-US" altLang="en-US" sz="2400" dirty="0"/>
              <a:t>Wholesale fuel prices also impacted by:</a:t>
            </a:r>
          </a:p>
          <a:p>
            <a:pPr lvl="1">
              <a:buClr>
                <a:srgbClr val="FF0000"/>
              </a:buClr>
              <a:buFont typeface="Arial" pitchFamily="34" charset="0"/>
              <a:buChar char="↑"/>
            </a:pPr>
            <a:r>
              <a:rPr lang="en-US" altLang="en-US" sz="2000" dirty="0"/>
              <a:t>Unplanned refinery outages</a:t>
            </a:r>
          </a:p>
          <a:p>
            <a:pPr lvl="1">
              <a:buClr>
                <a:srgbClr val="FF0000"/>
              </a:buClr>
              <a:buFont typeface="Arial" pitchFamily="34" charset="0"/>
              <a:buChar char="↑"/>
            </a:pPr>
            <a:r>
              <a:rPr lang="en-US" altLang="en-US" sz="2000" dirty="0"/>
              <a:t>Return-to-service delays by refineries undergoing planned maintenance</a:t>
            </a:r>
          </a:p>
          <a:p>
            <a:pPr lvl="1">
              <a:buClr>
                <a:srgbClr val="FF0000"/>
              </a:buClr>
              <a:buFont typeface="Arial" pitchFamily="34" charset="0"/>
              <a:buChar char="↑"/>
            </a:pPr>
            <a:r>
              <a:rPr lang="en-US" altLang="en-US" sz="2000" dirty="0"/>
              <a:t>Transition from winter to summer gasoline recipe that decreases gasoline production capability of refineries</a:t>
            </a:r>
          </a:p>
          <a:p>
            <a:pPr lvl="1">
              <a:buClr>
                <a:srgbClr val="FF0000"/>
              </a:buClr>
              <a:buFont typeface="Arial" pitchFamily="34" charset="0"/>
              <a:buChar char="↑"/>
            </a:pPr>
            <a:r>
              <a:rPr lang="en-US" altLang="en-US" sz="2000" dirty="0"/>
              <a:t>Introduction of new environmental fees</a:t>
            </a:r>
          </a:p>
          <a:p>
            <a:pPr lvl="1">
              <a:buClr>
                <a:srgbClr val="FF0000"/>
              </a:buClr>
              <a:buFont typeface="Arial" pitchFamily="34" charset="0"/>
              <a:buChar char="↑"/>
            </a:pPr>
            <a:r>
              <a:rPr lang="en-US" altLang="en-US" sz="2000" dirty="0"/>
              <a:t>Changes in fuel regulations, such as reformulated gasoline and transition away from MTBE</a:t>
            </a:r>
          </a:p>
          <a:p>
            <a:pPr lvl="1">
              <a:buClr>
                <a:srgbClr val="FFC000"/>
              </a:buClr>
              <a:buFont typeface="Arial" pitchFamily="34" charset="0"/>
              <a:buChar char="↕"/>
            </a:pPr>
            <a:r>
              <a:rPr lang="en-US" altLang="en-US" sz="2000" dirty="0"/>
              <a:t>Changes in futures contract prices linked to wholesale prices</a:t>
            </a:r>
          </a:p>
          <a:p>
            <a:pPr lvl="1">
              <a:buClr>
                <a:srgbClr val="FFC000"/>
              </a:buClr>
              <a:buFont typeface="Arial" pitchFamily="34" charset="0"/>
              <a:buChar char="↕"/>
            </a:pPr>
            <a:r>
              <a:rPr lang="en-US" altLang="en-US" sz="2000" dirty="0"/>
              <a:t>Unusually high or low fluctuations of fuel inventory levels</a:t>
            </a:r>
          </a:p>
          <a:p>
            <a:pPr lvl="1">
              <a:buClr>
                <a:srgbClr val="FFC000"/>
              </a:buClr>
              <a:buFont typeface="Arial" pitchFamily="34" charset="0"/>
              <a:buChar char="↕"/>
            </a:pPr>
            <a:r>
              <a:rPr lang="en-US" altLang="en-US" sz="2000" dirty="0"/>
              <a:t>Changes in the level of taxes on fuels</a:t>
            </a:r>
          </a:p>
          <a:p>
            <a:pPr lvl="1">
              <a:buClr>
                <a:srgbClr val="00B050"/>
              </a:buClr>
              <a:buFont typeface="Arial" pitchFamily="34" charset="0"/>
              <a:buChar char="↓"/>
            </a:pPr>
            <a:r>
              <a:rPr lang="en-US" altLang="en-US" sz="2000" dirty="0"/>
              <a:t>Transition from summer to winter gasoline recipe that increases gasoline production capability of refineries</a:t>
            </a:r>
          </a:p>
          <a:p>
            <a:pPr lvl="1">
              <a:buClr>
                <a:srgbClr val="00B050"/>
              </a:buClr>
              <a:buFont typeface="Arial" pitchFamily="34" charset="0"/>
              <a:buChar char="↓"/>
            </a:pPr>
            <a:r>
              <a:rPr lang="en-US" altLang="en-US" sz="2000" dirty="0"/>
              <a:t>Resumption of operations by temporarily idled refineries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119815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D7803AB-62EE-406D-9859-788E6EF23D66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12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4949048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121863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2E239FE0-D945-4D7F-8C10-C49B6BA8CA1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13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4800" y="228600"/>
            <a:ext cx="8534400" cy="6202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06890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9221" name="Title 1"/>
          <p:cNvSpPr>
            <a:spLocks noGrp="1"/>
          </p:cNvSpPr>
          <p:nvPr>
            <p:ph type="title" idx="4294967295"/>
          </p:nvPr>
        </p:nvSpPr>
        <p:spPr>
          <a:xfrm>
            <a:off x="723900" y="0"/>
            <a:ext cx="8229600" cy="1143000"/>
          </a:xfrm>
        </p:spPr>
        <p:txBody>
          <a:bodyPr/>
          <a:lstStyle/>
          <a:p>
            <a:r>
              <a:rPr lang="en-US" sz="3200" dirty="0">
                <a:solidFill>
                  <a:schemeClr val="tx1">
                    <a:alpha val="20000"/>
                  </a:schemeClr>
                </a:solidFill>
              </a:rPr>
              <a:t>Presentation Overview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9224" name="Slide Number Placeholder 8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BCA4D21-A27A-447A-A0D8-5B3518E0D5B7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14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ontent Placeholder 6"/>
          <p:cNvSpPr txBox="1">
            <a:spLocks/>
          </p:cNvSpPr>
          <p:nvPr/>
        </p:nvSpPr>
        <p:spPr>
          <a:xfrm>
            <a:off x="457200" y="1219200"/>
            <a:ext cx="8229600" cy="4114800"/>
          </a:xfrm>
          <a:prstGeom prst="rect">
            <a:avLst/>
          </a:prstGeom>
        </p:spPr>
        <p:txBody>
          <a:bodyPr/>
          <a:lstStyle/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California transportation fuels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Historical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California differences – gasoline &amp; diesel fuel</a:t>
            </a:r>
          </a:p>
          <a:p>
            <a:pPr marL="800100" lvl="1" indent="-342900">
              <a:spcBef>
                <a:spcPct val="20000"/>
              </a:spcBef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solidFill>
                  <a:schemeClr val="tx1">
                    <a:alpha val="20000"/>
                  </a:schemeClr>
                </a:solidFill>
                <a:latin typeface="+mn-lt"/>
                <a:cs typeface="+mn-cs"/>
              </a:rPr>
              <a:t>Review of factors impacting prices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solidFill>
                  <a:schemeClr val="tx1">
                    <a:alpha val="20000"/>
                  </a:schemeClr>
                </a:solidFill>
                <a:latin typeface="+mn-lt"/>
                <a:cs typeface="+mn-cs"/>
              </a:rPr>
              <a:t>Crude oil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dirty="0">
                <a:solidFill>
                  <a:schemeClr val="tx1">
                    <a:alpha val="20000"/>
                  </a:schemeClr>
                </a:solidFill>
                <a:latin typeface="+mn-lt"/>
                <a:cs typeface="+mn-cs"/>
              </a:rPr>
              <a:t>Other factors</a:t>
            </a:r>
          </a:p>
          <a:p>
            <a:pPr marL="800100" lvl="1" indent="-342900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200" i="1" dirty="0">
                <a:solidFill>
                  <a:srgbClr val="C00000"/>
                </a:solidFill>
                <a:latin typeface="+mn-lt"/>
              </a:rPr>
              <a:t>Fuel price forecasting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i="1" dirty="0">
                <a:solidFill>
                  <a:srgbClr val="C00000"/>
                </a:solidFill>
                <a:latin typeface="+mn-lt"/>
              </a:rPr>
              <a:t>Purpose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i="1" dirty="0">
                <a:solidFill>
                  <a:srgbClr val="C00000"/>
                </a:solidFill>
                <a:latin typeface="+mn-lt"/>
              </a:rPr>
              <a:t>Fuels covered &amp; excluded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r>
              <a:rPr lang="en-US" sz="2000" i="1" dirty="0">
                <a:solidFill>
                  <a:srgbClr val="C00000"/>
                </a:solidFill>
                <a:latin typeface="+mn-lt"/>
              </a:rPr>
              <a:t>Methodology</a:t>
            </a:r>
          </a:p>
          <a:p>
            <a:pPr marL="800100" lvl="1" indent="-342900">
              <a:spcBef>
                <a:spcPct val="20000"/>
              </a:spcBef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200" dirty="0">
                <a:solidFill>
                  <a:schemeClr val="tx1">
                    <a:alpha val="20000"/>
                  </a:schemeClr>
                </a:solidFill>
                <a:latin typeface="+mn-lt"/>
              </a:rPr>
              <a:t>Closing remarks</a:t>
            </a:r>
          </a:p>
          <a:p>
            <a:pPr marL="1257300" lvl="2" indent="-342900">
              <a:spcBef>
                <a:spcPct val="20000"/>
              </a:spcBef>
              <a:buSzPct val="75000"/>
              <a:buFont typeface="Courier New" panose="02070309020205020404" pitchFamily="49" charset="0"/>
              <a:buChar char="o"/>
              <a:defRPr/>
            </a:pPr>
            <a:endParaRPr lang="en-US" sz="2000" dirty="0">
              <a:latin typeface="+mn-lt"/>
              <a:cs typeface="+mn-cs"/>
            </a:endParaRPr>
          </a:p>
          <a:p>
            <a:pPr lvl="1">
              <a:spcBef>
                <a:spcPct val="20000"/>
              </a:spcBef>
              <a:defRPr/>
            </a:pPr>
            <a:endParaRPr lang="en-US" sz="200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09522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0"/>
            <a:ext cx="8229600" cy="1143000"/>
          </a:xfrm>
        </p:spPr>
        <p:txBody>
          <a:bodyPr/>
          <a:lstStyle/>
          <a:p>
            <a:r>
              <a:rPr lang="en-US" sz="3200" dirty="0"/>
              <a:t>Fuel Price Forecasting - Purpose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47693"/>
            <a:ext cx="8229600" cy="4848307"/>
          </a:xfrm>
        </p:spPr>
        <p:txBody>
          <a:bodyPr/>
          <a:lstStyle/>
          <a:p>
            <a:r>
              <a:rPr lang="en-US" altLang="en-US" sz="2200" dirty="0"/>
              <a:t>Changing prices over time influence consumer &amp; business choices</a:t>
            </a:r>
          </a:p>
          <a:p>
            <a:pPr lvl="1">
              <a:buSzPct val="75000"/>
              <a:buFont typeface="Courier New" panose="02070309020205020404" pitchFamily="49" charset="0"/>
              <a:buChar char="o"/>
            </a:pPr>
            <a:r>
              <a:rPr lang="en-US" altLang="en-US" sz="1800" dirty="0"/>
              <a:t>Vehicle purchases</a:t>
            </a:r>
          </a:p>
          <a:p>
            <a:pPr lvl="1">
              <a:buSzPct val="75000"/>
              <a:buFont typeface="Courier New" panose="02070309020205020404" pitchFamily="49" charset="0"/>
              <a:buChar char="o"/>
            </a:pPr>
            <a:r>
              <a:rPr lang="en-US" altLang="en-US" sz="1800" dirty="0"/>
              <a:t>Vehicle utilization</a:t>
            </a:r>
          </a:p>
          <a:p>
            <a:pPr lvl="1">
              <a:buSzPct val="75000"/>
              <a:buFont typeface="Courier New" panose="02070309020205020404" pitchFamily="49" charset="0"/>
              <a:buChar char="o"/>
            </a:pPr>
            <a:r>
              <a:rPr lang="en-US" altLang="en-US" sz="1800" dirty="0"/>
              <a:t>Shift to transit or other ride-sharing modes</a:t>
            </a:r>
          </a:p>
          <a:p>
            <a:r>
              <a:rPr lang="en-US" altLang="en-US" sz="2200" dirty="0"/>
              <a:t>Changing relationship of prices over time influences choices</a:t>
            </a:r>
          </a:p>
          <a:p>
            <a:pPr lvl="1">
              <a:buSzPct val="75000"/>
              <a:buFont typeface="Courier New" panose="02070309020205020404" pitchFamily="49" charset="0"/>
              <a:buChar char="o"/>
            </a:pPr>
            <a:r>
              <a:rPr lang="en-US" altLang="en-US" sz="1800" dirty="0"/>
              <a:t>Changing vehicle type</a:t>
            </a:r>
          </a:p>
          <a:p>
            <a:pPr lvl="2"/>
            <a:r>
              <a:rPr lang="en-US" altLang="en-US" sz="1400" dirty="0"/>
              <a:t>Switching to natural gas from diesel fuel</a:t>
            </a:r>
          </a:p>
          <a:p>
            <a:pPr lvl="1">
              <a:buSzPct val="75000"/>
              <a:buFont typeface="Courier New" panose="02070309020205020404" pitchFamily="49" charset="0"/>
              <a:buChar char="o"/>
            </a:pPr>
            <a:r>
              <a:rPr lang="en-US" altLang="en-US" sz="1800" dirty="0"/>
              <a:t>Fueling infrastructure investments</a:t>
            </a:r>
          </a:p>
          <a:p>
            <a:pPr lvl="2"/>
            <a:r>
              <a:rPr lang="en-US" altLang="en-US" sz="1400" dirty="0"/>
              <a:t>Central fleet fueling yards</a:t>
            </a:r>
          </a:p>
          <a:p>
            <a:pPr lvl="2"/>
            <a:endParaRPr lang="en-US" altLang="en-US" sz="1400" dirty="0"/>
          </a:p>
          <a:p>
            <a:pPr lvl="2"/>
            <a:endParaRPr lang="en-US" altLang="en-US" sz="14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119815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D7803AB-62EE-406D-9859-788E6EF23D66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814341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152400"/>
            <a:ext cx="8610600" cy="6258151"/>
          </a:xfrm>
          <a:prstGeom prst="rect">
            <a:avLst/>
          </a:prstGeom>
        </p:spPr>
      </p:pic>
      <p:sp>
        <p:nvSpPr>
          <p:cNvPr id="111619" name="Title 1"/>
          <p:cNvSpPr>
            <a:spLocks noGrp="1"/>
          </p:cNvSpPr>
          <p:nvPr>
            <p:ph type="title" idx="4294967295"/>
          </p:nvPr>
        </p:nvSpPr>
        <p:spPr>
          <a:xfrm>
            <a:off x="685800" y="-228600"/>
            <a:ext cx="8229600" cy="1143001"/>
          </a:xfrm>
        </p:spPr>
        <p:txBody>
          <a:bodyPr/>
          <a:lstStyle/>
          <a:p>
            <a:pPr eaLnBrk="1" hangingPunct="1"/>
            <a:r>
              <a:rPr lang="en-US" sz="3200" dirty="0"/>
              <a:t>U.S. Passenger Car Sales Share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11622" name="Text Box 15"/>
          <p:cNvSpPr txBox="1">
            <a:spLocks noChangeArrowheads="1"/>
          </p:cNvSpPr>
          <p:nvPr/>
        </p:nvSpPr>
        <p:spPr bwMode="auto">
          <a:xfrm>
            <a:off x="4343400" y="4953000"/>
            <a:ext cx="2774373" cy="40011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ts val="600"/>
              </a:spcBef>
              <a:buFontTx/>
              <a:buNone/>
            </a:pPr>
            <a:r>
              <a:rPr lang="en-US" sz="1000" dirty="0">
                <a:latin typeface="Arial" panose="020B0604020202020204" pitchFamily="34" charset="0"/>
              </a:rPr>
              <a:t>Source: Motor Intelligence, </a:t>
            </a:r>
            <a:r>
              <a:rPr lang="en-US" sz="1000" dirty="0" err="1">
                <a:latin typeface="Arial" panose="020B0604020202020204" pitchFamily="34" charset="0"/>
              </a:rPr>
              <a:t>AutoData</a:t>
            </a:r>
            <a:r>
              <a:rPr lang="en-US" sz="1000" dirty="0">
                <a:latin typeface="Arial" panose="020B0604020202020204" pitchFamily="34" charset="0"/>
              </a:rPr>
              <a:t> monthly light vehicle deliveries and EIA retail prices.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111624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D4A1242-0E29-4872-8279-6E63654147EB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16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Box 3"/>
          <p:cNvSpPr txBox="1"/>
          <p:nvPr/>
        </p:nvSpPr>
        <p:spPr>
          <a:xfrm>
            <a:off x="2057400" y="685464"/>
            <a:ext cx="5486400" cy="30777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1400" dirty="0"/>
              <a:t>Consumers’ preference for passenger cars influenced by fuel price.</a:t>
            </a:r>
          </a:p>
        </p:txBody>
      </p:sp>
    </p:spTree>
    <p:extLst>
      <p:ext uri="{BB962C8B-B14F-4D97-AF65-F5344CB8AC3E}">
        <p14:creationId xmlns:p14="http://schemas.microsoft.com/office/powerpoint/2010/main" val="5728301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r>
              <a:rPr lang="en-US" sz="3200" dirty="0"/>
              <a:t>Price Forecasting – Fuels Covered &amp; Excluded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47693"/>
            <a:ext cx="8229600" cy="4848307"/>
          </a:xfrm>
        </p:spPr>
        <p:txBody>
          <a:bodyPr/>
          <a:lstStyle/>
          <a:p>
            <a:r>
              <a:rPr lang="en-US" altLang="en-US" sz="2200" dirty="0"/>
              <a:t>Focus on primary transportation fuels purchased by consumers</a:t>
            </a:r>
          </a:p>
          <a:p>
            <a:pPr lvl="1">
              <a:buSzPct val="75000"/>
              <a:buFont typeface="Courier New" panose="02070309020205020404" pitchFamily="49" charset="0"/>
              <a:buChar char="o"/>
            </a:pPr>
            <a:r>
              <a:rPr lang="en-US" altLang="en-US" sz="1800" dirty="0"/>
              <a:t>Gasoline</a:t>
            </a:r>
          </a:p>
          <a:p>
            <a:pPr lvl="1">
              <a:buSzPct val="75000"/>
              <a:buFont typeface="Courier New" panose="02070309020205020404" pitchFamily="49" charset="0"/>
              <a:buChar char="o"/>
            </a:pPr>
            <a:r>
              <a:rPr lang="en-US" altLang="en-US" sz="1800" dirty="0"/>
              <a:t>Diesel fuel</a:t>
            </a:r>
          </a:p>
          <a:p>
            <a:r>
              <a:rPr lang="en-US" altLang="en-US" sz="2200" dirty="0"/>
              <a:t>Other market-ready fuels, transportation application</a:t>
            </a:r>
          </a:p>
          <a:p>
            <a:pPr lvl="1">
              <a:buSzPct val="75000"/>
              <a:buFont typeface="Courier New" panose="02070309020205020404" pitchFamily="49" charset="0"/>
              <a:buChar char="o"/>
            </a:pPr>
            <a:r>
              <a:rPr lang="en-US" altLang="en-US" sz="1800" dirty="0"/>
              <a:t>Natural gas</a:t>
            </a:r>
            <a:endParaRPr lang="en-US" altLang="en-US" sz="1400" dirty="0"/>
          </a:p>
          <a:p>
            <a:pPr lvl="1">
              <a:buSzPct val="75000"/>
              <a:buFont typeface="Courier New" panose="02070309020205020404" pitchFamily="49" charset="0"/>
              <a:buChar char="o"/>
            </a:pPr>
            <a:r>
              <a:rPr lang="en-US" altLang="en-US" sz="1800" dirty="0"/>
              <a:t>Electric charging</a:t>
            </a:r>
            <a:endParaRPr lang="en-US" altLang="en-US" sz="1400" dirty="0"/>
          </a:p>
          <a:p>
            <a:r>
              <a:rPr lang="en-US" altLang="en-US" sz="2200" dirty="0"/>
              <a:t>Other fuels used as modeling inputs</a:t>
            </a:r>
          </a:p>
          <a:p>
            <a:pPr lvl="1">
              <a:buSzPct val="75000"/>
              <a:buFont typeface="Courier New" panose="02070309020205020404" pitchFamily="49" charset="0"/>
              <a:buChar char="o"/>
            </a:pPr>
            <a:r>
              <a:rPr lang="en-US" altLang="en-US" sz="1800" dirty="0"/>
              <a:t>Hydrogen, jet fuel, propane &amp; E85</a:t>
            </a:r>
            <a:endParaRPr lang="en-US" altLang="en-US" sz="1400" dirty="0"/>
          </a:p>
          <a:p>
            <a:r>
              <a:rPr lang="en-US" altLang="en-US" sz="2200" dirty="0"/>
              <a:t>Fuels not covered</a:t>
            </a:r>
          </a:p>
          <a:p>
            <a:pPr lvl="1">
              <a:buSzPct val="75000"/>
              <a:buFont typeface="Courier New" panose="02070309020205020404" pitchFamily="49" charset="0"/>
              <a:buChar char="o"/>
            </a:pPr>
            <a:r>
              <a:rPr lang="en-US" altLang="en-US" sz="1800" dirty="0"/>
              <a:t>Not routinely purchased by consumers</a:t>
            </a:r>
          </a:p>
          <a:p>
            <a:pPr lvl="2"/>
            <a:r>
              <a:rPr lang="en-US" altLang="en-US" sz="1400" dirty="0"/>
              <a:t>Biodiesel, renewable diesel &amp; bunker fuel</a:t>
            </a:r>
          </a:p>
          <a:p>
            <a:pPr lvl="1">
              <a:buSzPct val="75000"/>
              <a:buFont typeface="Courier New" panose="02070309020205020404" pitchFamily="49" charset="0"/>
              <a:buChar char="o"/>
            </a:pPr>
            <a:r>
              <a:rPr lang="en-US" altLang="en-US" sz="1800" dirty="0"/>
              <a:t>Too early in development</a:t>
            </a:r>
          </a:p>
          <a:p>
            <a:pPr lvl="2"/>
            <a:r>
              <a:rPr lang="en-US" altLang="en-US" sz="1400" dirty="0"/>
              <a:t>Drop-in gasoline and diesel fuel</a:t>
            </a:r>
          </a:p>
          <a:p>
            <a:pPr lvl="1"/>
            <a:endParaRPr lang="en-US" altLang="en-US" sz="1400" dirty="0"/>
          </a:p>
          <a:p>
            <a:pPr lvl="2"/>
            <a:endParaRPr lang="en-US" altLang="en-US" sz="14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119815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D7803AB-62EE-406D-9859-788E6EF23D66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17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440757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0" y="0"/>
            <a:ext cx="8229600" cy="1143000"/>
          </a:xfrm>
        </p:spPr>
        <p:txBody>
          <a:bodyPr/>
          <a:lstStyle/>
          <a:p>
            <a:r>
              <a:rPr lang="en-US" sz="3200" dirty="0"/>
              <a:t>Fuel Price Forecasting - Methodology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105400"/>
          </a:xfrm>
        </p:spPr>
        <p:txBody>
          <a:bodyPr/>
          <a:lstStyle/>
          <a:p>
            <a:r>
              <a:rPr lang="en-US" altLang="en-US" sz="2200" dirty="0"/>
              <a:t>Energy Information Administration (EIA) Annual Energy Outlook will be used as basis of forecasting California transportation fuel prices:</a:t>
            </a:r>
          </a:p>
          <a:p>
            <a:pPr lvl="1">
              <a:buSzPct val="75000"/>
              <a:buFont typeface="Courier New" panose="02070309020205020404" pitchFamily="49" charset="0"/>
              <a:buChar char="o"/>
            </a:pPr>
            <a:r>
              <a:rPr lang="en-US" altLang="en-US" sz="1800" dirty="0"/>
              <a:t>Gasoline, diesel, jet fuel &amp; propane</a:t>
            </a:r>
          </a:p>
          <a:p>
            <a:r>
              <a:rPr lang="en-US" altLang="en-US" sz="2200" dirty="0"/>
              <a:t>EIA does not forecast California transportation fuel prices</a:t>
            </a:r>
          </a:p>
          <a:p>
            <a:r>
              <a:rPr lang="en-US" altLang="en-US" sz="2200" dirty="0"/>
              <a:t>Specific EIA 2017 AEO scenarios will be selected that most closely align with the crude oil price projections assumed for the three Common Scenarios thru 2030</a:t>
            </a:r>
          </a:p>
          <a:p>
            <a:r>
              <a:rPr lang="en-US" altLang="en-US" sz="2200" dirty="0"/>
              <a:t>Adjustments will be made to these EIA price trajectories</a:t>
            </a:r>
          </a:p>
          <a:p>
            <a:pPr lvl="1">
              <a:buSzPct val="75000"/>
              <a:buFont typeface="Courier New" panose="02070309020205020404" pitchFamily="49" charset="0"/>
              <a:buChar char="o"/>
            </a:pPr>
            <a:r>
              <a:rPr lang="en-US" altLang="en-US" sz="1800" dirty="0"/>
              <a:t>Taxes</a:t>
            </a:r>
          </a:p>
          <a:p>
            <a:pPr lvl="1">
              <a:buSzPct val="75000"/>
              <a:buFont typeface="Courier New" panose="02070309020205020404" pitchFamily="49" charset="0"/>
              <a:buChar char="o"/>
            </a:pPr>
            <a:r>
              <a:rPr lang="en-US" altLang="en-US" sz="1800" dirty="0"/>
              <a:t>Higher production costs</a:t>
            </a:r>
          </a:p>
          <a:p>
            <a:pPr lvl="1">
              <a:buSzPct val="75000"/>
              <a:buFont typeface="Courier New" panose="02070309020205020404" pitchFamily="49" charset="0"/>
              <a:buChar char="o"/>
            </a:pPr>
            <a:r>
              <a:rPr lang="en-US" altLang="en-US" sz="1800" dirty="0"/>
              <a:t>Environmental fees (Fuels Under The Cap &amp; Low Carbon Fuel Standard)</a:t>
            </a:r>
          </a:p>
          <a:p>
            <a:pPr lvl="2"/>
            <a:r>
              <a:rPr lang="en-US" altLang="en-US" sz="1400" dirty="0"/>
              <a:t>Assumed to rise over time</a:t>
            </a:r>
          </a:p>
          <a:p>
            <a:r>
              <a:rPr lang="en-US" altLang="en-US" sz="2200" dirty="0"/>
              <a:t>Hydrogen fuel price forecast will be developed in collaboration with the Fuels and Transportation Division</a:t>
            </a:r>
          </a:p>
          <a:p>
            <a:pPr lvl="1"/>
            <a:endParaRPr lang="en-US" altLang="en-US" sz="1800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119815" name="Slide Number Placeholder 7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1D7803AB-62EE-406D-9859-788E6EF23D66}" type="slidenum">
              <a:rPr 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18</a:t>
            </a:fld>
            <a:endParaRPr lang="en-US" sz="1200">
              <a:solidFill>
                <a:srgbClr val="898989"/>
              </a:solidFill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118308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Title 1"/>
          <p:cNvSpPr>
            <a:spLocks noGrp="1"/>
          </p:cNvSpPr>
          <p:nvPr>
            <p:ph type="title" idx="4294967295"/>
          </p:nvPr>
        </p:nvSpPr>
        <p:spPr>
          <a:xfrm>
            <a:off x="533400" y="228600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dirty="0"/>
              <a:t>Closing Remarks</a:t>
            </a:r>
            <a:endParaRPr lang="en-US" altLang="en-US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1371600" y="6324600"/>
            <a:ext cx="6934200" cy="338554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60000"/>
                  <a:lumOff val="40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0" scaled="1"/>
            <a:tileRect/>
          </a:gradFill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US" sz="1600" dirty="0">
                <a:solidFill>
                  <a:schemeClr val="tx1">
                    <a:alpha val="68000"/>
                  </a:schemeClr>
                </a:solidFill>
                <a:latin typeface="Arial" charset="0"/>
                <a:cs typeface="Arial" charset="0"/>
              </a:rPr>
              <a:t>California Energy Commission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/>
              <a:t>2/22/2017</a:t>
            </a:r>
          </a:p>
        </p:txBody>
      </p:sp>
      <p:sp>
        <p:nvSpPr>
          <p:cNvPr id="7177" name="Slide Number Placeholder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63DE46F9-5F08-413A-A14B-DCA44171A00E}" type="slidenum">
              <a:rPr lang="en-US" altLang="en-US">
                <a:solidFill>
                  <a:srgbClr val="898989"/>
                </a:solidFill>
                <a:latin typeface="Calibri" panose="020F0502020204030204" pitchFamily="34" charset="0"/>
              </a:rPr>
              <a:pPr/>
              <a:t>19</a:t>
            </a:fld>
            <a:endParaRPr lang="en-US" altLang="en-US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200" y="76200"/>
            <a:ext cx="1143000" cy="99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Content Placeholder 3"/>
          <p:cNvSpPr txBox="1">
            <a:spLocks/>
          </p:cNvSpPr>
          <p:nvPr/>
        </p:nvSpPr>
        <p:spPr>
          <a:xfrm>
            <a:off x="457200" y="1476293"/>
            <a:ext cx="8229600" cy="240990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 sz="2200" dirty="0"/>
              <a:t>Preliminary price projections will be made available at an upcoming workshop, including:</a:t>
            </a:r>
          </a:p>
          <a:p>
            <a:pPr lvl="1"/>
            <a:r>
              <a:rPr lang="en-US" altLang="en-US" sz="1800" dirty="0"/>
              <a:t>Identification of EIA scenarios selected</a:t>
            </a:r>
          </a:p>
          <a:p>
            <a:pPr lvl="1"/>
            <a:r>
              <a:rPr lang="en-US" altLang="en-US" sz="1800" dirty="0"/>
              <a:t>Price projections for crude oil</a:t>
            </a:r>
          </a:p>
          <a:p>
            <a:pPr lvl="1"/>
            <a:r>
              <a:rPr lang="en-US" altLang="en-US" sz="1800" dirty="0"/>
              <a:t>Price projections for the primary transportation fuels</a:t>
            </a:r>
          </a:p>
          <a:p>
            <a:pPr lvl="1"/>
            <a:r>
              <a:rPr lang="en-US" altLang="en-US" sz="1800" dirty="0"/>
              <a:t>Description and quantification of adjustments and assumptions</a:t>
            </a:r>
          </a:p>
          <a:p>
            <a:endParaRPr lang="en-US" altLang="en-US" sz="2200" dirty="0"/>
          </a:p>
        </p:txBody>
      </p:sp>
    </p:spTree>
    <p:extLst>
      <p:ext uri="{BB962C8B-B14F-4D97-AF65-F5344CB8AC3E}">
        <p14:creationId xmlns:p14="http://schemas.microsoft.com/office/powerpoint/2010/main" val="1506933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17-IEPR-03</Docket_x0020_Number>
    <TaxCatchAll xmlns="8eef3743-c7b3-4cbe-8837-b6e805be353c">
      <Value>6</Value>
      <Value>118</Value>
      <Value>61</Value>
      <Value>3</Value>
      <Value>8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2017-02-22 Workshop</TermName>
          <TermId xmlns="http://schemas.microsoft.com/office/infopath/2007/PartnerControls">95869c79-cb24-4767-8265-aaa218f16462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Z5JXHV6S7NA6-3-108007</_dlc_DocId>
    <_dlc_DocIdUrl xmlns="8eef3743-c7b3-4cbe-8837-b6e805be353c">
      <Url>http://efilingspinternal/_layouts/DocIdRedir.aspx?ID=Z5JXHV6S7NA6-3-108007</Url>
      <Description>Z5JXHV6S7NA6-3-108007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3B2D5A65-99CC-4927-8610-716B588DA811}"/>
</file>

<file path=customXml/itemProps2.xml><?xml version="1.0" encoding="utf-8"?>
<ds:datastoreItem xmlns:ds="http://schemas.openxmlformats.org/officeDocument/2006/customXml" ds:itemID="{42C4CEDD-46DC-432D-AF65-1687A41DB7FE}"/>
</file>

<file path=customXml/itemProps3.xml><?xml version="1.0" encoding="utf-8"?>
<ds:datastoreItem xmlns:ds="http://schemas.openxmlformats.org/officeDocument/2006/customXml" ds:itemID="{91E888A7-302F-4AD8-BCB6-13C5DEA1EB5E}"/>
</file>

<file path=customXml/itemProps4.xml><?xml version="1.0" encoding="utf-8"?>
<ds:datastoreItem xmlns:ds="http://schemas.openxmlformats.org/officeDocument/2006/customXml" ds:itemID="{A84C0C0E-988C-434F-9A68-8F107EA2317D}"/>
</file>

<file path=docProps/app.xml><?xml version="1.0" encoding="utf-8"?>
<Properties xmlns="http://schemas.openxmlformats.org/officeDocument/2006/extended-properties" xmlns:vt="http://schemas.openxmlformats.org/officeDocument/2006/docPropsVTypes">
  <TotalTime>92905</TotalTime>
  <Words>1012</Words>
  <Application>Microsoft Office PowerPoint</Application>
  <PresentationFormat>On-screen Show (4:3)</PresentationFormat>
  <Paragraphs>201</Paragraphs>
  <Slides>19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Courier New</vt:lpstr>
      <vt:lpstr>Office Theme</vt:lpstr>
      <vt:lpstr>PowerPoint Presentation</vt:lpstr>
      <vt:lpstr>Presentation Overview</vt:lpstr>
      <vt:lpstr>California Retail Diesel Fuel – Historical Prices</vt:lpstr>
      <vt:lpstr>California Gasoline Market – More Expensive</vt:lpstr>
      <vt:lpstr>PowerPoint Presentation</vt:lpstr>
      <vt:lpstr>California Diesel Market – More Expensive</vt:lpstr>
      <vt:lpstr>PowerPoint Presentation</vt:lpstr>
      <vt:lpstr>Presentation Overview</vt:lpstr>
      <vt:lpstr>California Retail Gasoline vs. Crude Oil</vt:lpstr>
      <vt:lpstr>California Retail Diesel Fuel vs. Crude Oil</vt:lpstr>
      <vt:lpstr>Fuel vs. Crude Oil Differentials Vary</vt:lpstr>
      <vt:lpstr>Other Factors Impacting Fuel Prices</vt:lpstr>
      <vt:lpstr>PowerPoint Presentation</vt:lpstr>
      <vt:lpstr>Presentation Overview</vt:lpstr>
      <vt:lpstr>Fuel Price Forecasting - Purpose</vt:lpstr>
      <vt:lpstr>U.S. Passenger Car Sales Share</vt:lpstr>
      <vt:lpstr>Price Forecasting – Fuels Covered &amp; Excluded</vt:lpstr>
      <vt:lpstr>Fuel Price Forecasting - Methodology</vt:lpstr>
      <vt:lpstr>Closing Remarks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- Transportation Fuel Prices Historical &amp; Forecasting Methodology</dc:title>
  <dc:creator>Gordon</dc:creator>
  <cp:lastModifiedBy>Gordon Schremp</cp:lastModifiedBy>
  <cp:revision>5125</cp:revision>
  <dcterms:created xsi:type="dcterms:W3CDTF">2010-09-06T21:52:40Z</dcterms:created>
  <dcterms:modified xsi:type="dcterms:W3CDTF">2017-02-21T21:18:20Z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5695bf14-5f5c-45fb-bf7e-3ead288c0ca4</vt:lpwstr>
  </property>
  <property fmtid="{D5CDD505-2E9C-101B-9397-08002B2CF9AE}" pid="4" name="Subject_x0020_Areas">
    <vt:lpwstr>118;#IEPR 2017-02-22 Workshop|95869c79-cb24-4767-8265-aaa218f16462;#61;#IEPR Presentations|51277923-a549-4352-9cc5-bcce892adf24</vt:lpwstr>
  </property>
  <property fmtid="{D5CDD505-2E9C-101B-9397-08002B2CF9AE}" pid="5" name="_CopySource">
    <vt:lpwstr>http://efilingspinternal/PendingDocuments/17-IEPR-03/20170221T150223_Transportation_Fuel_Prices_Historical__Forecasting_Methodology.pptx</vt:lpwstr>
  </property>
  <property fmtid="{D5CDD505-2E9C-101B-9397-08002B2CF9AE}" pid="6" name="Subject Areas">
    <vt:lpwstr>118;#IEPR 2017-02-22 Workshop|95869c79-cb24-4767-8265-aaa218f16462;#61;#IEPR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1881000</vt:r8>
  </property>
  <property fmtid="{D5CDD505-2E9C-101B-9397-08002B2CF9AE}" pid="10" name="Document Type">
    <vt:lpwstr>3;#Document|f3c81208-9d0f-49cc-afc5-e227f36ec0e7</vt:lpwstr>
  </property>
  <property fmtid="{D5CDD505-2E9C-101B-9397-08002B2CF9AE}" pid="11" name="xd_ProgID">
    <vt:lpwstr/>
  </property>
  <property fmtid="{D5CDD505-2E9C-101B-9397-08002B2CF9AE}" pid="12" name="_SourceUrl">
    <vt:lpwstr/>
  </property>
  <property fmtid="{D5CDD505-2E9C-101B-9397-08002B2CF9AE}" pid="13" name="_SharedFileIndex">
    <vt:lpwstr/>
  </property>
  <property fmtid="{D5CDD505-2E9C-101B-9397-08002B2CF9AE}" pid="14" name="TemplateUrl">
    <vt:lpwstr/>
  </property>
</Properties>
</file>