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6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7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71" r:id="rId5"/>
    <p:sldMasterId id="2147483682" r:id="rId6"/>
    <p:sldMasterId id="2147483678" r:id="rId7"/>
    <p:sldMasterId id="2147483679" r:id="rId8"/>
    <p:sldMasterId id="2147483688" r:id="rId9"/>
    <p:sldMasterId id="2147483696" r:id="rId10"/>
    <p:sldMasterId id="2147483702" r:id="rId11"/>
  </p:sldMasterIdLst>
  <p:notesMasterIdLst>
    <p:notesMasterId r:id="rId28"/>
  </p:notesMasterIdLst>
  <p:handoutMasterIdLst>
    <p:handoutMasterId r:id="rId29"/>
  </p:handoutMasterIdLst>
  <p:sldIdLst>
    <p:sldId id="298" r:id="rId12"/>
    <p:sldId id="3013" r:id="rId13"/>
    <p:sldId id="2906" r:id="rId14"/>
    <p:sldId id="3014" r:id="rId15"/>
    <p:sldId id="3016" r:id="rId16"/>
    <p:sldId id="2911" r:id="rId17"/>
    <p:sldId id="3015" r:id="rId18"/>
    <p:sldId id="2902" r:id="rId19"/>
    <p:sldId id="3017" r:id="rId20"/>
    <p:sldId id="296" r:id="rId21"/>
    <p:sldId id="294" r:id="rId22"/>
    <p:sldId id="297" r:id="rId23"/>
    <p:sldId id="290" r:id="rId24"/>
    <p:sldId id="292" r:id="rId25"/>
    <p:sldId id="291" r:id="rId26"/>
    <p:sldId id="3010" r:id="rId27"/>
  </p:sldIdLst>
  <p:sldSz cx="12192000" cy="6858000"/>
  <p:notesSz cx="6858000" cy="9144000"/>
  <p:custDataLst>
    <p:tags r:id="rId3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ABE8175-5AE6-FF3B-C4E6-CF3D8431DEAC}" name="Gallardo, Noemi@Energy" initials="GN" userId="S::noemi.gallardo@energy.ca.gov::d2c68cff-de9a-4fe9-906d-16a79ac02aaf" providerId="AD"/>
  <p188:author id="{259FA7FF-5E7E-272B-74A1-517985E9862D}" name="Raitt, Heather@Energy" initials="RH" userId="S::heather.raitt@energy.ca.gov::43034535-8bf7-49f7-b6cb-6992188daada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allardo, Noemi@Energy" initials="GN" lastIdx="0" clrIdx="0">
    <p:extLst>
      <p:ext uri="{19B8F6BF-5375-455C-9EA6-DF929625EA0E}">
        <p15:presenceInfo xmlns:p15="http://schemas.microsoft.com/office/powerpoint/2012/main" userId="S::noemi.gallardo@energy.ca.gov::d2c68cff-de9a-4fe9-906d-16a79ac02aaf" providerId="AD"/>
      </p:ext>
    </p:extLst>
  </p:cmAuthor>
  <p:cmAuthor id="2" name="Nguyen, Le-Quyen@Energy" initials="NL" lastIdx="0" clrIdx="1">
    <p:extLst>
      <p:ext uri="{19B8F6BF-5375-455C-9EA6-DF929625EA0E}">
        <p15:presenceInfo xmlns:p15="http://schemas.microsoft.com/office/powerpoint/2012/main" userId="S::le-quyen.nguyen@energy.ca.gov::3308838a-64e0-4c7f-8ea9-478342d495f9" providerId="AD"/>
      </p:ext>
    </p:extLst>
  </p:cmAuthor>
  <p:cmAuthor id="3" name="Raitt, Heather@Energy" initials="RH" lastIdx="0" clrIdx="2">
    <p:extLst>
      <p:ext uri="{19B8F6BF-5375-455C-9EA6-DF929625EA0E}">
        <p15:presenceInfo xmlns:p15="http://schemas.microsoft.com/office/powerpoint/2012/main" userId="S::Heather.Raitt@energy.ca.gov::43034535-8bf7-49f7-b6cb-6992188daada" providerId="AD"/>
      </p:ext>
    </p:extLst>
  </p:cmAuthor>
  <p:cmAuthor id="4" name="Gutierrez, Aleecia@Energy" initials="GA" lastIdx="0" clrIdx="3">
    <p:extLst>
      <p:ext uri="{19B8F6BF-5375-455C-9EA6-DF929625EA0E}">
        <p15:presenceInfo xmlns:p15="http://schemas.microsoft.com/office/powerpoint/2012/main" userId="S::aleecia.gutierrez@energy.ca.gov::6d7d17e4-813c-475b-9d83-71df691c832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D9FF"/>
    <a:srgbClr val="DEEAF7"/>
    <a:srgbClr val="E1EFDA"/>
    <a:srgbClr val="B9BBFE"/>
    <a:srgbClr val="BCD6EF"/>
    <a:srgbClr val="A8D18D"/>
    <a:srgbClr val="3A3A3A"/>
    <a:srgbClr val="DFF0E6"/>
    <a:srgbClr val="D6ECE0"/>
    <a:srgbClr val="0086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B072EF-F569-D315-BE5F-8BB4DF63B1F8}" v="4" dt="2022-07-07T23:57:34.673"/>
    <p1510:client id="{1FD26C94-9B2C-4066-C1DB-5E23A47D0612}" v="89" dt="2022-08-29T20:51:58.748"/>
    <p1510:client id="{7F7E0A01-1A8F-4912-B61B-B72BB80A3551}" v="1" dt="2022-07-07T16:01:43.620"/>
    <p1510:client id="{80A54AD8-FC63-41EF-A4F5-602C3BFC688A}" v="2" dt="2022-07-07T16:14:30.145"/>
    <p1510:client id="{95AF7476-68F4-84C3-ED7A-C9AF5F5CE5FF}" v="143" dt="2022-07-07T23:51:24.557"/>
    <p1510:client id="{BA123776-2308-C26E-510B-9CE079910E39}" v="34" dt="2022-08-29T19:33:15.619"/>
    <p1510:client id="{C0F9E8D1-4512-65BC-C739-DEDB1D0C3752}" v="53" dt="2022-07-07T23:40:29.691"/>
    <p1510:client id="{DD755575-59E2-C61D-161A-B1E4275E18BF}" v="1" dt="2022-07-07T23:49:45.6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940" autoAdjust="0"/>
  </p:normalViewPr>
  <p:slideViewPr>
    <p:cSldViewPr snapToGrid="0">
      <p:cViewPr varScale="1">
        <p:scale>
          <a:sx n="78" d="100"/>
          <a:sy n="78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21" Type="http://schemas.openxmlformats.org/officeDocument/2006/relationships/slide" Target="slides/slide10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presProps" Target="presProps.xml"/><Relationship Id="rId37" Type="http://schemas.microsoft.com/office/2018/10/relationships/authors" Target="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notesMaster" Target="notesMasters/notesMaster1.xml"/><Relationship Id="rId36" Type="http://schemas.microsoft.com/office/2015/10/relationships/revisionInfo" Target="revisionInfo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tags" Target="tags/tag1.xml"/><Relationship Id="rId35" Type="http://schemas.openxmlformats.org/officeDocument/2006/relationships/tableStyles" Target="tableStyle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6-28T05:53:18.999"/>
    </inkml:context>
    <inkml:brush xml:id="br0">
      <inkml:brushProperty name="width" value="0.05" units="cm"/>
      <inkml:brushProperty name="height" value="0.05" units="cm"/>
      <inkml:brushProperty name="color" value="#E71224"/>
      <inkml:brushProperty name="ignorePressure" value="1"/>
    </inkml:brush>
  </inkml:definitions>
  <inkml:trace contextRef="#ctx0" brushRef="#br0">0 1,'0'0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6-28T05:53:22.479"/>
    </inkml:context>
    <inkml:brush xml:id="br0">
      <inkml:brushProperty name="width" value="0.05" units="cm"/>
      <inkml:brushProperty name="height" value="0.05" units="cm"/>
      <inkml:brushProperty name="color" value="#E71224"/>
      <inkml:brushProperty name="ignorePressure" value="1"/>
    </inkml:brush>
  </inkml:definitions>
  <inkml:trace contextRef="#ctx0" brushRef="#br0">1 0,'0'0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4584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07992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3388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01546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83402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4106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2618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440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1617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6571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156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3D9BE262-3EE3-F74D-9197-E99064608A81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C74B8-448C-2642-809F-1184DC1B0B1B}" type="datetime1">
              <a:rPr lang="en-US" smtClean="0"/>
              <a:t>9/21/2022</a:t>
            </a:fld>
            <a:endParaRPr lang="en-US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8AE9-9170-C44D-B69D-85230FA628E5}" type="datetime1">
              <a:rPr lang="en-US" smtClean="0"/>
              <a:t>9/21/2022</a:t>
            </a:fld>
            <a:endParaRPr lang="en-US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9/21/2022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9/21/2022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9/21/2022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‹Nº›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381657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D0696-7CCE-494F-A431-EAFE08099352}" type="datetime1">
              <a:rPr lang="en-US" smtClean="0"/>
              <a:t>9/21/2022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‹Nº›</a:t>
            </a:fld>
            <a:endParaRPr lang="en-US"/>
          </a:p>
        </p:txBody>
      </p:sp>
      <p:sp>
        <p:nvSpPr>
          <p:cNvPr id="8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073422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6C1D-959B-6C44-9D8E-1EBE83060B83}" type="datetime1">
              <a:rPr lang="en-US" smtClean="0"/>
              <a:t>9/21/2022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‹Nº›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4450092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09F6-C5C0-404A-8B68-383F4730A3E4}" type="datetime1">
              <a:rPr lang="en-US" smtClean="0"/>
              <a:t>9/21/2022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507B-4CCB-9B49-A0AD-E20110655715}" type="datetime1">
              <a:rPr lang="en-US" smtClean="0"/>
              <a:t>9/21/2022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766095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kern="120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9/21/2022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171630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9/21/2022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kern="120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08239892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kern="120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9/21/2022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534852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A9B63-DA14-6FDE-52EA-C3B96A1FC5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3702B0-DD65-C946-D8BE-0F74CECE39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9013F9-273A-B9FD-1F39-C6C286FE0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626D0-3A3E-4B0D-A01D-9DE1FFDD4CE9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287CD1-F682-E974-31C0-89D5FD37D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3D55A1-7961-AA99-0AB3-8250F3E22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A07BD-BC39-42ED-AF2E-20C923A52C1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688484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C74B8-448C-2642-809F-1184DC1B0B1B}" type="datetime1">
              <a:rPr lang="en-US" smtClean="0"/>
              <a:t>9/21/2022</a:t>
            </a:fld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  <p:pic>
        <p:nvPicPr>
          <p:cNvPr id="7" name="Picture 6" descr="State of California Energy Commission logo">
            <a:extLst>
              <a:ext uri="{FF2B5EF4-FFF2-40B4-BE49-F238E27FC236}">
                <a16:creationId xmlns:a16="http://schemas.microsoft.com/office/drawing/2014/main" id="{2200AFA9-67C0-0D41-BCC8-F49E455C3BE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8200" y="4876509"/>
            <a:ext cx="1247274" cy="1096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575041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425"/>
              </a:lnSpc>
            </a:pPr>
            <a:fld id="{81D60167-4931-47E6-BA6A-407CBD079E47}" type="slidenum">
              <a:rPr spc="-5"/>
              <a:t>‹Nº›</a:t>
            </a:fld>
            <a:endParaRPr spc="-5"/>
          </a:p>
        </p:txBody>
      </p:sp>
    </p:spTree>
    <p:extLst>
      <p:ext uri="{BB962C8B-B14F-4D97-AF65-F5344CB8AC3E}">
        <p14:creationId xmlns:p14="http://schemas.microsoft.com/office/powerpoint/2010/main" val="404189830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218431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9/21/2022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472240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9/21/2022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6450331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9/21/2022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724971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43" name="Shape 43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03250" y="1186481"/>
            <a:ext cx="10985500" cy="4673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ct val="0"/>
              </a:spcBef>
              <a:buSzTx/>
              <a:buNone/>
              <a:defRPr sz="2750" b="1"/>
            </a:lvl1pPr>
          </a:lstStyle>
          <a:p>
            <a:r>
              <a:t>Slide Subtitle</a:t>
            </a:r>
          </a:p>
        </p:txBody>
      </p:sp>
      <p:sp>
        <p:nvSpPr>
          <p:cNvPr id="44" name="Shape 44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86662905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 Nova" panose="020B0504020202020204" pitchFamily="34" charset="0"/>
              </a:defRPr>
            </a:lvl1pPr>
            <a:lvl2pPr>
              <a:defRPr>
                <a:latin typeface="Arial Nova" panose="020B0504020202020204" pitchFamily="34" charset="0"/>
              </a:defRPr>
            </a:lvl2pPr>
            <a:lvl3pPr>
              <a:defRPr>
                <a:latin typeface="Arial Nova" panose="020B0504020202020204" pitchFamily="34" charset="0"/>
              </a:defRPr>
            </a:lvl3pPr>
            <a:lvl4pPr>
              <a:defRPr>
                <a:latin typeface="Arial Nova" panose="020B0504020202020204" pitchFamily="34" charset="0"/>
              </a:defRPr>
            </a:lvl4pPr>
            <a:lvl5pPr>
              <a:defRPr>
                <a:latin typeface="Arial Nova" panose="020B05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 Nova" panose="020B0504020202020204" pitchFamily="34" charset="0"/>
              </a:defRPr>
            </a:lvl1pPr>
          </a:lstStyle>
          <a:p>
            <a:fld id="{756C4852-C69A-3C46-A74D-F2D8C6D17F46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394457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Arial Nova" panose="020B0504020202020204" pitchFamily="34" charset="0"/>
              </a:defRPr>
            </a:lvl1pPr>
            <a:lvl2pPr>
              <a:defRPr>
                <a:latin typeface="Arial Nova" panose="020B0504020202020204" pitchFamily="34" charset="0"/>
              </a:defRPr>
            </a:lvl2pPr>
            <a:lvl3pPr>
              <a:defRPr>
                <a:latin typeface="Arial Nova" panose="020B0504020202020204" pitchFamily="34" charset="0"/>
              </a:defRPr>
            </a:lvl3pPr>
            <a:lvl4pPr>
              <a:defRPr>
                <a:latin typeface="Arial Nova" panose="020B0504020202020204" pitchFamily="34" charset="0"/>
              </a:defRPr>
            </a:lvl4pPr>
            <a:lvl5pPr>
              <a:defRPr>
                <a:latin typeface="Arial Nova" panose="020B05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Arial Nova" panose="020B0504020202020204" pitchFamily="34" charset="0"/>
              </a:defRPr>
            </a:lvl1pPr>
            <a:lvl2pPr>
              <a:defRPr>
                <a:latin typeface="Arial Nova" panose="020B0504020202020204" pitchFamily="34" charset="0"/>
              </a:defRPr>
            </a:lvl2pPr>
            <a:lvl3pPr>
              <a:defRPr>
                <a:latin typeface="Arial Nova" panose="020B0504020202020204" pitchFamily="34" charset="0"/>
              </a:defRPr>
            </a:lvl3pPr>
            <a:lvl4pPr>
              <a:defRPr>
                <a:latin typeface="Arial Nova" panose="020B0504020202020204" pitchFamily="34" charset="0"/>
              </a:defRPr>
            </a:lvl4pPr>
            <a:lvl5pPr>
              <a:defRPr>
                <a:latin typeface="Arial Nova" panose="020B05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 Nova" panose="020B0504020202020204" pitchFamily="34" charset="0"/>
              </a:defRPr>
            </a:lvl1pPr>
          </a:lstStyle>
          <a:p>
            <a:fld id="{81C91894-EB80-6048-AAFF-32CE04FEA1F0}" type="datetime1">
              <a:rPr lang="en-US" smtClean="0"/>
              <a:t>9/21/2022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lang="en-US" sz="1200" kern="1200">
                <a:solidFill>
                  <a:schemeClr val="bg2">
                    <a:lumMod val="10000"/>
                  </a:schemeClr>
                </a:solidFill>
                <a:latin typeface="Arial Nova" panose="020B0504020202020204" pitchFamily="34" charset="0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lang="en-US" sz="1200" kern="1200" smtClean="0">
                <a:solidFill>
                  <a:schemeClr val="bg2">
                    <a:lumMod val="10000"/>
                  </a:schemeClr>
                </a:solidFill>
                <a:latin typeface="Arial Nova" panose="020B0504020202020204" pitchFamily="34" charset="0"/>
                <a:ea typeface="+mn-ea"/>
                <a:cs typeface="+mn-cs"/>
              </a:defRPr>
            </a:lvl1pPr>
          </a:lstStyle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098649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Arial Nova" panose="020B05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latin typeface="Arial Nova" panose="020B0504020202020204" pitchFamily="34" charset="0"/>
              </a:defRPr>
            </a:lvl1pPr>
            <a:lvl2pPr>
              <a:defRPr>
                <a:latin typeface="Arial Nova" panose="020B0504020202020204" pitchFamily="34" charset="0"/>
              </a:defRPr>
            </a:lvl2pPr>
            <a:lvl3pPr>
              <a:defRPr>
                <a:latin typeface="Arial Nova" panose="020B0504020202020204" pitchFamily="34" charset="0"/>
              </a:defRPr>
            </a:lvl3pPr>
            <a:lvl4pPr>
              <a:defRPr>
                <a:latin typeface="Arial Nova" panose="020B0504020202020204" pitchFamily="34" charset="0"/>
              </a:defRPr>
            </a:lvl4pPr>
            <a:lvl5pPr>
              <a:defRPr>
                <a:latin typeface="Arial Nova" panose="020B05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Arial Nova" panose="020B05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latin typeface="Arial Nova" panose="020B0504020202020204" pitchFamily="34" charset="0"/>
              </a:defRPr>
            </a:lvl1pPr>
            <a:lvl2pPr>
              <a:defRPr>
                <a:latin typeface="Arial Nova" panose="020B0504020202020204" pitchFamily="34" charset="0"/>
              </a:defRPr>
            </a:lvl2pPr>
            <a:lvl3pPr>
              <a:defRPr>
                <a:latin typeface="Arial Nova" panose="020B0504020202020204" pitchFamily="34" charset="0"/>
              </a:defRPr>
            </a:lvl3pPr>
            <a:lvl4pPr>
              <a:defRPr>
                <a:latin typeface="Arial Nova" panose="020B0504020202020204" pitchFamily="34" charset="0"/>
              </a:defRPr>
            </a:lvl4pPr>
            <a:lvl5pPr>
              <a:defRPr>
                <a:latin typeface="Arial Nova" panose="020B05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9/21/2022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70808813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 Nova" panose="020B0504020202020204" pitchFamily="34" charset="0"/>
              </a:defRPr>
            </a:lvl1pPr>
          </a:lstStyle>
          <a:p>
            <a:fld id="{A0A639FC-0D0B-254C-A488-84C1053DC81E}" type="datetime1">
              <a:rPr lang="en-US" smtClean="0"/>
              <a:t>9/21/2022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 Nova" panose="020B05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 Nova" panose="020B0504020202020204" pitchFamily="34" charset="0"/>
              </a:defRPr>
            </a:lvl1pPr>
          </a:lstStyle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475585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1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6.xml"/><Relationship Id="rId9" Type="http://schemas.openxmlformats.org/officeDocument/2006/relationships/image" Target="../media/image3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2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theme" Target="../theme/theme7.xml"/><Relationship Id="rId5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3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3.png"/><Relationship Id="rId5" Type="http://schemas.openxmlformats.org/officeDocument/2006/relationships/theme" Target="../theme/theme8.xml"/><Relationship Id="rId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4F360-0BA0-8540-B27B-28FBA28FADF7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fld id="{10562992-772B-3C4E-9810-F8ADBF4F57E7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E695F-21E5-C242-92E6-E78B31EE7C7E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9A1A5-4186-AE45-B489-8F93D826EB49}" type="slidenum">
              <a:rPr lang="en-US" smtClean="0"/>
              <a:t>‹Nº›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6" r:id="rId2"/>
    <p:sldLayoutId id="2147483687" r:id="rId3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024D1D3D-27CC-A740-857C-D26C679943FF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C9D11-B800-8947-A108-C2AFD56D7B11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0562992-772B-3C4E-9810-F8ADBF4F57E7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  <p:pic>
        <p:nvPicPr>
          <p:cNvPr id="7" name="Picture 6" descr="State of California Energy Commission logo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253893" y="144007"/>
            <a:ext cx="977030" cy="88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917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0562992-772B-3C4E-9810-F8ADBF4F57E7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038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fld id="{10562992-772B-3C4E-9810-F8ADBF4F57E7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  <p:pic>
        <p:nvPicPr>
          <p:cNvPr id="7" name="Picture 6" descr="State of California Energy Commission logo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328688" y="224496"/>
            <a:ext cx="827439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271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rawpixel.com/image/469914/free-illustration-image-rain-sustainability-hydropower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customXml" Target="../ink/ink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ergy.ca.gov/programs-and-topics/programs/building-initiative-low-emissions-development-program" TargetMode="External"/><Relationship Id="rId7" Type="http://schemas.openxmlformats.org/officeDocument/2006/relationships/hyperlink" Target="https://energiize.org/" TargetMode="External"/><Relationship Id="rId2" Type="http://schemas.openxmlformats.org/officeDocument/2006/relationships/hyperlink" Target="https://www.energy.ca.gov/programs-and-topics/programs/electric-program-investment-charge-epic-program" TargetMode="External"/><Relationship Id="rId1" Type="http://schemas.openxmlformats.org/officeDocument/2006/relationships/slideLayout" Target="../slideLayouts/slideLayout25.xml"/><Relationship Id="rId6" Type="http://schemas.openxmlformats.org/officeDocument/2006/relationships/hyperlink" Target="https://www.energy.ca.gov/programs-and-topics/programs/clean-transportation-program" TargetMode="External"/><Relationship Id="rId5" Type="http://schemas.openxmlformats.org/officeDocument/2006/relationships/hyperlink" Target="https://www.energy.ca.gov/programs-and-topics/programs/renewable-energy-agriculture-program" TargetMode="External"/><Relationship Id="rId4" Type="http://schemas.openxmlformats.org/officeDocument/2006/relationships/hyperlink" Target="https://calshape.energy.ca.gov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aenergy.sharepoint.com/sites/PAO/Shared%20Documents/Tribal%20Matters/Empowerinnovation.net" TargetMode="External"/><Relationship Id="rId2" Type="http://schemas.openxmlformats.org/officeDocument/2006/relationships/hyperlink" Target="https://public.govdelivery.com/accounts/CNRA/signup/31719" TargetMode="External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hyperlink" Target="https://www.energy.ca.gov/data-reports/reports/integrated-energy-policy-report" TargetMode="External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png"/><Relationship Id="rId5" Type="http://schemas.openxmlformats.org/officeDocument/2006/relationships/hyperlink" Target="https://www.energy.ca.gov/" TargetMode="External"/><Relationship Id="rId4" Type="http://schemas.openxmlformats.org/officeDocument/2006/relationships/hyperlink" Target="mailto:public.advisor@energy.ca.gov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png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1" y="237067"/>
            <a:ext cx="10621193" cy="1118132"/>
          </a:xfrm>
        </p:spPr>
        <p:txBody>
          <a:bodyPr>
            <a:noAutofit/>
          </a:bodyPr>
          <a:lstStyle/>
          <a:p>
            <a:pPr rtl="0"/>
            <a:r>
              <a:rPr lang="es" sz="3500" b="1" i="0" u="none" strike="noStrike">
                <a:solidFill>
                  <a:srgbClr val="17406D"/>
                </a:solidFill>
                <a:highlight>
                  <a:srgbClr val="000000">
                    <a:alpha val="0"/>
                  </a:srgbClr>
                </a:highlight>
                <a:latin typeface="Arial Black"/>
              </a:rPr>
              <a:t>Introducción al IEPR y al enfoque de la CEC sobre la equidad energética y la justicia ambiental</a:t>
            </a:r>
            <a:r>
              <a:rPr lang="es" sz="35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1</a:t>
            </a:r>
            <a:endParaRPr lang="en-US"/>
          </a:p>
        </p:txBody>
      </p:sp>
      <p:pic>
        <p:nvPicPr>
          <p:cNvPr id="5" name="Picture 4" descr="An image containing people of different genders and races holding up symbols of energy, inlcuding the sun, solar panel, wind turbines, light bulb, water drop, and battery.">
            <a:extLst>
              <a:ext uri="{FF2B5EF4-FFF2-40B4-BE49-F238E27FC236}">
                <a16:creationId xmlns:a16="http://schemas.microsoft.com/office/drawing/2014/main" id="{0FE008C9-2810-416A-9177-3B4406BD94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819923" y="1484541"/>
            <a:ext cx="9097120" cy="457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637118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200" b="0" i="0" u="none" strike="noStrike" kern="1200" cap="none" spc="0" normalizeH="0" baseline="0" noProof="0">
                <a:solidFill>
                  <a:srgbClr val="071D28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2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EFF9">
                  <a:lumMod val="1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21CBE6E2-FD2F-4766-A9D0-76F0B05AB6D1}"/>
                  </a:ext>
                </a:extLst>
              </p14:cNvPr>
              <p14:cNvContentPartPr/>
              <p14:nvPr/>
            </p14:nvContentPartPr>
            <p14:xfrm>
              <a:off x="4716738" y="3846697"/>
              <a:ext cx="360" cy="3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21CBE6E2-FD2F-4766-A9D0-76F0B05AB6D1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707738" y="3837697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8C7D55D-AFE2-4ADB-92C4-4FB47A752BA7}"/>
                  </a:ext>
                </a:extLst>
              </p14:cNvPr>
              <p14:cNvContentPartPr/>
              <p14:nvPr/>
            </p14:nvContentPartPr>
            <p14:xfrm>
              <a:off x="5363298" y="4281937"/>
              <a:ext cx="360" cy="3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8C7D55D-AFE2-4ADB-92C4-4FB47A752BA7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354298" y="4272937"/>
                <a:ext cx="18000" cy="1800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F06E29F3-1BB9-4165-8730-5D7B8068A0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1075" y="-3804"/>
            <a:ext cx="10866910" cy="6467038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410156" y="473843"/>
            <a:ext cx="5055297" cy="514448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 rtl="0"/>
            <a:r>
              <a:rPr lang="es" sz="2400" b="1" i="0" u="none" strike="noStrike">
                <a:solidFill>
                  <a:srgbClr val="008643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Progreso hacia una electricidad 100% limpia</a:t>
            </a:r>
          </a:p>
        </p:txBody>
      </p:sp>
      <p:sp>
        <p:nvSpPr>
          <p:cNvPr id="8" name="CuadroTexto 7"/>
          <p:cNvSpPr txBox="1"/>
          <p:nvPr/>
        </p:nvSpPr>
        <p:spPr>
          <a:xfrm rot="16200000">
            <a:off x="-449120" y="3158858"/>
            <a:ext cx="4233000" cy="514448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 rtl="0"/>
            <a:r>
              <a:rPr lang="es" sz="1200" b="1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Porcentaje de electricidad renovable y sin emisiones de carbono al servicio de CA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4580095" y="2042838"/>
            <a:ext cx="977743" cy="261974"/>
          </a:xfrm>
          <a:prstGeom prst="rect">
            <a:avLst/>
          </a:prstGeom>
          <a:solidFill>
            <a:srgbClr val="D6ECE0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 rtl="0"/>
            <a:r>
              <a:rPr lang="es" sz="12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Hidroeléctrica (gran escala)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58638E38-D327-D363-C022-A01471154FEC}"/>
              </a:ext>
            </a:extLst>
          </p:cNvPr>
          <p:cNvSpPr txBox="1"/>
          <p:nvPr/>
        </p:nvSpPr>
        <p:spPr>
          <a:xfrm>
            <a:off x="7908761" y="2072334"/>
            <a:ext cx="977743" cy="261974"/>
          </a:xfrm>
          <a:prstGeom prst="rect">
            <a:avLst/>
          </a:prstGeom>
          <a:solidFill>
            <a:srgbClr val="D6ECE0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 rtl="0"/>
            <a:r>
              <a:rPr lang="es" sz="12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Hidroeléctrica (gran escala)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B763638-3809-993E-0D5E-ED1AACC688FC}"/>
              </a:ext>
            </a:extLst>
          </p:cNvPr>
          <p:cNvSpPr txBox="1"/>
          <p:nvPr/>
        </p:nvSpPr>
        <p:spPr>
          <a:xfrm>
            <a:off x="4579584" y="2435132"/>
            <a:ext cx="977743" cy="253916"/>
          </a:xfrm>
          <a:prstGeom prst="rect">
            <a:avLst/>
          </a:prstGeom>
          <a:solidFill>
            <a:srgbClr val="DFF0E6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000" b="1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Renovables</a:t>
            </a:r>
            <a:endParaRPr lang="en-US" sz="1050" b="1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A41E7475-66B5-CD1E-065B-B35EDA3E7F51}"/>
              </a:ext>
            </a:extLst>
          </p:cNvPr>
          <p:cNvSpPr txBox="1"/>
          <p:nvPr/>
        </p:nvSpPr>
        <p:spPr>
          <a:xfrm>
            <a:off x="7908761" y="2498224"/>
            <a:ext cx="977743" cy="253916"/>
          </a:xfrm>
          <a:prstGeom prst="rect">
            <a:avLst/>
          </a:prstGeom>
          <a:solidFill>
            <a:srgbClr val="DFF0E6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0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Renovables</a:t>
            </a:r>
            <a:endParaRPr 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236419803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237067"/>
            <a:ext cx="10792178" cy="1038840"/>
          </a:xfrm>
        </p:spPr>
        <p:txBody>
          <a:bodyPr>
            <a:noAutofit/>
          </a:bodyPr>
          <a:lstStyle/>
          <a:p>
            <a:pPr rtl="0"/>
            <a:r>
              <a:rPr lang="es" sz="44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Resolución sobre la diversidad de 2015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393" y="1428751"/>
            <a:ext cx="12000386" cy="539960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US" sz="3500" i="1"/>
          </a:p>
          <a:p>
            <a:pPr lvl="1" rtl="0"/>
            <a:r>
              <a:rPr lang="es" sz="35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Optimizar las oportunidades de participación y los beneficios para: </a:t>
            </a:r>
            <a:endParaRPr lang="en-US" sz="3500">
              <a:cs typeface="Arial"/>
            </a:endParaRPr>
          </a:p>
          <a:p>
            <a:pPr marL="457200" lvl="1" indent="0">
              <a:buNone/>
            </a:pPr>
            <a:endParaRPr lang="en-US" sz="3500"/>
          </a:p>
          <a:p>
            <a:pPr lvl="2" rtl="0">
              <a:buFont typeface="Courier New" panose="02070309020205020404" pitchFamily="49" charset="0"/>
              <a:buChar char="o"/>
            </a:pPr>
            <a:r>
              <a:rPr lang="es" sz="35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 pequeñas empresas y empresas pertenecientes a grupos diversos</a:t>
            </a:r>
            <a:endParaRPr lang="en-US" sz="3500">
              <a:cs typeface="Arial"/>
            </a:endParaRPr>
          </a:p>
          <a:p>
            <a:pPr lvl="1">
              <a:buFont typeface="Courier New" panose="02070309020205020404" pitchFamily="49" charset="0"/>
              <a:buChar char="o"/>
            </a:pPr>
            <a:endParaRPr lang="en-US" sz="3500"/>
          </a:p>
          <a:p>
            <a:pPr lvl="2" rtl="0">
              <a:buFont typeface="Courier New" panose="02070309020205020404" pitchFamily="49" charset="0"/>
              <a:buChar char="o"/>
            </a:pPr>
            <a:r>
              <a:rPr lang="es" sz="35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 comunidades desfavorecidas y marginadas</a:t>
            </a:r>
            <a:endParaRPr lang="en-US" sz="3500">
              <a:cs typeface="Arial"/>
            </a:endParaRPr>
          </a:p>
          <a:p>
            <a:pPr marL="0" indent="0">
              <a:buNone/>
            </a:pPr>
            <a:r>
              <a:rPr lang="en-US" i="1"/>
              <a:t>	</a:t>
            </a:r>
            <a:r>
              <a:rPr lang="en-US" sz="1500" i="1"/>
              <a:t>	</a:t>
            </a:r>
            <a:endParaRPr lang="en-US" sz="1500" i="1">
              <a:cs typeface="Arial"/>
            </a:endParaRPr>
          </a:p>
          <a:p>
            <a:pPr marL="0" indent="0">
              <a:buNone/>
            </a:pPr>
            <a:endParaRPr lang="en-US" sz="1500" b="1" i="1">
              <a:solidFill>
                <a:srgbClr val="00B050"/>
              </a:solidFill>
            </a:endParaRPr>
          </a:p>
          <a:p>
            <a:pPr marL="0" indent="0" rtl="0">
              <a:buNone/>
            </a:pPr>
            <a:r>
              <a:rPr lang="es" sz="1800" b="1" i="1" u="none" strike="noStrike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https://www.energy.ca.gov/sites/default/files/2020-07/diversity_policy_resolution_ada.pdf</a:t>
            </a:r>
            <a:endParaRPr lang="en-US" sz="1800" b="1">
              <a:solidFill>
                <a:srgbClr val="00B050"/>
              </a:solidFill>
              <a:cs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771784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77" y="795706"/>
            <a:ext cx="11374244" cy="1038840"/>
          </a:xfrm>
        </p:spPr>
        <p:txBody>
          <a:bodyPr>
            <a:noAutofit/>
          </a:bodyPr>
          <a:lstStyle/>
          <a:p>
            <a:pPr algn="ctr" rtl="0"/>
            <a:r>
              <a:rPr lang="es" sz="66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2019 Iniciativa</a:t>
            </a:r>
            <a:br>
              <a:rPr lang="es" sz="44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</a:br>
            <a:r>
              <a:rPr lang="es" sz="36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 Justicia Acceso Equidad Diversidad e Inclusión</a:t>
            </a:r>
            <a:endParaRPr lang="en-US" sz="4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200" b="0" i="0" u="none" strike="noStrike" kern="1200" cap="none" spc="0" normalizeH="0" baseline="0" noProof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4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6492B54D-6F6E-78AC-DBE2-913FFA1C51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5996" y="2956239"/>
            <a:ext cx="10971942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rtl="0">
              <a:buNone/>
            </a:pPr>
            <a:r>
              <a:rPr lang="es" sz="4800" b="1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Programas + lugar de trabajo = JAEDI </a:t>
            </a:r>
            <a:endParaRPr lang="en-US">
              <a:cs typeface="Arial"/>
            </a:endParaRPr>
          </a:p>
          <a:p>
            <a:pPr marL="0" indent="0" rtl="0">
              <a:buNone/>
            </a:pPr>
            <a:r>
              <a:rPr lang="es" sz="4800" b="0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(externo)      (interno)</a:t>
            </a:r>
            <a:endParaRPr lang="en-US"/>
          </a:p>
        </p:txBody>
      </p:sp>
      <p:pic>
        <p:nvPicPr>
          <p:cNvPr id="14" name="Graphic 15" descr="Smiling with hearts face outline with solid fill">
            <a:extLst>
              <a:ext uri="{FF2B5EF4-FFF2-40B4-BE49-F238E27FC236}">
                <a16:creationId xmlns:a16="http://schemas.microsoft.com/office/drawing/2014/main" id="{9C93F9FD-32C7-7461-7D1D-8368FE1308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371667" y="2746813"/>
            <a:ext cx="1154130" cy="115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987047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1F97F-D0ED-11E2-93D3-9616B6B94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s" sz="44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Programas de financiación para la equidad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AD435B-945A-D8C2-40EA-3D89A4C71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974" y="1160843"/>
            <a:ext cx="11712051" cy="561902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rtl="0">
              <a:lnSpc>
                <a:spcPct val="120000"/>
              </a:lnSpc>
              <a:spcAft>
                <a:spcPts val="600"/>
              </a:spcAft>
              <a:buNone/>
            </a:pPr>
            <a:r>
              <a:rPr lang="es" sz="1600" b="1" i="0" u="sng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Investigación y desarrollo</a:t>
            </a:r>
            <a:r>
              <a:rPr lang="es" sz="1600" b="1" i="0" u="none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: Becas de investigación científica y tecnológica EPIC </a:t>
            </a:r>
            <a:r>
              <a:rPr lang="es" sz="1600" b="0" i="0" u="none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para acelerar la transformación del sector eléctrico [</a:t>
            </a:r>
            <a:r>
              <a:rPr lang="es" sz="1600" b="0" i="0" u="none" strike="noStrike">
                <a:highlight>
                  <a:srgbClr val="000000">
                    <a:alpha val="0"/>
                  </a:srgbClr>
                </a:highlight>
                <a:latin typeface="Arial Nova"/>
                <a:hlinkClick r:id="rId2"/>
              </a:rPr>
              <a:t>https://www.energy.ca.gov/programs-and-topics/programs/electric-program-investment-charge-epic-program</a:t>
            </a:r>
            <a:r>
              <a:rPr lang="es" sz="1600" b="0" i="0" u="none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] </a:t>
            </a:r>
            <a:endParaRPr lang="en-US" sz="1200" u="sng"/>
          </a:p>
          <a:p>
            <a:pPr marL="0" indent="0" rtl="0">
              <a:lnSpc>
                <a:spcPct val="120000"/>
              </a:lnSpc>
              <a:spcAft>
                <a:spcPts val="600"/>
              </a:spcAft>
              <a:buNone/>
            </a:pPr>
            <a:r>
              <a:rPr lang="es" sz="1600" b="1" i="0" u="sng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Edificios residenciales</a:t>
            </a:r>
            <a:r>
              <a:rPr lang="es" sz="1600" b="1" i="0" u="none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: Incentivos BUILD</a:t>
            </a:r>
            <a:r>
              <a:rPr lang="es" sz="1600" b="0" i="0" u="none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 y asistencia técnica para apoyar el diseño avanzado de los edificios y las tecnologías de emisión casi cero en las nuevas viviendas de bajos ingresos totalmente eléctricas [</a:t>
            </a:r>
            <a:r>
              <a:rPr lang="es" sz="1600" b="0" i="0" u="none" strike="noStrike">
                <a:highlight>
                  <a:srgbClr val="000000">
                    <a:alpha val="0"/>
                  </a:srgbClr>
                </a:highlight>
                <a:latin typeface="Arial Nova"/>
                <a:hlinkClick r:id="rId3"/>
              </a:rPr>
              <a:t>https://www.energy.ca.gov/programs-and-topics/programs/building-initiative-low-emissions-development-program</a:t>
            </a:r>
            <a:r>
              <a:rPr lang="es" sz="1600" b="0" i="0" u="none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] </a:t>
            </a:r>
            <a:endParaRPr lang="en-US" sz="1600"/>
          </a:p>
          <a:p>
            <a:pPr marL="0" indent="0" rtl="0">
              <a:lnSpc>
                <a:spcPct val="120000"/>
              </a:lnSpc>
              <a:spcAft>
                <a:spcPts val="600"/>
              </a:spcAft>
              <a:buNone/>
            </a:pPr>
            <a:r>
              <a:rPr lang="es" sz="1600" b="1" i="0" u="sng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Edificios escolares</a:t>
            </a:r>
            <a:r>
              <a:rPr lang="es" sz="1600" b="1" i="0" u="none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: Financiación de CalSHAPE </a:t>
            </a:r>
            <a:r>
              <a:rPr lang="es" sz="1600" b="0" i="0" u="none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para mejorar los sistemas de calefacción, aire acondicionado y ventilación (HVAC) en las escuelas públicas y reemplaza los accesorios de plomería y los aparatos que no cumplen con las normas de eficiencia del agua [</a:t>
            </a:r>
            <a:r>
              <a:rPr lang="es" sz="1600" b="0" i="0" u="none" strike="noStrike">
                <a:highlight>
                  <a:srgbClr val="000000">
                    <a:alpha val="0"/>
                  </a:srgbClr>
                </a:highlight>
                <a:latin typeface="Arial Nova"/>
                <a:hlinkClick r:id="rId4"/>
              </a:rPr>
              <a:t>https://calshape.energy.ca.gov</a:t>
            </a:r>
            <a:r>
              <a:rPr lang="es" sz="1600" b="0" i="0" u="none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] </a:t>
            </a:r>
          </a:p>
          <a:p>
            <a:pPr marL="0" indent="0" rtl="0">
              <a:lnSpc>
                <a:spcPct val="120000"/>
              </a:lnSpc>
              <a:spcAft>
                <a:spcPts val="600"/>
              </a:spcAft>
              <a:buNone/>
            </a:pPr>
            <a:r>
              <a:rPr lang="es" sz="1600" b="1" i="0" u="sng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Tecnología agrícola</a:t>
            </a:r>
            <a:r>
              <a:rPr lang="es" sz="1600" b="1" i="0" u="none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: Subvenciones REAP</a:t>
            </a:r>
            <a:r>
              <a:rPr lang="es" sz="1600" b="0" i="0" u="none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 que fomentan la instalación de tecnologías de energía renovable al servicio de las operaciones agrícolas para reducir las emisiones [</a:t>
            </a:r>
            <a:r>
              <a:rPr lang="es" sz="1600" b="0" i="0" u="none" strike="noStrike">
                <a:highlight>
                  <a:srgbClr val="000000">
                    <a:alpha val="0"/>
                  </a:srgbClr>
                </a:highlight>
                <a:latin typeface="Arial Nova"/>
                <a:hlinkClick r:id="rId5"/>
              </a:rPr>
              <a:t>https://www.energy.ca.gov/programs-and-topics/programs/renewable-energy-agriculture-program</a:t>
            </a:r>
            <a:r>
              <a:rPr lang="es" sz="1600" b="0" i="0" u="none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] </a:t>
            </a:r>
          </a:p>
          <a:p>
            <a:pPr marL="0" indent="0" rtl="0">
              <a:lnSpc>
                <a:spcPct val="120000"/>
              </a:lnSpc>
              <a:buNone/>
            </a:pPr>
            <a:r>
              <a:rPr lang="es" sz="1600" b="1" i="0" u="sng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Programa de Transportes Limpios</a:t>
            </a:r>
            <a:r>
              <a:rPr lang="es" sz="1600" b="1" i="0" u="none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: Diversos </a:t>
            </a:r>
            <a:r>
              <a:rPr lang="es" sz="1600" b="0" i="0" u="none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incentivos para el despliegue de infraestructura pública de carga de vehículos eléctricos con financiación dirigida a zonas rurales, de tránsito, corredores turísticos, conductores de largos recorridos, viviendas multifamiliares y otros [</a:t>
            </a:r>
            <a:r>
              <a:rPr lang="es" sz="1600" b="0" i="0" u="none" strike="noStrike">
                <a:highlight>
                  <a:srgbClr val="000000">
                    <a:alpha val="0"/>
                  </a:srgbClr>
                </a:highlight>
                <a:latin typeface="Arial Nova"/>
                <a:hlinkClick r:id="rId6"/>
              </a:rPr>
              <a:t>https://www.energy.ca.gov/programs-and-topics/programs/clean-transportation-program</a:t>
            </a:r>
            <a:r>
              <a:rPr lang="es" sz="1600" b="0" i="0" u="none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] </a:t>
            </a:r>
          </a:p>
          <a:p>
            <a:pPr marL="0" indent="0" rtl="0">
              <a:lnSpc>
                <a:spcPct val="120000"/>
              </a:lnSpc>
              <a:spcAft>
                <a:spcPts val="600"/>
              </a:spcAft>
              <a:buNone/>
            </a:pPr>
            <a:r>
              <a:rPr lang="es" sz="1600" b="1" i="0" u="sng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Vehículos comerciales eléctricos</a:t>
            </a:r>
            <a:r>
              <a:rPr lang="es" sz="1600" b="1" i="0" u="none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: </a:t>
            </a:r>
            <a:r>
              <a:rPr lang="es" sz="1600" b="0" i="0" u="none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Incentivos y ayudas especiales de EnergIIZE para el equipamiento de infraestructura de vehículos de emisión cero para vehículos eléctricos medianos y pesados que funcionan con baterías y con celdas de combustible de hidrógeno en California [</a:t>
            </a:r>
            <a:r>
              <a:rPr lang="es" sz="1600" b="0" i="0" u="none" strike="noStrike">
                <a:highlight>
                  <a:srgbClr val="000000">
                    <a:alpha val="0"/>
                  </a:srgbClr>
                </a:highlight>
                <a:latin typeface="Arial Nova"/>
                <a:hlinkClick r:id="rId7"/>
              </a:rPr>
              <a:t>https://energiize.org</a:t>
            </a:r>
            <a:r>
              <a:rPr lang="es" sz="1600" b="0" i="0" u="none" strike="noStrike">
                <a:highlight>
                  <a:srgbClr val="000000">
                    <a:alpha val="0"/>
                  </a:srgbClr>
                </a:highlight>
                <a:latin typeface="Arial Nova"/>
              </a:rPr>
              <a:t>] 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43B1B0-F8D2-981F-CA6E-8561D3DD0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200" b="0" i="0" u="none" strike="noStrike" kern="1200" cap="none" spc="0" normalizeH="0" baseline="0" noProof="0">
                <a:solidFill>
                  <a:srgbClr val="071D28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5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EFF9">
                  <a:lumMod val="1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8572134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65079" y="3063643"/>
            <a:ext cx="1099850" cy="7307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898" y="0"/>
                </a:moveTo>
                <a:cubicBezTo>
                  <a:pt x="3750" y="0"/>
                  <a:pt x="3628" y="176"/>
                  <a:pt x="3621" y="399"/>
                </a:cubicBezTo>
                <a:lnTo>
                  <a:pt x="3237" y="13861"/>
                </a:lnTo>
                <a:lnTo>
                  <a:pt x="1804" y="13861"/>
                </a:lnTo>
                <a:lnTo>
                  <a:pt x="1804" y="18222"/>
                </a:lnTo>
                <a:lnTo>
                  <a:pt x="0" y="18222"/>
                </a:lnTo>
                <a:lnTo>
                  <a:pt x="0" y="21600"/>
                </a:lnTo>
                <a:lnTo>
                  <a:pt x="21600" y="21600"/>
                </a:lnTo>
                <a:lnTo>
                  <a:pt x="21600" y="18222"/>
                </a:lnTo>
                <a:lnTo>
                  <a:pt x="19740" y="18222"/>
                </a:lnTo>
                <a:lnTo>
                  <a:pt x="19740" y="11465"/>
                </a:lnTo>
                <a:lnTo>
                  <a:pt x="18654" y="11465"/>
                </a:lnTo>
                <a:lnTo>
                  <a:pt x="18654" y="6253"/>
                </a:lnTo>
                <a:lnTo>
                  <a:pt x="15598" y="8796"/>
                </a:lnTo>
                <a:lnTo>
                  <a:pt x="15598" y="6253"/>
                </a:lnTo>
                <a:lnTo>
                  <a:pt x="12541" y="8796"/>
                </a:lnTo>
                <a:lnTo>
                  <a:pt x="12541" y="6253"/>
                </a:lnTo>
                <a:lnTo>
                  <a:pt x="8603" y="9530"/>
                </a:lnTo>
                <a:lnTo>
                  <a:pt x="8603" y="13861"/>
                </a:lnTo>
                <a:lnTo>
                  <a:pt x="7624" y="13861"/>
                </a:lnTo>
                <a:lnTo>
                  <a:pt x="7239" y="399"/>
                </a:lnTo>
                <a:cubicBezTo>
                  <a:pt x="7233" y="176"/>
                  <a:pt x="7112" y="0"/>
                  <a:pt x="6964" y="0"/>
                </a:cubicBezTo>
                <a:lnTo>
                  <a:pt x="6488" y="0"/>
                </a:lnTo>
                <a:cubicBezTo>
                  <a:pt x="6340" y="0"/>
                  <a:pt x="6218" y="176"/>
                  <a:pt x="6212" y="399"/>
                </a:cubicBezTo>
                <a:lnTo>
                  <a:pt x="5827" y="13861"/>
                </a:lnTo>
                <a:lnTo>
                  <a:pt x="5034" y="13861"/>
                </a:lnTo>
                <a:lnTo>
                  <a:pt x="4651" y="399"/>
                </a:lnTo>
                <a:cubicBezTo>
                  <a:pt x="4644" y="176"/>
                  <a:pt x="4522" y="0"/>
                  <a:pt x="4374" y="0"/>
                </a:cubicBezTo>
                <a:lnTo>
                  <a:pt x="3898" y="0"/>
                </a:lnTo>
                <a:close/>
              </a:path>
            </a:pathLst>
          </a:custGeom>
          <a:solidFill>
            <a:srgbClr val="0070C0"/>
          </a:solidFill>
          <a:ln w="12700">
            <a:miter lim="400000"/>
          </a:ln>
        </p:spPr>
        <p:txBody>
          <a:bodyPr lIns="25400" tIns="25400" rIns="25400" bIns="25400" anchor="ctr">
            <a:noAutofit/>
          </a:bodyPr>
          <a:lstStyle/>
          <a:p>
            <a:pPr marL="0" marR="0" lvl="0" indent="0" algn="l" defTabSz="41275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161" name="Shape 16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548617" y="4896980"/>
            <a:ext cx="1082098" cy="7704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245" y="0"/>
                </a:moveTo>
                <a:cubicBezTo>
                  <a:pt x="3144" y="0"/>
                  <a:pt x="3046" y="54"/>
                  <a:pt x="2973" y="152"/>
                </a:cubicBezTo>
                <a:lnTo>
                  <a:pt x="2110" y="1307"/>
                </a:lnTo>
                <a:cubicBezTo>
                  <a:pt x="2009" y="1402"/>
                  <a:pt x="2058" y="1624"/>
                  <a:pt x="2180" y="1624"/>
                </a:cubicBezTo>
                <a:lnTo>
                  <a:pt x="3093" y="1624"/>
                </a:lnTo>
                <a:cubicBezTo>
                  <a:pt x="3177" y="1624"/>
                  <a:pt x="3237" y="1737"/>
                  <a:pt x="3211" y="1849"/>
                </a:cubicBezTo>
                <a:lnTo>
                  <a:pt x="1657" y="8608"/>
                </a:lnTo>
                <a:cubicBezTo>
                  <a:pt x="2546" y="7724"/>
                  <a:pt x="3631" y="7202"/>
                  <a:pt x="4801" y="7202"/>
                </a:cubicBezTo>
                <a:cubicBezTo>
                  <a:pt x="7806" y="7202"/>
                  <a:pt x="10250" y="10637"/>
                  <a:pt x="10250" y="14858"/>
                </a:cubicBezTo>
                <a:cubicBezTo>
                  <a:pt x="10250" y="15112"/>
                  <a:pt x="10243" y="15363"/>
                  <a:pt x="10225" y="15611"/>
                </a:cubicBezTo>
                <a:lnTo>
                  <a:pt x="11334" y="15611"/>
                </a:lnTo>
                <a:cubicBezTo>
                  <a:pt x="11436" y="15611"/>
                  <a:pt x="11528" y="15695"/>
                  <a:pt x="11567" y="15826"/>
                </a:cubicBezTo>
                <a:lnTo>
                  <a:pt x="11774" y="16517"/>
                </a:lnTo>
                <a:cubicBezTo>
                  <a:pt x="11814" y="16649"/>
                  <a:pt x="11904" y="16733"/>
                  <a:pt x="12005" y="16733"/>
                </a:cubicBezTo>
                <a:lnTo>
                  <a:pt x="13961" y="16733"/>
                </a:lnTo>
                <a:cubicBezTo>
                  <a:pt x="13961" y="16723"/>
                  <a:pt x="13959" y="16716"/>
                  <a:pt x="13959" y="16707"/>
                </a:cubicBezTo>
                <a:cubicBezTo>
                  <a:pt x="13959" y="13505"/>
                  <a:pt x="15814" y="10902"/>
                  <a:pt x="18094" y="10902"/>
                </a:cubicBezTo>
                <a:cubicBezTo>
                  <a:pt x="19132" y="10902"/>
                  <a:pt x="20081" y="11443"/>
                  <a:pt x="20808" y="12334"/>
                </a:cubicBezTo>
                <a:lnTo>
                  <a:pt x="21551" y="10625"/>
                </a:lnTo>
                <a:cubicBezTo>
                  <a:pt x="21583" y="10552"/>
                  <a:pt x="21600" y="10471"/>
                  <a:pt x="21600" y="10386"/>
                </a:cubicBezTo>
                <a:lnTo>
                  <a:pt x="21600" y="8186"/>
                </a:lnTo>
                <a:cubicBezTo>
                  <a:pt x="21600" y="7957"/>
                  <a:pt x="21479" y="7762"/>
                  <a:pt x="21317" y="7730"/>
                </a:cubicBezTo>
                <a:lnTo>
                  <a:pt x="16755" y="6811"/>
                </a:lnTo>
                <a:lnTo>
                  <a:pt x="16755" y="4017"/>
                </a:lnTo>
                <a:cubicBezTo>
                  <a:pt x="16755" y="2920"/>
                  <a:pt x="16951" y="2193"/>
                  <a:pt x="17357" y="1768"/>
                </a:cubicBezTo>
                <a:lnTo>
                  <a:pt x="17357" y="410"/>
                </a:lnTo>
                <a:cubicBezTo>
                  <a:pt x="16679" y="790"/>
                  <a:pt x="15904" y="1725"/>
                  <a:pt x="15904" y="4017"/>
                </a:cubicBezTo>
                <a:lnTo>
                  <a:pt x="15904" y="6641"/>
                </a:lnTo>
                <a:lnTo>
                  <a:pt x="13192" y="6094"/>
                </a:lnTo>
                <a:cubicBezTo>
                  <a:pt x="12873" y="6029"/>
                  <a:pt x="12598" y="5746"/>
                  <a:pt x="12457" y="5338"/>
                </a:cubicBezTo>
                <a:lnTo>
                  <a:pt x="11257" y="1854"/>
                </a:lnTo>
                <a:cubicBezTo>
                  <a:pt x="11220" y="1747"/>
                  <a:pt x="11275" y="1624"/>
                  <a:pt x="11360" y="1624"/>
                </a:cubicBezTo>
                <a:lnTo>
                  <a:pt x="11879" y="1624"/>
                </a:lnTo>
                <a:cubicBezTo>
                  <a:pt x="11967" y="1624"/>
                  <a:pt x="12023" y="1487"/>
                  <a:pt x="11978" y="1380"/>
                </a:cubicBezTo>
                <a:lnTo>
                  <a:pt x="11602" y="161"/>
                </a:lnTo>
                <a:cubicBezTo>
                  <a:pt x="11560" y="61"/>
                  <a:pt x="11485" y="0"/>
                  <a:pt x="11402" y="0"/>
                </a:cubicBezTo>
                <a:lnTo>
                  <a:pt x="9160" y="0"/>
                </a:lnTo>
                <a:lnTo>
                  <a:pt x="7065" y="0"/>
                </a:lnTo>
                <a:lnTo>
                  <a:pt x="3245" y="0"/>
                </a:lnTo>
                <a:close/>
                <a:moveTo>
                  <a:pt x="4582" y="1624"/>
                </a:moveTo>
                <a:lnTo>
                  <a:pt x="5274" y="1624"/>
                </a:lnTo>
                <a:lnTo>
                  <a:pt x="6330" y="1624"/>
                </a:lnTo>
                <a:cubicBezTo>
                  <a:pt x="6445" y="1624"/>
                  <a:pt x="6539" y="1755"/>
                  <a:pt x="6539" y="1918"/>
                </a:cubicBezTo>
                <a:lnTo>
                  <a:pt x="6539" y="5552"/>
                </a:lnTo>
                <a:cubicBezTo>
                  <a:pt x="6539" y="5714"/>
                  <a:pt x="6445" y="5845"/>
                  <a:pt x="6330" y="5845"/>
                </a:cubicBezTo>
                <a:lnTo>
                  <a:pt x="4049" y="5845"/>
                </a:lnTo>
                <a:cubicBezTo>
                  <a:pt x="3827" y="5845"/>
                  <a:pt x="3664" y="5550"/>
                  <a:pt x="3720" y="5248"/>
                </a:cubicBezTo>
                <a:lnTo>
                  <a:pt x="4347" y="1877"/>
                </a:lnTo>
                <a:cubicBezTo>
                  <a:pt x="4375" y="1727"/>
                  <a:pt x="4471" y="1624"/>
                  <a:pt x="4582" y="1624"/>
                </a:cubicBezTo>
                <a:close/>
                <a:moveTo>
                  <a:pt x="7789" y="1624"/>
                </a:moveTo>
                <a:lnTo>
                  <a:pt x="9959" y="1624"/>
                </a:lnTo>
                <a:cubicBezTo>
                  <a:pt x="10068" y="1624"/>
                  <a:pt x="10164" y="1725"/>
                  <a:pt x="10193" y="1873"/>
                </a:cubicBezTo>
                <a:lnTo>
                  <a:pt x="10889" y="5412"/>
                </a:lnTo>
                <a:cubicBezTo>
                  <a:pt x="10932" y="5629"/>
                  <a:pt x="10815" y="5845"/>
                  <a:pt x="10655" y="5845"/>
                </a:cubicBezTo>
                <a:lnTo>
                  <a:pt x="7789" y="5845"/>
                </a:lnTo>
                <a:cubicBezTo>
                  <a:pt x="7674" y="5845"/>
                  <a:pt x="7580" y="5714"/>
                  <a:pt x="7580" y="5552"/>
                </a:cubicBezTo>
                <a:lnTo>
                  <a:pt x="7580" y="1918"/>
                </a:lnTo>
                <a:cubicBezTo>
                  <a:pt x="7580" y="1755"/>
                  <a:pt x="7674" y="1624"/>
                  <a:pt x="7789" y="1624"/>
                </a:cubicBezTo>
                <a:close/>
                <a:moveTo>
                  <a:pt x="4801" y="8115"/>
                </a:moveTo>
                <a:cubicBezTo>
                  <a:pt x="2150" y="8115"/>
                  <a:pt x="0" y="11134"/>
                  <a:pt x="0" y="14858"/>
                </a:cubicBezTo>
                <a:cubicBezTo>
                  <a:pt x="0" y="18581"/>
                  <a:pt x="2150" y="21600"/>
                  <a:pt x="4801" y="21600"/>
                </a:cubicBezTo>
                <a:cubicBezTo>
                  <a:pt x="7452" y="21600"/>
                  <a:pt x="9601" y="18581"/>
                  <a:pt x="9601" y="14858"/>
                </a:cubicBezTo>
                <a:cubicBezTo>
                  <a:pt x="9601" y="11134"/>
                  <a:pt x="7452" y="8115"/>
                  <a:pt x="4801" y="8115"/>
                </a:cubicBezTo>
                <a:close/>
                <a:moveTo>
                  <a:pt x="4801" y="11115"/>
                </a:moveTo>
                <a:cubicBezTo>
                  <a:pt x="6273" y="11115"/>
                  <a:pt x="7466" y="12791"/>
                  <a:pt x="7466" y="14858"/>
                </a:cubicBezTo>
                <a:cubicBezTo>
                  <a:pt x="7466" y="16925"/>
                  <a:pt x="6273" y="18601"/>
                  <a:pt x="4801" y="18601"/>
                </a:cubicBezTo>
                <a:cubicBezTo>
                  <a:pt x="3329" y="18601"/>
                  <a:pt x="2136" y="16925"/>
                  <a:pt x="2136" y="14858"/>
                </a:cubicBezTo>
                <a:cubicBezTo>
                  <a:pt x="2136" y="12791"/>
                  <a:pt x="3329" y="11115"/>
                  <a:pt x="4801" y="11115"/>
                </a:cubicBezTo>
                <a:close/>
                <a:moveTo>
                  <a:pt x="18094" y="11813"/>
                </a:moveTo>
                <a:cubicBezTo>
                  <a:pt x="16170" y="11813"/>
                  <a:pt x="14610" y="14004"/>
                  <a:pt x="14610" y="16707"/>
                </a:cubicBezTo>
                <a:cubicBezTo>
                  <a:pt x="14610" y="19409"/>
                  <a:pt x="16170" y="21600"/>
                  <a:pt x="18094" y="21600"/>
                </a:cubicBezTo>
                <a:cubicBezTo>
                  <a:pt x="20018" y="21600"/>
                  <a:pt x="21578" y="19409"/>
                  <a:pt x="21578" y="16707"/>
                </a:cubicBezTo>
                <a:cubicBezTo>
                  <a:pt x="21578" y="14004"/>
                  <a:pt x="20018" y="11813"/>
                  <a:pt x="18094" y="11813"/>
                </a:cubicBezTo>
                <a:close/>
                <a:moveTo>
                  <a:pt x="18094" y="14065"/>
                </a:moveTo>
                <a:cubicBezTo>
                  <a:pt x="19132" y="14065"/>
                  <a:pt x="19973" y="15248"/>
                  <a:pt x="19973" y="16707"/>
                </a:cubicBezTo>
                <a:cubicBezTo>
                  <a:pt x="19973" y="18165"/>
                  <a:pt x="19132" y="19346"/>
                  <a:pt x="18094" y="19346"/>
                </a:cubicBezTo>
                <a:cubicBezTo>
                  <a:pt x="17055" y="19346"/>
                  <a:pt x="16213" y="18165"/>
                  <a:pt x="16213" y="16707"/>
                </a:cubicBezTo>
                <a:cubicBezTo>
                  <a:pt x="16213" y="15248"/>
                  <a:pt x="17055" y="14065"/>
                  <a:pt x="18094" y="14065"/>
                </a:cubicBezTo>
                <a:close/>
              </a:path>
            </a:pathLst>
          </a:custGeom>
          <a:solidFill>
            <a:srgbClr val="FF0000"/>
          </a:solidFill>
          <a:ln w="12700">
            <a:miter lim="400000"/>
          </a:ln>
        </p:spPr>
        <p:txBody>
          <a:bodyPr lIns="25400" tIns="25400" rIns="25400" bIns="25400" anchor="ctr">
            <a:noAutofit/>
          </a:bodyPr>
          <a:lstStyle/>
          <a:p>
            <a:pPr marL="0" marR="0" lvl="0" indent="0" algn="l" defTabSz="41275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162" name="Shape 16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82949" y="4805301"/>
            <a:ext cx="1027219" cy="8636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944" y="0"/>
                </a:moveTo>
                <a:cubicBezTo>
                  <a:pt x="8777" y="0"/>
                  <a:pt x="8642" y="160"/>
                  <a:pt x="8642" y="359"/>
                </a:cubicBezTo>
                <a:lnTo>
                  <a:pt x="8642" y="1331"/>
                </a:lnTo>
                <a:lnTo>
                  <a:pt x="4191" y="1331"/>
                </a:lnTo>
                <a:cubicBezTo>
                  <a:pt x="4024" y="1331"/>
                  <a:pt x="3847" y="1484"/>
                  <a:pt x="3793" y="1670"/>
                </a:cubicBezTo>
                <a:lnTo>
                  <a:pt x="1740" y="8743"/>
                </a:lnTo>
                <a:cubicBezTo>
                  <a:pt x="1724" y="8795"/>
                  <a:pt x="1723" y="8846"/>
                  <a:pt x="1728" y="8898"/>
                </a:cubicBezTo>
                <a:cubicBezTo>
                  <a:pt x="697" y="9662"/>
                  <a:pt x="0" y="11017"/>
                  <a:pt x="0" y="12566"/>
                </a:cubicBezTo>
                <a:lnTo>
                  <a:pt x="0" y="13260"/>
                </a:lnTo>
                <a:cubicBezTo>
                  <a:pt x="0" y="14584"/>
                  <a:pt x="507" y="15766"/>
                  <a:pt x="1301" y="16563"/>
                </a:cubicBezTo>
                <a:lnTo>
                  <a:pt x="1301" y="19440"/>
                </a:lnTo>
                <a:cubicBezTo>
                  <a:pt x="1301" y="20628"/>
                  <a:pt x="2113" y="21600"/>
                  <a:pt x="3118" y="21600"/>
                </a:cubicBezTo>
                <a:cubicBezTo>
                  <a:pt x="4117" y="21600"/>
                  <a:pt x="4932" y="20635"/>
                  <a:pt x="4932" y="19440"/>
                </a:cubicBezTo>
                <a:lnTo>
                  <a:pt x="4932" y="17577"/>
                </a:lnTo>
                <a:lnTo>
                  <a:pt x="16680" y="17577"/>
                </a:lnTo>
                <a:lnTo>
                  <a:pt x="16680" y="19440"/>
                </a:lnTo>
                <a:cubicBezTo>
                  <a:pt x="16680" y="20628"/>
                  <a:pt x="17490" y="21600"/>
                  <a:pt x="18494" y="21600"/>
                </a:cubicBezTo>
                <a:cubicBezTo>
                  <a:pt x="19494" y="21600"/>
                  <a:pt x="20309" y="20635"/>
                  <a:pt x="20309" y="19440"/>
                </a:cubicBezTo>
                <a:lnTo>
                  <a:pt x="20309" y="16563"/>
                </a:lnTo>
                <a:cubicBezTo>
                  <a:pt x="21092" y="15766"/>
                  <a:pt x="21600" y="14577"/>
                  <a:pt x="21600" y="13260"/>
                </a:cubicBezTo>
                <a:lnTo>
                  <a:pt x="21600" y="12566"/>
                </a:lnTo>
                <a:cubicBezTo>
                  <a:pt x="21600" y="11017"/>
                  <a:pt x="20903" y="9656"/>
                  <a:pt x="19872" y="8898"/>
                </a:cubicBezTo>
                <a:cubicBezTo>
                  <a:pt x="19877" y="8846"/>
                  <a:pt x="19878" y="8795"/>
                  <a:pt x="19861" y="8743"/>
                </a:cubicBezTo>
                <a:lnTo>
                  <a:pt x="17809" y="1670"/>
                </a:lnTo>
                <a:cubicBezTo>
                  <a:pt x="17755" y="1484"/>
                  <a:pt x="17576" y="1331"/>
                  <a:pt x="17409" y="1331"/>
                </a:cubicBezTo>
                <a:lnTo>
                  <a:pt x="12958" y="1331"/>
                </a:lnTo>
                <a:lnTo>
                  <a:pt x="12958" y="359"/>
                </a:lnTo>
                <a:cubicBezTo>
                  <a:pt x="12958" y="160"/>
                  <a:pt x="12823" y="0"/>
                  <a:pt x="12656" y="0"/>
                </a:cubicBezTo>
                <a:lnTo>
                  <a:pt x="8944" y="0"/>
                </a:lnTo>
                <a:close/>
                <a:moveTo>
                  <a:pt x="5283" y="2815"/>
                </a:moveTo>
                <a:lnTo>
                  <a:pt x="10797" y="2815"/>
                </a:lnTo>
                <a:lnTo>
                  <a:pt x="16312" y="2815"/>
                </a:lnTo>
                <a:lnTo>
                  <a:pt x="17802" y="8693"/>
                </a:lnTo>
                <a:lnTo>
                  <a:pt x="10797" y="8693"/>
                </a:lnTo>
                <a:lnTo>
                  <a:pt x="3793" y="8693"/>
                </a:lnTo>
                <a:lnTo>
                  <a:pt x="5283" y="2815"/>
                </a:lnTo>
                <a:close/>
                <a:moveTo>
                  <a:pt x="3938" y="10042"/>
                </a:moveTo>
                <a:cubicBezTo>
                  <a:pt x="4743" y="10042"/>
                  <a:pt x="5391" y="10820"/>
                  <a:pt x="5391" y="11771"/>
                </a:cubicBezTo>
                <a:cubicBezTo>
                  <a:pt x="5397" y="12728"/>
                  <a:pt x="4743" y="13497"/>
                  <a:pt x="3938" y="13497"/>
                </a:cubicBezTo>
                <a:cubicBezTo>
                  <a:pt x="3133" y="13497"/>
                  <a:pt x="2485" y="12721"/>
                  <a:pt x="2485" y="11771"/>
                </a:cubicBezTo>
                <a:cubicBezTo>
                  <a:pt x="2485" y="10813"/>
                  <a:pt x="3138" y="10042"/>
                  <a:pt x="3938" y="10042"/>
                </a:cubicBezTo>
                <a:close/>
                <a:moveTo>
                  <a:pt x="17652" y="10042"/>
                </a:moveTo>
                <a:cubicBezTo>
                  <a:pt x="18457" y="10042"/>
                  <a:pt x="19105" y="10820"/>
                  <a:pt x="19105" y="11771"/>
                </a:cubicBezTo>
                <a:cubicBezTo>
                  <a:pt x="19105" y="12728"/>
                  <a:pt x="18451" y="13497"/>
                  <a:pt x="17652" y="13497"/>
                </a:cubicBezTo>
                <a:cubicBezTo>
                  <a:pt x="16853" y="13497"/>
                  <a:pt x="16199" y="12728"/>
                  <a:pt x="16199" y="11771"/>
                </a:cubicBezTo>
                <a:cubicBezTo>
                  <a:pt x="16199" y="10813"/>
                  <a:pt x="16853" y="10042"/>
                  <a:pt x="17652" y="10042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>
            <a:miter lim="400000"/>
          </a:ln>
        </p:spPr>
        <p:txBody>
          <a:bodyPr lIns="25400" tIns="25400" rIns="25400" bIns="25400" anchor="ctr">
            <a:noAutofit/>
          </a:bodyPr>
          <a:lstStyle/>
          <a:p>
            <a:pPr marL="0" marR="0" lvl="0" indent="0" algn="l" defTabSz="41275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163" name="Shape 16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33194" y="1399937"/>
            <a:ext cx="982819" cy="9201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4" extrusionOk="0">
                <a:moveTo>
                  <a:pt x="11838" y="1"/>
                </a:moveTo>
                <a:cubicBezTo>
                  <a:pt x="11451" y="20"/>
                  <a:pt x="11064" y="444"/>
                  <a:pt x="10677" y="58"/>
                </a:cubicBezTo>
                <a:cubicBezTo>
                  <a:pt x="10677" y="193"/>
                  <a:pt x="10677" y="375"/>
                  <a:pt x="10677" y="559"/>
                </a:cubicBezTo>
                <a:lnTo>
                  <a:pt x="10677" y="1177"/>
                </a:lnTo>
                <a:lnTo>
                  <a:pt x="10677" y="2404"/>
                </a:lnTo>
                <a:lnTo>
                  <a:pt x="7941" y="3999"/>
                </a:lnTo>
                <a:lnTo>
                  <a:pt x="5624" y="3999"/>
                </a:lnTo>
                <a:lnTo>
                  <a:pt x="5624" y="5805"/>
                </a:lnTo>
                <a:lnTo>
                  <a:pt x="0" y="5805"/>
                </a:lnTo>
                <a:lnTo>
                  <a:pt x="0" y="7219"/>
                </a:lnTo>
                <a:lnTo>
                  <a:pt x="21600" y="7219"/>
                </a:lnTo>
                <a:lnTo>
                  <a:pt x="21600" y="5805"/>
                </a:lnTo>
                <a:lnTo>
                  <a:pt x="15976" y="5805"/>
                </a:lnTo>
                <a:lnTo>
                  <a:pt x="15976" y="3999"/>
                </a:lnTo>
                <a:lnTo>
                  <a:pt x="13660" y="3999"/>
                </a:lnTo>
                <a:lnTo>
                  <a:pt x="10925" y="2404"/>
                </a:lnTo>
                <a:lnTo>
                  <a:pt x="10925" y="1325"/>
                </a:lnTo>
                <a:cubicBezTo>
                  <a:pt x="11358" y="1431"/>
                  <a:pt x="11792" y="847"/>
                  <a:pt x="12226" y="1278"/>
                </a:cubicBezTo>
                <a:cubicBezTo>
                  <a:pt x="12226" y="979"/>
                  <a:pt x="12226" y="460"/>
                  <a:pt x="12226" y="161"/>
                </a:cubicBezTo>
                <a:cubicBezTo>
                  <a:pt x="12097" y="32"/>
                  <a:pt x="11967" y="-6"/>
                  <a:pt x="11838" y="1"/>
                </a:cubicBezTo>
                <a:close/>
                <a:moveTo>
                  <a:pt x="10800" y="3999"/>
                </a:moveTo>
                <a:cubicBezTo>
                  <a:pt x="11375" y="3999"/>
                  <a:pt x="11841" y="4497"/>
                  <a:pt x="11841" y="5111"/>
                </a:cubicBezTo>
                <a:cubicBezTo>
                  <a:pt x="11841" y="5725"/>
                  <a:pt x="11375" y="6223"/>
                  <a:pt x="10800" y="6223"/>
                </a:cubicBezTo>
                <a:cubicBezTo>
                  <a:pt x="10225" y="6223"/>
                  <a:pt x="9760" y="5725"/>
                  <a:pt x="9761" y="5111"/>
                </a:cubicBezTo>
                <a:cubicBezTo>
                  <a:pt x="9761" y="4497"/>
                  <a:pt x="10225" y="3999"/>
                  <a:pt x="10800" y="3999"/>
                </a:cubicBezTo>
                <a:close/>
                <a:moveTo>
                  <a:pt x="494" y="7753"/>
                </a:moveTo>
                <a:lnTo>
                  <a:pt x="494" y="21594"/>
                </a:lnTo>
                <a:lnTo>
                  <a:pt x="7305" y="21594"/>
                </a:lnTo>
                <a:lnTo>
                  <a:pt x="7305" y="20913"/>
                </a:lnTo>
                <a:lnTo>
                  <a:pt x="8006" y="20913"/>
                </a:lnTo>
                <a:lnTo>
                  <a:pt x="8006" y="20205"/>
                </a:lnTo>
                <a:lnTo>
                  <a:pt x="8704" y="20205"/>
                </a:lnTo>
                <a:lnTo>
                  <a:pt x="8704" y="19498"/>
                </a:lnTo>
                <a:lnTo>
                  <a:pt x="9200" y="19498"/>
                </a:lnTo>
                <a:lnTo>
                  <a:pt x="9200" y="16916"/>
                </a:lnTo>
                <a:lnTo>
                  <a:pt x="8461" y="16916"/>
                </a:lnTo>
                <a:lnTo>
                  <a:pt x="10787" y="15561"/>
                </a:lnTo>
                <a:lnTo>
                  <a:pt x="13110" y="16916"/>
                </a:lnTo>
                <a:lnTo>
                  <a:pt x="12401" y="16916"/>
                </a:lnTo>
                <a:lnTo>
                  <a:pt x="12401" y="19498"/>
                </a:lnTo>
                <a:lnTo>
                  <a:pt x="12898" y="19498"/>
                </a:lnTo>
                <a:lnTo>
                  <a:pt x="12898" y="20205"/>
                </a:lnTo>
                <a:lnTo>
                  <a:pt x="13596" y="20205"/>
                </a:lnTo>
                <a:lnTo>
                  <a:pt x="13596" y="20913"/>
                </a:lnTo>
                <a:lnTo>
                  <a:pt x="14295" y="20913"/>
                </a:lnTo>
                <a:lnTo>
                  <a:pt x="14295" y="21594"/>
                </a:lnTo>
                <a:lnTo>
                  <a:pt x="21107" y="21594"/>
                </a:lnTo>
                <a:lnTo>
                  <a:pt x="21107" y="7753"/>
                </a:lnTo>
                <a:lnTo>
                  <a:pt x="494" y="7753"/>
                </a:lnTo>
                <a:close/>
                <a:moveTo>
                  <a:pt x="1801" y="9133"/>
                </a:moveTo>
                <a:lnTo>
                  <a:pt x="4293" y="9133"/>
                </a:lnTo>
                <a:lnTo>
                  <a:pt x="4293" y="11148"/>
                </a:lnTo>
                <a:lnTo>
                  <a:pt x="1801" y="11148"/>
                </a:lnTo>
                <a:lnTo>
                  <a:pt x="1801" y="9133"/>
                </a:lnTo>
                <a:close/>
                <a:moveTo>
                  <a:pt x="5670" y="9133"/>
                </a:moveTo>
                <a:lnTo>
                  <a:pt x="8162" y="9133"/>
                </a:lnTo>
                <a:lnTo>
                  <a:pt x="8162" y="11148"/>
                </a:lnTo>
                <a:lnTo>
                  <a:pt x="5670" y="11148"/>
                </a:lnTo>
                <a:lnTo>
                  <a:pt x="5670" y="9133"/>
                </a:lnTo>
                <a:close/>
                <a:moveTo>
                  <a:pt x="9539" y="9133"/>
                </a:moveTo>
                <a:lnTo>
                  <a:pt x="12032" y="9133"/>
                </a:lnTo>
                <a:lnTo>
                  <a:pt x="12032" y="11148"/>
                </a:lnTo>
                <a:lnTo>
                  <a:pt x="9539" y="11148"/>
                </a:lnTo>
                <a:lnTo>
                  <a:pt x="9539" y="9133"/>
                </a:lnTo>
                <a:close/>
                <a:moveTo>
                  <a:pt x="13411" y="9133"/>
                </a:moveTo>
                <a:lnTo>
                  <a:pt x="15901" y="9133"/>
                </a:lnTo>
                <a:lnTo>
                  <a:pt x="15901" y="11148"/>
                </a:lnTo>
                <a:lnTo>
                  <a:pt x="13411" y="11148"/>
                </a:lnTo>
                <a:lnTo>
                  <a:pt x="13411" y="9133"/>
                </a:lnTo>
                <a:close/>
                <a:moveTo>
                  <a:pt x="17280" y="9133"/>
                </a:moveTo>
                <a:lnTo>
                  <a:pt x="19771" y="9133"/>
                </a:lnTo>
                <a:lnTo>
                  <a:pt x="19771" y="11148"/>
                </a:lnTo>
                <a:lnTo>
                  <a:pt x="17280" y="11148"/>
                </a:lnTo>
                <a:lnTo>
                  <a:pt x="17280" y="9133"/>
                </a:lnTo>
                <a:close/>
                <a:moveTo>
                  <a:pt x="1801" y="13025"/>
                </a:moveTo>
                <a:lnTo>
                  <a:pt x="4293" y="13025"/>
                </a:lnTo>
                <a:lnTo>
                  <a:pt x="4293" y="15040"/>
                </a:lnTo>
                <a:lnTo>
                  <a:pt x="1801" y="15040"/>
                </a:lnTo>
                <a:lnTo>
                  <a:pt x="1801" y="13025"/>
                </a:lnTo>
                <a:close/>
                <a:moveTo>
                  <a:pt x="5670" y="13025"/>
                </a:moveTo>
                <a:lnTo>
                  <a:pt x="8162" y="13025"/>
                </a:lnTo>
                <a:lnTo>
                  <a:pt x="8162" y="15040"/>
                </a:lnTo>
                <a:lnTo>
                  <a:pt x="5670" y="15040"/>
                </a:lnTo>
                <a:lnTo>
                  <a:pt x="5670" y="13025"/>
                </a:lnTo>
                <a:close/>
                <a:moveTo>
                  <a:pt x="9539" y="13025"/>
                </a:moveTo>
                <a:lnTo>
                  <a:pt x="12032" y="13025"/>
                </a:lnTo>
                <a:lnTo>
                  <a:pt x="12032" y="15040"/>
                </a:lnTo>
                <a:lnTo>
                  <a:pt x="9539" y="15040"/>
                </a:lnTo>
                <a:lnTo>
                  <a:pt x="9539" y="13025"/>
                </a:lnTo>
                <a:close/>
                <a:moveTo>
                  <a:pt x="13411" y="13025"/>
                </a:moveTo>
                <a:lnTo>
                  <a:pt x="15901" y="13025"/>
                </a:lnTo>
                <a:lnTo>
                  <a:pt x="15901" y="15040"/>
                </a:lnTo>
                <a:lnTo>
                  <a:pt x="13411" y="15040"/>
                </a:lnTo>
                <a:lnTo>
                  <a:pt x="13411" y="13025"/>
                </a:lnTo>
                <a:close/>
                <a:moveTo>
                  <a:pt x="17280" y="13025"/>
                </a:moveTo>
                <a:lnTo>
                  <a:pt x="19771" y="13025"/>
                </a:lnTo>
                <a:lnTo>
                  <a:pt x="19771" y="15040"/>
                </a:lnTo>
                <a:lnTo>
                  <a:pt x="17280" y="15040"/>
                </a:lnTo>
                <a:lnTo>
                  <a:pt x="17280" y="13025"/>
                </a:lnTo>
                <a:close/>
                <a:moveTo>
                  <a:pt x="1801" y="16916"/>
                </a:moveTo>
                <a:lnTo>
                  <a:pt x="4293" y="16916"/>
                </a:lnTo>
                <a:lnTo>
                  <a:pt x="4293" y="18931"/>
                </a:lnTo>
                <a:lnTo>
                  <a:pt x="1801" y="18931"/>
                </a:lnTo>
                <a:lnTo>
                  <a:pt x="1801" y="16916"/>
                </a:lnTo>
                <a:close/>
                <a:moveTo>
                  <a:pt x="5670" y="16916"/>
                </a:moveTo>
                <a:lnTo>
                  <a:pt x="8162" y="16916"/>
                </a:lnTo>
                <a:lnTo>
                  <a:pt x="8162" y="18931"/>
                </a:lnTo>
                <a:lnTo>
                  <a:pt x="5670" y="18931"/>
                </a:lnTo>
                <a:lnTo>
                  <a:pt x="5670" y="16916"/>
                </a:lnTo>
                <a:close/>
                <a:moveTo>
                  <a:pt x="9734" y="16916"/>
                </a:moveTo>
                <a:lnTo>
                  <a:pt x="9734" y="19498"/>
                </a:lnTo>
                <a:lnTo>
                  <a:pt x="11868" y="19498"/>
                </a:lnTo>
                <a:lnTo>
                  <a:pt x="11868" y="16916"/>
                </a:lnTo>
                <a:lnTo>
                  <a:pt x="9734" y="16916"/>
                </a:lnTo>
                <a:close/>
                <a:moveTo>
                  <a:pt x="13411" y="16916"/>
                </a:moveTo>
                <a:lnTo>
                  <a:pt x="15901" y="16916"/>
                </a:lnTo>
                <a:lnTo>
                  <a:pt x="15901" y="18931"/>
                </a:lnTo>
                <a:lnTo>
                  <a:pt x="13411" y="18931"/>
                </a:lnTo>
                <a:lnTo>
                  <a:pt x="13411" y="16916"/>
                </a:lnTo>
                <a:close/>
                <a:moveTo>
                  <a:pt x="17280" y="16916"/>
                </a:moveTo>
                <a:lnTo>
                  <a:pt x="19771" y="16916"/>
                </a:lnTo>
                <a:lnTo>
                  <a:pt x="19771" y="18931"/>
                </a:lnTo>
                <a:lnTo>
                  <a:pt x="17280" y="18931"/>
                </a:lnTo>
                <a:lnTo>
                  <a:pt x="17280" y="16916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12700">
            <a:miter lim="400000"/>
          </a:ln>
        </p:spPr>
        <p:txBody>
          <a:bodyPr lIns="25400" tIns="25400" rIns="25400" bIns="25400" anchor="ctr">
            <a:noAutofit/>
          </a:bodyPr>
          <a:lstStyle/>
          <a:p>
            <a:pPr marL="0" marR="0" lvl="0" indent="0" algn="l" defTabSz="41275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164" name="Shape 16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48353" y="2962542"/>
            <a:ext cx="952500" cy="9525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1158" y="3613"/>
                </a:lnTo>
                <a:lnTo>
                  <a:pt x="1158" y="4293"/>
                </a:lnTo>
                <a:lnTo>
                  <a:pt x="20444" y="4293"/>
                </a:lnTo>
                <a:lnTo>
                  <a:pt x="20444" y="3613"/>
                </a:lnTo>
                <a:lnTo>
                  <a:pt x="10800" y="0"/>
                </a:lnTo>
                <a:close/>
                <a:moveTo>
                  <a:pt x="2354" y="4683"/>
                </a:moveTo>
                <a:lnTo>
                  <a:pt x="2354" y="6036"/>
                </a:lnTo>
                <a:lnTo>
                  <a:pt x="3269" y="6036"/>
                </a:lnTo>
                <a:lnTo>
                  <a:pt x="3269" y="6676"/>
                </a:lnTo>
                <a:cubicBezTo>
                  <a:pt x="3553" y="6676"/>
                  <a:pt x="3618" y="7023"/>
                  <a:pt x="3618" y="7023"/>
                </a:cubicBezTo>
                <a:lnTo>
                  <a:pt x="3618" y="15657"/>
                </a:lnTo>
                <a:lnTo>
                  <a:pt x="3346" y="15657"/>
                </a:lnTo>
                <a:lnTo>
                  <a:pt x="3346" y="16762"/>
                </a:lnTo>
                <a:lnTo>
                  <a:pt x="2354" y="16762"/>
                </a:lnTo>
                <a:lnTo>
                  <a:pt x="2354" y="18115"/>
                </a:lnTo>
                <a:lnTo>
                  <a:pt x="19246" y="18115"/>
                </a:lnTo>
                <a:lnTo>
                  <a:pt x="19246" y="16762"/>
                </a:lnTo>
                <a:lnTo>
                  <a:pt x="18254" y="16762"/>
                </a:lnTo>
                <a:lnTo>
                  <a:pt x="18254" y="15657"/>
                </a:lnTo>
                <a:lnTo>
                  <a:pt x="17984" y="15657"/>
                </a:lnTo>
                <a:lnTo>
                  <a:pt x="17984" y="7023"/>
                </a:lnTo>
                <a:cubicBezTo>
                  <a:pt x="17984" y="7023"/>
                  <a:pt x="18049" y="6676"/>
                  <a:pt x="18333" y="6676"/>
                </a:cubicBezTo>
                <a:lnTo>
                  <a:pt x="18333" y="6036"/>
                </a:lnTo>
                <a:lnTo>
                  <a:pt x="19246" y="6036"/>
                </a:lnTo>
                <a:lnTo>
                  <a:pt x="19246" y="4683"/>
                </a:lnTo>
                <a:lnTo>
                  <a:pt x="2354" y="4683"/>
                </a:lnTo>
                <a:close/>
                <a:moveTo>
                  <a:pt x="5670" y="6036"/>
                </a:moveTo>
                <a:lnTo>
                  <a:pt x="7489" y="6036"/>
                </a:lnTo>
                <a:lnTo>
                  <a:pt x="7489" y="6676"/>
                </a:lnTo>
                <a:cubicBezTo>
                  <a:pt x="7773" y="6676"/>
                  <a:pt x="7838" y="7023"/>
                  <a:pt x="7838" y="7023"/>
                </a:cubicBezTo>
                <a:lnTo>
                  <a:pt x="7838" y="15657"/>
                </a:lnTo>
                <a:lnTo>
                  <a:pt x="7568" y="15657"/>
                </a:lnTo>
                <a:lnTo>
                  <a:pt x="7568" y="16762"/>
                </a:lnTo>
                <a:lnTo>
                  <a:pt x="5591" y="16762"/>
                </a:lnTo>
                <a:lnTo>
                  <a:pt x="5591" y="15657"/>
                </a:lnTo>
                <a:lnTo>
                  <a:pt x="5321" y="15657"/>
                </a:lnTo>
                <a:lnTo>
                  <a:pt x="5321" y="7023"/>
                </a:lnTo>
                <a:cubicBezTo>
                  <a:pt x="5321" y="7023"/>
                  <a:pt x="5386" y="6676"/>
                  <a:pt x="5670" y="6676"/>
                </a:cubicBezTo>
                <a:lnTo>
                  <a:pt x="5670" y="6036"/>
                </a:lnTo>
                <a:close/>
                <a:moveTo>
                  <a:pt x="9890" y="6036"/>
                </a:moveTo>
                <a:lnTo>
                  <a:pt x="11710" y="6036"/>
                </a:lnTo>
                <a:lnTo>
                  <a:pt x="11710" y="6676"/>
                </a:lnTo>
                <a:cubicBezTo>
                  <a:pt x="11993" y="6676"/>
                  <a:pt x="12059" y="7023"/>
                  <a:pt x="12059" y="7023"/>
                </a:cubicBezTo>
                <a:lnTo>
                  <a:pt x="12059" y="15657"/>
                </a:lnTo>
                <a:lnTo>
                  <a:pt x="11789" y="15657"/>
                </a:lnTo>
                <a:lnTo>
                  <a:pt x="11789" y="16762"/>
                </a:lnTo>
                <a:lnTo>
                  <a:pt x="9813" y="16762"/>
                </a:lnTo>
                <a:lnTo>
                  <a:pt x="9813" y="15657"/>
                </a:lnTo>
                <a:lnTo>
                  <a:pt x="9541" y="15657"/>
                </a:lnTo>
                <a:lnTo>
                  <a:pt x="9541" y="7023"/>
                </a:lnTo>
                <a:cubicBezTo>
                  <a:pt x="9541" y="7023"/>
                  <a:pt x="9607" y="6676"/>
                  <a:pt x="9890" y="6676"/>
                </a:cubicBezTo>
                <a:lnTo>
                  <a:pt x="9890" y="6036"/>
                </a:lnTo>
                <a:close/>
                <a:moveTo>
                  <a:pt x="14113" y="6036"/>
                </a:moveTo>
                <a:lnTo>
                  <a:pt x="15932" y="6036"/>
                </a:lnTo>
                <a:lnTo>
                  <a:pt x="15932" y="6676"/>
                </a:lnTo>
                <a:cubicBezTo>
                  <a:pt x="16216" y="6676"/>
                  <a:pt x="16281" y="7023"/>
                  <a:pt x="16281" y="7023"/>
                </a:cubicBezTo>
                <a:lnTo>
                  <a:pt x="16281" y="15657"/>
                </a:lnTo>
                <a:lnTo>
                  <a:pt x="16009" y="15657"/>
                </a:lnTo>
                <a:lnTo>
                  <a:pt x="16009" y="16762"/>
                </a:lnTo>
                <a:lnTo>
                  <a:pt x="14033" y="16762"/>
                </a:lnTo>
                <a:lnTo>
                  <a:pt x="14033" y="15657"/>
                </a:lnTo>
                <a:lnTo>
                  <a:pt x="13763" y="15657"/>
                </a:lnTo>
                <a:lnTo>
                  <a:pt x="13763" y="7023"/>
                </a:lnTo>
                <a:cubicBezTo>
                  <a:pt x="13763" y="7023"/>
                  <a:pt x="13829" y="6676"/>
                  <a:pt x="14113" y="6676"/>
                </a:cubicBezTo>
                <a:lnTo>
                  <a:pt x="14113" y="6036"/>
                </a:lnTo>
                <a:close/>
                <a:moveTo>
                  <a:pt x="1158" y="18505"/>
                </a:moveTo>
                <a:lnTo>
                  <a:pt x="1158" y="19858"/>
                </a:lnTo>
                <a:lnTo>
                  <a:pt x="20444" y="19858"/>
                </a:lnTo>
                <a:lnTo>
                  <a:pt x="20444" y="18505"/>
                </a:lnTo>
                <a:lnTo>
                  <a:pt x="1158" y="18505"/>
                </a:lnTo>
                <a:close/>
                <a:moveTo>
                  <a:pt x="0" y="2024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20247"/>
                </a:lnTo>
                <a:lnTo>
                  <a:pt x="0" y="20247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>
            <a:miter lim="400000"/>
          </a:ln>
        </p:spPr>
        <p:txBody>
          <a:bodyPr lIns="25400" tIns="25400" rIns="25400" bIns="25400" anchor="ctr">
            <a:noAutofit/>
          </a:bodyPr>
          <a:lstStyle/>
          <a:p>
            <a:pPr marL="0" marR="0" lvl="0" indent="0" algn="l" defTabSz="41275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165" name="Shape 16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33318" y="1479952"/>
            <a:ext cx="952500" cy="9525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8912" y="3909"/>
                </a:lnTo>
                <a:cubicBezTo>
                  <a:pt x="9458" y="3767"/>
                  <a:pt x="10107" y="3684"/>
                  <a:pt x="10795" y="3684"/>
                </a:cubicBezTo>
                <a:cubicBezTo>
                  <a:pt x="11488" y="3684"/>
                  <a:pt x="12138" y="3766"/>
                  <a:pt x="12695" y="3914"/>
                </a:cubicBezTo>
                <a:lnTo>
                  <a:pt x="10800" y="0"/>
                </a:lnTo>
                <a:close/>
                <a:moveTo>
                  <a:pt x="18430" y="3160"/>
                </a:moveTo>
                <a:lnTo>
                  <a:pt x="14332" y="4591"/>
                </a:lnTo>
                <a:cubicBezTo>
                  <a:pt x="14828" y="4880"/>
                  <a:pt x="15340" y="5278"/>
                  <a:pt x="15826" y="5764"/>
                </a:cubicBezTo>
                <a:cubicBezTo>
                  <a:pt x="16317" y="6255"/>
                  <a:pt x="16717" y="6774"/>
                  <a:pt x="17006" y="7265"/>
                </a:cubicBezTo>
                <a:lnTo>
                  <a:pt x="18430" y="3160"/>
                </a:lnTo>
                <a:close/>
                <a:moveTo>
                  <a:pt x="3160" y="3172"/>
                </a:moveTo>
                <a:lnTo>
                  <a:pt x="4591" y="7270"/>
                </a:lnTo>
                <a:cubicBezTo>
                  <a:pt x="4880" y="6773"/>
                  <a:pt x="5278" y="6260"/>
                  <a:pt x="5764" y="5774"/>
                </a:cubicBezTo>
                <a:cubicBezTo>
                  <a:pt x="6255" y="5283"/>
                  <a:pt x="6774" y="4885"/>
                  <a:pt x="7265" y="4596"/>
                </a:cubicBezTo>
                <a:lnTo>
                  <a:pt x="3160" y="3172"/>
                </a:lnTo>
                <a:close/>
                <a:moveTo>
                  <a:pt x="10800" y="4661"/>
                </a:moveTo>
                <a:cubicBezTo>
                  <a:pt x="7400" y="4661"/>
                  <a:pt x="4633" y="7427"/>
                  <a:pt x="4633" y="10827"/>
                </a:cubicBezTo>
                <a:cubicBezTo>
                  <a:pt x="4633" y="14227"/>
                  <a:pt x="7400" y="16994"/>
                  <a:pt x="10800" y="16994"/>
                </a:cubicBezTo>
                <a:cubicBezTo>
                  <a:pt x="14200" y="16994"/>
                  <a:pt x="16967" y="14227"/>
                  <a:pt x="16967" y="10827"/>
                </a:cubicBezTo>
                <a:cubicBezTo>
                  <a:pt x="16967" y="7427"/>
                  <a:pt x="14200" y="4661"/>
                  <a:pt x="10800" y="4661"/>
                </a:cubicBezTo>
                <a:close/>
                <a:moveTo>
                  <a:pt x="3914" y="8907"/>
                </a:moveTo>
                <a:lnTo>
                  <a:pt x="0" y="10800"/>
                </a:lnTo>
                <a:lnTo>
                  <a:pt x="3909" y="12688"/>
                </a:lnTo>
                <a:cubicBezTo>
                  <a:pt x="3767" y="12137"/>
                  <a:pt x="3684" y="11493"/>
                  <a:pt x="3684" y="10805"/>
                </a:cubicBezTo>
                <a:cubicBezTo>
                  <a:pt x="3684" y="10112"/>
                  <a:pt x="3766" y="9464"/>
                  <a:pt x="3914" y="8907"/>
                </a:cubicBezTo>
                <a:close/>
                <a:moveTo>
                  <a:pt x="17693" y="8907"/>
                </a:moveTo>
                <a:cubicBezTo>
                  <a:pt x="17835" y="9458"/>
                  <a:pt x="17916" y="10102"/>
                  <a:pt x="17916" y="10790"/>
                </a:cubicBezTo>
                <a:cubicBezTo>
                  <a:pt x="17916" y="11483"/>
                  <a:pt x="17835" y="12131"/>
                  <a:pt x="17688" y="12688"/>
                </a:cubicBezTo>
                <a:lnTo>
                  <a:pt x="21600" y="10795"/>
                </a:lnTo>
                <a:lnTo>
                  <a:pt x="17693" y="8907"/>
                </a:lnTo>
                <a:close/>
                <a:moveTo>
                  <a:pt x="17011" y="14332"/>
                </a:moveTo>
                <a:cubicBezTo>
                  <a:pt x="16722" y="14828"/>
                  <a:pt x="16323" y="15340"/>
                  <a:pt x="15838" y="15826"/>
                </a:cubicBezTo>
                <a:cubicBezTo>
                  <a:pt x="15346" y="16317"/>
                  <a:pt x="14828" y="16717"/>
                  <a:pt x="14337" y="17006"/>
                </a:cubicBezTo>
                <a:lnTo>
                  <a:pt x="18440" y="18430"/>
                </a:lnTo>
                <a:lnTo>
                  <a:pt x="17011" y="14332"/>
                </a:lnTo>
                <a:close/>
                <a:moveTo>
                  <a:pt x="4596" y="14337"/>
                </a:moveTo>
                <a:lnTo>
                  <a:pt x="3172" y="18440"/>
                </a:lnTo>
                <a:lnTo>
                  <a:pt x="7270" y="17011"/>
                </a:lnTo>
                <a:cubicBezTo>
                  <a:pt x="6773" y="16722"/>
                  <a:pt x="6260" y="16323"/>
                  <a:pt x="5774" y="15838"/>
                </a:cubicBezTo>
                <a:cubicBezTo>
                  <a:pt x="5283" y="15346"/>
                  <a:pt x="4885" y="14828"/>
                  <a:pt x="4596" y="14337"/>
                </a:cubicBezTo>
                <a:close/>
                <a:moveTo>
                  <a:pt x="8907" y="17688"/>
                </a:moveTo>
                <a:lnTo>
                  <a:pt x="10800" y="21600"/>
                </a:lnTo>
                <a:lnTo>
                  <a:pt x="12688" y="17693"/>
                </a:lnTo>
                <a:cubicBezTo>
                  <a:pt x="12142" y="17835"/>
                  <a:pt x="11493" y="17916"/>
                  <a:pt x="10805" y="17916"/>
                </a:cubicBezTo>
                <a:cubicBezTo>
                  <a:pt x="10112" y="17916"/>
                  <a:pt x="9464" y="17835"/>
                  <a:pt x="8907" y="17688"/>
                </a:cubicBezTo>
                <a:close/>
              </a:path>
            </a:pathLst>
          </a:custGeom>
          <a:solidFill>
            <a:srgbClr val="FFC000"/>
          </a:solidFill>
          <a:ln w="12700">
            <a:miter lim="400000"/>
          </a:ln>
        </p:spPr>
        <p:txBody>
          <a:bodyPr lIns="25400" tIns="25400" rIns="25400" bIns="25400" anchor="ctr">
            <a:noAutofit/>
          </a:bodyPr>
          <a:lstStyle/>
          <a:p>
            <a:pPr marL="0" marR="0" lvl="0" indent="0" algn="l" defTabSz="41275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166" name="Shape 16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65079" y="1475072"/>
            <a:ext cx="1102364" cy="7244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6" extrusionOk="0">
                <a:moveTo>
                  <a:pt x="18325" y="0"/>
                </a:moveTo>
                <a:cubicBezTo>
                  <a:pt x="18228" y="-4"/>
                  <a:pt x="18110" y="120"/>
                  <a:pt x="18021" y="383"/>
                </a:cubicBezTo>
                <a:cubicBezTo>
                  <a:pt x="17924" y="678"/>
                  <a:pt x="17108" y="2601"/>
                  <a:pt x="17076" y="8927"/>
                </a:cubicBezTo>
                <a:cubicBezTo>
                  <a:pt x="17076" y="9189"/>
                  <a:pt x="17141" y="9436"/>
                  <a:pt x="17265" y="9625"/>
                </a:cubicBezTo>
                <a:lnTo>
                  <a:pt x="17530" y="10028"/>
                </a:lnTo>
                <a:cubicBezTo>
                  <a:pt x="17730" y="10332"/>
                  <a:pt x="17837" y="10743"/>
                  <a:pt x="17832" y="11170"/>
                </a:cubicBezTo>
                <a:lnTo>
                  <a:pt x="17680" y="20633"/>
                </a:lnTo>
                <a:cubicBezTo>
                  <a:pt x="17675" y="20896"/>
                  <a:pt x="17816" y="21111"/>
                  <a:pt x="17989" y="21111"/>
                </a:cubicBezTo>
                <a:lnTo>
                  <a:pt x="18350" y="21111"/>
                </a:lnTo>
                <a:lnTo>
                  <a:pt x="18350" y="21093"/>
                </a:lnTo>
                <a:cubicBezTo>
                  <a:pt x="18523" y="21093"/>
                  <a:pt x="18657" y="20880"/>
                  <a:pt x="18657" y="20626"/>
                </a:cubicBezTo>
                <a:cubicBezTo>
                  <a:pt x="18635" y="17323"/>
                  <a:pt x="18495" y="834"/>
                  <a:pt x="18495" y="383"/>
                </a:cubicBezTo>
                <a:cubicBezTo>
                  <a:pt x="18495" y="136"/>
                  <a:pt x="18421" y="4"/>
                  <a:pt x="18325" y="0"/>
                </a:cubicBezTo>
                <a:close/>
                <a:moveTo>
                  <a:pt x="9391" y="72"/>
                </a:moveTo>
                <a:cubicBezTo>
                  <a:pt x="5481" y="72"/>
                  <a:pt x="2317" y="4894"/>
                  <a:pt x="2317" y="10834"/>
                </a:cubicBezTo>
                <a:cubicBezTo>
                  <a:pt x="2317" y="16774"/>
                  <a:pt x="5487" y="21596"/>
                  <a:pt x="9391" y="21596"/>
                </a:cubicBezTo>
                <a:cubicBezTo>
                  <a:pt x="13301" y="21596"/>
                  <a:pt x="16465" y="16774"/>
                  <a:pt x="16465" y="10834"/>
                </a:cubicBezTo>
                <a:cubicBezTo>
                  <a:pt x="16465" y="4894"/>
                  <a:pt x="13301" y="72"/>
                  <a:pt x="9391" y="72"/>
                </a:cubicBezTo>
                <a:close/>
                <a:moveTo>
                  <a:pt x="763" y="1566"/>
                </a:moveTo>
                <a:cubicBezTo>
                  <a:pt x="730" y="1566"/>
                  <a:pt x="709" y="1599"/>
                  <a:pt x="709" y="1648"/>
                </a:cubicBezTo>
                <a:lnTo>
                  <a:pt x="633" y="5173"/>
                </a:lnTo>
                <a:cubicBezTo>
                  <a:pt x="633" y="5222"/>
                  <a:pt x="606" y="5255"/>
                  <a:pt x="579" y="5255"/>
                </a:cubicBezTo>
                <a:lnTo>
                  <a:pt x="476" y="5255"/>
                </a:lnTo>
                <a:cubicBezTo>
                  <a:pt x="443" y="5255"/>
                  <a:pt x="422" y="5214"/>
                  <a:pt x="422" y="5173"/>
                </a:cubicBezTo>
                <a:lnTo>
                  <a:pt x="449" y="1656"/>
                </a:lnTo>
                <a:cubicBezTo>
                  <a:pt x="449" y="1607"/>
                  <a:pt x="422" y="1574"/>
                  <a:pt x="395" y="1574"/>
                </a:cubicBezTo>
                <a:lnTo>
                  <a:pt x="304" y="1574"/>
                </a:lnTo>
                <a:cubicBezTo>
                  <a:pt x="277" y="1574"/>
                  <a:pt x="250" y="1607"/>
                  <a:pt x="250" y="1648"/>
                </a:cubicBezTo>
                <a:lnTo>
                  <a:pt x="0" y="6791"/>
                </a:lnTo>
                <a:cubicBezTo>
                  <a:pt x="0" y="7053"/>
                  <a:pt x="65" y="7308"/>
                  <a:pt x="189" y="7489"/>
                </a:cubicBezTo>
                <a:lnTo>
                  <a:pt x="454" y="7892"/>
                </a:lnTo>
                <a:cubicBezTo>
                  <a:pt x="654" y="8196"/>
                  <a:pt x="761" y="8607"/>
                  <a:pt x="756" y="9034"/>
                </a:cubicBezTo>
                <a:lnTo>
                  <a:pt x="574" y="20610"/>
                </a:lnTo>
                <a:cubicBezTo>
                  <a:pt x="568" y="20873"/>
                  <a:pt x="720" y="21085"/>
                  <a:pt x="898" y="21085"/>
                </a:cubicBezTo>
                <a:lnTo>
                  <a:pt x="1168" y="21085"/>
                </a:lnTo>
                <a:cubicBezTo>
                  <a:pt x="1351" y="21085"/>
                  <a:pt x="1497" y="20873"/>
                  <a:pt x="1492" y="20610"/>
                </a:cubicBezTo>
                <a:lnTo>
                  <a:pt x="1318" y="9042"/>
                </a:lnTo>
                <a:cubicBezTo>
                  <a:pt x="1313" y="8615"/>
                  <a:pt x="1420" y="8195"/>
                  <a:pt x="1620" y="7900"/>
                </a:cubicBezTo>
                <a:lnTo>
                  <a:pt x="1885" y="7497"/>
                </a:lnTo>
                <a:cubicBezTo>
                  <a:pt x="2009" y="7308"/>
                  <a:pt x="2074" y="7061"/>
                  <a:pt x="2074" y="6798"/>
                </a:cubicBezTo>
                <a:lnTo>
                  <a:pt x="1826" y="1648"/>
                </a:lnTo>
                <a:cubicBezTo>
                  <a:pt x="1826" y="1607"/>
                  <a:pt x="1799" y="1574"/>
                  <a:pt x="1772" y="1574"/>
                </a:cubicBezTo>
                <a:lnTo>
                  <a:pt x="1681" y="1574"/>
                </a:lnTo>
                <a:cubicBezTo>
                  <a:pt x="1648" y="1574"/>
                  <a:pt x="1627" y="1615"/>
                  <a:pt x="1627" y="1656"/>
                </a:cubicBezTo>
                <a:lnTo>
                  <a:pt x="1654" y="5173"/>
                </a:lnTo>
                <a:cubicBezTo>
                  <a:pt x="1654" y="5222"/>
                  <a:pt x="1627" y="5255"/>
                  <a:pt x="1600" y="5255"/>
                </a:cubicBezTo>
                <a:lnTo>
                  <a:pt x="1502" y="5255"/>
                </a:lnTo>
                <a:cubicBezTo>
                  <a:pt x="1469" y="5255"/>
                  <a:pt x="1448" y="5222"/>
                  <a:pt x="1448" y="5173"/>
                </a:cubicBezTo>
                <a:lnTo>
                  <a:pt x="1372" y="1648"/>
                </a:lnTo>
                <a:cubicBezTo>
                  <a:pt x="1372" y="1599"/>
                  <a:pt x="1345" y="1566"/>
                  <a:pt x="1318" y="1566"/>
                </a:cubicBezTo>
                <a:lnTo>
                  <a:pt x="1232" y="1566"/>
                </a:lnTo>
                <a:cubicBezTo>
                  <a:pt x="1199" y="1566"/>
                  <a:pt x="1178" y="1599"/>
                  <a:pt x="1178" y="1648"/>
                </a:cubicBezTo>
                <a:lnTo>
                  <a:pt x="1141" y="5173"/>
                </a:lnTo>
                <a:cubicBezTo>
                  <a:pt x="1141" y="5222"/>
                  <a:pt x="1114" y="5255"/>
                  <a:pt x="1087" y="5255"/>
                </a:cubicBezTo>
                <a:lnTo>
                  <a:pt x="989" y="5255"/>
                </a:lnTo>
                <a:cubicBezTo>
                  <a:pt x="956" y="5255"/>
                  <a:pt x="935" y="5222"/>
                  <a:pt x="935" y="5173"/>
                </a:cubicBezTo>
                <a:lnTo>
                  <a:pt x="898" y="1648"/>
                </a:lnTo>
                <a:cubicBezTo>
                  <a:pt x="898" y="1599"/>
                  <a:pt x="871" y="1566"/>
                  <a:pt x="844" y="1566"/>
                </a:cubicBezTo>
                <a:lnTo>
                  <a:pt x="763" y="1566"/>
                </a:lnTo>
                <a:close/>
                <a:moveTo>
                  <a:pt x="9391" y="2806"/>
                </a:moveTo>
                <a:cubicBezTo>
                  <a:pt x="12307" y="2806"/>
                  <a:pt x="14668" y="6406"/>
                  <a:pt x="14668" y="10834"/>
                </a:cubicBezTo>
                <a:cubicBezTo>
                  <a:pt x="14668" y="15262"/>
                  <a:pt x="12307" y="18859"/>
                  <a:pt x="9391" y="18859"/>
                </a:cubicBezTo>
                <a:cubicBezTo>
                  <a:pt x="6475" y="18859"/>
                  <a:pt x="4116" y="15262"/>
                  <a:pt x="4116" y="10834"/>
                </a:cubicBezTo>
                <a:cubicBezTo>
                  <a:pt x="4116" y="6406"/>
                  <a:pt x="6480" y="2806"/>
                  <a:pt x="9391" y="2806"/>
                </a:cubicBezTo>
                <a:close/>
                <a:moveTo>
                  <a:pt x="9391" y="3291"/>
                </a:moveTo>
                <a:cubicBezTo>
                  <a:pt x="6653" y="3291"/>
                  <a:pt x="4435" y="6669"/>
                  <a:pt x="4435" y="10834"/>
                </a:cubicBezTo>
                <a:cubicBezTo>
                  <a:pt x="4435" y="14999"/>
                  <a:pt x="6653" y="18374"/>
                  <a:pt x="9391" y="18374"/>
                </a:cubicBezTo>
                <a:cubicBezTo>
                  <a:pt x="12129" y="18374"/>
                  <a:pt x="14349" y="14999"/>
                  <a:pt x="14349" y="10834"/>
                </a:cubicBezTo>
                <a:cubicBezTo>
                  <a:pt x="14349" y="6669"/>
                  <a:pt x="12129" y="3291"/>
                  <a:pt x="9391" y="3291"/>
                </a:cubicBezTo>
                <a:close/>
                <a:moveTo>
                  <a:pt x="20365" y="4483"/>
                </a:moveTo>
                <a:cubicBezTo>
                  <a:pt x="19641" y="4483"/>
                  <a:pt x="19128" y="5583"/>
                  <a:pt x="19128" y="6947"/>
                </a:cubicBezTo>
                <a:cubicBezTo>
                  <a:pt x="19128" y="7892"/>
                  <a:pt x="19338" y="9049"/>
                  <a:pt x="19754" y="9674"/>
                </a:cubicBezTo>
                <a:cubicBezTo>
                  <a:pt x="19975" y="10002"/>
                  <a:pt x="20061" y="10447"/>
                  <a:pt x="20056" y="10924"/>
                </a:cubicBezTo>
                <a:lnTo>
                  <a:pt x="19933" y="20626"/>
                </a:lnTo>
                <a:cubicBezTo>
                  <a:pt x="19927" y="20888"/>
                  <a:pt x="20067" y="21103"/>
                  <a:pt x="20240" y="21103"/>
                </a:cubicBezTo>
                <a:lnTo>
                  <a:pt x="20493" y="21103"/>
                </a:lnTo>
                <a:cubicBezTo>
                  <a:pt x="20666" y="21103"/>
                  <a:pt x="20802" y="20888"/>
                  <a:pt x="20802" y="20626"/>
                </a:cubicBezTo>
                <a:lnTo>
                  <a:pt x="20672" y="10916"/>
                </a:lnTo>
                <a:cubicBezTo>
                  <a:pt x="20666" y="10448"/>
                  <a:pt x="20753" y="9994"/>
                  <a:pt x="20974" y="9666"/>
                </a:cubicBezTo>
                <a:cubicBezTo>
                  <a:pt x="21390" y="9050"/>
                  <a:pt x="21600" y="7884"/>
                  <a:pt x="21600" y="6947"/>
                </a:cubicBezTo>
                <a:cubicBezTo>
                  <a:pt x="21600" y="5592"/>
                  <a:pt x="21088" y="4483"/>
                  <a:pt x="20365" y="4483"/>
                </a:cubicBezTo>
                <a:close/>
              </a:path>
            </a:pathLst>
          </a:custGeom>
          <a:solidFill>
            <a:srgbClr val="7030A0"/>
          </a:solidFill>
          <a:ln w="12700">
            <a:miter lim="400000"/>
          </a:ln>
        </p:spPr>
        <p:txBody>
          <a:bodyPr lIns="25400" tIns="25400" rIns="25400" bIns="25400" anchor="ctr">
            <a:noAutofit/>
          </a:bodyPr>
          <a:lstStyle/>
          <a:p>
            <a:pPr marL="0" marR="0" lvl="0" indent="0" algn="l" defTabSz="41275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3595C6-F9F5-4B4C-A318-D6729158E498}"/>
              </a:ext>
            </a:extLst>
          </p:cNvPr>
          <p:cNvSpPr txBox="1"/>
          <p:nvPr/>
        </p:nvSpPr>
        <p:spPr>
          <a:xfrm>
            <a:off x="9867635" y="2839903"/>
            <a:ext cx="2275554" cy="147732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Cuenta de Desarrollo de Recursos Geotérmicos </a:t>
            </a:r>
            <a:r>
              <a:rPr kumimoji="0" lang="es" sz="1800" b="0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(GRDA)</a:t>
            </a:r>
            <a:br>
              <a:rPr kumimoji="0" lang="es" sz="1800" b="0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 $4.4 millones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49EB65-FF7A-4DA7-BD87-9FBC6F58C02E}"/>
              </a:ext>
            </a:extLst>
          </p:cNvPr>
          <p:cNvSpPr txBox="1"/>
          <p:nvPr/>
        </p:nvSpPr>
        <p:spPr>
          <a:xfrm>
            <a:off x="9867634" y="4748188"/>
            <a:ext cx="2267273" cy="120032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Programa de Energías Renovables para la Agricultura </a:t>
            </a:r>
            <a:r>
              <a:rPr kumimoji="0" lang="es" sz="1800" b="0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(REAP)</a:t>
            </a:r>
            <a:b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 $3 millones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4C1C87D-F290-441C-8451-6FEE330EA398}"/>
              </a:ext>
            </a:extLst>
          </p:cNvPr>
          <p:cNvSpPr txBox="1"/>
          <p:nvPr/>
        </p:nvSpPr>
        <p:spPr>
          <a:xfrm>
            <a:off x="6096000" y="4815616"/>
            <a:ext cx="2241992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Programa de Transporte Limpio </a:t>
            </a:r>
            <a:r>
              <a:rPr kumimoji="0" lang="es" sz="1800" b="0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(CTP) </a:t>
            </a:r>
            <a:b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$316.7 millones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4D9BB5-2AC5-4FF5-A30D-47802650E06A}"/>
              </a:ext>
            </a:extLst>
          </p:cNvPr>
          <p:cNvSpPr txBox="1"/>
          <p:nvPr/>
        </p:nvSpPr>
        <p:spPr>
          <a:xfrm>
            <a:off x="6096000" y="1399937"/>
            <a:ext cx="2066372" cy="120032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Ley de Trabajos con Energía Limpia, K-12 </a:t>
            </a:r>
            <a:r>
              <a:rPr kumimoji="0" lang="es" sz="1800" b="0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(Proposición 39)</a:t>
            </a:r>
            <a:br>
              <a:rPr kumimoji="0" lang="es" sz="1800" b="0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 $409.2 millones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69FC3C8-8635-4194-AAC7-1AE42AAD9BF9}"/>
              </a:ext>
            </a:extLst>
          </p:cNvPr>
          <p:cNvSpPr txBox="1"/>
          <p:nvPr/>
        </p:nvSpPr>
        <p:spPr>
          <a:xfrm>
            <a:off x="6095999" y="2964486"/>
            <a:ext cx="2066373" cy="147732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Subvención para el Desafío del Gobierno Local (LGCG</a:t>
            </a:r>
            <a:br>
              <a:rPr kumimoji="0" lang="es" sz="1800" b="0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 $2.7 millones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EC0B1B1-C57F-4E5E-BB73-8A4D9312FC59}"/>
              </a:ext>
            </a:extLst>
          </p:cNvPr>
          <p:cNvSpPr txBox="1"/>
          <p:nvPr/>
        </p:nvSpPr>
        <p:spPr>
          <a:xfrm>
            <a:off x="2011676" y="1461339"/>
            <a:ext cx="2379062" cy="9233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Nueva Asociación de Viviendas Solares </a:t>
            </a:r>
            <a:r>
              <a:rPr kumimoji="0" lang="es" sz="1800" b="0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(NSHP)</a:t>
            </a:r>
            <a:b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$37.2 millones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CC51769-F73F-4C45-92B1-6545CB3E4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9867634" y="1342761"/>
            <a:ext cx="2275555" cy="120032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Programa de Inversión en la Producción de Alimentos </a:t>
            </a:r>
            <a:r>
              <a:rPr kumimoji="0" lang="es" sz="1800" b="0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(FPIP)</a:t>
            </a:r>
            <a:b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 $79.6 millones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EB964E2-1999-4BD9-9614-A35D1DA1F57C}"/>
              </a:ext>
            </a:extLst>
          </p:cNvPr>
          <p:cNvSpPr txBox="1"/>
          <p:nvPr/>
        </p:nvSpPr>
        <p:spPr>
          <a:xfrm>
            <a:off x="4280898" y="5996759"/>
            <a:ext cx="4136256" cy="52322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Tx/>
              <a:buFontTx/>
              <a:buNone/>
              <a:defRPr/>
            </a:pPr>
            <a:r>
              <a:rPr kumimoji="0" lang="es" sz="2800" b="1" i="0" u="none" strike="noStrike" kern="1200" cap="none" spc="0" normalizeH="0" baseline="0" noProof="0" dirty="0">
                <a:solidFill>
                  <a:srgbClr val="17406D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Tahoma"/>
                <a:ea typeface="Tahoma"/>
                <a:cs typeface="Tahoma"/>
              </a:rPr>
              <a:t>*A partir de diciembre de 2021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8C4BBD-51F8-4F4C-B2E1-A6774E4982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1" y="131698"/>
            <a:ext cx="10598891" cy="1038840"/>
          </a:xfrm>
        </p:spPr>
        <p:txBody>
          <a:bodyPr>
            <a:noAutofit/>
          </a:bodyPr>
          <a:lstStyle/>
          <a:p>
            <a:pPr rtl="0"/>
            <a:r>
              <a:rPr lang="es" sz="44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Inversiones de $1.1 mil millones en las DAC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FCACB33-0B30-41E2-9650-C1377B9F310C}"/>
              </a:ext>
            </a:extLst>
          </p:cNvPr>
          <p:cNvSpPr txBox="1"/>
          <p:nvPr/>
        </p:nvSpPr>
        <p:spPr>
          <a:xfrm>
            <a:off x="3049361" y="3244334"/>
            <a:ext cx="6098720" cy="36933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03F9342-E67E-4E0F-97BF-432216A3E949}"/>
              </a:ext>
            </a:extLst>
          </p:cNvPr>
          <p:cNvSpPr txBox="1"/>
          <p:nvPr/>
        </p:nvSpPr>
        <p:spPr>
          <a:xfrm>
            <a:off x="2066584" y="2955607"/>
            <a:ext cx="2379062" cy="120032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Programa sobre Cargo por Inversiones en Programas Eléctricos </a:t>
            </a:r>
            <a:r>
              <a:rPr kumimoji="0" lang="es" sz="1800" b="0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(EPIC)</a:t>
            </a:r>
            <a:b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Calibri"/>
                <a:cs typeface="+mn-cs"/>
              </a:rPr>
              <a:t>$172.6 millones</a:t>
            </a: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6" name="Graphic 5" descr="Lightning bolt with solid fill">
            <a:extLst>
              <a:ext uri="{FF2B5EF4-FFF2-40B4-BE49-F238E27FC236}">
                <a16:creationId xmlns:a16="http://schemas.microsoft.com/office/drawing/2014/main" id="{70ABD20E-F32F-47EB-A06D-B82736B230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62612" y="3063643"/>
            <a:ext cx="914400" cy="91440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46C512DB-0F22-4EBF-B228-BAACC26C5003}"/>
              </a:ext>
            </a:extLst>
          </p:cNvPr>
          <p:cNvSpPr txBox="1"/>
          <p:nvPr/>
        </p:nvSpPr>
        <p:spPr>
          <a:xfrm>
            <a:off x="2089482" y="4543561"/>
            <a:ext cx="2140459" cy="148588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Programa de Investigación y Desarrollo del Gas Natural </a:t>
            </a:r>
            <a:r>
              <a:rPr kumimoji="0" lang="es" sz="1800" b="0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(PIER)</a:t>
            </a:r>
            <a:b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s" sz="1800" b="1" i="0" u="none" strike="noStrike" kern="1200" cap="none" spc="0" normalizeH="0" baseline="0" noProof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Calibri"/>
                <a:cs typeface="Arial"/>
              </a:rPr>
              <a:t>$33.3 millones</a:t>
            </a: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8" name="Graphic 7" descr="Water with solid fill">
            <a:extLst>
              <a:ext uri="{FF2B5EF4-FFF2-40B4-BE49-F238E27FC236}">
                <a16:creationId xmlns:a16="http://schemas.microsoft.com/office/drawing/2014/main" id="{5466007F-CFFD-4529-97C2-8F67F0C5D5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62612" y="4747659"/>
            <a:ext cx="914400" cy="91440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CF0E26-352C-4344-B771-F087FEB86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0119" y="175283"/>
            <a:ext cx="10688100" cy="1038840"/>
          </a:xfrm>
        </p:spPr>
        <p:txBody>
          <a:bodyPr>
            <a:noAutofit/>
          </a:bodyPr>
          <a:lstStyle/>
          <a:p>
            <a:pPr rtl="0"/>
            <a:r>
              <a:rPr lang="es" sz="44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Porcentaje de financiación de los lugares de proyectos en las DAC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EC336B-73FB-4899-8FED-EDBAC29F943E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>
          <a:xfrm>
            <a:off x="10868722" y="6281897"/>
            <a:ext cx="970156" cy="403052"/>
          </a:xfrm>
        </p:spPr>
        <p:txBody>
          <a:bodyPr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200" b="0" i="0" u="none" strike="noStrike" kern="1200" cap="none" spc="0" normalizeH="0" baseline="0" noProof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7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8843D773-AFD5-0F8C-35DB-4F3265AA5D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2088" y="1274204"/>
            <a:ext cx="9941009" cy="547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632364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73D33D-ECB6-A443-84A3-DEDE07C9B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973" y="3204562"/>
            <a:ext cx="3743678" cy="1038840"/>
          </a:xfrm>
        </p:spPr>
        <p:txBody>
          <a:bodyPr>
            <a:noAutofit/>
          </a:bodyPr>
          <a:lstStyle/>
          <a:p>
            <a:pPr rtl="0"/>
            <a:r>
              <a:rPr lang="es" sz="44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Mapa de los lugares de los proyectos financiados con subvenciones en las DAC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C19190-3ABC-7343-A3F3-B8FA0D109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200" b="0" i="0" u="none" strike="noStrike" kern="1200" cap="none" spc="0" normalizeH="0" baseline="0" noProof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8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EF46C2-FAAB-49CC-B046-90D49D0FFC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1332" y="0"/>
            <a:ext cx="6858000" cy="6858000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24004DB3-3C6F-8DE1-D2F7-C36A8AD648ED}"/>
              </a:ext>
            </a:extLst>
          </p:cNvPr>
          <p:cNvSpPr txBox="1"/>
          <p:nvPr/>
        </p:nvSpPr>
        <p:spPr>
          <a:xfrm>
            <a:off x="7061200" y="144856"/>
            <a:ext cx="3367889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18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Inversiones de la Comisión de Energía de California en comunidades desfavorecidas</a:t>
            </a:r>
            <a:endParaRPr lang="en-US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8C2C065-D702-7E7C-FA27-F126A7B0D05C}"/>
              </a:ext>
            </a:extLst>
          </p:cNvPr>
          <p:cNvSpPr txBox="1"/>
          <p:nvPr/>
        </p:nvSpPr>
        <p:spPr>
          <a:xfrm>
            <a:off x="7185938" y="797543"/>
            <a:ext cx="343377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CalEnviroScreen 3.0 El 25% de las puntuaciones más altas</a:t>
            </a:r>
            <a:endParaRPr lang="en-US" sz="140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C3E24DB-95D7-FE35-5DAE-19FFA89C2E7A}"/>
              </a:ext>
            </a:extLst>
          </p:cNvPr>
          <p:cNvSpPr txBox="1"/>
          <p:nvPr/>
        </p:nvSpPr>
        <p:spPr>
          <a:xfrm>
            <a:off x="6787080" y="1111676"/>
            <a:ext cx="343377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Inversiones hasta diciembre de 2021</a:t>
            </a:r>
            <a:endParaRPr lang="en-US" sz="140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0BD5A6B-EDA7-B6D7-15DD-2CEBFC923783}"/>
              </a:ext>
            </a:extLst>
          </p:cNvPr>
          <p:cNvSpPr txBox="1"/>
          <p:nvPr/>
        </p:nvSpPr>
        <p:spPr>
          <a:xfrm>
            <a:off x="7161797" y="1446480"/>
            <a:ext cx="343377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Ley de ayuda a la conservación de la energía</a:t>
            </a:r>
            <a:endParaRPr lang="en-US" sz="140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385E338E-1B07-E8CF-868A-6E05F10FE03C}"/>
              </a:ext>
            </a:extLst>
          </p:cNvPr>
          <p:cNvSpPr txBox="1"/>
          <p:nvPr/>
        </p:nvSpPr>
        <p:spPr>
          <a:xfrm>
            <a:off x="7173867" y="1726682"/>
            <a:ext cx="343377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Programa de inversión en producción de alimentos</a:t>
            </a:r>
            <a:endParaRPr lang="en-US" sz="140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176D854-7AF1-2801-ECC6-D6449D478119}"/>
              </a:ext>
            </a:extLst>
          </p:cNvPr>
          <p:cNvSpPr txBox="1"/>
          <p:nvPr/>
        </p:nvSpPr>
        <p:spPr>
          <a:xfrm>
            <a:off x="7183189" y="1981303"/>
            <a:ext cx="343377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Programa de Transportes Limpios</a:t>
            </a:r>
            <a:endParaRPr lang="en-US" sz="140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2DD6E9E-F099-9603-2A76-1DA400FE5407}"/>
              </a:ext>
            </a:extLst>
          </p:cNvPr>
          <p:cNvSpPr txBox="1"/>
          <p:nvPr/>
        </p:nvSpPr>
        <p:spPr>
          <a:xfrm>
            <a:off x="7183189" y="2248714"/>
            <a:ext cx="343377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Programa de la Propuesta 39</a:t>
            </a:r>
            <a:endParaRPr lang="en-US" sz="140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BA0EBE4-8C37-F40E-963E-8620B9A20504}"/>
              </a:ext>
            </a:extLst>
          </p:cNvPr>
          <p:cNvSpPr txBox="1"/>
          <p:nvPr/>
        </p:nvSpPr>
        <p:spPr>
          <a:xfrm>
            <a:off x="7161797" y="2531129"/>
            <a:ext cx="343377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Programa de subvenciones y préstamos geotérmicos</a:t>
            </a:r>
            <a:endParaRPr lang="en-US" sz="140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33168747-DD3E-239E-5C0B-E6DB942B90C5}"/>
              </a:ext>
            </a:extLst>
          </p:cNvPr>
          <p:cNvSpPr txBox="1"/>
          <p:nvPr/>
        </p:nvSpPr>
        <p:spPr>
          <a:xfrm>
            <a:off x="7161797" y="2807795"/>
            <a:ext cx="3457919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Programa de energías renovables para la agricultura</a:t>
            </a:r>
            <a:endParaRPr lang="en-US" sz="140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509A760F-832E-C2E9-C1C7-08249B9DFE23}"/>
              </a:ext>
            </a:extLst>
          </p:cNvPr>
          <p:cNvSpPr txBox="1"/>
          <p:nvPr/>
        </p:nvSpPr>
        <p:spPr>
          <a:xfrm>
            <a:off x="7161797" y="3065952"/>
            <a:ext cx="343377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Programa de Desafío para Gobiernos Locales</a:t>
            </a: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1549938315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1F97F-D0ED-11E2-93D3-9616B6B94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s" sz="44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Recursos de financiación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AD435B-945A-D8C2-40EA-3D89A4C71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0969" y="1168344"/>
            <a:ext cx="11251307" cy="4688847"/>
          </a:xfrm>
        </p:spPr>
        <p:txBody>
          <a:bodyPr vert="horz" lIns="91440" tIns="45720" rIns="91440" bIns="45720" rtlCol="0" anchor="t">
            <a:noAutofit/>
          </a:bodyPr>
          <a:lstStyle/>
          <a:p>
            <a:pPr rtl="0">
              <a:lnSpc>
                <a:spcPct val="120000"/>
              </a:lnSpc>
              <a:spcAft>
                <a:spcPts val="1600"/>
              </a:spcAft>
              <a:buNone/>
            </a:pPr>
            <a:r>
              <a:rPr lang="es" sz="3200" b="1" i="0" u="none" strike="noStrike" dirty="0">
                <a:highlight>
                  <a:srgbClr val="000000">
                    <a:alpha val="0"/>
                  </a:srgbClr>
                </a:highlight>
                <a:latin typeface="Arial Nova"/>
              </a:rPr>
              <a:t>Suscríbase para recibir los correos de la Comisión de Energía de California: </a:t>
            </a:r>
            <a:r>
              <a:rPr lang="es" sz="3200" b="0" i="0" u="none" strike="noStrike" dirty="0">
                <a:highlight>
                  <a:srgbClr val="000000">
                    <a:alpha val="0"/>
                  </a:srgbClr>
                </a:highlight>
                <a:latin typeface="Arial Nova"/>
              </a:rPr>
              <a:t>seleccione "RFP, Solicitations, Contracts, Funding Announcements" en: </a:t>
            </a:r>
            <a:r>
              <a:rPr lang="es" sz="2800" b="0" i="0" u="none" strike="noStrike" dirty="0">
                <a:highlight>
                  <a:srgbClr val="000000">
                    <a:alpha val="0"/>
                  </a:srgbClr>
                </a:highlight>
                <a:latin typeface="Arial Nova"/>
                <a:hlinkClick r:id="rId2"/>
              </a:rPr>
              <a:t>https://public.govdelivery.com/accounts/CNRA/signup/31719</a:t>
            </a:r>
            <a:endParaRPr lang="en-US" sz="2800" dirty="0"/>
          </a:p>
          <a:p>
            <a:pPr rtl="0">
              <a:lnSpc>
                <a:spcPct val="120000"/>
              </a:lnSpc>
              <a:spcAft>
                <a:spcPts val="1600"/>
              </a:spcAft>
              <a:buNone/>
            </a:pPr>
            <a:r>
              <a:rPr lang="es" sz="3200" b="1" i="0" u="none" strike="noStrike" dirty="0">
                <a:highlight>
                  <a:srgbClr val="000000">
                    <a:alpha val="0"/>
                  </a:srgbClr>
                </a:highlight>
                <a:latin typeface="Arial Nova"/>
              </a:rPr>
              <a:t>Regístrese en Empower Innovation: </a:t>
            </a:r>
            <a:r>
              <a:rPr lang="es" sz="3200" b="0" i="0" u="none" strike="noStrike" dirty="0">
                <a:highlight>
                  <a:srgbClr val="000000">
                    <a:alpha val="0"/>
                  </a:srgbClr>
                </a:highlight>
                <a:latin typeface="Arial Nova"/>
              </a:rPr>
              <a:t>plataforma en línea que pone en contacto a posibles socios de proyectos y ofrece oportunidades de financiación en: </a:t>
            </a:r>
            <a:r>
              <a:rPr lang="es" sz="3200" b="0" i="0" u="none" strike="noStrike" dirty="0">
                <a:highlight>
                  <a:srgbClr val="000000">
                    <a:alpha val="0"/>
                  </a:srgbClr>
                </a:highlight>
                <a:latin typeface="Arial Nova"/>
                <a:hlinkClick r:id="rId3"/>
              </a:rPr>
              <a:t>Empowerinnovation.net</a:t>
            </a:r>
            <a:endParaRPr lang="en-US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43B1B0-F8D2-981F-CA6E-8561D3DD0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200" b="0" i="0" u="none" strike="noStrike" kern="1200" cap="none" spc="0" normalizeH="0" baseline="0" noProof="0">
                <a:solidFill>
                  <a:srgbClr val="071D28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9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EFF9">
                  <a:lumMod val="1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2898419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FBD7A-5F2C-40FB-A00E-24C7BA181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1" y="237067"/>
            <a:ext cx="10676949" cy="1034172"/>
          </a:xfrm>
        </p:spPr>
        <p:txBody>
          <a:bodyPr>
            <a:noAutofit/>
          </a:bodyPr>
          <a:lstStyle/>
          <a:p>
            <a:pPr rtl="0"/>
            <a:r>
              <a:rPr lang="es" sz="36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Informe de la política energética integrada (IEPR)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21DC7-F333-4BA5-9AA6-4A56690D4D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253681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 rtl="0" fontAlgn="base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" sz="40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Obligatoria</a:t>
            </a:r>
          </a:p>
          <a:p>
            <a:pPr algn="l" rtl="0" fontAlgn="base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" sz="40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Bienal</a:t>
            </a:r>
          </a:p>
          <a:p>
            <a:pPr algn="l" rtl="0" fontAlgn="base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" sz="4000" b="0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El año par es una "actualización"</a:t>
            </a:r>
          </a:p>
          <a:p>
            <a:pPr rtl="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" sz="4000" b="0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Recomendaciones al Gobernador y a la Legislatura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0DD104-F0BB-4EC4-982F-65F589E806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393902"/>
            <a:ext cx="5840627" cy="5059034"/>
          </a:xfrm>
        </p:spPr>
        <p:txBody>
          <a:bodyPr vert="horz" lIns="91440" tIns="45720" rIns="91440" bIns="45720" rtlCol="0" anchor="t">
            <a:noAutofit/>
          </a:bodyPr>
          <a:lstStyle/>
          <a:p>
            <a:pPr rtl="0"/>
            <a:r>
              <a:rPr lang="es" sz="2400" b="0" i="0" u="none" strike="noStrike">
                <a:solidFill>
                  <a:srgbClr val="376092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Código de Recursos Públicos, artículo 25301(a):  "Al menos cada dos años, la </a:t>
            </a:r>
            <a:r>
              <a:rPr lang="es" sz="2400" b="1" i="0" u="none" strike="noStrike">
                <a:solidFill>
                  <a:srgbClr val="376092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comisión llevará a cabo evaluaciones y previsiones</a:t>
            </a:r>
            <a:r>
              <a:rPr lang="es" sz="2400" b="0" i="0" u="none" strike="noStrike">
                <a:solidFill>
                  <a:srgbClr val="376092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de todos los aspectos del suministro, la producción, el transporte, la entrega y distribución, la demanda y los precios de la industria energética.</a:t>
            </a:r>
          </a:p>
          <a:p>
            <a:pPr rtl="0"/>
            <a:r>
              <a:rPr lang="es" sz="2400" b="0" i="0" u="none" strike="noStrike">
                <a:solidFill>
                  <a:srgbClr val="376092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 La comisión utilizará estas evaluaciones y previsiones </a:t>
            </a:r>
            <a:r>
              <a:rPr lang="es" sz="2400" b="1" i="0" u="none" strike="noStrike">
                <a:solidFill>
                  <a:srgbClr val="376092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para</a:t>
            </a:r>
            <a:r>
              <a:rPr lang="es" sz="2400" b="0" i="0" u="none" strike="noStrike">
                <a:solidFill>
                  <a:srgbClr val="376092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</a:t>
            </a:r>
            <a:r>
              <a:rPr lang="es" sz="2400" b="1" i="0" u="none" strike="noStrike">
                <a:solidFill>
                  <a:srgbClr val="376092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desarrollar políticas energéticas que conserven los recursos, protejan el medio ambiente, garanticen la confiabilidad energética, mejoren la economía del estado y protejan la salud y la seguridad públicas</a:t>
            </a:r>
            <a:r>
              <a:rPr lang="es" sz="2400" b="0" i="0" u="none" strike="noStrike">
                <a:solidFill>
                  <a:srgbClr val="376092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".</a:t>
            </a:r>
            <a:endParaRPr lang="en-US">
              <a:latin typeface="Arial"/>
              <a:cs typeface="Arial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74E757-D680-48BA-BAD4-8B8A7C753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523720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s" sz="44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Cronograma del IEPR de equidad 2022 </a:t>
            </a:r>
          </a:p>
        </p:txBody>
      </p:sp>
      <p:sp>
        <p:nvSpPr>
          <p:cNvPr id="3" name="Content Placeholder 2" descr="Chart showing 3 phases with key dates for IEPR proceeding: Phase 1 Develop Scope, Phase 2 Collect Information, Phase 3 Develop Report. "/>
          <p:cNvSpPr>
            <a:spLocks noGrp="1"/>
          </p:cNvSpPr>
          <p:nvPr>
            <p:ph idx="1"/>
          </p:nvPr>
        </p:nvSpPr>
        <p:spPr>
          <a:xfrm>
            <a:off x="922151" y="1614673"/>
            <a:ext cx="10431649" cy="496900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US">
              <a:cs typeface="Arial"/>
            </a:endParaRPr>
          </a:p>
          <a:p>
            <a:pPr marL="0" indent="0">
              <a:buNone/>
            </a:pPr>
            <a:endParaRPr lang="en-US">
              <a:solidFill>
                <a:srgbClr val="FF0000"/>
              </a:solidFill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11</a:t>
            </a:r>
            <a:endParaRPr lang="en-US"/>
          </a:p>
        </p:txBody>
      </p:sp>
      <p:pic>
        <p:nvPicPr>
          <p:cNvPr id="7" name="Picture 6" descr="proposed schedule&#10;Phase 1: develop scope&#10;- seek public comment on scoping order March 2022&#10;- adopt order instituting investigation for 2022 IEPR Update April 2022&#10;&#10;Phase 2: collect information&#10;- Public Workshops  April 2022-Dec 2022&#10;Phase 3: develop report&#10;- draft available for public comment oct 2022&#10;- final draft available for public comment Jan 2023&#10;- cec considers report for adoption Feb 2023">
            <a:extLst>
              <a:ext uri="{FF2B5EF4-FFF2-40B4-BE49-F238E27FC236}">
                <a16:creationId xmlns:a16="http://schemas.microsoft.com/office/drawing/2014/main" id="{AC1EBC94-B2FE-44FD-9AF7-FC731CAFFC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7338" y="1388099"/>
            <a:ext cx="9804502" cy="509324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2B1A2EA-FEB8-5C82-940B-4B48E7FA1531}"/>
              </a:ext>
            </a:extLst>
          </p:cNvPr>
          <p:cNvSpPr txBox="1"/>
          <p:nvPr/>
        </p:nvSpPr>
        <p:spPr>
          <a:xfrm>
            <a:off x="1399821" y="1379046"/>
            <a:ext cx="5482759" cy="461665"/>
          </a:xfrm>
          <a:prstGeom prst="rect">
            <a:avLst/>
          </a:prstGeom>
          <a:solidFill>
            <a:srgbClr val="A8D18D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24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Fase 1: Desarrollar el alcance</a:t>
            </a:r>
            <a:endParaRPr lang="en-US" sz="2400" b="1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E12675FE-A3B2-16ED-1BF6-94F546210FE3}"/>
              </a:ext>
            </a:extLst>
          </p:cNvPr>
          <p:cNvSpPr txBox="1"/>
          <p:nvPr/>
        </p:nvSpPr>
        <p:spPr>
          <a:xfrm>
            <a:off x="1399822" y="3468528"/>
            <a:ext cx="4557358" cy="461665"/>
          </a:xfrm>
          <a:prstGeom prst="rect">
            <a:avLst/>
          </a:prstGeom>
          <a:solidFill>
            <a:srgbClr val="BCD6EF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24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Fase 2: Reunir información</a:t>
            </a:r>
            <a:endParaRPr lang="en-US" sz="2400" b="1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E23442D-3801-8D66-E2EB-BFACAB935B8C}"/>
              </a:ext>
            </a:extLst>
          </p:cNvPr>
          <p:cNvSpPr txBox="1"/>
          <p:nvPr/>
        </p:nvSpPr>
        <p:spPr>
          <a:xfrm>
            <a:off x="1399822" y="4354717"/>
            <a:ext cx="5006566" cy="461665"/>
          </a:xfrm>
          <a:prstGeom prst="rect">
            <a:avLst/>
          </a:prstGeom>
          <a:solidFill>
            <a:srgbClr val="B9BBFE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24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Fase 3: Desarrollar el informe</a:t>
            </a:r>
            <a:endParaRPr lang="en-US" sz="2400" b="1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C11D26BF-4BD7-4C08-9424-FC19D3CC0D95}"/>
              </a:ext>
            </a:extLst>
          </p:cNvPr>
          <p:cNvSpPr txBox="1"/>
          <p:nvPr/>
        </p:nvSpPr>
        <p:spPr>
          <a:xfrm>
            <a:off x="1935726" y="1925779"/>
            <a:ext cx="5133315" cy="707886"/>
          </a:xfrm>
          <a:prstGeom prst="rect">
            <a:avLst/>
          </a:prstGeom>
          <a:solidFill>
            <a:srgbClr val="E1EFDA"/>
          </a:solidFill>
        </p:spPr>
        <p:txBody>
          <a:bodyPr wrap="square" rtlCol="0">
            <a:noAutofit/>
          </a:bodyPr>
          <a:lstStyle/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s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Solicitar comentarios del público sobre el borrador de la orden de alcance</a:t>
            </a:r>
            <a:endParaRPr lang="en-US" b="1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4D31460F-BBDF-00B0-94D3-351A1E171FFF}"/>
              </a:ext>
            </a:extLst>
          </p:cNvPr>
          <p:cNvSpPr txBox="1"/>
          <p:nvPr/>
        </p:nvSpPr>
        <p:spPr>
          <a:xfrm>
            <a:off x="1881348" y="2624328"/>
            <a:ext cx="5366216" cy="775175"/>
          </a:xfrm>
          <a:prstGeom prst="rect">
            <a:avLst/>
          </a:prstGeom>
          <a:solidFill>
            <a:srgbClr val="E1EFDA"/>
          </a:solidFill>
        </p:spPr>
        <p:txBody>
          <a:bodyPr wrap="square" rtlCol="0">
            <a:noAutofit/>
          </a:bodyPr>
          <a:lstStyle/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s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Adoptar la orden de apertura de la investigación para la actualización del IEPR 2022</a:t>
            </a:r>
            <a:endParaRPr lang="en-US" b="1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51E822F-3451-2A65-99DF-4A98DD97120F}"/>
              </a:ext>
            </a:extLst>
          </p:cNvPr>
          <p:cNvSpPr txBox="1"/>
          <p:nvPr/>
        </p:nvSpPr>
        <p:spPr>
          <a:xfrm>
            <a:off x="7627545" y="2714546"/>
            <a:ext cx="3197117" cy="400110"/>
          </a:xfrm>
          <a:prstGeom prst="rect">
            <a:avLst/>
          </a:prstGeom>
          <a:solidFill>
            <a:srgbClr val="E1EFDA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2000" b="1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Abril de 2022</a:t>
            </a:r>
            <a:endParaRPr lang="en-US" sz="2000" b="1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0F141899-BE39-9655-1B52-EA08A1489DE6}"/>
              </a:ext>
            </a:extLst>
          </p:cNvPr>
          <p:cNvSpPr txBox="1"/>
          <p:nvPr/>
        </p:nvSpPr>
        <p:spPr>
          <a:xfrm>
            <a:off x="7587251" y="1840711"/>
            <a:ext cx="3204927" cy="400110"/>
          </a:xfrm>
          <a:prstGeom prst="rect">
            <a:avLst/>
          </a:prstGeom>
          <a:solidFill>
            <a:srgbClr val="E1EFDA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2000" b="1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Marzo de 2022</a:t>
            </a:r>
            <a:endParaRPr lang="en-US" sz="2000" b="1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E373362-935D-0C73-A8C6-B92D82E239FF}"/>
              </a:ext>
            </a:extLst>
          </p:cNvPr>
          <p:cNvSpPr txBox="1"/>
          <p:nvPr/>
        </p:nvSpPr>
        <p:spPr>
          <a:xfrm>
            <a:off x="7644112" y="3863280"/>
            <a:ext cx="3527728" cy="400110"/>
          </a:xfrm>
          <a:prstGeom prst="rect">
            <a:avLst/>
          </a:prstGeom>
          <a:solidFill>
            <a:srgbClr val="DEEAF7"/>
          </a:solidFill>
        </p:spPr>
        <p:txBody>
          <a:bodyPr wrap="square" rtlCol="0">
            <a:noAutofit/>
          </a:bodyPr>
          <a:lstStyle/>
          <a:p>
            <a:pPr rtl="0"/>
            <a:r>
              <a:rPr lang="es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Abril de 2022 - Diciembre de 2022</a:t>
            </a:r>
            <a:endParaRPr lang="en-US" b="1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38D6AE2-A0B7-D47A-1847-CD82B6A5CB2C}"/>
              </a:ext>
            </a:extLst>
          </p:cNvPr>
          <p:cNvSpPr txBox="1"/>
          <p:nvPr/>
        </p:nvSpPr>
        <p:spPr>
          <a:xfrm>
            <a:off x="1802962" y="3948299"/>
            <a:ext cx="3527728" cy="400110"/>
          </a:xfrm>
          <a:prstGeom prst="rect">
            <a:avLst/>
          </a:prstGeom>
          <a:solidFill>
            <a:srgbClr val="DEEAF7"/>
          </a:solidFill>
        </p:spPr>
        <p:txBody>
          <a:bodyPr wrap="square" rtlCol="0">
            <a:noAutofit/>
          </a:bodyPr>
          <a:lstStyle/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s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Talleres públicos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7423D778-6308-D7E1-8A42-5FDDF85A461A}"/>
              </a:ext>
            </a:extLst>
          </p:cNvPr>
          <p:cNvSpPr txBox="1"/>
          <p:nvPr/>
        </p:nvSpPr>
        <p:spPr>
          <a:xfrm>
            <a:off x="1802962" y="4795938"/>
            <a:ext cx="5266079" cy="503959"/>
          </a:xfrm>
          <a:prstGeom prst="rect">
            <a:avLst/>
          </a:prstGeom>
          <a:solidFill>
            <a:srgbClr val="CFD9FF"/>
          </a:solidFill>
        </p:spPr>
        <p:txBody>
          <a:bodyPr wrap="square" rtlCol="0">
            <a:noAutofit/>
          </a:bodyPr>
          <a:lstStyle/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s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Borrador disponible para comentarios del público</a:t>
            </a:r>
            <a:endParaRPr lang="es-419" b="1" dirty="0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4531731F-4416-1D0C-440D-6229B1F9DB6B}"/>
              </a:ext>
            </a:extLst>
          </p:cNvPr>
          <p:cNvSpPr txBox="1"/>
          <p:nvPr/>
        </p:nvSpPr>
        <p:spPr>
          <a:xfrm>
            <a:off x="1793761" y="5357943"/>
            <a:ext cx="4534612" cy="707886"/>
          </a:xfrm>
          <a:prstGeom prst="rect">
            <a:avLst/>
          </a:prstGeom>
          <a:solidFill>
            <a:srgbClr val="CFD9FF"/>
          </a:solidFill>
        </p:spPr>
        <p:txBody>
          <a:bodyPr wrap="square" rtlCol="0">
            <a:noAutofit/>
          </a:bodyPr>
          <a:lstStyle/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s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Borrador final disponible para comentarios del público</a:t>
            </a:r>
            <a:endParaRPr lang="es-419" b="1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4C653BF7-DA51-D93D-FB43-74105608D59A}"/>
              </a:ext>
            </a:extLst>
          </p:cNvPr>
          <p:cNvSpPr txBox="1"/>
          <p:nvPr/>
        </p:nvSpPr>
        <p:spPr>
          <a:xfrm>
            <a:off x="1778000" y="5908172"/>
            <a:ext cx="5266079" cy="591273"/>
          </a:xfrm>
          <a:prstGeom prst="rect">
            <a:avLst/>
          </a:prstGeom>
          <a:solidFill>
            <a:srgbClr val="CFD9FF"/>
          </a:solidFill>
        </p:spPr>
        <p:txBody>
          <a:bodyPr wrap="square" rtlCol="0">
            <a:noAutofit/>
          </a:bodyPr>
          <a:lstStyle/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s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La CEC analiza el informe para su posterior adopción</a:t>
            </a:r>
            <a:endParaRPr lang="es-419" b="1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287E8C57-96C5-1071-DC9D-0C1DA7ED67C8}"/>
              </a:ext>
            </a:extLst>
          </p:cNvPr>
          <p:cNvSpPr txBox="1"/>
          <p:nvPr/>
        </p:nvSpPr>
        <p:spPr>
          <a:xfrm>
            <a:off x="7636487" y="4834488"/>
            <a:ext cx="3213684" cy="400110"/>
          </a:xfrm>
          <a:prstGeom prst="rect">
            <a:avLst/>
          </a:prstGeom>
          <a:solidFill>
            <a:srgbClr val="CFD9FF"/>
          </a:solidFill>
        </p:spPr>
        <p:txBody>
          <a:bodyPr wrap="square" rtlCol="0">
            <a:noAutofit/>
          </a:bodyPr>
          <a:lstStyle/>
          <a:p>
            <a:pPr rtl="0"/>
            <a:r>
              <a:rPr lang="es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Octubre</a:t>
            </a:r>
            <a:r>
              <a:rPr lang="es" sz="20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 de 2022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16A5470F-25D7-FEE4-EFB5-F3324028F701}"/>
              </a:ext>
            </a:extLst>
          </p:cNvPr>
          <p:cNvSpPr txBox="1"/>
          <p:nvPr/>
        </p:nvSpPr>
        <p:spPr>
          <a:xfrm>
            <a:off x="7636302" y="5322967"/>
            <a:ext cx="3213684" cy="400110"/>
          </a:xfrm>
          <a:prstGeom prst="rect">
            <a:avLst/>
          </a:prstGeom>
          <a:solidFill>
            <a:srgbClr val="CFD9FF"/>
          </a:solidFill>
        </p:spPr>
        <p:txBody>
          <a:bodyPr wrap="square" rtlCol="0">
            <a:noAutofit/>
          </a:bodyPr>
          <a:lstStyle/>
          <a:p>
            <a:pPr rtl="0"/>
            <a:r>
              <a:rPr lang="es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Enero de 2023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EEF06D69-9029-E110-70EB-DE9814492B17}"/>
              </a:ext>
            </a:extLst>
          </p:cNvPr>
          <p:cNvSpPr txBox="1"/>
          <p:nvPr/>
        </p:nvSpPr>
        <p:spPr>
          <a:xfrm>
            <a:off x="7627545" y="6063533"/>
            <a:ext cx="3213684" cy="400110"/>
          </a:xfrm>
          <a:prstGeom prst="rect">
            <a:avLst/>
          </a:prstGeom>
          <a:solidFill>
            <a:srgbClr val="CFD9FF"/>
          </a:solidFill>
        </p:spPr>
        <p:txBody>
          <a:bodyPr wrap="square" rtlCol="0">
            <a:noAutofit/>
          </a:bodyPr>
          <a:lstStyle/>
          <a:p>
            <a:pPr rtl="0"/>
            <a:r>
              <a:rPr lang="es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Febrero de 2023</a:t>
            </a:r>
          </a:p>
        </p:txBody>
      </p:sp>
    </p:spTree>
    <p:extLst>
      <p:ext uri="{BB962C8B-B14F-4D97-AF65-F5344CB8AC3E}">
        <p14:creationId xmlns:p14="http://schemas.microsoft.com/office/powerpoint/2010/main" val="4077035231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237067"/>
            <a:ext cx="10487378" cy="1038840"/>
          </a:xfrm>
        </p:spPr>
        <p:txBody>
          <a:bodyPr>
            <a:noAutofit/>
          </a:bodyPr>
          <a:lstStyle/>
          <a:p>
            <a:pPr rtl="0"/>
            <a:r>
              <a:rPr lang="es" sz="44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Obtenga información, haga comentarios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937" y="1275907"/>
            <a:ext cx="10966863" cy="2012795"/>
          </a:xfrm>
        </p:spPr>
        <p:txBody>
          <a:bodyPr vert="horz" lIns="91440" tIns="45720" rIns="91440" bIns="45720" rtlCol="0" anchor="t">
            <a:noAutofit/>
          </a:bodyPr>
          <a:lstStyle/>
          <a:p>
            <a:pPr rtl="0"/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Suscríbase al expediente del IEPR: </a:t>
            </a:r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  <a:hlinkClick r:id="rId3"/>
              </a:rPr>
              <a:t>https://www.energy.ca.gov/data-reports/reports/integrated-energy-policy-report</a:t>
            </a:r>
            <a:endParaRPr lang="en-US" sz="1600" dirty="0">
              <a:ea typeface="+mn-lt"/>
              <a:cs typeface="+mn-lt"/>
            </a:endParaRPr>
          </a:p>
          <a:p>
            <a:pPr rtl="0"/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Envíe sus comentarios:</a:t>
            </a:r>
          </a:p>
          <a:p>
            <a:pPr lvl="1" rtl="0"/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Opción 1: Correo electrónico </a:t>
            </a:r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hlinkClick r:id="rId4"/>
              </a:rPr>
              <a:t>public.advisor@energy.ca.gov</a:t>
            </a:r>
            <a:endParaRPr lang="en-US" sz="1600" dirty="0"/>
          </a:p>
          <a:p>
            <a:pPr lvl="1" rtl="0"/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Opción 2: </a:t>
            </a:r>
          </a:p>
          <a:p>
            <a:pPr lvl="2" rtl="0">
              <a:buFont typeface="Courier New" panose="02070309020205020404" pitchFamily="49" charset="0"/>
              <a:buChar char="o"/>
            </a:pPr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Visite el sitio web de la CEC en </a:t>
            </a:r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hlinkClick r:id="rId5"/>
              </a:rPr>
              <a:t>https://www.energy.ca.gov/</a:t>
            </a:r>
            <a:endParaRPr lang="en-US" sz="1600" dirty="0"/>
          </a:p>
          <a:p>
            <a:pPr lvl="2" rtl="0">
              <a:buFont typeface="Courier New" panose="02070309020205020404" pitchFamily="49" charset="0"/>
              <a:buChar char="o"/>
            </a:pPr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Escriba "IEPR" en el cuadro de búsqueda y haga clic en el primer enlace que aparezca en la lista</a:t>
            </a:r>
          </a:p>
          <a:p>
            <a:pPr lvl="2" rtl="0">
              <a:buFont typeface="Courier New" panose="02070309020205020404" pitchFamily="49" charset="0"/>
              <a:buChar char="o"/>
            </a:pPr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Desplácese hacia abajo y haga clic en “2022 Integrated Energy Policy Report Update” (Actualización del Informe de la política energética integrada 2022) y luego haga clic en "22-IEPR-04-Equity"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12</a:t>
            </a:r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F1F5E1A-1691-4D69-A684-D1ABA130DC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51671" y="3656602"/>
            <a:ext cx="5503606" cy="3156038"/>
          </a:xfrm>
          <a:prstGeom prst="rect">
            <a:avLst/>
          </a:prstGeom>
        </p:spPr>
      </p:pic>
      <p:pic>
        <p:nvPicPr>
          <p:cNvPr id="11" name="Graphic 10" descr="Arrow Right with solid fill">
            <a:extLst>
              <a:ext uri="{FF2B5EF4-FFF2-40B4-BE49-F238E27FC236}">
                <a16:creationId xmlns:a16="http://schemas.microsoft.com/office/drawing/2014/main" id="{FD63F71E-2042-4A52-93B8-008CE51A6F8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169572" y="4667692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862876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457" y="1536040"/>
            <a:ext cx="8069143" cy="475291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rtl="0">
              <a:buNone/>
            </a:pPr>
            <a:r>
              <a:rPr lang="es" sz="28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1) Participación regional</a:t>
            </a:r>
            <a:endParaRPr lang="en-US" sz="2800">
              <a:cs typeface="Arial"/>
            </a:endParaRPr>
          </a:p>
          <a:p>
            <a:pPr marL="0" indent="0">
              <a:buNone/>
            </a:pPr>
            <a:endParaRPr lang="en-US" sz="2800">
              <a:cs typeface="Arial"/>
            </a:endParaRPr>
          </a:p>
          <a:p>
            <a:pPr marL="0" indent="0" rtl="0">
              <a:buNone/>
            </a:pPr>
            <a:r>
              <a:rPr lang="es" sz="28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2) Marco de equidad y justicia ambiental</a:t>
            </a:r>
            <a:endParaRPr lang="en-US" sz="2800">
              <a:cs typeface="Arial"/>
            </a:endParaRPr>
          </a:p>
          <a:p>
            <a:pPr marL="0" indent="0">
              <a:buNone/>
            </a:pPr>
            <a:endParaRPr lang="en-US" sz="2800">
              <a:cs typeface="Arial"/>
            </a:endParaRPr>
          </a:p>
          <a:p>
            <a:pPr marL="0" indent="0" rtl="0">
              <a:buNone/>
            </a:pPr>
            <a:r>
              <a:rPr lang="es" sz="2800" b="0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3) Herramienta de evaluación y plan de acción</a:t>
            </a:r>
          </a:p>
          <a:p>
            <a:pPr marL="457200" lvl="1" indent="0">
              <a:buNone/>
            </a:pPr>
            <a:endParaRPr lang="en-US" sz="2800">
              <a:cs typeface="Arial"/>
            </a:endParaRPr>
          </a:p>
          <a:p>
            <a:pPr marL="0" indent="0" rtl="0">
              <a:buNone/>
            </a:pPr>
            <a:r>
              <a:rPr lang="es" sz="28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4) Indicadores de equidad</a:t>
            </a:r>
            <a:endParaRPr lang="en-US" sz="2800">
              <a:cs typeface="Arial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7520" y="125095"/>
            <a:ext cx="10814480" cy="1038840"/>
          </a:xfrm>
        </p:spPr>
        <p:txBody>
          <a:bodyPr>
            <a:noAutofit/>
          </a:bodyPr>
          <a:lstStyle/>
          <a:p>
            <a:pPr rtl="0"/>
            <a:r>
              <a:rPr lang="es" sz="44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Actualización del IEPR de 2022: Equidad y justicia ambiental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200" b="0" i="0" u="none" strike="noStrike" kern="1200" cap="none" spc="0" normalizeH="0" baseline="0" noProof="0">
                <a:solidFill>
                  <a:srgbClr val="071D28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13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EFF9">
                  <a:lumMod val="1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" name="Graphic 7" descr="Puzzle pieces with solid fill">
            <a:extLst>
              <a:ext uri="{FF2B5EF4-FFF2-40B4-BE49-F238E27FC236}">
                <a16:creationId xmlns:a16="http://schemas.microsoft.com/office/drawing/2014/main" id="{10B47142-2CC7-4E41-9383-77B2111EAD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39406" y="2430966"/>
            <a:ext cx="3611137" cy="3611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449209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200" b="0" i="0" u="none" strike="noStrike" kern="1200" cap="none" spc="0" normalizeH="0" baseline="0" noProof="0">
                <a:solidFill>
                  <a:srgbClr val="071D28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14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EFF9">
                  <a:lumMod val="1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CD4C3F8-021C-47B8-A7E9-F918B98718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5018" y="-29641"/>
            <a:ext cx="6377041" cy="6858000"/>
          </a:xfrm>
          <a:prstGeom prst="rect">
            <a:avLst/>
          </a:prstGeom>
        </p:spPr>
      </p:pic>
      <p:pic>
        <p:nvPicPr>
          <p:cNvPr id="14" name="Graphic 13" descr="Arrow Right with solid fill">
            <a:extLst>
              <a:ext uri="{FF2B5EF4-FFF2-40B4-BE49-F238E27FC236}">
                <a16:creationId xmlns:a16="http://schemas.microsoft.com/office/drawing/2014/main" id="{326C28EF-2CFC-4EC0-BCAE-0C9C3B323D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074020" y="4443761"/>
            <a:ext cx="914400" cy="914400"/>
          </a:xfrm>
          <a:prstGeom prst="rect">
            <a:avLst/>
          </a:prstGeom>
        </p:spPr>
      </p:pic>
      <p:pic>
        <p:nvPicPr>
          <p:cNvPr id="20" name="Graphic 19" descr="Line arrow: Straight with solid fill">
            <a:extLst>
              <a:ext uri="{FF2B5EF4-FFF2-40B4-BE49-F238E27FC236}">
                <a16:creationId xmlns:a16="http://schemas.microsoft.com/office/drawing/2014/main" id="{6FD016F4-11EC-45FB-AFEA-D622B1AA14C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033538" y="3750047"/>
            <a:ext cx="914400" cy="914400"/>
          </a:xfrm>
          <a:prstGeom prst="rect">
            <a:avLst/>
          </a:prstGeom>
        </p:spPr>
      </p:pic>
      <p:pic>
        <p:nvPicPr>
          <p:cNvPr id="21" name="Graphic 20" descr="Line arrow: Straight with solid fill">
            <a:extLst>
              <a:ext uri="{FF2B5EF4-FFF2-40B4-BE49-F238E27FC236}">
                <a16:creationId xmlns:a16="http://schemas.microsoft.com/office/drawing/2014/main" id="{91B45DF0-4437-434C-99AE-D0D2C5A518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432582" y="5064512"/>
            <a:ext cx="914400" cy="9144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6D7B9E6D-7182-49E3-9208-C3FB0EFA9D5E}"/>
              </a:ext>
            </a:extLst>
          </p:cNvPr>
          <p:cNvSpPr txBox="1"/>
          <p:nvPr/>
        </p:nvSpPr>
        <p:spPr>
          <a:xfrm>
            <a:off x="9451061" y="5290879"/>
            <a:ext cx="2129884" cy="4616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es" sz="2400" b="1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6/29 Imperial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E9112A7-020E-4D8A-B3D8-F4E7DA13BB37}"/>
              </a:ext>
            </a:extLst>
          </p:cNvPr>
          <p:cNvSpPr txBox="1"/>
          <p:nvPr/>
        </p:nvSpPr>
        <p:spPr>
          <a:xfrm>
            <a:off x="7613150" y="3745582"/>
            <a:ext cx="2828329" cy="4616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es" sz="2400" b="1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7/20 Condado de Kern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64A9516-7A27-4544-A8AC-B1C4DDCA69C7}"/>
              </a:ext>
            </a:extLst>
          </p:cNvPr>
          <p:cNvSpPr txBox="1"/>
          <p:nvPr/>
        </p:nvSpPr>
        <p:spPr>
          <a:xfrm>
            <a:off x="1401336" y="4433614"/>
            <a:ext cx="2129884" cy="4616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es" sz="2400" b="1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8/31 Oxnard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D11A23E2-B25F-D069-AC68-5920C0236A4D}"/>
              </a:ext>
            </a:extLst>
          </p:cNvPr>
          <p:cNvSpPr txBox="1"/>
          <p:nvPr/>
        </p:nvSpPr>
        <p:spPr>
          <a:xfrm>
            <a:off x="6173743" y="-29641"/>
            <a:ext cx="2716039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4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Regiones de la Cuarta Evaluación del Cambio Climático</a:t>
            </a:r>
            <a:endParaRPr lang="en-US" sz="1400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E83AF97A-0245-F1F1-2644-129EA32F1F7B}"/>
              </a:ext>
            </a:extLst>
          </p:cNvPr>
          <p:cNvSpPr txBox="1"/>
          <p:nvPr/>
        </p:nvSpPr>
        <p:spPr>
          <a:xfrm>
            <a:off x="6778422" y="626645"/>
            <a:ext cx="1759986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Costa Norte</a:t>
            </a:r>
            <a:endParaRPr lang="en-US" sz="90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E1424BC-B16E-E116-29FB-048160ECD5C2}"/>
              </a:ext>
            </a:extLst>
          </p:cNvPr>
          <p:cNvSpPr txBox="1"/>
          <p:nvPr/>
        </p:nvSpPr>
        <p:spPr>
          <a:xfrm>
            <a:off x="6769369" y="804692"/>
            <a:ext cx="1759986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Montañas de Sierra Nevada</a:t>
            </a:r>
            <a:endParaRPr lang="en-US" sz="90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7D46713-634F-EAFB-8D28-7FFF8E8CA734}"/>
              </a:ext>
            </a:extLst>
          </p:cNvPr>
          <p:cNvSpPr txBox="1"/>
          <p:nvPr/>
        </p:nvSpPr>
        <p:spPr>
          <a:xfrm>
            <a:off x="6767564" y="981295"/>
            <a:ext cx="1759986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Área de la Bahía de San Francisco</a:t>
            </a:r>
            <a:endParaRPr lang="en-US" sz="90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EB43131-68FC-EA6E-DDED-583C0383F16E}"/>
              </a:ext>
            </a:extLst>
          </p:cNvPr>
          <p:cNvSpPr txBox="1"/>
          <p:nvPr/>
        </p:nvSpPr>
        <p:spPr>
          <a:xfrm>
            <a:off x="6767564" y="1156289"/>
            <a:ext cx="1759986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Valle de Sacramento</a:t>
            </a:r>
            <a:endParaRPr lang="en-US" sz="90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17B6401D-E260-00A9-4397-51902EBF8942}"/>
              </a:ext>
            </a:extLst>
          </p:cNvPr>
          <p:cNvSpPr txBox="1"/>
          <p:nvPr/>
        </p:nvSpPr>
        <p:spPr>
          <a:xfrm>
            <a:off x="6780740" y="1353787"/>
            <a:ext cx="1759986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Valle de San Joaquín</a:t>
            </a:r>
            <a:endParaRPr lang="en-US" sz="90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A3F79251-A653-A827-A267-36C019050F57}"/>
              </a:ext>
            </a:extLst>
          </p:cNvPr>
          <p:cNvSpPr txBox="1"/>
          <p:nvPr/>
        </p:nvSpPr>
        <p:spPr>
          <a:xfrm>
            <a:off x="6783646" y="1541219"/>
            <a:ext cx="1759986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Costa Central</a:t>
            </a:r>
            <a:endParaRPr lang="en-US" sz="90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8EB433D5-A5B6-841F-DA1F-2901BA10541F}"/>
              </a:ext>
            </a:extLst>
          </p:cNvPr>
          <p:cNvSpPr txBox="1"/>
          <p:nvPr/>
        </p:nvSpPr>
        <p:spPr>
          <a:xfrm>
            <a:off x="6782895" y="1705384"/>
            <a:ext cx="1759986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Interior del Sur/Mar Salton</a:t>
            </a:r>
            <a:endParaRPr lang="en-US" sz="90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3929DDE-8AC2-4986-BFEC-7A2BB6AC8212}"/>
              </a:ext>
            </a:extLst>
          </p:cNvPr>
          <p:cNvSpPr txBox="1"/>
          <p:nvPr/>
        </p:nvSpPr>
        <p:spPr>
          <a:xfrm>
            <a:off x="6780628" y="1867142"/>
            <a:ext cx="1759986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9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Los Ángeles</a:t>
            </a:r>
            <a:endParaRPr lang="en-US" sz="900" dirty="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C89E2A2D-5374-CFB6-B7E0-07E0D25D9880}"/>
              </a:ext>
            </a:extLst>
          </p:cNvPr>
          <p:cNvSpPr txBox="1"/>
          <p:nvPr/>
        </p:nvSpPr>
        <p:spPr>
          <a:xfrm>
            <a:off x="6780628" y="2068465"/>
            <a:ext cx="1759986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San Diego</a:t>
            </a:r>
            <a:endParaRPr lang="en-US" sz="90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5CBD3580-9598-DAA0-B4C8-0838A4A57059}"/>
              </a:ext>
            </a:extLst>
          </p:cNvPr>
          <p:cNvSpPr txBox="1"/>
          <p:nvPr/>
        </p:nvSpPr>
        <p:spPr>
          <a:xfrm>
            <a:off x="6767564" y="2287532"/>
            <a:ext cx="1759986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Límite del condado</a:t>
            </a:r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4205047735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491" y="1451696"/>
            <a:ext cx="12075390" cy="51218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rtl="0">
              <a:buNone/>
            </a:pPr>
            <a:r>
              <a:rPr lang="es" sz="2400" b="1" i="0" u="none" strike="noStrike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Propósito:</a:t>
            </a:r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 Base de referencia exhaustiva para toda la agencia </a:t>
            </a:r>
            <a:endParaRPr lang="en-US"/>
          </a:p>
          <a:p>
            <a:pPr marL="0" indent="0">
              <a:buNone/>
            </a:pPr>
            <a:endParaRPr lang="en-US">
              <a:cs typeface="Arial"/>
            </a:endParaRPr>
          </a:p>
          <a:p>
            <a:pPr marL="0" indent="0" rtl="0">
              <a:buNone/>
            </a:pPr>
            <a:r>
              <a:rPr lang="es" sz="2400" b="1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Visión:</a:t>
            </a:r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Todos los californianos se benefician de un futuro energético limpio sin importar su raza, ingresos o ubicación.</a:t>
            </a:r>
          </a:p>
          <a:p>
            <a:pPr marL="0" indent="0">
              <a:buNone/>
            </a:pPr>
            <a:endParaRPr lang="en-US">
              <a:cs typeface="Arial"/>
            </a:endParaRPr>
          </a:p>
          <a:p>
            <a:pPr marL="0" indent="0" rtl="0">
              <a:buNone/>
            </a:pPr>
            <a:r>
              <a:rPr lang="es" sz="2400" b="1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Componentes: </a:t>
            </a:r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Definiciones, principios/valores orientativos, mejores prácticas</a:t>
            </a:r>
            <a:endParaRPr lang="en-US"/>
          </a:p>
          <a:p>
            <a:endParaRPr lang="en-US">
              <a:cs typeface="Arial"/>
            </a:endParaRPr>
          </a:p>
          <a:p>
            <a:pPr marL="0" indent="0" rtl="0">
              <a:buNone/>
            </a:pPr>
            <a:r>
              <a:rPr lang="es" sz="2400" b="1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Influenciado por:</a:t>
            </a:r>
          </a:p>
          <a:p>
            <a:pPr lvl="1" rtl="0">
              <a:buFont typeface="Courier New"/>
              <a:buChar char="o"/>
            </a:pPr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Principios de Jemez</a:t>
            </a:r>
          </a:p>
          <a:p>
            <a:pPr lvl="1" rtl="0">
              <a:buFont typeface="Courier New"/>
              <a:buChar char="o"/>
            </a:pPr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Marco de equidad de DACAG</a:t>
            </a:r>
          </a:p>
          <a:p>
            <a:pPr lvl="1" rtl="0">
              <a:buFont typeface="Courier New"/>
              <a:buChar char="o"/>
            </a:pPr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Principios de CEJA</a:t>
            </a:r>
          </a:p>
          <a:p>
            <a:pPr lvl="1" rtl="0">
              <a:buFont typeface="Courier New"/>
              <a:buChar char="o"/>
            </a:pPr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Orientación del Instituto Greenlining</a:t>
            </a:r>
          </a:p>
          <a:p>
            <a:pPr lvl="1" rtl="0">
              <a:buFont typeface="Courier New"/>
              <a:buChar char="o"/>
            </a:pPr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Material de agencias estatales</a:t>
            </a:r>
          </a:p>
          <a:p>
            <a:pPr lvl="1" rtl="0">
              <a:buFont typeface="Courier New"/>
              <a:buChar char="o"/>
            </a:pPr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Iniciativa Justice40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78317"/>
            <a:ext cx="10790329" cy="1038840"/>
          </a:xfrm>
        </p:spPr>
        <p:txBody>
          <a:bodyPr>
            <a:noAutofit/>
          </a:bodyPr>
          <a:lstStyle/>
          <a:p>
            <a:pPr rtl="0"/>
            <a:r>
              <a:rPr lang="es" sz="44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Marco de equidad y justicia ambiental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200" b="0" i="0" u="none" strike="noStrike" kern="1200" cap="none" spc="0" normalizeH="0" baseline="0" noProof="0">
                <a:solidFill>
                  <a:srgbClr val="071D28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15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EFF9">
                  <a:lumMod val="1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7471316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D54393-3095-4847-8F6B-AC36DEE4E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237067"/>
            <a:ext cx="10272281" cy="1038840"/>
          </a:xfrm>
        </p:spPr>
        <p:txBody>
          <a:bodyPr>
            <a:noAutofit/>
          </a:bodyPr>
          <a:lstStyle/>
          <a:p>
            <a:pPr rtl="0"/>
            <a:r>
              <a:rPr lang="es" sz="44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Próximos pasos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8859DD-9552-47A4-9DA6-3921611CF0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8107" y="1842629"/>
            <a:ext cx="10397674" cy="3782250"/>
          </a:xfrm>
        </p:spPr>
        <p:txBody>
          <a:bodyPr vert="horz" lIns="91440" tIns="45720" rIns="91440" bIns="45720" rtlCol="0" anchor="t">
            <a:noAutofit/>
          </a:bodyPr>
          <a:lstStyle/>
          <a:p>
            <a:pPr rtl="0"/>
            <a:r>
              <a:rPr lang="es" sz="4000" b="0" i="0" u="none" strike="noStrike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El borrador del marco se compartirá para que el público lo comente antes de </a:t>
            </a:r>
            <a:r>
              <a:rPr lang="es" sz="4000" b="1" i="0" u="none" strike="noStrike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octubre de 2022</a:t>
            </a:r>
          </a:p>
          <a:p>
            <a:pPr lvl="1" rtl="0">
              <a:buFont typeface="Courier New" panose="02070309020205020404" pitchFamily="49" charset="0"/>
              <a:buChar char="o"/>
            </a:pPr>
            <a:r>
              <a:rPr lang="es" sz="4000" b="0" i="0" u="none" strike="noStrike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¿Estamos avanzando en la dirección correcta?  </a:t>
            </a:r>
            <a:endParaRPr lang="en-US" sz="4000">
              <a:cs typeface="Arial"/>
            </a:endParaRPr>
          </a:p>
          <a:p>
            <a:pPr lvl="1" rtl="0">
              <a:buFont typeface="Courier New" panose="02070309020205020404" pitchFamily="49" charset="0"/>
              <a:buChar char="o"/>
            </a:pPr>
            <a:r>
              <a:rPr lang="es" sz="4000" b="0" i="0" u="none" strike="noStrike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¿Qué falta? </a:t>
            </a:r>
            <a:endParaRPr lang="en-US" sz="4000">
              <a:cs typeface="Arial"/>
            </a:endParaRPr>
          </a:p>
          <a:p>
            <a:pPr lvl="1" rtl="0">
              <a:buFont typeface="Courier New" panose="02070309020205020404" pitchFamily="49" charset="0"/>
              <a:buChar char="o"/>
            </a:pPr>
            <a:r>
              <a:rPr lang="es" sz="4000" b="0" i="0" u="none" strike="noStrike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¿Qué recursos recomienda?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9F0412-3EF8-462A-A90F-3C77164FE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809999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3.1.12"/>
  <p:tag name="AS_OS" val="Unix 5.4.209.116"/>
  <p:tag name="AS_RELEASE_DATE" val="2020.03.14"/>
  <p:tag name="AS_TITLE" val="Aspose.Slides for .NET Standard 2.0"/>
  <p:tag name="AS_VERSION" val="20.3"/>
</p:tagLst>
</file>

<file path=ppt/theme/theme1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2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3.xml><?xml version="1.0" encoding="utf-8"?>
<a:theme xmlns:a="http://schemas.openxmlformats.org/drawingml/2006/main" name="Content: blank background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AF470B7-4331-9747-8595-3EF89398B172}"/>
    </a:ext>
  </a:extLst>
</a:theme>
</file>

<file path=ppt/theme/theme4.xml><?xml version="1.0" encoding="utf-8"?>
<a:theme xmlns:a="http://schemas.openxmlformats.org/drawingml/2006/main" name="Blank: Blac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D4AADE59-C35C-A140-B257-2E4365C638F0}"/>
    </a:ext>
  </a:extLst>
</a:theme>
</file>

<file path=ppt/theme/theme5.xml><?xml version="1.0" encoding="utf-8"?>
<a:theme xmlns:a="http://schemas.openxmlformats.org/drawingml/2006/main" name="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7E2F548-F85F-094D-8DDA-3AF7BD174F24}"/>
    </a:ext>
  </a:extLst>
</a:theme>
</file>

<file path=ppt/theme/theme6.xml><?xml version="1.0" encoding="utf-8"?>
<a:theme xmlns:a="http://schemas.openxmlformats.org/drawingml/2006/main" name="1_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7.xml><?xml version="1.0" encoding="utf-8"?>
<a:theme xmlns:a="http://schemas.openxmlformats.org/drawingml/2006/main" name="5_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8.xml><?xml version="1.0" encoding="utf-8"?>
<a:theme xmlns:a="http://schemas.openxmlformats.org/drawingml/2006/main" name="2_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C_Official_PowerPoint_Template_2022" id="{97B261A8-FA1D-CC45-8F13-C3B4C34E8759}" vid="{1EAD7FEC-F96C-2543-B586-5302BC546936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Arial"/>
        <a:cs typeface="Arial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Arial"/>
        <a:cs typeface="Arial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067c814-4b34-462c-a21d-c185ff6548d2">
      <UserInfo>
        <DisplayName>Gallardo, Noemi@Energy</DisplayName>
        <AccountId>112</AccountId>
        <AccountType/>
      </UserInfo>
      <UserInfo>
        <DisplayName>Kravitz, Raquel@Energy</DisplayName>
        <AccountId>16</AccountId>
        <AccountType/>
      </UserInfo>
    </SharedWithUsers>
    <TaxCatchAll xmlns="5067c814-4b34-462c-a21d-c185ff6548d2" xsi:nil="true"/>
    <lcf76f155ced4ddcb4097134ff3c332f xmlns="7e1f4629-6a99-4b26-8df2-23532d5a629b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035B3AE4864A40836092ECE6EC44D2" ma:contentTypeVersion="16" ma:contentTypeDescription="Create a new document." ma:contentTypeScope="" ma:versionID="d8e1e5e8238e805bec29c66ac73b77f3">
  <xsd:schema xmlns:xsd="http://www.w3.org/2001/XMLSchema" xmlns:xs="http://www.w3.org/2001/XMLSchema" xmlns:p="http://schemas.microsoft.com/office/2006/metadata/properties" xmlns:ns2="7e1f4629-6a99-4b26-8df2-23532d5a629b" xmlns:ns3="5067c814-4b34-462c-a21d-c185ff6548d2" targetNamespace="http://schemas.microsoft.com/office/2006/metadata/properties" ma:root="true" ma:fieldsID="671dc477983a87ac064898df7dd1daf5" ns2:_="" ns3:_="">
    <xsd:import namespace="7e1f4629-6a99-4b26-8df2-23532d5a629b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TaxCatchAll" minOccurs="0"/>
                <xsd:element ref="ns2:MediaServiceLocation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e1f4629-6a99-4b26-8df2-23532d5a62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96df981b-247c-4b11-954d-40cb195196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e0c1004b-b80a-4771-90fb-377c03c4c836}" ma:internalName="TaxCatchAll" ma:showField="CatchAllData" ma:web="5067c814-4b34-462c-a21d-c185ff654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B3D5CAA-559C-41EB-8A66-B062E011B7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6E627A7-8879-4DD6-ADF6-8C4F6EE8B27F}">
  <ds:schemaRefs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  <ds:schemaRef ds:uri="http://schemas.openxmlformats.org/package/2006/metadata/core-properties"/>
    <ds:schemaRef ds:uri="5067c814-4b34-462c-a21d-c185ff6548d2"/>
    <ds:schemaRef ds:uri="http://schemas.microsoft.com/office/2006/documentManagement/types"/>
    <ds:schemaRef ds:uri="7e1f4629-6a99-4b26-8df2-23532d5a629b"/>
    <ds:schemaRef ds:uri="http://purl.org/dc/terms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A9E8CAC-0A32-427C-943D-6EAC6A78EF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e1f4629-6a99-4b26-8df2-23532d5a629b"/>
    <ds:schemaRef ds:uri="5067c814-4b34-462c-a21d-c185ff654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CEC_Official_PowerPoint_Template_2020 (1)</Template>
  <TotalTime>218</TotalTime>
  <Words>1286</Words>
  <Application>Microsoft Office PowerPoint</Application>
  <PresentationFormat>Panorámica</PresentationFormat>
  <Paragraphs>152</Paragraphs>
  <Slides>16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8</vt:i4>
      </vt:variant>
      <vt:variant>
        <vt:lpstr>Títulos de diapositiva</vt:lpstr>
      </vt:variant>
      <vt:variant>
        <vt:i4>16</vt:i4>
      </vt:variant>
    </vt:vector>
  </HeadingPairs>
  <TitlesOfParts>
    <vt:vector size="32" baseType="lpstr">
      <vt:lpstr>Arial</vt:lpstr>
      <vt:lpstr>Arial Black</vt:lpstr>
      <vt:lpstr>Arial Nova</vt:lpstr>
      <vt:lpstr>Calibri</vt:lpstr>
      <vt:lpstr>Courier New</vt:lpstr>
      <vt:lpstr>Helvetica Neue Medium</vt:lpstr>
      <vt:lpstr>Tahoma</vt:lpstr>
      <vt:lpstr>Times New Roman</vt:lpstr>
      <vt:lpstr>Title/Section</vt:lpstr>
      <vt:lpstr>Content</vt:lpstr>
      <vt:lpstr>Content: blank background</vt:lpstr>
      <vt:lpstr>Blank: Black</vt:lpstr>
      <vt:lpstr>Blank: White</vt:lpstr>
      <vt:lpstr>1_Content</vt:lpstr>
      <vt:lpstr>5_Content</vt:lpstr>
      <vt:lpstr>2_Content</vt:lpstr>
      <vt:lpstr>Introducción al IEPR y al enfoque de la CEC sobre la equidad energética y la justicia ambiental  </vt:lpstr>
      <vt:lpstr>Presentación de PowerPoint</vt:lpstr>
      <vt:lpstr>Resolución sobre la diversidad de 2015</vt:lpstr>
      <vt:lpstr>2019 Iniciativa  Justicia Acceso Equidad Diversidad e Inclusión</vt:lpstr>
      <vt:lpstr>Programas de financiación para la equidad</vt:lpstr>
      <vt:lpstr>Inversiones de $1.1 mil millones en las DAC</vt:lpstr>
      <vt:lpstr>Porcentaje de financiación de los lugares de proyectos en las DAC</vt:lpstr>
      <vt:lpstr>Mapa de los lugares de los proyectos financiados con subvenciones en las DAC</vt:lpstr>
      <vt:lpstr>Recursos de financiación</vt:lpstr>
      <vt:lpstr>Informe de la política energética integrada (IEPR)</vt:lpstr>
      <vt:lpstr>Cronograma del IEPR de equidad 2022 </vt:lpstr>
      <vt:lpstr>Obtenga información, haga comentarios</vt:lpstr>
      <vt:lpstr>Actualización del IEPR de 2022: Equidad y justicia ambiental</vt:lpstr>
      <vt:lpstr>Presentación de PowerPoint</vt:lpstr>
      <vt:lpstr>Marco de equidad y justicia ambiental</vt:lpstr>
      <vt:lpstr>Próximos pasos</vt:lpstr>
    </vt:vector>
  </TitlesOfParts>
  <Company>California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Energy Commission</dc:title>
  <cp:lastModifiedBy>Margarita murillo</cp:lastModifiedBy>
  <cp:revision>45</cp:revision>
  <cp:lastPrinted>2019-12-11T23:19:58Z</cp:lastPrinted>
  <dcterms:created xsi:type="dcterms:W3CDTF">2020-03-06T19:07:21Z</dcterms:created>
  <dcterms:modified xsi:type="dcterms:W3CDTF">2022-09-21T17:36:28Z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0x010100B2035B3AE4864A40836092ECE6EC44D2</vt:lpwstr>
  </property>
  <property fmtid="{D5CDD505-2E9C-101B-9397-08002B2CF9AE}" pid="3" name="MediaServiceImageTags">
    <vt:lpwstr/>
  </property>
</Properties>
</file>