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25"/>
  </p:notesMasterIdLst>
  <p:handoutMasterIdLst>
    <p:handoutMasterId r:id="rId26"/>
  </p:handoutMasterIdLst>
  <p:sldIdLst>
    <p:sldId id="258" r:id="rId9"/>
    <p:sldId id="257" r:id="rId10"/>
    <p:sldId id="259" r:id="rId11"/>
    <p:sldId id="274" r:id="rId12"/>
    <p:sldId id="260" r:id="rId13"/>
    <p:sldId id="264" r:id="rId14"/>
    <p:sldId id="272" r:id="rId15"/>
    <p:sldId id="262" r:id="rId16"/>
    <p:sldId id="273" r:id="rId17"/>
    <p:sldId id="275" r:id="rId18"/>
    <p:sldId id="261" r:id="rId19"/>
    <p:sldId id="263" r:id="rId20"/>
    <p:sldId id="269" r:id="rId21"/>
    <p:sldId id="268" r:id="rId22"/>
    <p:sldId id="270" r:id="rId23"/>
    <p:sldId id="27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26C9C-2CC3-9FDE-A827-4FD918A0F5C3}" v="14" dt="2021-01-29T14:55:58.939"/>
    <p1510:client id="{20A74F9E-CEC5-8D73-39EE-5262D60532DE}" v="6" dt="2021-01-29T15:03:15.390"/>
    <p1510:client id="{6CE69F20-E9D9-0C8C-E3DA-A30F7BA12ECF}" v="4" dt="2021-01-29T15:05:37.115"/>
    <p1510:client id="{C6E97295-2CED-6C7A-1049-4957026A20FE}" v="43" dt="2021-01-19T09:12:49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702" autoAdjust="0"/>
  </p:normalViewPr>
  <p:slideViewPr>
    <p:cSldViewPr snapToGrid="0">
      <p:cViewPr varScale="1">
        <p:scale>
          <a:sx n="56" d="100"/>
          <a:sy n="56" d="100"/>
        </p:scale>
        <p:origin x="90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880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425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3/19/2021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3/19/2021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3/19/2021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3/19/2021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Kelvin.Ke@energy.ca.gov" TargetMode="External"/><Relationship Id="rId2" Type="http://schemas.openxmlformats.org/officeDocument/2006/relationships/hyperlink" Target="mailto:Robert.kennedy@energy.ca.gov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C18E9-4AFF-4608-BB99-4F288CA708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Forms and Instructions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F1A097-D33E-4CE1-9694-9C1037DBAC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For Submitting Electricity Demand Forecasts and Resource Plans</a:t>
            </a:r>
          </a:p>
          <a:p>
            <a:r>
              <a:rPr lang="en-US" dirty="0"/>
              <a:t>March 19, 2021</a:t>
            </a:r>
          </a:p>
        </p:txBody>
      </p:sp>
    </p:spTree>
    <p:extLst>
      <p:ext uri="{BB962C8B-B14F-4D97-AF65-F5344CB8AC3E}">
        <p14:creationId xmlns:p14="http://schemas.microsoft.com/office/powerpoint/2010/main" val="253436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155" y="109537"/>
            <a:ext cx="8537864" cy="114300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2785" y="1629657"/>
            <a:ext cx="9953978" cy="4866914"/>
          </a:xfrm>
        </p:spPr>
        <p:txBody>
          <a:bodyPr>
            <a:normAutofit/>
          </a:bodyPr>
          <a:lstStyle/>
          <a:p>
            <a:r>
              <a:rPr lang="en-US" sz="2800" dirty="0"/>
              <a:t>Introduction &amp; Overview</a:t>
            </a:r>
          </a:p>
          <a:p>
            <a:r>
              <a:rPr lang="en-US" sz="2800" dirty="0"/>
              <a:t>Demand Forms Review</a:t>
            </a:r>
          </a:p>
          <a:p>
            <a:r>
              <a:rPr lang="en-US" sz="2800" dirty="0"/>
              <a:t>Supply Forms Review </a:t>
            </a:r>
          </a:p>
          <a:p>
            <a:r>
              <a:rPr lang="en-US" sz="2800" dirty="0"/>
              <a:t>Docket Procedures</a:t>
            </a:r>
          </a:p>
          <a:p>
            <a:r>
              <a:rPr lang="en-US" sz="2800" dirty="0"/>
              <a:t>Important Dates and Next Steps </a:t>
            </a:r>
          </a:p>
          <a:p>
            <a:pPr marL="0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Gotham HTF Book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2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347F1-4DD5-4592-8FD6-133198725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Regulations and Authority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EA8EC-90DD-43F9-AC57-30692F555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536" y="1621972"/>
            <a:ext cx="9953978" cy="4446134"/>
          </a:xfrm>
        </p:spPr>
        <p:txBody>
          <a:bodyPr/>
          <a:lstStyle/>
          <a:p>
            <a:r>
              <a:rPr lang="en-US" sz="2800" dirty="0"/>
              <a:t>California Public Resources Code </a:t>
            </a:r>
          </a:p>
          <a:p>
            <a:pPr lvl="1"/>
            <a:r>
              <a:rPr lang="en-US" sz="2800" dirty="0"/>
              <a:t>Section 25301 – Integrated Energy Policy Report</a:t>
            </a:r>
          </a:p>
          <a:p>
            <a:pPr lvl="1"/>
            <a:r>
              <a:rPr lang="en-US" sz="2800" dirty="0"/>
              <a:t>Sections 2516 and 2516.5 provide authority to collect information “on all forms of energy supply, demand…”</a:t>
            </a:r>
          </a:p>
          <a:p>
            <a:pPr lvl="1"/>
            <a:endParaRPr lang="en-US" sz="2800" dirty="0"/>
          </a:p>
          <a:p>
            <a:r>
              <a:rPr lang="en-US" sz="2800" dirty="0"/>
              <a:t>California Code of Regulations, Title 20</a:t>
            </a:r>
          </a:p>
          <a:p>
            <a:pPr lvl="1"/>
            <a:r>
              <a:rPr lang="en-US" sz="2800" dirty="0"/>
              <a:t>§ 1345 – Demand Forecasts</a:t>
            </a:r>
          </a:p>
          <a:p>
            <a:pPr lvl="1"/>
            <a:r>
              <a:rPr lang="en-US" sz="2800" dirty="0"/>
              <a:t>§ 1347 – Electricity Resource Plans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A7841-0C48-484C-A4A3-4E243B346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249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347F1-4DD5-4592-8FD6-133198725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EA8EC-90DD-43F9-AC57-30692F555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536" y="1621972"/>
            <a:ext cx="9953978" cy="4446134"/>
          </a:xfrm>
        </p:spPr>
        <p:txBody>
          <a:bodyPr/>
          <a:lstStyle/>
          <a:p>
            <a:r>
              <a:rPr lang="en-US" sz="2800" dirty="0"/>
              <a:t>CEC data request to load-serving entities (LSEs)</a:t>
            </a:r>
          </a:p>
          <a:p>
            <a:r>
              <a:rPr lang="en-US" sz="2800" dirty="0"/>
              <a:t>Staff report adopted every two years</a:t>
            </a:r>
          </a:p>
          <a:p>
            <a:r>
              <a:rPr lang="en-US" sz="2800" dirty="0"/>
              <a:t>Forms provide a template for data submission</a:t>
            </a:r>
          </a:p>
          <a:p>
            <a:r>
              <a:rPr lang="en-US" sz="2800" dirty="0"/>
              <a:t>Separate requests for:</a:t>
            </a:r>
          </a:p>
          <a:p>
            <a:pPr lvl="1"/>
            <a:r>
              <a:rPr lang="en-US" sz="2800" dirty="0"/>
              <a:t>Electricity demand forecasts</a:t>
            </a:r>
          </a:p>
          <a:p>
            <a:pPr lvl="1"/>
            <a:r>
              <a:rPr lang="en-US" sz="2800" dirty="0"/>
              <a:t>Electricity resource plans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A7841-0C48-484C-A4A3-4E243B346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137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7203E-6C98-454F-8ED5-F22A8E788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Demand Forecasts</a:t>
            </a:r>
          </a:p>
        </p:txBody>
      </p:sp>
    </p:spTree>
    <p:extLst>
      <p:ext uri="{BB962C8B-B14F-4D97-AF65-F5344CB8AC3E}">
        <p14:creationId xmlns:p14="http://schemas.microsoft.com/office/powerpoint/2010/main" val="2107146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Who Must File - Demand Forecasts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9A415-DD3E-4629-9510-09631D674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393371"/>
            <a:ext cx="9953978" cy="4783592"/>
          </a:xfrm>
        </p:spPr>
        <p:txBody>
          <a:bodyPr>
            <a:normAutofit/>
          </a:bodyPr>
          <a:lstStyle/>
          <a:p>
            <a:r>
              <a:rPr lang="en-US" sz="2800" dirty="0"/>
              <a:t>Investor-owned utilities (IOUs)</a:t>
            </a:r>
          </a:p>
          <a:p>
            <a:r>
              <a:rPr lang="en-US" sz="2800" dirty="0"/>
              <a:t>Publicly owned </a:t>
            </a:r>
            <a:r>
              <a:rPr lang="en-US" sz="2800" dirty="0" err="1"/>
              <a:t>utiltiies</a:t>
            </a:r>
            <a:r>
              <a:rPr lang="en-US" sz="2800" dirty="0"/>
              <a:t> (POUs)</a:t>
            </a:r>
          </a:p>
          <a:p>
            <a:r>
              <a:rPr lang="en-US" sz="2800" dirty="0"/>
              <a:t>Community choice aggregators (CCAs)</a:t>
            </a:r>
          </a:p>
          <a:p>
            <a:r>
              <a:rPr lang="en-US" sz="2800" dirty="0"/>
              <a:t>Electric service providers (ESPs)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/>
              <a:t>Exempt: LSEs with peak load less than 200 MW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908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information is requested?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9A415-DD3E-4629-9510-09631D674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393371"/>
            <a:ext cx="9953978" cy="4783592"/>
          </a:xfrm>
        </p:spPr>
        <p:txBody>
          <a:bodyPr>
            <a:normAutofit/>
          </a:bodyPr>
          <a:lstStyle/>
          <a:p>
            <a:r>
              <a:rPr lang="en-US" sz="2800" dirty="0"/>
              <a:t>Form 1: Historical and Forecasted Load</a:t>
            </a:r>
          </a:p>
          <a:p>
            <a:r>
              <a:rPr lang="en-US" sz="2800" dirty="0"/>
              <a:t>Form 2: Forecast Inputs / Drivers</a:t>
            </a:r>
          </a:p>
          <a:p>
            <a:r>
              <a:rPr lang="en-US" sz="2800" dirty="0"/>
              <a:t>Form 3: Load Modifier Impacts</a:t>
            </a:r>
          </a:p>
          <a:p>
            <a:r>
              <a:rPr lang="en-US" sz="2800" dirty="0"/>
              <a:t>Form 4: Narrative Documentation</a:t>
            </a:r>
          </a:p>
          <a:p>
            <a:r>
              <a:rPr lang="en-US" sz="2800" dirty="0"/>
              <a:t>Form 7: ESP Load</a:t>
            </a:r>
          </a:p>
          <a:p>
            <a:r>
              <a:rPr lang="en-US" sz="2800" dirty="0"/>
              <a:t>Form 8: Revenue Requirements</a:t>
            </a:r>
          </a:p>
          <a:p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600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9A415-DD3E-4629-9510-09631D674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589314"/>
            <a:ext cx="9953978" cy="4587649"/>
          </a:xfrm>
        </p:spPr>
        <p:txBody>
          <a:bodyPr/>
          <a:lstStyle/>
          <a:p>
            <a:r>
              <a:rPr lang="en-US" sz="2800" dirty="0"/>
              <a:t>Historical record</a:t>
            </a:r>
          </a:p>
          <a:p>
            <a:r>
              <a:rPr lang="en-US" sz="2800" dirty="0"/>
              <a:t>Forecast comparisons</a:t>
            </a:r>
          </a:p>
          <a:p>
            <a:r>
              <a:rPr lang="en-US" sz="2800" dirty="0"/>
              <a:t>Sudden load growth / migration</a:t>
            </a:r>
          </a:p>
          <a:p>
            <a:r>
              <a:rPr lang="en-US" sz="2800" dirty="0"/>
              <a:t>CEC forecast allocation</a:t>
            </a:r>
          </a:p>
          <a:p>
            <a:r>
              <a:rPr lang="en-US" sz="2800" dirty="0"/>
              <a:t>Assess peak coincidence</a:t>
            </a:r>
          </a:p>
          <a:p>
            <a:r>
              <a:rPr lang="en-US" sz="2800" dirty="0"/>
              <a:t>Input to CEC forecast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598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9A415-DD3E-4629-9510-09631D674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393370"/>
            <a:ext cx="9953978" cy="5069863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Several forms removed</a:t>
            </a:r>
          </a:p>
          <a:p>
            <a:pPr lvl="1"/>
            <a:r>
              <a:rPr lang="en-US" sz="2800" dirty="0"/>
              <a:t>Forms 1.7a,b,c (private supply)</a:t>
            </a:r>
          </a:p>
          <a:p>
            <a:pPr lvl="1"/>
            <a:r>
              <a:rPr lang="en-US" sz="2800" dirty="0"/>
              <a:t>Form 1.8 (monthly interconnections)</a:t>
            </a:r>
          </a:p>
          <a:p>
            <a:pPr lvl="1"/>
            <a:r>
              <a:rPr lang="en-US" sz="2800" dirty="0"/>
              <a:t>Form 6 (energy efficiency narrative)</a:t>
            </a:r>
          </a:p>
          <a:p>
            <a:r>
              <a:rPr lang="en-US" sz="2800" dirty="0"/>
              <a:t>Consolidated Form 3 (incremental load modifiers)</a:t>
            </a:r>
          </a:p>
          <a:p>
            <a:r>
              <a:rPr lang="en-US" sz="2800" dirty="0"/>
              <a:t>Form 1.6 (hourly loads) requests forecast year 2022</a:t>
            </a:r>
          </a:p>
          <a:p>
            <a:r>
              <a:rPr lang="en-US" sz="2800" dirty="0"/>
              <a:t>CCA request expanded</a:t>
            </a:r>
          </a:p>
          <a:p>
            <a:pPr lvl="1"/>
            <a:r>
              <a:rPr lang="en-US" sz="2800" dirty="0"/>
              <a:t>Sales and Peak forecast by sector (Forms 1.1, 1.3)</a:t>
            </a:r>
          </a:p>
          <a:p>
            <a:pPr lvl="1"/>
            <a:r>
              <a:rPr lang="en-US" sz="2800" dirty="0"/>
              <a:t>Load modifiers impacts (Form 3)</a:t>
            </a:r>
          </a:p>
          <a:p>
            <a:r>
              <a:rPr lang="en-US" sz="2800" dirty="0"/>
              <a:t>Historical years 2019/2020, forecast through 2032</a:t>
            </a:r>
          </a:p>
          <a:p>
            <a:r>
              <a:rPr lang="en-US" sz="2800" dirty="0"/>
              <a:t>All demand forms </a:t>
            </a:r>
            <a:r>
              <a:rPr lang="en-US" sz="2800" b="1" dirty="0"/>
              <a:t>due June 30, 2021</a:t>
            </a:r>
          </a:p>
          <a:p>
            <a:endParaRPr lang="en-US" sz="2800" dirty="0"/>
          </a:p>
          <a:p>
            <a:pPr lvl="1"/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593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Forms and Filers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  <p:pic>
        <p:nvPicPr>
          <p:cNvPr id="6" name="Picture 5" descr="Table displaying comprehensive list of forms for submitting demand forecasts">
            <a:extLst>
              <a:ext uri="{FF2B5EF4-FFF2-40B4-BE49-F238E27FC236}">
                <a16:creationId xmlns:a16="http://schemas.microsoft.com/office/drawing/2014/main" id="{F3136287-C391-47CF-B448-22C520077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855" y="1393369"/>
            <a:ext cx="11370290" cy="407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22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7203E-6C98-454F-8ED5-F22A8E788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 Plans</a:t>
            </a:r>
          </a:p>
        </p:txBody>
      </p:sp>
    </p:spTree>
    <p:extLst>
      <p:ext uri="{BB962C8B-B14F-4D97-AF65-F5344CB8AC3E}">
        <p14:creationId xmlns:p14="http://schemas.microsoft.com/office/powerpoint/2010/main" val="3611385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EEE8-34FD-4226-BE75-A8B69CB1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Must File - Resource Plans</a:t>
            </a:r>
          </a:p>
        </p:txBody>
      </p:sp>
      <p:pic>
        <p:nvPicPr>
          <p:cNvPr id="5" name="Content Placeholder 4" descr="Table showing comprehensive list of forms for submitting electricity resource plans">
            <a:extLst>
              <a:ext uri="{FF2B5EF4-FFF2-40B4-BE49-F238E27FC236}">
                <a16:creationId xmlns:a16="http://schemas.microsoft.com/office/drawing/2014/main" id="{7A243E9B-5077-4536-A0EF-919DF466F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84514" y="1250376"/>
            <a:ext cx="9372599" cy="506301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A4071-B8FB-442D-AF77-5585C1E05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640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086" y="274638"/>
            <a:ext cx="9252857" cy="1143000"/>
          </a:xfrm>
        </p:spPr>
        <p:txBody>
          <a:bodyPr>
            <a:normAutofit/>
          </a:bodyPr>
          <a:lstStyle/>
          <a:p>
            <a:r>
              <a:rPr lang="en-US" dirty="0"/>
              <a:t>What Has Changed?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Reporting quality of life improvements: unlock cells.</a:t>
            </a:r>
          </a:p>
          <a:p>
            <a:r>
              <a:rPr lang="en-US" sz="2800" dirty="0"/>
              <a:t>Inclusion of RA and RMR contracts.</a:t>
            </a:r>
          </a:p>
          <a:p>
            <a:r>
              <a:rPr lang="en-US" sz="2800" dirty="0"/>
              <a:t>91 day contracts changed to peak hour contracts.</a:t>
            </a:r>
          </a:p>
          <a:p>
            <a:r>
              <a:rPr lang="en-US" sz="2800" dirty="0"/>
              <a:t>Public and Confidential filing instructions modifications and general instructions.</a:t>
            </a:r>
          </a:p>
          <a:p>
            <a:r>
              <a:rPr lang="en-US" sz="2800" dirty="0"/>
              <a:t>N-1 contracted capacity and N-1-1 contracted capacity.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18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5771" y="274638"/>
            <a:ext cx="9677400" cy="1143000"/>
          </a:xfrm>
        </p:spPr>
        <p:txBody>
          <a:bodyPr>
            <a:normAutofit/>
          </a:bodyPr>
          <a:lstStyle/>
          <a:p>
            <a:r>
              <a:rPr lang="en-US" dirty="0"/>
              <a:t>Proposed Timeline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822" y="1502229"/>
            <a:ext cx="9953978" cy="4674734"/>
          </a:xfrm>
        </p:spPr>
        <p:txBody>
          <a:bodyPr>
            <a:normAutofit/>
          </a:bodyPr>
          <a:lstStyle/>
          <a:p>
            <a:r>
              <a:rPr lang="en-US" sz="2800" dirty="0"/>
              <a:t>Comments due April 2</a:t>
            </a:r>
          </a:p>
          <a:p>
            <a:r>
              <a:rPr lang="en-US" sz="2800" dirty="0"/>
              <a:t>Staff reports published in April</a:t>
            </a:r>
          </a:p>
          <a:p>
            <a:r>
              <a:rPr lang="en-US" sz="2800" dirty="0"/>
              <a:t>May 12 business meeting</a:t>
            </a:r>
          </a:p>
          <a:p>
            <a:r>
              <a:rPr lang="en-US" sz="2800" dirty="0"/>
              <a:t>Demand forecast forms due June 30</a:t>
            </a:r>
          </a:p>
          <a:p>
            <a:r>
              <a:rPr lang="en-US" sz="2800" dirty="0"/>
              <a:t>Resource Plans (POUs, ESPs, and CCAs) due September 17, 2021 for POUs, ESPs, and CCAs</a:t>
            </a:r>
          </a:p>
          <a:p>
            <a:r>
              <a:rPr lang="en-US" sz="2800" dirty="0"/>
              <a:t>Resource Plans (IOUs) due September 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951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Docket Procedures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Submit Questions, Reports to the Docket</a:t>
            </a:r>
          </a:p>
          <a:p>
            <a:pPr lvl="1"/>
            <a:r>
              <a:rPr lang="en-US" sz="2800" dirty="0"/>
              <a:t>21-IEPR-02 – Electricity Resource Plans</a:t>
            </a:r>
          </a:p>
          <a:p>
            <a:pPr lvl="1"/>
            <a:r>
              <a:rPr lang="en-US" sz="2800" dirty="0"/>
              <a:t>21-IEPR-03 – Electricity and Natural Gas Demand Forecast</a:t>
            </a:r>
          </a:p>
          <a:p>
            <a:r>
              <a:rPr lang="en-US" sz="2800" dirty="0"/>
              <a:t>Request Confidentiality</a:t>
            </a:r>
          </a:p>
          <a:p>
            <a:r>
              <a:rPr lang="en-US" sz="2800" dirty="0"/>
              <a:t>Request Submittal Extension</a:t>
            </a:r>
          </a:p>
          <a:p>
            <a:r>
              <a:rPr lang="en-US" sz="2800" dirty="0"/>
              <a:t>Comments are due to the docket by Friday, April 2,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4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01F22-8EB7-452A-A694-C49D83D1B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 Contacts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A268B-AD37-4B11-9C64-636A1F43F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Resource Plans: Robert Kennedy</a:t>
            </a:r>
          </a:p>
          <a:p>
            <a:pPr marL="0" indent="0">
              <a:buNone/>
            </a:pPr>
            <a:r>
              <a:rPr lang="en-US" sz="2800" dirty="0"/>
              <a:t>                            (916) 654-5180</a:t>
            </a:r>
          </a:p>
          <a:p>
            <a:pPr marL="0" indent="0">
              <a:buNone/>
            </a:pPr>
            <a:r>
              <a:rPr lang="en-US" sz="2800" dirty="0"/>
              <a:t>                            </a:t>
            </a:r>
            <a:r>
              <a:rPr lang="en-US" sz="2800" dirty="0">
                <a:hlinkClick r:id="rId2"/>
              </a:rPr>
              <a:t>Robert.kennedy@energy.ca.gov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Demand Forms: Kelvin </a:t>
            </a:r>
            <a:r>
              <a:rPr lang="en-US" sz="2800" dirty="0" err="1"/>
              <a:t>Ke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                      (916) 237-2517</a:t>
            </a:r>
          </a:p>
          <a:p>
            <a:pPr marL="0" indent="0">
              <a:buNone/>
            </a:pPr>
            <a:r>
              <a:rPr lang="en-US" sz="2800" dirty="0"/>
              <a:t>                           </a:t>
            </a:r>
            <a:r>
              <a:rPr lang="en-US" sz="2800" dirty="0">
                <a:hlinkClick r:id="rId3"/>
              </a:rPr>
              <a:t>Kelvin.Ke@energy.ca.gov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7C753-3D5D-4A43-9CE7-15A27674D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144199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0" ma:contentTypeDescription="Create a new document." ma:contentTypeScope="" ma:versionID="e9539efa9208a828bfd3b51046198c9c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ded9116eae5f046106cfb7ad0d9846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E627A7-8879-4DD6-ADF6-8C4F6EE8B27F}">
  <ds:schemaRefs>
    <ds:schemaRef ds:uri="http://purl.org/dc/elements/1.1/"/>
    <ds:schemaRef ds:uri="http://schemas.microsoft.com/office/2006/metadata/properties"/>
    <ds:schemaRef ds:uri="785685f2-c2e1-4352-89aa-3faca8eaba52"/>
    <ds:schemaRef ds:uri="http://schemas.openxmlformats.org/package/2006/metadata/core-properties"/>
    <ds:schemaRef ds:uri="http://purl.org/dc/dcmitype/"/>
    <ds:schemaRef ds:uri="5067c814-4b34-462c-a21d-c185ff6548d2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A1CBE95-4262-4377-8D8C-F3B5FA3AFFD7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1484</TotalTime>
  <Words>509</Words>
  <Application>Microsoft Office PowerPoint</Application>
  <PresentationFormat>Widescreen</PresentationFormat>
  <Paragraphs>107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Gotham HTF Book</vt:lpstr>
      <vt:lpstr>Title/Section</vt:lpstr>
      <vt:lpstr>Content</vt:lpstr>
      <vt:lpstr>Content: blank background</vt:lpstr>
      <vt:lpstr>Blank: Black</vt:lpstr>
      <vt:lpstr>Blank: White</vt:lpstr>
      <vt:lpstr>Forms and Instructions</vt:lpstr>
      <vt:lpstr>Agenda</vt:lpstr>
      <vt:lpstr>Regulations and Authority</vt:lpstr>
      <vt:lpstr>Overview</vt:lpstr>
      <vt:lpstr>Demand Forecasts</vt:lpstr>
      <vt:lpstr>Who Must File - Demand Forecasts</vt:lpstr>
      <vt:lpstr>What information is requested?</vt:lpstr>
      <vt:lpstr>Purpose</vt:lpstr>
      <vt:lpstr>Proposed changes</vt:lpstr>
      <vt:lpstr>Forms and Filers</vt:lpstr>
      <vt:lpstr>Resource Plans</vt:lpstr>
      <vt:lpstr>Who Must File - Resource Plans</vt:lpstr>
      <vt:lpstr>What Has Changed?</vt:lpstr>
      <vt:lpstr>Proposed Timeline </vt:lpstr>
      <vt:lpstr>Docket Procedures </vt:lpstr>
      <vt:lpstr>Staff Contacts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Nicholas</cp:lastModifiedBy>
  <cp:revision>50</cp:revision>
  <cp:lastPrinted>2019-12-11T23:19:58Z</cp:lastPrinted>
  <dcterms:created xsi:type="dcterms:W3CDTF">2020-03-06T19:07:21Z</dcterms:created>
  <dcterms:modified xsi:type="dcterms:W3CDTF">2021-03-19T16:53:12Z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