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15.xml" ContentType="application/vnd.openxmlformats-officedocument.presentationml.tags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4"/>
  </p:sldMasterIdLst>
  <p:notesMasterIdLst>
    <p:notesMasterId r:id="rId17"/>
  </p:notesMasterIdLst>
  <p:handoutMasterIdLst>
    <p:handoutMasterId r:id="rId18"/>
  </p:handoutMasterIdLst>
  <p:sldIdLst>
    <p:sldId id="421" r:id="rId5"/>
    <p:sldId id="770" r:id="rId6"/>
    <p:sldId id="771" r:id="rId7"/>
    <p:sldId id="773" r:id="rId8"/>
    <p:sldId id="777" r:id="rId9"/>
    <p:sldId id="778" r:id="rId10"/>
    <p:sldId id="779" r:id="rId11"/>
    <p:sldId id="780" r:id="rId12"/>
    <p:sldId id="787" r:id="rId13"/>
    <p:sldId id="782" r:id="rId14"/>
    <p:sldId id="783" r:id="rId15"/>
    <p:sldId id="78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916E787-45E6-6C46-831A-6028011E95AF}">
          <p14:sldIdLst>
            <p14:sldId id="421"/>
            <p14:sldId id="770"/>
            <p14:sldId id="771"/>
            <p14:sldId id="773"/>
            <p14:sldId id="777"/>
            <p14:sldId id="778"/>
            <p14:sldId id="779"/>
            <p14:sldId id="780"/>
            <p14:sldId id="787"/>
            <p14:sldId id="782"/>
            <p14:sldId id="783"/>
            <p14:sldId id="784"/>
          </p14:sldIdLst>
        </p14:section>
      </p14:sectionLst>
    </p:ext>
    <p:ext uri="{EFAFB233-063F-42B5-8137-9DF3F51BA10A}">
      <p15:sldGuideLst xmlns:p15="http://schemas.microsoft.com/office/powerpoint/2012/main">
        <p15:guide id="3" orient="horz" pos="2760" userDrawn="1">
          <p15:clr>
            <a:srgbClr val="A4A3A4"/>
          </p15:clr>
        </p15:guide>
        <p15:guide id="4" pos="3840">
          <p15:clr>
            <a:srgbClr val="A4A3A4"/>
          </p15:clr>
        </p15:guide>
        <p15:guide id="5" orient="horz" pos="199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2454C4F-0584-B5FF-08AE-1EABC3A6E0FA}" name="Shandalov, Jim" initials="JimS" userId="Shandalov, Jim" providerId="None"/>
  <p188:author id="{0BB1CF65-7F99-EE46-4282-C802D15542EB}" name="Pawlowski, Matt" initials="PM" userId="S::MAP07SV@fpl.com::38ce41a6-9c67-4ccf-ac52-752104922639" providerId="AD"/>
  <p188:author id="{3B8500EC-5320-2CF3-1856-920217ECE08F}" name="Millard, Ryan" initials="MR" userId="S::rxm0ihg@fpl.com::7552ebc7-2307-45c8-a196-073c19a108b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127C"/>
    <a:srgbClr val="E7EEF8"/>
    <a:srgbClr val="000000"/>
    <a:srgbClr val="8EBB38"/>
    <a:srgbClr val="008AC0"/>
    <a:srgbClr val="006666"/>
    <a:srgbClr val="D27402"/>
    <a:srgbClr val="37335B"/>
    <a:srgbClr val="46CA00"/>
    <a:srgbClr val="226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259B69-7674-4CD2-A83A-C13CAEB8DB10}" v="3" dt="2023-07-10T20:25:04.6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50" autoAdjust="0"/>
    <p:restoredTop sz="93725" autoAdjust="0"/>
  </p:normalViewPr>
  <p:slideViewPr>
    <p:cSldViewPr snapToGrid="0">
      <p:cViewPr varScale="1">
        <p:scale>
          <a:sx n="114" d="100"/>
          <a:sy n="114" d="100"/>
        </p:scale>
        <p:origin x="624" y="102"/>
      </p:cViewPr>
      <p:guideLst>
        <p:guide orient="horz" pos="2760"/>
        <p:guide pos="3840"/>
        <p:guide orient="horz" pos="1992"/>
      </p:guideLst>
    </p:cSldViewPr>
  </p:slideViewPr>
  <p:outlineViewPr>
    <p:cViewPr>
      <p:scale>
        <a:sx n="33" d="100"/>
        <a:sy n="33" d="100"/>
      </p:scale>
      <p:origin x="0" y="-2709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163" d="100"/>
          <a:sy n="163" d="100"/>
        </p:scale>
        <p:origin x="4208" y="184"/>
      </p:cViewPr>
      <p:guideLst/>
    </p:cSldViewPr>
  </p:notesViewPr>
  <p:gridSpacing cx="38100" cy="3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1471C2C-1567-47F4-803E-468024209D9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8F5B09-2954-46C6-97BB-9E10649FE2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F2C1D-F243-42AB-ADF2-E7CB4E04900E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9A204B-EBA9-4C6D-BFB2-A104F00C8E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5F72FC-4D2D-4E5B-A4DD-62E2C822FB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CDBB5-5B4A-4483-935D-A73935186B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2377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CE34E-5667-4A32-A6BA-10C7A552BC63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CE34D-CFF1-4FFE-815B-D050E7ED2D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62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4" Type="http://schemas.openxmlformats.org/officeDocument/2006/relationships/image" Target="../media/image2.sv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4" Type="http://schemas.openxmlformats.org/officeDocument/2006/relationships/image" Target="../media/image2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4" Type="http://schemas.openxmlformats.org/officeDocument/2006/relationships/image" Target="../media/image2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4" Type="http://schemas.openxmlformats.org/officeDocument/2006/relationships/image" Target="../media/image2.sv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Relationship Id="rId4" Type="http://schemas.openxmlformats.org/officeDocument/2006/relationships/image" Target="../media/image2.sv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Relationship Id="rId4" Type="http://schemas.openxmlformats.org/officeDocument/2006/relationships/image" Target="../media/image2.sv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Relationship Id="rId4" Type="http://schemas.openxmlformats.org/officeDocument/2006/relationships/image" Target="../media/image2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Relationship Id="rId4" Type="http://schemas.openxmlformats.org/officeDocument/2006/relationships/image" Target="../media/image2.sv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Relationship Id="rId4" Type="http://schemas.openxmlformats.org/officeDocument/2006/relationships/image" Target="../media/image2.sv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Relationship Id="rId4" Type="http://schemas.openxmlformats.org/officeDocument/2006/relationships/image" Target="../media/image2.sv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2.xml"/><Relationship Id="rId4" Type="http://schemas.openxmlformats.org/officeDocument/2006/relationships/image" Target="../media/image2.sv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3.xml"/><Relationship Id="rId4" Type="http://schemas.openxmlformats.org/officeDocument/2006/relationships/image" Target="../media/image2.sv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4.xml"/><Relationship Id="rId4" Type="http://schemas.openxmlformats.org/officeDocument/2006/relationships/image" Target="../media/image2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DEF10779-E1BE-F2ED-0130-5745759C92F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12260" y="0"/>
            <a:ext cx="7464621" cy="6858000"/>
          </a:xfrm>
          <a:solidFill>
            <a:schemeClr val="accent3">
              <a:lumMod val="60000"/>
              <a:lumOff val="40000"/>
            </a:schemeClr>
          </a:solidFill>
        </p:spPr>
        <p:txBody>
          <a:bodyPr lIns="274320" tIns="182880" rIns="0" anchor="ctr"/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428011C1-212D-D2FF-62CE-A8127E6D2CD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851860" y="5202021"/>
            <a:ext cx="3788001" cy="215444"/>
          </a:xfrm>
        </p:spPr>
        <p:txBody>
          <a:bodyPr wrap="square">
            <a:spAutoFit/>
          </a:bodyPr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presenter name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E56EE9EF-3007-E62A-25E9-EEF415AF13B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851860" y="5450113"/>
            <a:ext cx="3788001" cy="169277"/>
          </a:xfrm>
        </p:spPr>
        <p:txBody>
          <a:bodyPr wrap="square">
            <a:spAutoFit/>
          </a:bodyPr>
          <a:lstStyle>
            <a:lvl1pPr>
              <a:defRPr sz="1100" b="0" i="1">
                <a:solidFill>
                  <a:schemeClr val="bg1"/>
                </a:solidFill>
                <a:latin typeface="+mj-lt"/>
                <a:cs typeface="Arial Nova Light" panose="020F0302020204030204" pitchFamily="34" charset="0"/>
              </a:defRPr>
            </a:lvl1pPr>
          </a:lstStyle>
          <a:p>
            <a:pPr lvl="0"/>
            <a:r>
              <a:rPr lang="en-US" dirty="0"/>
              <a:t>Click to add presenter title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ED87362-3E43-168A-9786-8F953283097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851816" y="3491425"/>
            <a:ext cx="3788001" cy="153888"/>
          </a:xfrm>
        </p:spPr>
        <p:txBody>
          <a:bodyPr wrap="square">
            <a:spAutoFit/>
          </a:bodyPr>
          <a:lstStyle>
            <a:lvl1pPr>
              <a:defRPr sz="1000" b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date</a:t>
            </a:r>
          </a:p>
        </p:txBody>
      </p:sp>
      <p:sp>
        <p:nvSpPr>
          <p:cNvPr id="31" name="Title 6">
            <a:extLst>
              <a:ext uri="{FF2B5EF4-FFF2-40B4-BE49-F238E27FC236}">
                <a16:creationId xmlns:a16="http://schemas.microsoft.com/office/drawing/2014/main" id="{8D185788-2562-A70A-4E2C-EA76DC22EB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1817" y="3901274"/>
            <a:ext cx="3788000" cy="976443"/>
          </a:xfrm>
        </p:spPr>
        <p:txBody>
          <a:bodyPr/>
          <a:lstStyle>
            <a:lvl1pPr>
              <a:lnSpc>
                <a:spcPct val="100000"/>
              </a:lnSpc>
              <a:defRPr sz="3000" b="1" i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1" name="Text Placeholder 12">
            <a:extLst>
              <a:ext uri="{FF2B5EF4-FFF2-40B4-BE49-F238E27FC236}">
                <a16:creationId xmlns:a16="http://schemas.microsoft.com/office/drawing/2014/main" id="{E365075D-8A18-0048-9F5B-71E6AFBB9A6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51860" y="5844573"/>
            <a:ext cx="3788001" cy="215444"/>
          </a:xfrm>
        </p:spPr>
        <p:txBody>
          <a:bodyPr wrap="square">
            <a:spAutoFit/>
          </a:bodyPr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600948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solidFill>
            <a:schemeClr val="bg1">
              <a:lumMod val="85000"/>
            </a:schemeClr>
          </a:solidFill>
        </p:spPr>
        <p:txBody>
          <a:bodyPr lIns="274320" tIns="182880" rIns="0"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 then send to back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941CDD-2582-4FDC-88BB-3352720D895C}"/>
              </a:ext>
            </a:extLst>
          </p:cNvPr>
          <p:cNvSpPr/>
          <p:nvPr userDrawn="1"/>
        </p:nvSpPr>
        <p:spPr>
          <a:xfrm>
            <a:off x="-1" y="3721608"/>
            <a:ext cx="12191999" cy="3136392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9EE1EC56-ED50-A94F-3914-6A9EE898CA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6628" y="5486400"/>
            <a:ext cx="7886172" cy="428982"/>
          </a:xfrm>
        </p:spPr>
        <p:txBody>
          <a:bodyPr anchor="b" anchorCtr="0">
            <a:noAutofit/>
          </a:bodyPr>
          <a:lstStyle>
            <a:lvl1pPr>
              <a:defRPr lang="en-US" sz="3000" b="1" kern="1200" dirty="0">
                <a:solidFill>
                  <a:schemeClr val="bg1"/>
                </a:solidFill>
                <a:effectLst>
                  <a:glow rad="254000">
                    <a:srgbClr val="000000">
                      <a:alpha val="15000"/>
                    </a:srgbClr>
                  </a:glow>
                </a:effectLst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D5278150-2F4C-2EC8-47DD-34D8FD2573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37464" y="6035041"/>
            <a:ext cx="7893098" cy="246221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  <a:effectLst>
                  <a:glow rad="127000">
                    <a:schemeClr val="tx1">
                      <a:alpha val="15000"/>
                    </a:schemeClr>
                  </a:glow>
                </a:effectLst>
                <a:latin typeface="+mn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312166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Section brea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5F965FF-33DE-2C7F-07AE-CD6E9633C8B3}"/>
              </a:ext>
            </a:extLst>
          </p:cNvPr>
          <p:cNvCxnSpPr/>
          <p:nvPr userDrawn="1"/>
        </p:nvCxnSpPr>
        <p:spPr>
          <a:xfrm>
            <a:off x="457199" y="457202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02437719-B2DB-132D-1901-2643AF6BEF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2029973"/>
            <a:ext cx="3320900" cy="243235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6" name="Title 6">
            <a:extLst>
              <a:ext uri="{FF2B5EF4-FFF2-40B4-BE49-F238E27FC236}">
                <a16:creationId xmlns:a16="http://schemas.microsoft.com/office/drawing/2014/main" id="{66A2CA76-AE8C-4EFE-CAAD-DAA8713BD1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5132"/>
            <a:ext cx="3320899" cy="1471046"/>
          </a:xfrm>
        </p:spPr>
        <p:txBody>
          <a:bodyPr/>
          <a:lstStyle>
            <a:lvl1pPr>
              <a:lnSpc>
                <a:spcPct val="100000"/>
              </a:lnSpc>
              <a:defRPr sz="3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Picture Placeholder 14">
            <a:extLst>
              <a:ext uri="{FF2B5EF4-FFF2-40B4-BE49-F238E27FC236}">
                <a16:creationId xmlns:a16="http://schemas.microsoft.com/office/drawing/2014/main" id="{3A960303-794F-8291-1966-16CC99B6A6E9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260850" y="0"/>
            <a:ext cx="7931150" cy="6858000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pic>
        <p:nvPicPr>
          <p:cNvPr id="2" name="NEE#title">
            <a:extLst>
              <a:ext uri="{FF2B5EF4-FFF2-40B4-BE49-F238E27FC236}">
                <a16:creationId xmlns:a16="http://schemas.microsoft.com/office/drawing/2014/main" id="{341EE920-DD0F-BA8C-C3FE-C3EB59C7E7F3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454359" y="6011758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65733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7">
            <a:extLst>
              <a:ext uri="{FF2B5EF4-FFF2-40B4-BE49-F238E27FC236}">
                <a16:creationId xmlns:a16="http://schemas.microsoft.com/office/drawing/2014/main" id="{3A97BCA8-3838-455F-8D36-1BEEDF3DDC2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19004" y="292607"/>
            <a:ext cx="11553992" cy="4572000"/>
          </a:xfrm>
          <a:solidFill>
            <a:schemeClr val="bg1">
              <a:lumMod val="85000"/>
            </a:schemeClr>
          </a:solidFill>
        </p:spPr>
        <p:txBody>
          <a:bodyPr lIns="274320" tIns="182880" rIns="0"/>
          <a:lstStyle>
            <a:lvl1pPr marL="0" indent="0">
              <a:buNone/>
              <a:defRPr sz="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 then send to back</a:t>
            </a:r>
          </a:p>
        </p:txBody>
      </p:sp>
      <p:sp>
        <p:nvSpPr>
          <p:cNvPr id="25" name="Title 6">
            <a:extLst>
              <a:ext uri="{FF2B5EF4-FFF2-40B4-BE49-F238E27FC236}">
                <a16:creationId xmlns:a16="http://schemas.microsoft.com/office/drawing/2014/main" id="{D8A8FDD0-7249-887F-3EDD-0A6BA49B6C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19004" y="5285328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1BBD7B03-C1E2-C4A4-3EC0-315E0445393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19004" y="5693589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4239F96-E95B-93F2-2159-66401F148638}"/>
              </a:ext>
            </a:extLst>
          </p:cNvPr>
          <p:cNvCxnSpPr/>
          <p:nvPr userDrawn="1"/>
        </p:nvCxnSpPr>
        <p:spPr>
          <a:xfrm>
            <a:off x="319004" y="5197397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55C47347-7230-C7D9-AFB5-2B7FA3CE70C3}"/>
              </a:ext>
            </a:extLst>
          </p:cNvPr>
          <p:cNvSpPr/>
          <p:nvPr userDrawn="1"/>
        </p:nvSpPr>
        <p:spPr>
          <a:xfrm>
            <a:off x="0" y="629765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361EA259-1A32-C6AF-E148-F546DBE7CFC4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19721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Section brea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5F965FF-33DE-2C7F-07AE-CD6E9633C8B3}"/>
              </a:ext>
            </a:extLst>
          </p:cNvPr>
          <p:cNvCxnSpPr/>
          <p:nvPr userDrawn="1"/>
        </p:nvCxnSpPr>
        <p:spPr>
          <a:xfrm>
            <a:off x="457199" y="457202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02437719-B2DB-132D-1901-2643AF6BEF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2029973"/>
            <a:ext cx="3320900" cy="243235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6" name="Title 6">
            <a:extLst>
              <a:ext uri="{FF2B5EF4-FFF2-40B4-BE49-F238E27FC236}">
                <a16:creationId xmlns:a16="http://schemas.microsoft.com/office/drawing/2014/main" id="{66A2CA76-AE8C-4EFE-CAAD-DAA8713BD1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5132"/>
            <a:ext cx="3320899" cy="1471046"/>
          </a:xfrm>
        </p:spPr>
        <p:txBody>
          <a:bodyPr/>
          <a:lstStyle>
            <a:lvl1pPr>
              <a:lnSpc>
                <a:spcPct val="100000"/>
              </a:lnSpc>
              <a:defRPr sz="3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D4F5FF-C662-3474-AE58-263CDC30A8FC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ED773E71-A422-9DF0-1682-AF1B46BEB756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" name="NEE#title">
            <a:extLst>
              <a:ext uri="{FF2B5EF4-FFF2-40B4-BE49-F238E27FC236}">
                <a16:creationId xmlns:a16="http://schemas.microsoft.com/office/drawing/2014/main" id="{5A425A4F-ECDB-D379-925F-D68DA3259ABC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454359" y="5565443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Freeform 12">
            <a:extLst>
              <a:ext uri="{FF2B5EF4-FFF2-40B4-BE49-F238E27FC236}">
                <a16:creationId xmlns:a16="http://schemas.microsoft.com/office/drawing/2014/main" id="{76559585-86B5-80E9-9C9C-1E9B41CD2A4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261104" y="0"/>
            <a:ext cx="7930896" cy="6867797"/>
          </a:xfrm>
          <a:custGeom>
            <a:avLst/>
            <a:gdLst>
              <a:gd name="connsiteX0" fmla="*/ 0 w 7930896"/>
              <a:gd name="connsiteY0" fmla="*/ 6577149 h 6867797"/>
              <a:gd name="connsiteX1" fmla="*/ 7930896 w 7930896"/>
              <a:gd name="connsiteY1" fmla="*/ 6577149 h 6867797"/>
              <a:gd name="connsiteX2" fmla="*/ 7930896 w 7930896"/>
              <a:gd name="connsiteY2" fmla="*/ 6867797 h 6867797"/>
              <a:gd name="connsiteX3" fmla="*/ 0 w 7930896"/>
              <a:gd name="connsiteY3" fmla="*/ 6867797 h 6867797"/>
              <a:gd name="connsiteX4" fmla="*/ 0 w 7930896"/>
              <a:gd name="connsiteY4" fmla="*/ 0 h 6867797"/>
              <a:gd name="connsiteX5" fmla="*/ 7930896 w 7930896"/>
              <a:gd name="connsiteY5" fmla="*/ 0 h 6867797"/>
              <a:gd name="connsiteX6" fmla="*/ 7930896 w 7930896"/>
              <a:gd name="connsiteY6" fmla="*/ 6296297 h 6867797"/>
              <a:gd name="connsiteX7" fmla="*/ 0 w 7930896"/>
              <a:gd name="connsiteY7" fmla="*/ 6296297 h 6867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30896" h="6867797">
                <a:moveTo>
                  <a:pt x="0" y="6577149"/>
                </a:moveTo>
                <a:lnTo>
                  <a:pt x="7930896" y="6577149"/>
                </a:lnTo>
                <a:lnTo>
                  <a:pt x="7930896" y="6867797"/>
                </a:lnTo>
                <a:lnTo>
                  <a:pt x="0" y="6867797"/>
                </a:lnTo>
                <a:close/>
                <a:moveTo>
                  <a:pt x="0" y="0"/>
                </a:moveTo>
                <a:lnTo>
                  <a:pt x="7930896" y="0"/>
                </a:lnTo>
                <a:lnTo>
                  <a:pt x="7930896" y="6296297"/>
                </a:lnTo>
                <a:lnTo>
                  <a:pt x="0" y="629629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274320" tIns="182880" rIns="0"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023429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zero-Open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EE456AB-EB52-A6DB-B4B4-A3321DF91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6890" y="5561283"/>
            <a:ext cx="10153650" cy="653578"/>
          </a:xfrm>
          <a:prstGeom prst="rect">
            <a:avLst/>
          </a:prstGeom>
        </p:spPr>
        <p:txBody>
          <a:bodyPr lIns="0" anchor="b">
            <a:noAutofit/>
          </a:bodyPr>
          <a:lstStyle>
            <a:lvl1pPr marL="137160" indent="-137160" algn="l" defTabSz="914400" rtl="0" eaLnBrk="1" latinLnBrk="0" hangingPunct="1">
              <a:buFont typeface="+mj-lt"/>
              <a:buAutoNum type="arabicParenR"/>
              <a:defRPr lang="en-US" sz="7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35" name="Title 6">
            <a:extLst>
              <a:ext uri="{FF2B5EF4-FFF2-40B4-BE49-F238E27FC236}">
                <a16:creationId xmlns:a16="http://schemas.microsoft.com/office/drawing/2014/main" id="{200DF521-738E-48EC-2CD8-D4C27157DB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689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6" name="Text Placeholder 8">
            <a:extLst>
              <a:ext uri="{FF2B5EF4-FFF2-40B4-BE49-F238E27FC236}">
                <a16:creationId xmlns:a16="http://schemas.microsoft.com/office/drawing/2014/main" id="{F3688119-26A7-8551-3D37-FF6EE419ABB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689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97AF0C6-A95B-EE9C-F742-50AEE70C7945}"/>
              </a:ext>
            </a:extLst>
          </p:cNvPr>
          <p:cNvCxnSpPr>
            <a:cxnSpLocks/>
          </p:cNvCxnSpPr>
          <p:nvPr userDrawn="1"/>
        </p:nvCxnSpPr>
        <p:spPr>
          <a:xfrm>
            <a:off x="45689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NEE#title">
            <a:extLst>
              <a:ext uri="{FF2B5EF4-FFF2-40B4-BE49-F238E27FC236}">
                <a16:creationId xmlns:a16="http://schemas.microsoft.com/office/drawing/2014/main" id="{025F1A6B-48AA-3F02-8386-801F1588DA55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57F7230-44BD-E33B-B129-B17B5969384E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81B2A8F1-1527-1EE5-CB0C-D192C7CCE97E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7721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ero-Open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42873F-440B-FB09-A1DF-168CB3D6445A}"/>
              </a:ext>
            </a:extLst>
          </p:cNvPr>
          <p:cNvSpPr/>
          <p:nvPr userDrawn="1"/>
        </p:nvSpPr>
        <p:spPr>
          <a:xfrm>
            <a:off x="0" y="1664154"/>
            <a:ext cx="12192000" cy="4642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88B4DCDF-958C-BDFE-820D-F4D26316F16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689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0BB021F-4BEF-05A3-C280-02710757E88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689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080BCF7-4C34-71CB-F3E4-25DEB77E1101}"/>
              </a:ext>
            </a:extLst>
          </p:cNvPr>
          <p:cNvCxnSpPr>
            <a:cxnSpLocks/>
          </p:cNvCxnSpPr>
          <p:nvPr userDrawn="1"/>
        </p:nvCxnSpPr>
        <p:spPr>
          <a:xfrm>
            <a:off x="45689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AED1D88-3C3D-A022-DF4F-D8CBC5701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6890" y="5561283"/>
            <a:ext cx="10153650" cy="653578"/>
          </a:xfrm>
          <a:prstGeom prst="rect">
            <a:avLst/>
          </a:prstGeom>
        </p:spPr>
        <p:txBody>
          <a:bodyPr lIns="0" anchor="b">
            <a:noAutofit/>
          </a:bodyPr>
          <a:lstStyle>
            <a:lvl1pPr marL="137160" indent="-137160" algn="l" defTabSz="914400" rtl="0" eaLnBrk="1" latinLnBrk="0" hangingPunct="1">
              <a:buFont typeface="+mj-lt"/>
              <a:buAutoNum type="arabicParenR"/>
              <a:defRPr lang="en-US" sz="7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pic>
        <p:nvPicPr>
          <p:cNvPr id="2" name="NEE#title">
            <a:extLst>
              <a:ext uri="{FF2B5EF4-FFF2-40B4-BE49-F238E27FC236}">
                <a16:creationId xmlns:a16="http://schemas.microsoft.com/office/drawing/2014/main" id="{4FED703C-F89E-41FE-0403-230E218E60F0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CCF78BF-BD70-2A0F-5D75-396643E187D9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901438-4739-C38B-E51C-5C6DB607E6A5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15519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ero-Open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42873F-440B-FB09-A1DF-168CB3D6445A}"/>
              </a:ext>
            </a:extLst>
          </p:cNvPr>
          <p:cNvSpPr/>
          <p:nvPr userDrawn="1"/>
        </p:nvSpPr>
        <p:spPr>
          <a:xfrm>
            <a:off x="0" y="1664154"/>
            <a:ext cx="12192000" cy="4642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88B4DCDF-958C-BDFE-820D-F4D26316F16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689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0BB021F-4BEF-05A3-C280-02710757E88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689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AED1D88-3C3D-A022-DF4F-D8CBC5701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6890" y="5561283"/>
            <a:ext cx="10153650" cy="653578"/>
          </a:xfrm>
          <a:prstGeom prst="rect">
            <a:avLst/>
          </a:prstGeom>
        </p:spPr>
        <p:txBody>
          <a:bodyPr lIns="0" anchor="b">
            <a:noAutofit/>
          </a:bodyPr>
          <a:lstStyle>
            <a:lvl1pPr marL="137160" indent="-137160" algn="l" defTabSz="914400" rtl="0" eaLnBrk="1" latinLnBrk="0" hangingPunct="1">
              <a:buFont typeface="+mj-lt"/>
              <a:buAutoNum type="arabicParenR"/>
              <a:defRPr lang="en-US" sz="7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2819052-F5C9-5347-CA12-EEFBD8622076}"/>
              </a:ext>
            </a:extLst>
          </p:cNvPr>
          <p:cNvSpPr/>
          <p:nvPr userDrawn="1"/>
        </p:nvSpPr>
        <p:spPr>
          <a:xfrm flipV="1">
            <a:off x="-1" y="-7"/>
            <a:ext cx="10017211" cy="411480"/>
          </a:xfrm>
          <a:prstGeom prst="rect">
            <a:avLst/>
          </a:prstGeom>
          <a:gradFill>
            <a:gsLst>
              <a:gs pos="3000">
                <a:schemeClr val="accent1"/>
              </a:gs>
              <a:gs pos="91000">
                <a:schemeClr val="bg1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0" rtlCol="0" anchor="ctr"/>
          <a:lstStyle/>
          <a:p>
            <a:endParaRPr lang="en-US" sz="1600" b="1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54C7D-1403-401F-95CF-CEDD003B0800}"/>
              </a:ext>
            </a:extLst>
          </p:cNvPr>
          <p:cNvSpPr txBox="1"/>
          <p:nvPr userDrawn="1"/>
        </p:nvSpPr>
        <p:spPr>
          <a:xfrm>
            <a:off x="470316" y="105706"/>
            <a:ext cx="1268543" cy="20005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lang="en-US" sz="1300" b="1" dirty="0">
                <a:solidFill>
                  <a:schemeClr val="bg1"/>
                </a:solidFill>
              </a:rPr>
              <a:t>Case Study </a:t>
            </a:r>
            <a:endParaRPr lang="en-US" sz="1300" b="1">
              <a:solidFill>
                <a:schemeClr val="bg1"/>
              </a:solidFill>
            </a:endParaRP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7CED6D8F-3C73-69B1-4A8A-1087FD9B0F7D}"/>
              </a:ext>
            </a:extLst>
          </p:cNvPr>
          <p:cNvSpPr/>
          <p:nvPr userDrawn="1"/>
        </p:nvSpPr>
        <p:spPr>
          <a:xfrm>
            <a:off x="169582" y="97318"/>
            <a:ext cx="216831" cy="216831"/>
          </a:xfrm>
          <a:custGeom>
            <a:avLst/>
            <a:gdLst>
              <a:gd name="connsiteX0" fmla="*/ 37231 w 182880"/>
              <a:gd name="connsiteY0" fmla="*/ 100233 h 182880"/>
              <a:gd name="connsiteX1" fmla="*/ 112003 w 182880"/>
              <a:gd name="connsiteY1" fmla="*/ 100233 h 182880"/>
              <a:gd name="connsiteX2" fmla="*/ 81375 w 182880"/>
              <a:gd name="connsiteY2" fmla="*/ 130861 h 182880"/>
              <a:gd name="connsiteX3" fmla="*/ 93811 w 182880"/>
              <a:gd name="connsiteY3" fmla="*/ 143296 h 182880"/>
              <a:gd name="connsiteX4" fmla="*/ 133214 w 182880"/>
              <a:gd name="connsiteY4" fmla="*/ 103893 h 182880"/>
              <a:gd name="connsiteX5" fmla="*/ 145649 w 182880"/>
              <a:gd name="connsiteY5" fmla="*/ 91458 h 182880"/>
              <a:gd name="connsiteX6" fmla="*/ 133214 w 182880"/>
              <a:gd name="connsiteY6" fmla="*/ 79022 h 182880"/>
              <a:gd name="connsiteX7" fmla="*/ 93775 w 182880"/>
              <a:gd name="connsiteY7" fmla="*/ 39584 h 182880"/>
              <a:gd name="connsiteX8" fmla="*/ 81340 w 182880"/>
              <a:gd name="connsiteY8" fmla="*/ 52019 h 182880"/>
              <a:gd name="connsiteX9" fmla="*/ 111967 w 182880"/>
              <a:gd name="connsiteY9" fmla="*/ 82647 h 182880"/>
              <a:gd name="connsiteX10" fmla="*/ 37231 w 182880"/>
              <a:gd name="connsiteY10" fmla="*/ 82647 h 182880"/>
              <a:gd name="connsiteX11" fmla="*/ 0 w 182880"/>
              <a:gd name="connsiteY11" fmla="*/ 91440 h 182880"/>
              <a:gd name="connsiteX12" fmla="*/ 91440 w 182880"/>
              <a:gd name="connsiteY12" fmla="*/ 0 h 182880"/>
              <a:gd name="connsiteX13" fmla="*/ 182880 w 182880"/>
              <a:gd name="connsiteY13" fmla="*/ 91440 h 182880"/>
              <a:gd name="connsiteX14" fmla="*/ 91440 w 182880"/>
              <a:gd name="connsiteY14" fmla="*/ 182880 h 182880"/>
              <a:gd name="connsiteX15" fmla="*/ 0 w 182880"/>
              <a:gd name="connsiteY15" fmla="*/ 91440 h 182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82880" h="182880">
                <a:moveTo>
                  <a:pt x="37231" y="100233"/>
                </a:moveTo>
                <a:lnTo>
                  <a:pt x="112003" y="100233"/>
                </a:lnTo>
                <a:lnTo>
                  <a:pt x="81375" y="130861"/>
                </a:lnTo>
                <a:lnTo>
                  <a:pt x="93811" y="143296"/>
                </a:lnTo>
                <a:lnTo>
                  <a:pt x="133214" y="103893"/>
                </a:lnTo>
                <a:lnTo>
                  <a:pt x="145649" y="91458"/>
                </a:lnTo>
                <a:lnTo>
                  <a:pt x="133214" y="79022"/>
                </a:lnTo>
                <a:lnTo>
                  <a:pt x="93775" y="39584"/>
                </a:lnTo>
                <a:lnTo>
                  <a:pt x="81340" y="52019"/>
                </a:lnTo>
                <a:lnTo>
                  <a:pt x="111967" y="82647"/>
                </a:lnTo>
                <a:lnTo>
                  <a:pt x="37231" y="82647"/>
                </a:lnTo>
                <a:close/>
                <a:moveTo>
                  <a:pt x="0" y="91440"/>
                </a:moveTo>
                <a:cubicBezTo>
                  <a:pt x="0" y="40939"/>
                  <a:pt x="40939" y="0"/>
                  <a:pt x="91440" y="0"/>
                </a:cubicBezTo>
                <a:cubicBezTo>
                  <a:pt x="141941" y="0"/>
                  <a:pt x="182880" y="40939"/>
                  <a:pt x="182880" y="91440"/>
                </a:cubicBezTo>
                <a:cubicBezTo>
                  <a:pt x="182880" y="141941"/>
                  <a:pt x="141941" y="182880"/>
                  <a:pt x="91440" y="182880"/>
                </a:cubicBezTo>
                <a:cubicBezTo>
                  <a:pt x="40939" y="182880"/>
                  <a:pt x="0" y="141941"/>
                  <a:pt x="0" y="91440"/>
                </a:cubicBezTo>
                <a:close/>
              </a:path>
            </a:pathLst>
          </a:cu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274320" rtlCol="0" anchor="ctr">
            <a:noAutofit/>
          </a:bodyPr>
          <a:lstStyle/>
          <a:p>
            <a:pPr algn="ctr"/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10" name="NEE#title">
            <a:extLst>
              <a:ext uri="{FF2B5EF4-FFF2-40B4-BE49-F238E27FC236}">
                <a16:creationId xmlns:a16="http://schemas.microsoft.com/office/drawing/2014/main" id="{20FA993F-7495-AD00-AC98-9B22982A680E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5CEB4C1-F741-500E-4574-549914EA5A0F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Slide Number Placeholder 3">
            <a:extLst>
              <a:ext uri="{FF2B5EF4-FFF2-40B4-BE49-F238E27FC236}">
                <a16:creationId xmlns:a16="http://schemas.microsoft.com/office/drawing/2014/main" id="{32D9ECE0-5528-B36D-0016-69DF02D7198D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02592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ero-Open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>
            <a:extLst>
              <a:ext uri="{FF2B5EF4-FFF2-40B4-BE49-F238E27FC236}">
                <a16:creationId xmlns:a16="http://schemas.microsoft.com/office/drawing/2014/main" id="{55A3F117-23CF-B434-B859-6869D5C56C8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93136" y="309762"/>
            <a:ext cx="950714" cy="604638"/>
          </a:xfrm>
          <a:prstGeom prst="rect">
            <a:avLst/>
          </a:prstGeom>
        </p:spPr>
      </p:pic>
      <p:sp>
        <p:nvSpPr>
          <p:cNvPr id="2" name="Title 6">
            <a:extLst>
              <a:ext uri="{FF2B5EF4-FFF2-40B4-BE49-F238E27FC236}">
                <a16:creationId xmlns:a16="http://schemas.microsoft.com/office/drawing/2014/main" id="{9B20E4A4-FE72-BDA6-0B92-FBA1901B82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689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53BD47D0-0113-551C-0B63-EFE61C56E74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689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9827468-1349-29BE-722A-BA0080DD2C3C}"/>
              </a:ext>
            </a:extLst>
          </p:cNvPr>
          <p:cNvCxnSpPr>
            <a:cxnSpLocks/>
          </p:cNvCxnSpPr>
          <p:nvPr userDrawn="1"/>
        </p:nvCxnSpPr>
        <p:spPr>
          <a:xfrm>
            <a:off x="45689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D261D8A7-77F1-F880-E2CF-114F73451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6890" y="5561283"/>
            <a:ext cx="10153650" cy="653578"/>
          </a:xfrm>
          <a:prstGeom prst="rect">
            <a:avLst/>
          </a:prstGeom>
        </p:spPr>
        <p:txBody>
          <a:bodyPr lIns="0" anchor="b">
            <a:noAutofit/>
          </a:bodyPr>
          <a:lstStyle>
            <a:lvl1pPr marL="137160" indent="-137160" algn="l" defTabSz="914400" rtl="0" eaLnBrk="1" latinLnBrk="0" hangingPunct="1">
              <a:buFont typeface="+mj-lt"/>
              <a:buAutoNum type="arabicParenR"/>
              <a:defRPr lang="en-US" sz="7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1225CE-2F42-DFC0-81BB-B3CA63C35035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9372D3-404E-6A27-7E9A-36B67A186540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2490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ero-Open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11238FA-80CC-A39B-35B1-F7356530DE98}"/>
              </a:ext>
            </a:extLst>
          </p:cNvPr>
          <p:cNvSpPr/>
          <p:nvPr userDrawn="1"/>
        </p:nvSpPr>
        <p:spPr>
          <a:xfrm>
            <a:off x="0" y="1664154"/>
            <a:ext cx="12192000" cy="4642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186BBEF-46AA-DC5A-E984-C23E423C0FFF}"/>
              </a:ext>
            </a:extLst>
          </p:cNvPr>
          <p:cNvGrpSpPr/>
          <p:nvPr userDrawn="1"/>
        </p:nvGrpSpPr>
        <p:grpSpPr>
          <a:xfrm>
            <a:off x="1" y="5944576"/>
            <a:ext cx="12191999" cy="836620"/>
            <a:chOff x="1" y="5947416"/>
            <a:chExt cx="12191999" cy="83662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C11EA6A-4D59-9F05-3E45-28CFED044907}"/>
                </a:ext>
              </a:extLst>
            </p:cNvPr>
            <p:cNvSpPr/>
            <p:nvPr userDrawn="1"/>
          </p:nvSpPr>
          <p:spPr>
            <a:xfrm>
              <a:off x="1" y="6302454"/>
              <a:ext cx="11388220" cy="2743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ECA41C11-1303-AC76-1D42-ACE8CEB05B3E}"/>
                </a:ext>
              </a:extLst>
            </p:cNvPr>
            <p:cNvGrpSpPr/>
            <p:nvPr userDrawn="1"/>
          </p:nvGrpSpPr>
          <p:grpSpPr>
            <a:xfrm>
              <a:off x="11376660" y="5947416"/>
              <a:ext cx="815340" cy="836620"/>
              <a:chOff x="10916233" y="5947416"/>
              <a:chExt cx="815340" cy="836620"/>
            </a:xfrm>
          </p:grpSpPr>
          <p:grpSp>
            <p:nvGrpSpPr>
              <p:cNvPr id="19" name="Group 18">
                <a:extLst>
                  <a:ext uri="{FF2B5EF4-FFF2-40B4-BE49-F238E27FC236}">
                    <a16:creationId xmlns:a16="http://schemas.microsoft.com/office/drawing/2014/main" id="{95BC4BA1-7C84-938F-8F4F-EFCA441B77AC}"/>
                  </a:ext>
                </a:extLst>
              </p:cNvPr>
              <p:cNvGrpSpPr/>
              <p:nvPr userDrawn="1"/>
            </p:nvGrpSpPr>
            <p:grpSpPr>
              <a:xfrm>
                <a:off x="10916233" y="5947416"/>
                <a:ext cx="358450" cy="836620"/>
                <a:chOff x="10916233" y="5947416"/>
                <a:chExt cx="358450" cy="836620"/>
              </a:xfrm>
            </p:grpSpPr>
            <p:sp>
              <p:nvSpPr>
                <p:cNvPr id="23" name="Freeform 22">
                  <a:extLst>
                    <a:ext uri="{FF2B5EF4-FFF2-40B4-BE49-F238E27FC236}">
                      <a16:creationId xmlns:a16="http://schemas.microsoft.com/office/drawing/2014/main" id="{10ACC8DF-1CAC-5306-25A6-8A51051CAEB9}"/>
                    </a:ext>
                  </a:extLst>
                </p:cNvPr>
                <p:cNvSpPr/>
                <p:nvPr userDrawn="1"/>
              </p:nvSpPr>
              <p:spPr>
                <a:xfrm>
                  <a:off x="10916233" y="5947416"/>
                  <a:ext cx="358450" cy="836620"/>
                </a:xfrm>
                <a:custGeom>
                  <a:avLst/>
                  <a:gdLst>
                    <a:gd name="connsiteX0" fmla="*/ 123950 w 358450"/>
                    <a:gd name="connsiteY0" fmla="*/ 116558 h 836620"/>
                    <a:gd name="connsiteX1" fmla="*/ 123950 w 358450"/>
                    <a:gd name="connsiteY1" fmla="*/ 720062 h 836620"/>
                    <a:gd name="connsiteX2" fmla="*/ 234501 w 358450"/>
                    <a:gd name="connsiteY2" fmla="*/ 720062 h 836620"/>
                    <a:gd name="connsiteX3" fmla="*/ 234501 w 358450"/>
                    <a:gd name="connsiteY3" fmla="*/ 116558 h 836620"/>
                    <a:gd name="connsiteX4" fmla="*/ 91735 w 358450"/>
                    <a:gd name="connsiteY4" fmla="*/ 0 h 836620"/>
                    <a:gd name="connsiteX5" fmla="*/ 266715 w 358450"/>
                    <a:gd name="connsiteY5" fmla="*/ 0 h 836620"/>
                    <a:gd name="connsiteX6" fmla="*/ 358450 w 358450"/>
                    <a:gd name="connsiteY6" fmla="*/ 91735 h 836620"/>
                    <a:gd name="connsiteX7" fmla="*/ 358450 w 358450"/>
                    <a:gd name="connsiteY7" fmla="*/ 744885 h 836620"/>
                    <a:gd name="connsiteX8" fmla="*/ 266715 w 358450"/>
                    <a:gd name="connsiteY8" fmla="*/ 836620 h 836620"/>
                    <a:gd name="connsiteX9" fmla="*/ 91735 w 358450"/>
                    <a:gd name="connsiteY9" fmla="*/ 836620 h 836620"/>
                    <a:gd name="connsiteX10" fmla="*/ 0 w 358450"/>
                    <a:gd name="connsiteY10" fmla="*/ 744885 h 836620"/>
                    <a:gd name="connsiteX11" fmla="*/ 0 w 358450"/>
                    <a:gd name="connsiteY11" fmla="*/ 91735 h 836620"/>
                    <a:gd name="connsiteX12" fmla="*/ 91735 w 358450"/>
                    <a:gd name="connsiteY12" fmla="*/ 0 h 8366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358450" h="836620">
                      <a:moveTo>
                        <a:pt x="123950" y="116558"/>
                      </a:moveTo>
                      <a:lnTo>
                        <a:pt x="123950" y="720062"/>
                      </a:lnTo>
                      <a:lnTo>
                        <a:pt x="234501" y="720062"/>
                      </a:lnTo>
                      <a:lnTo>
                        <a:pt x="234501" y="116558"/>
                      </a:lnTo>
                      <a:close/>
                      <a:moveTo>
                        <a:pt x="91735" y="0"/>
                      </a:moveTo>
                      <a:lnTo>
                        <a:pt x="266715" y="0"/>
                      </a:lnTo>
                      <a:cubicBezTo>
                        <a:pt x="317379" y="0"/>
                        <a:pt x="358450" y="41071"/>
                        <a:pt x="358450" y="91735"/>
                      </a:cubicBezTo>
                      <a:lnTo>
                        <a:pt x="358450" y="744885"/>
                      </a:lnTo>
                      <a:cubicBezTo>
                        <a:pt x="358450" y="795549"/>
                        <a:pt x="317379" y="836620"/>
                        <a:pt x="266715" y="836620"/>
                      </a:cubicBezTo>
                      <a:lnTo>
                        <a:pt x="91735" y="836620"/>
                      </a:lnTo>
                      <a:cubicBezTo>
                        <a:pt x="41071" y="836620"/>
                        <a:pt x="0" y="795549"/>
                        <a:pt x="0" y="744885"/>
                      </a:cubicBezTo>
                      <a:lnTo>
                        <a:pt x="0" y="91735"/>
                      </a:lnTo>
                      <a:cubicBezTo>
                        <a:pt x="0" y="41071"/>
                        <a:pt x="41071" y="0"/>
                        <a:pt x="91735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24" name="Picture 23">
                  <a:extLst>
                    <a:ext uri="{FF2B5EF4-FFF2-40B4-BE49-F238E27FC236}">
                      <a16:creationId xmlns:a16="http://schemas.microsoft.com/office/drawing/2014/main" id="{B5913B12-DC74-B09A-3255-4AA4F65155EA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1044023" y="5990241"/>
                  <a:ext cx="102870" cy="45720"/>
                </a:xfrm>
                <a:prstGeom prst="rect">
                  <a:avLst/>
                </a:prstGeom>
              </p:spPr>
            </p:pic>
          </p:grp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8694FC65-3B5F-71A4-2797-28B6334F2713}"/>
                  </a:ext>
                </a:extLst>
              </p:cNvPr>
              <p:cNvSpPr/>
              <p:nvPr userDrawn="1"/>
            </p:nvSpPr>
            <p:spPr>
              <a:xfrm rot="5400000">
                <a:off x="11154880" y="6569922"/>
                <a:ext cx="114988" cy="124617"/>
              </a:xfrm>
              <a:prstGeom prst="rect">
                <a:avLst/>
              </a:prstGeom>
              <a:gradFill>
                <a:gsLst>
                  <a:gs pos="0">
                    <a:schemeClr val="accent2">
                      <a:lumMod val="75000"/>
                      <a:alpha val="50000"/>
                    </a:schemeClr>
                  </a:gs>
                  <a:gs pos="99000">
                    <a:schemeClr val="accent2">
                      <a:alpha val="0"/>
                    </a:schemeClr>
                  </a:gs>
                </a:gsLst>
                <a:lin ang="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41D8C010-43F3-131B-E903-27C9191ED5A5}"/>
                  </a:ext>
                </a:extLst>
              </p:cNvPr>
              <p:cNvSpPr/>
              <p:nvPr userDrawn="1"/>
            </p:nvSpPr>
            <p:spPr>
              <a:xfrm>
                <a:off x="11040848" y="6302454"/>
                <a:ext cx="690725" cy="27432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D1273E4D-256F-4FEB-6B7A-36BAD944DDB0}"/>
                  </a:ext>
                </a:extLst>
              </p:cNvPr>
              <p:cNvSpPr/>
              <p:nvPr userDrawn="1"/>
            </p:nvSpPr>
            <p:spPr>
              <a:xfrm>
                <a:off x="11039966" y="6302454"/>
                <a:ext cx="88921" cy="274320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75000"/>
                      <a:alpha val="50000"/>
                    </a:schemeClr>
                  </a:gs>
                  <a:gs pos="99000">
                    <a:schemeClr val="accent1">
                      <a:alpha val="0"/>
                    </a:schemeClr>
                  </a:gs>
                </a:gsLst>
                <a:lin ang="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10" name="Title 6">
            <a:extLst>
              <a:ext uri="{FF2B5EF4-FFF2-40B4-BE49-F238E27FC236}">
                <a16:creationId xmlns:a16="http://schemas.microsoft.com/office/drawing/2014/main" id="{0E3F3A74-1D62-1163-4C77-928A4B1326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D9B7E19-AB16-C113-241F-E9FF78578E3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052CE42-4056-FB97-F24F-89C164776661}"/>
              </a:ext>
            </a:extLst>
          </p:cNvPr>
          <p:cNvCxnSpPr/>
          <p:nvPr userDrawn="1"/>
        </p:nvCxnSpPr>
        <p:spPr>
          <a:xfrm>
            <a:off x="45720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0CD7C40C-85F5-C968-E70A-64246B9EB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5561283"/>
            <a:ext cx="10153650" cy="653578"/>
          </a:xfrm>
          <a:prstGeom prst="rect">
            <a:avLst/>
          </a:prstGeom>
        </p:spPr>
        <p:txBody>
          <a:bodyPr lIns="0" anchor="b">
            <a:noAutofit/>
          </a:bodyPr>
          <a:lstStyle>
            <a:lvl1pPr marL="137160" indent="-137160" algn="l" defTabSz="914400" rtl="0" eaLnBrk="1" latinLnBrk="0" hangingPunct="1">
              <a:buFont typeface="+mj-lt"/>
              <a:buAutoNum type="arabicParenR"/>
              <a:defRPr lang="en-US" sz="7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B085AFE-3C1B-B243-7145-1BAC303F5A5E}"/>
              </a:ext>
            </a:extLst>
          </p:cNvPr>
          <p:cNvCxnSpPr>
            <a:cxnSpLocks/>
          </p:cNvCxnSpPr>
          <p:nvPr userDrawn="1"/>
        </p:nvCxnSpPr>
        <p:spPr>
          <a:xfrm>
            <a:off x="811183" y="6360926"/>
            <a:ext cx="0" cy="137160"/>
          </a:xfrm>
          <a:prstGeom prst="line">
            <a:avLst/>
          </a:prstGeom>
          <a:ln w="4445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74223A22-C25A-5BF7-381E-533FABE5F622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5D58E4-CF64-CE7F-C115-06C4873D7A9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893136" y="309762"/>
            <a:ext cx="950714" cy="604638"/>
          </a:xfrm>
          <a:prstGeom prst="rect">
            <a:avLst/>
          </a:prstGeom>
        </p:spPr>
      </p:pic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5017C949-7C24-2083-6337-DE25B4F4ED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1595" y="6360926"/>
            <a:ext cx="1463040" cy="13716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>
              <a:defRPr sz="800" spc="30" baseline="0">
                <a:solidFill>
                  <a:schemeClr val="bg1"/>
                </a:solidFill>
                <a:latin typeface="+mj-lt"/>
              </a:defRPr>
            </a:lvl1pPr>
          </a:lstStyle>
          <a:p>
            <a:fld id="{60D84E8D-6D93-C347-B16D-9E4A155516B7}" type="datetime2">
              <a:rPr lang="en-US" dirty="0"/>
              <a:pPr/>
              <a:t>Monday, July 10, 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694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ero-Open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14345E8-AA07-414F-9C85-2DBBEB70D3E0}"/>
              </a:ext>
            </a:extLst>
          </p:cNvPr>
          <p:cNvCxnSpPr/>
          <p:nvPr userDrawn="1"/>
        </p:nvCxnSpPr>
        <p:spPr>
          <a:xfrm>
            <a:off x="457199" y="457202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6C4F0329-B4D6-5F12-C022-96A847947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1" y="545132"/>
            <a:ext cx="2379746" cy="1471046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C21AAA17-0EAB-D316-B788-1C021013C9A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2029973"/>
            <a:ext cx="2379746" cy="243235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DF7BBEFF-8E95-E4CE-26F3-E2E1B4EF2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5561283"/>
            <a:ext cx="10153650" cy="653578"/>
          </a:xfrm>
          <a:prstGeom prst="rect">
            <a:avLst/>
          </a:prstGeom>
        </p:spPr>
        <p:txBody>
          <a:bodyPr lIns="0" anchor="b">
            <a:noAutofit/>
          </a:bodyPr>
          <a:lstStyle>
            <a:lvl1pPr marL="137160" indent="-137160" algn="l" defTabSz="914400" rtl="0" eaLnBrk="1" latinLnBrk="0" hangingPunct="1">
              <a:buFont typeface="+mj-lt"/>
              <a:buAutoNum type="arabicParenR"/>
              <a:defRPr lang="en-US" sz="7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pic>
        <p:nvPicPr>
          <p:cNvPr id="2" name="NEE#title">
            <a:extLst>
              <a:ext uri="{FF2B5EF4-FFF2-40B4-BE49-F238E27FC236}">
                <a16:creationId xmlns:a16="http://schemas.microsoft.com/office/drawing/2014/main" id="{222EBABE-CB4A-C462-04C5-293B08F5E7CF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69334F3-04F4-9A8E-B08A-F6734B5EB29C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3A33ED-D2A0-4562-7B6C-36E9F1555BBC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024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ero-Open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14345E8-AA07-414F-9C85-2DBBEB70D3E0}"/>
              </a:ext>
            </a:extLst>
          </p:cNvPr>
          <p:cNvCxnSpPr/>
          <p:nvPr userDrawn="1"/>
        </p:nvCxnSpPr>
        <p:spPr>
          <a:xfrm>
            <a:off x="457199" y="457202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6C4F0329-B4D6-5F12-C022-96A847947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1" y="545132"/>
            <a:ext cx="2379746" cy="1471046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C21AAA17-0EAB-D316-B788-1C021013C9A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2029973"/>
            <a:ext cx="2379746" cy="243235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4F6A020-BB7C-EC22-C0D2-0F77CA1536FB}"/>
              </a:ext>
            </a:extLst>
          </p:cNvPr>
          <p:cNvGrpSpPr/>
          <p:nvPr userDrawn="1"/>
        </p:nvGrpSpPr>
        <p:grpSpPr>
          <a:xfrm>
            <a:off x="1" y="5944576"/>
            <a:ext cx="12191999" cy="836620"/>
            <a:chOff x="1" y="5947416"/>
            <a:chExt cx="12191999" cy="83662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D664BC1-3790-FD2F-81BB-63B1ADB54EDD}"/>
                </a:ext>
              </a:extLst>
            </p:cNvPr>
            <p:cNvSpPr/>
            <p:nvPr userDrawn="1"/>
          </p:nvSpPr>
          <p:spPr>
            <a:xfrm>
              <a:off x="1" y="6302454"/>
              <a:ext cx="11388220" cy="2743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7DB917F0-EE66-9166-6E1B-C2891284A091}"/>
                </a:ext>
              </a:extLst>
            </p:cNvPr>
            <p:cNvGrpSpPr/>
            <p:nvPr userDrawn="1"/>
          </p:nvGrpSpPr>
          <p:grpSpPr>
            <a:xfrm>
              <a:off x="11376660" y="5947416"/>
              <a:ext cx="815340" cy="836620"/>
              <a:chOff x="10916233" y="5947416"/>
              <a:chExt cx="815340" cy="836620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7FAEB03E-580D-4394-FC36-4AB3F9E22B25}"/>
                  </a:ext>
                </a:extLst>
              </p:cNvPr>
              <p:cNvGrpSpPr/>
              <p:nvPr userDrawn="1"/>
            </p:nvGrpSpPr>
            <p:grpSpPr>
              <a:xfrm>
                <a:off x="10916233" y="5947416"/>
                <a:ext cx="358450" cy="836620"/>
                <a:chOff x="10916233" y="5947416"/>
                <a:chExt cx="358450" cy="836620"/>
              </a:xfrm>
            </p:grpSpPr>
            <p:sp>
              <p:nvSpPr>
                <p:cNvPr id="26" name="Freeform 25">
                  <a:extLst>
                    <a:ext uri="{FF2B5EF4-FFF2-40B4-BE49-F238E27FC236}">
                      <a16:creationId xmlns:a16="http://schemas.microsoft.com/office/drawing/2014/main" id="{E2D7DCAB-89B4-52D6-882D-F645BA4E9782}"/>
                    </a:ext>
                  </a:extLst>
                </p:cNvPr>
                <p:cNvSpPr/>
                <p:nvPr userDrawn="1"/>
              </p:nvSpPr>
              <p:spPr>
                <a:xfrm>
                  <a:off x="10916233" y="5947416"/>
                  <a:ext cx="358450" cy="836620"/>
                </a:xfrm>
                <a:custGeom>
                  <a:avLst/>
                  <a:gdLst>
                    <a:gd name="connsiteX0" fmla="*/ 123950 w 358450"/>
                    <a:gd name="connsiteY0" fmla="*/ 116558 h 836620"/>
                    <a:gd name="connsiteX1" fmla="*/ 123950 w 358450"/>
                    <a:gd name="connsiteY1" fmla="*/ 720062 h 836620"/>
                    <a:gd name="connsiteX2" fmla="*/ 234501 w 358450"/>
                    <a:gd name="connsiteY2" fmla="*/ 720062 h 836620"/>
                    <a:gd name="connsiteX3" fmla="*/ 234501 w 358450"/>
                    <a:gd name="connsiteY3" fmla="*/ 116558 h 836620"/>
                    <a:gd name="connsiteX4" fmla="*/ 91735 w 358450"/>
                    <a:gd name="connsiteY4" fmla="*/ 0 h 836620"/>
                    <a:gd name="connsiteX5" fmla="*/ 266715 w 358450"/>
                    <a:gd name="connsiteY5" fmla="*/ 0 h 836620"/>
                    <a:gd name="connsiteX6" fmla="*/ 358450 w 358450"/>
                    <a:gd name="connsiteY6" fmla="*/ 91735 h 836620"/>
                    <a:gd name="connsiteX7" fmla="*/ 358450 w 358450"/>
                    <a:gd name="connsiteY7" fmla="*/ 744885 h 836620"/>
                    <a:gd name="connsiteX8" fmla="*/ 266715 w 358450"/>
                    <a:gd name="connsiteY8" fmla="*/ 836620 h 836620"/>
                    <a:gd name="connsiteX9" fmla="*/ 91735 w 358450"/>
                    <a:gd name="connsiteY9" fmla="*/ 836620 h 836620"/>
                    <a:gd name="connsiteX10" fmla="*/ 0 w 358450"/>
                    <a:gd name="connsiteY10" fmla="*/ 744885 h 836620"/>
                    <a:gd name="connsiteX11" fmla="*/ 0 w 358450"/>
                    <a:gd name="connsiteY11" fmla="*/ 91735 h 836620"/>
                    <a:gd name="connsiteX12" fmla="*/ 91735 w 358450"/>
                    <a:gd name="connsiteY12" fmla="*/ 0 h 8366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358450" h="836620">
                      <a:moveTo>
                        <a:pt x="123950" y="116558"/>
                      </a:moveTo>
                      <a:lnTo>
                        <a:pt x="123950" y="720062"/>
                      </a:lnTo>
                      <a:lnTo>
                        <a:pt x="234501" y="720062"/>
                      </a:lnTo>
                      <a:lnTo>
                        <a:pt x="234501" y="116558"/>
                      </a:lnTo>
                      <a:close/>
                      <a:moveTo>
                        <a:pt x="91735" y="0"/>
                      </a:moveTo>
                      <a:lnTo>
                        <a:pt x="266715" y="0"/>
                      </a:lnTo>
                      <a:cubicBezTo>
                        <a:pt x="317379" y="0"/>
                        <a:pt x="358450" y="41071"/>
                        <a:pt x="358450" y="91735"/>
                      </a:cubicBezTo>
                      <a:lnTo>
                        <a:pt x="358450" y="744885"/>
                      </a:lnTo>
                      <a:cubicBezTo>
                        <a:pt x="358450" y="795549"/>
                        <a:pt x="317379" y="836620"/>
                        <a:pt x="266715" y="836620"/>
                      </a:cubicBezTo>
                      <a:lnTo>
                        <a:pt x="91735" y="836620"/>
                      </a:lnTo>
                      <a:cubicBezTo>
                        <a:pt x="41071" y="836620"/>
                        <a:pt x="0" y="795549"/>
                        <a:pt x="0" y="744885"/>
                      </a:cubicBezTo>
                      <a:lnTo>
                        <a:pt x="0" y="91735"/>
                      </a:lnTo>
                      <a:cubicBezTo>
                        <a:pt x="0" y="41071"/>
                        <a:pt x="41071" y="0"/>
                        <a:pt x="91735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27" name="Picture 26">
                  <a:extLst>
                    <a:ext uri="{FF2B5EF4-FFF2-40B4-BE49-F238E27FC236}">
                      <a16:creationId xmlns:a16="http://schemas.microsoft.com/office/drawing/2014/main" id="{94CC09F9-C3B7-7CFE-B4BE-C2644788EFF7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1044023" y="5990241"/>
                  <a:ext cx="102870" cy="45720"/>
                </a:xfrm>
                <a:prstGeom prst="rect">
                  <a:avLst/>
                </a:prstGeom>
              </p:spPr>
            </p:pic>
          </p:grp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A1031EB8-1E30-D183-22B4-265AE7E7ACDD}"/>
                  </a:ext>
                </a:extLst>
              </p:cNvPr>
              <p:cNvSpPr/>
              <p:nvPr userDrawn="1"/>
            </p:nvSpPr>
            <p:spPr>
              <a:xfrm rot="5400000">
                <a:off x="11154880" y="6569922"/>
                <a:ext cx="114988" cy="124617"/>
              </a:xfrm>
              <a:prstGeom prst="rect">
                <a:avLst/>
              </a:prstGeom>
              <a:gradFill>
                <a:gsLst>
                  <a:gs pos="0">
                    <a:schemeClr val="accent2">
                      <a:lumMod val="75000"/>
                      <a:alpha val="50000"/>
                    </a:schemeClr>
                  </a:gs>
                  <a:gs pos="99000">
                    <a:schemeClr val="accent2">
                      <a:alpha val="0"/>
                    </a:schemeClr>
                  </a:gs>
                </a:gsLst>
                <a:lin ang="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DBDCDE1-3CF2-CF2B-D468-1930E4F822EE}"/>
                  </a:ext>
                </a:extLst>
              </p:cNvPr>
              <p:cNvSpPr/>
              <p:nvPr userDrawn="1"/>
            </p:nvSpPr>
            <p:spPr>
              <a:xfrm>
                <a:off x="11040848" y="6302454"/>
                <a:ext cx="690725" cy="27432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26B2C6CD-1F8D-AC79-3648-DA65EDB8D7C6}"/>
                  </a:ext>
                </a:extLst>
              </p:cNvPr>
              <p:cNvSpPr/>
              <p:nvPr userDrawn="1"/>
            </p:nvSpPr>
            <p:spPr>
              <a:xfrm>
                <a:off x="11039966" y="6302454"/>
                <a:ext cx="88921" cy="274320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75000"/>
                      <a:alpha val="50000"/>
                    </a:schemeClr>
                  </a:gs>
                  <a:gs pos="99000">
                    <a:schemeClr val="accent1">
                      <a:alpha val="0"/>
                    </a:schemeClr>
                  </a:gs>
                </a:gsLst>
                <a:lin ang="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0629382-CF61-194A-5A90-BEFEFB524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5561283"/>
            <a:ext cx="10153650" cy="653578"/>
          </a:xfrm>
          <a:prstGeom prst="rect">
            <a:avLst/>
          </a:prstGeom>
        </p:spPr>
        <p:txBody>
          <a:bodyPr lIns="0" anchor="b">
            <a:noAutofit/>
          </a:bodyPr>
          <a:lstStyle>
            <a:lvl1pPr marL="137160" indent="-137160" algn="l" defTabSz="914400" rtl="0" eaLnBrk="1" latinLnBrk="0" hangingPunct="1">
              <a:buFont typeface="+mj-lt"/>
              <a:buAutoNum type="arabicParenR"/>
              <a:defRPr lang="en-US" sz="7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2A9DAB4-78B6-4108-4D0D-CB7D263F5228}"/>
              </a:ext>
            </a:extLst>
          </p:cNvPr>
          <p:cNvCxnSpPr>
            <a:cxnSpLocks/>
          </p:cNvCxnSpPr>
          <p:nvPr userDrawn="1"/>
        </p:nvCxnSpPr>
        <p:spPr>
          <a:xfrm>
            <a:off x="811183" y="6360926"/>
            <a:ext cx="0" cy="137160"/>
          </a:xfrm>
          <a:prstGeom prst="line">
            <a:avLst/>
          </a:prstGeom>
          <a:ln w="4445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3">
            <a:extLst>
              <a:ext uri="{FF2B5EF4-FFF2-40B4-BE49-F238E27FC236}">
                <a16:creationId xmlns:a16="http://schemas.microsoft.com/office/drawing/2014/main" id="{78AFEDF3-9B25-1530-1153-1E53DA6EA457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A51973B-83D5-B0AC-F716-AE2ABE86266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893136" y="309762"/>
            <a:ext cx="950714" cy="604638"/>
          </a:xfrm>
          <a:prstGeom prst="rect">
            <a:avLst/>
          </a:prstGeom>
        </p:spPr>
      </p:pic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B8481652-D1D5-764E-CEEF-513AB4F946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1595" y="6360926"/>
            <a:ext cx="1463040" cy="13716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>
              <a:defRPr sz="800" spc="30" baseline="0">
                <a:solidFill>
                  <a:schemeClr val="bg1"/>
                </a:solidFill>
                <a:latin typeface="+mj-lt"/>
              </a:defRPr>
            </a:lvl1pPr>
          </a:lstStyle>
          <a:p>
            <a:fld id="{60D84E8D-6D93-C347-B16D-9E4A155516B7}" type="datetime2">
              <a:rPr lang="en-US" dirty="0"/>
              <a:pPr/>
              <a:t>Monday, July 10, 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4411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-zero singl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84C3259-8DFF-06CD-494C-6756B3E61B7D}"/>
              </a:ext>
            </a:extLst>
          </p:cNvPr>
          <p:cNvSpPr/>
          <p:nvPr userDrawn="1"/>
        </p:nvSpPr>
        <p:spPr>
          <a:xfrm>
            <a:off x="0" y="1664154"/>
            <a:ext cx="12192000" cy="4642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Text Placeholder 2">
            <a:extLst>
              <a:ext uri="{FF2B5EF4-FFF2-40B4-BE49-F238E27FC236}">
                <a16:creationId xmlns:a16="http://schemas.microsoft.com/office/drawing/2014/main" id="{4499A634-0FF1-1A7B-3A23-F1BCDF35BCD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7200" y="2011680"/>
            <a:ext cx="11294678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87" name="Content Placeholder 3">
            <a:extLst>
              <a:ext uri="{FF2B5EF4-FFF2-40B4-BE49-F238E27FC236}">
                <a16:creationId xmlns:a16="http://schemas.microsoft.com/office/drawing/2014/main" id="{86E31287-7FA6-C9F3-DE37-291AC5939D91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200" y="2338600"/>
            <a:ext cx="11277910" cy="2458821"/>
          </a:xfrm>
        </p:spPr>
        <p:txBody>
          <a:bodyPr>
            <a:noAutofit/>
          </a:bodyPr>
          <a:lstStyle>
            <a:lvl1pPr>
              <a:defRPr lang="en-US" sz="1400" b="1" kern="1200" baseline="0" dirty="0">
                <a:solidFill>
                  <a:schemeClr val="tx1"/>
                </a:solidFill>
                <a:latin typeface="Arial Nova" panose="020B05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Arial Nova Light" panose="020F0302020204030204" pitchFamily="34" charset="0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Arial Nova Light" panose="020F0302020204030204" pitchFamily="34" charset="0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Arial Nova Light" panose="020B030402020202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Title 6">
            <a:extLst>
              <a:ext uri="{FF2B5EF4-FFF2-40B4-BE49-F238E27FC236}">
                <a16:creationId xmlns:a16="http://schemas.microsoft.com/office/drawing/2014/main" id="{697CFFAF-5E83-CBEA-B7F2-D59757F21D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7" name="Text Placeholder 8">
            <a:extLst>
              <a:ext uri="{FF2B5EF4-FFF2-40B4-BE49-F238E27FC236}">
                <a16:creationId xmlns:a16="http://schemas.microsoft.com/office/drawing/2014/main" id="{8693C051-91B5-F2E5-2DB1-0AFD9C75AB3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5E97C08-6057-34C2-0B96-D0D87DDF0459}"/>
              </a:ext>
            </a:extLst>
          </p:cNvPr>
          <p:cNvCxnSpPr/>
          <p:nvPr userDrawn="1"/>
        </p:nvCxnSpPr>
        <p:spPr>
          <a:xfrm>
            <a:off x="45720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69637D98-8FC3-C55C-3BDF-4E39AF5EA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5561283"/>
            <a:ext cx="10153650" cy="653578"/>
          </a:xfrm>
          <a:prstGeom prst="rect">
            <a:avLst/>
          </a:prstGeom>
        </p:spPr>
        <p:txBody>
          <a:bodyPr lIns="0" anchor="b">
            <a:noAutofit/>
          </a:bodyPr>
          <a:lstStyle>
            <a:lvl1pPr marL="137160" indent="-137160" algn="l" defTabSz="914400" rtl="0" eaLnBrk="1" latinLnBrk="0" hangingPunct="1">
              <a:buFont typeface="+mj-lt"/>
              <a:buAutoNum type="arabicParenR"/>
              <a:defRPr lang="en-US" sz="7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pic>
        <p:nvPicPr>
          <p:cNvPr id="2" name="NEE#title">
            <a:extLst>
              <a:ext uri="{FF2B5EF4-FFF2-40B4-BE49-F238E27FC236}">
                <a16:creationId xmlns:a16="http://schemas.microsoft.com/office/drawing/2014/main" id="{55DBE8D5-5D4B-A154-FF2B-09DE67D4FA8E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3A221EA-8546-05A1-C14B-B75792DEA4C7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lide Number Placeholder 3">
            <a:extLst>
              <a:ext uri="{FF2B5EF4-FFF2-40B4-BE49-F238E27FC236}">
                <a16:creationId xmlns:a16="http://schemas.microsoft.com/office/drawing/2014/main" id="{FE920D3D-781E-6AB9-0A80-D7C6FC18F3F8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36574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2DF5BC8-4D6A-6D29-B24B-C37344BC381D}"/>
              </a:ext>
            </a:extLst>
          </p:cNvPr>
          <p:cNvSpPr/>
          <p:nvPr userDrawn="1"/>
        </p:nvSpPr>
        <p:spPr>
          <a:xfrm>
            <a:off x="0" y="1664154"/>
            <a:ext cx="12192000" cy="4642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7200" y="2011680"/>
            <a:ext cx="5437186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200" y="2338600"/>
            <a:ext cx="5429114" cy="2458821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629EDC5F-BA9D-5F96-4370-E47435AB2F62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6223687" y="2011680"/>
            <a:ext cx="5437186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61" name="Content Placeholder 3">
            <a:extLst>
              <a:ext uri="{FF2B5EF4-FFF2-40B4-BE49-F238E27FC236}">
                <a16:creationId xmlns:a16="http://schemas.microsoft.com/office/drawing/2014/main" id="{8E848E9D-11D9-D856-B8CF-4FA7DF826452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6223687" y="2338600"/>
            <a:ext cx="5429114" cy="2458821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A1EC041B-F253-A1C4-D413-CD9DEB2EC8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872D945B-BE9D-EEE5-36C8-015AF1AE87D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64DBE49-2938-F684-7A6B-0B49D61F16CC}"/>
              </a:ext>
            </a:extLst>
          </p:cNvPr>
          <p:cNvCxnSpPr/>
          <p:nvPr userDrawn="1"/>
        </p:nvCxnSpPr>
        <p:spPr>
          <a:xfrm>
            <a:off x="45720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40A1867B-F976-3B11-539D-659C6D471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5561283"/>
            <a:ext cx="10153650" cy="653578"/>
          </a:xfrm>
          <a:prstGeom prst="rect">
            <a:avLst/>
          </a:prstGeom>
        </p:spPr>
        <p:txBody>
          <a:bodyPr lIns="0" anchor="b">
            <a:noAutofit/>
          </a:bodyPr>
          <a:lstStyle>
            <a:lvl1pPr marL="137160" indent="-137160" algn="l" defTabSz="914400" rtl="0" eaLnBrk="1" latinLnBrk="0" hangingPunct="1">
              <a:buFont typeface="+mj-lt"/>
              <a:buAutoNum type="arabicParenR"/>
              <a:defRPr lang="en-US" sz="7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pic>
        <p:nvPicPr>
          <p:cNvPr id="2" name="NEE#title">
            <a:extLst>
              <a:ext uri="{FF2B5EF4-FFF2-40B4-BE49-F238E27FC236}">
                <a16:creationId xmlns:a16="http://schemas.microsoft.com/office/drawing/2014/main" id="{0447FA63-4DFD-58F7-8F9C-C5E55B6F44EA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0036AE1-E81D-0622-1B47-23B13118FFD2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Slide Number Placeholder 3">
            <a:extLst>
              <a:ext uri="{FF2B5EF4-FFF2-40B4-BE49-F238E27FC236}">
                <a16:creationId xmlns:a16="http://schemas.microsoft.com/office/drawing/2014/main" id="{C21D58E6-8898-0C21-11BF-1E1739D5C922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0392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EB82FDD-945D-B6E4-73F2-C537A519CEA5}"/>
              </a:ext>
            </a:extLst>
          </p:cNvPr>
          <p:cNvSpPr/>
          <p:nvPr userDrawn="1"/>
        </p:nvSpPr>
        <p:spPr>
          <a:xfrm>
            <a:off x="0" y="1670802"/>
            <a:ext cx="12192000" cy="4642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 Placeholder 2">
            <a:extLst>
              <a:ext uri="{FF2B5EF4-FFF2-40B4-BE49-F238E27FC236}">
                <a16:creationId xmlns:a16="http://schemas.microsoft.com/office/drawing/2014/main" id="{37BE9435-F83F-0934-375F-B69CB34168A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7200" y="2011680"/>
            <a:ext cx="3214316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56" name="Content Placeholder 3">
            <a:extLst>
              <a:ext uri="{FF2B5EF4-FFF2-40B4-BE49-F238E27FC236}">
                <a16:creationId xmlns:a16="http://schemas.microsoft.com/office/drawing/2014/main" id="{55D20AD7-91E5-BAB2-DE89-AE61010DB25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200" y="2340131"/>
            <a:ext cx="3209544" cy="2458821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6" name="Text Placeholder 2">
            <a:extLst>
              <a:ext uri="{FF2B5EF4-FFF2-40B4-BE49-F238E27FC236}">
                <a16:creationId xmlns:a16="http://schemas.microsoft.com/office/drawing/2014/main" id="{0B8AE565-3293-D4D7-8DDC-C2EBE7CFB8E7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8458200" y="2011680"/>
            <a:ext cx="3214316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69" name="Text Placeholder 2">
            <a:extLst>
              <a:ext uri="{FF2B5EF4-FFF2-40B4-BE49-F238E27FC236}">
                <a16:creationId xmlns:a16="http://schemas.microsoft.com/office/drawing/2014/main" id="{1B978E3B-60C4-CE89-42F4-D7C1D261489D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4453128" y="2011680"/>
            <a:ext cx="3214316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12" name="Title 6">
            <a:extLst>
              <a:ext uri="{FF2B5EF4-FFF2-40B4-BE49-F238E27FC236}">
                <a16:creationId xmlns:a16="http://schemas.microsoft.com/office/drawing/2014/main" id="{35AF9540-52F8-7EB8-D8FB-906CC4E912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3FB236CF-804D-3F64-D361-9F5AEBA9C19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C8BFD2B5-0B10-4F74-9717-BA14DEE483F2}"/>
              </a:ext>
            </a:extLst>
          </p:cNvPr>
          <p:cNvSpPr>
            <a:spLocks noGrp="1"/>
          </p:cNvSpPr>
          <p:nvPr>
            <p:ph sz="half" idx="22" hasCustomPrompt="1"/>
          </p:nvPr>
        </p:nvSpPr>
        <p:spPr>
          <a:xfrm>
            <a:off x="4457900" y="2340131"/>
            <a:ext cx="3209544" cy="2458821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A3EE9680-8BC7-7951-525B-22E70DF91F4F}"/>
              </a:ext>
            </a:extLst>
          </p:cNvPr>
          <p:cNvSpPr>
            <a:spLocks noGrp="1"/>
          </p:cNvSpPr>
          <p:nvPr>
            <p:ph sz="half" idx="23" hasCustomPrompt="1"/>
          </p:nvPr>
        </p:nvSpPr>
        <p:spPr>
          <a:xfrm>
            <a:off x="8458200" y="2340131"/>
            <a:ext cx="3209544" cy="2458821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C94F7271-3F26-61AA-C05B-31C6239CD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5561283"/>
            <a:ext cx="10153650" cy="653578"/>
          </a:xfrm>
          <a:prstGeom prst="rect">
            <a:avLst/>
          </a:prstGeom>
        </p:spPr>
        <p:txBody>
          <a:bodyPr lIns="0" anchor="b">
            <a:noAutofit/>
          </a:bodyPr>
          <a:lstStyle>
            <a:lvl1pPr marL="137160" indent="-137160" algn="l" defTabSz="914400" rtl="0" eaLnBrk="1" latinLnBrk="0" hangingPunct="1">
              <a:buFont typeface="+mj-lt"/>
              <a:buAutoNum type="arabicParenR"/>
              <a:defRPr lang="en-US" sz="7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56F72D4-AFFF-36D4-3970-F6717AAF1E01}"/>
              </a:ext>
            </a:extLst>
          </p:cNvPr>
          <p:cNvCxnSpPr/>
          <p:nvPr userDrawn="1"/>
        </p:nvCxnSpPr>
        <p:spPr>
          <a:xfrm>
            <a:off x="45720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NEE#title">
            <a:extLst>
              <a:ext uri="{FF2B5EF4-FFF2-40B4-BE49-F238E27FC236}">
                <a16:creationId xmlns:a16="http://schemas.microsoft.com/office/drawing/2014/main" id="{499E677C-1DCD-097A-DBA1-8511E48C0A85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D745826-4F32-8B77-47D7-2344DD07C709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lide Number Placeholder 3">
            <a:extLst>
              <a:ext uri="{FF2B5EF4-FFF2-40B4-BE49-F238E27FC236}">
                <a16:creationId xmlns:a16="http://schemas.microsoft.com/office/drawing/2014/main" id="{54EF4F73-9A68-E94D-A972-E51D07A0624F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520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9AA5F15-5CCC-957C-B0DC-25B026DC69CC}"/>
              </a:ext>
            </a:extLst>
          </p:cNvPr>
          <p:cNvSpPr/>
          <p:nvPr userDrawn="1"/>
        </p:nvSpPr>
        <p:spPr>
          <a:xfrm>
            <a:off x="0" y="1670802"/>
            <a:ext cx="12192000" cy="4642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 Placeholder 2">
            <a:extLst>
              <a:ext uri="{FF2B5EF4-FFF2-40B4-BE49-F238E27FC236}">
                <a16:creationId xmlns:a16="http://schemas.microsoft.com/office/drawing/2014/main" id="{CF05474C-7579-B4CB-1D9C-A633ABE7B4C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7200" y="2011680"/>
            <a:ext cx="2609915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65" name="Text Placeholder 2">
            <a:extLst>
              <a:ext uri="{FF2B5EF4-FFF2-40B4-BE49-F238E27FC236}">
                <a16:creationId xmlns:a16="http://schemas.microsoft.com/office/drawing/2014/main" id="{9BC4B300-8334-B5C9-B23B-4CD519E6A81D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3337560" y="2011680"/>
            <a:ext cx="2609915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68" name="Text Placeholder 2">
            <a:extLst>
              <a:ext uri="{FF2B5EF4-FFF2-40B4-BE49-F238E27FC236}">
                <a16:creationId xmlns:a16="http://schemas.microsoft.com/office/drawing/2014/main" id="{2E6FCC9A-7DBC-28AE-0288-8725027A2CBC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217920" y="2011680"/>
            <a:ext cx="2609915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71" name="Text Placeholder 2">
            <a:extLst>
              <a:ext uri="{FF2B5EF4-FFF2-40B4-BE49-F238E27FC236}">
                <a16:creationId xmlns:a16="http://schemas.microsoft.com/office/drawing/2014/main" id="{3D54A4BC-F839-9E61-07AF-7F5200B39EE7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9098280" y="2011680"/>
            <a:ext cx="2609915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13" name="Title 6">
            <a:extLst>
              <a:ext uri="{FF2B5EF4-FFF2-40B4-BE49-F238E27FC236}">
                <a16:creationId xmlns:a16="http://schemas.microsoft.com/office/drawing/2014/main" id="{AAB786B0-D006-9D82-C578-FD29263966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903BD820-945B-AAED-5A69-7B38CC5C0F7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0" name="Content Placeholder 3">
            <a:extLst>
              <a:ext uri="{FF2B5EF4-FFF2-40B4-BE49-F238E27FC236}">
                <a16:creationId xmlns:a16="http://schemas.microsoft.com/office/drawing/2014/main" id="{E5E4D892-724F-9A88-2831-264CF2C9A35D}"/>
              </a:ext>
            </a:extLst>
          </p:cNvPr>
          <p:cNvSpPr>
            <a:spLocks noGrp="1"/>
          </p:cNvSpPr>
          <p:nvPr>
            <p:ph sz="half" idx="23" hasCustomPrompt="1"/>
          </p:nvPr>
        </p:nvSpPr>
        <p:spPr>
          <a:xfrm>
            <a:off x="457200" y="2341343"/>
            <a:ext cx="2606040" cy="2458821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E5084827-FA27-88B4-10B8-DA8B1BC41993}"/>
              </a:ext>
            </a:extLst>
          </p:cNvPr>
          <p:cNvSpPr>
            <a:spLocks noGrp="1"/>
          </p:cNvSpPr>
          <p:nvPr>
            <p:ph sz="half" idx="24" hasCustomPrompt="1"/>
          </p:nvPr>
        </p:nvSpPr>
        <p:spPr>
          <a:xfrm>
            <a:off x="3337559" y="2341343"/>
            <a:ext cx="2606040" cy="2458821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5" name="Content Placeholder 3">
            <a:extLst>
              <a:ext uri="{FF2B5EF4-FFF2-40B4-BE49-F238E27FC236}">
                <a16:creationId xmlns:a16="http://schemas.microsoft.com/office/drawing/2014/main" id="{BD3D892E-ADEC-8459-6CBA-CFAF772782F0}"/>
              </a:ext>
            </a:extLst>
          </p:cNvPr>
          <p:cNvSpPr>
            <a:spLocks noGrp="1"/>
          </p:cNvSpPr>
          <p:nvPr>
            <p:ph sz="half" idx="25" hasCustomPrompt="1"/>
          </p:nvPr>
        </p:nvSpPr>
        <p:spPr>
          <a:xfrm>
            <a:off x="6217919" y="2341343"/>
            <a:ext cx="2606040" cy="2458821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Content Placeholder 3">
            <a:extLst>
              <a:ext uri="{FF2B5EF4-FFF2-40B4-BE49-F238E27FC236}">
                <a16:creationId xmlns:a16="http://schemas.microsoft.com/office/drawing/2014/main" id="{8387FFE8-8E7D-0D60-0E94-636CDF99F9F0}"/>
              </a:ext>
            </a:extLst>
          </p:cNvPr>
          <p:cNvSpPr>
            <a:spLocks noGrp="1"/>
          </p:cNvSpPr>
          <p:nvPr>
            <p:ph sz="half" idx="26" hasCustomPrompt="1"/>
          </p:nvPr>
        </p:nvSpPr>
        <p:spPr>
          <a:xfrm>
            <a:off x="9098278" y="2341343"/>
            <a:ext cx="2606040" cy="2458821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7" name="Footer Placeholder 4">
            <a:extLst>
              <a:ext uri="{FF2B5EF4-FFF2-40B4-BE49-F238E27FC236}">
                <a16:creationId xmlns:a16="http://schemas.microsoft.com/office/drawing/2014/main" id="{B5F569E8-2F00-2B37-688E-4B9AB3A8E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5561283"/>
            <a:ext cx="10153650" cy="653578"/>
          </a:xfrm>
          <a:prstGeom prst="rect">
            <a:avLst/>
          </a:prstGeom>
        </p:spPr>
        <p:txBody>
          <a:bodyPr lIns="0" anchor="b">
            <a:noAutofit/>
          </a:bodyPr>
          <a:lstStyle>
            <a:lvl1pPr marL="137160" indent="-137160" algn="l" defTabSz="914400" rtl="0" eaLnBrk="1" latinLnBrk="0" hangingPunct="1">
              <a:buFont typeface="+mj-lt"/>
              <a:buAutoNum type="arabicParenR"/>
              <a:defRPr lang="en-US" sz="7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CA805BB-CAEF-8536-1B85-573EB08DD757}"/>
              </a:ext>
            </a:extLst>
          </p:cNvPr>
          <p:cNvCxnSpPr/>
          <p:nvPr userDrawn="1"/>
        </p:nvCxnSpPr>
        <p:spPr>
          <a:xfrm>
            <a:off x="45720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NEE#title">
            <a:extLst>
              <a:ext uri="{FF2B5EF4-FFF2-40B4-BE49-F238E27FC236}">
                <a16:creationId xmlns:a16="http://schemas.microsoft.com/office/drawing/2014/main" id="{CA01D9EE-D45F-011A-2223-18CB685542B2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8E0055B-368B-EDFF-02DD-AFA2529FF810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lide Number Placeholder 3">
            <a:extLst>
              <a:ext uri="{FF2B5EF4-FFF2-40B4-BE49-F238E27FC236}">
                <a16:creationId xmlns:a16="http://schemas.microsoft.com/office/drawing/2014/main" id="{7658CD9C-FA1A-5242-DE90-9F6B0C07D325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635951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7A41992-53E1-D8B3-FC4B-5CFCB564DBA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68185" y="0"/>
            <a:ext cx="5128329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548640" tIns="548640">
            <a:noAutofit/>
          </a:bodyPr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9" name="Title 6">
            <a:extLst>
              <a:ext uri="{FF2B5EF4-FFF2-40B4-BE49-F238E27FC236}">
                <a16:creationId xmlns:a16="http://schemas.microsoft.com/office/drawing/2014/main" id="{BB1B6A57-8DBE-6AC3-EEAD-ECEBA96676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1" y="545132"/>
            <a:ext cx="6172200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644EAF08-F577-D77F-298A-B7AF84596D8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953393"/>
            <a:ext cx="6172199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1884832D-FA28-76FF-5DDB-184970A877B3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457200" y="2011680"/>
            <a:ext cx="5437186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FBAD7470-E867-002B-C9DF-260C375AA963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457200" y="2340131"/>
            <a:ext cx="5429114" cy="3484884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09568F2-6A62-845D-CE65-8BBD0D472D20}"/>
              </a:ext>
            </a:extLst>
          </p:cNvPr>
          <p:cNvCxnSpPr/>
          <p:nvPr userDrawn="1"/>
        </p:nvCxnSpPr>
        <p:spPr>
          <a:xfrm>
            <a:off x="45720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5310FB64-9BC1-A5EC-72F6-FD987AF32787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1861C71D-E4FF-A902-6002-56B875BE8C97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5419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 Placeholder 30">
            <a:extLst>
              <a:ext uri="{FF2B5EF4-FFF2-40B4-BE49-F238E27FC236}">
                <a16:creationId xmlns:a16="http://schemas.microsoft.com/office/drawing/2014/main" id="{FBC57A61-D0A3-0CE7-9BFD-1A57B684467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32743" y="1664154"/>
            <a:ext cx="7859258" cy="4114800"/>
          </a:xfrm>
          <a:solidFill>
            <a:schemeClr val="bg1">
              <a:lumMod val="95000"/>
            </a:schemeClr>
          </a:solidFill>
        </p:spPr>
        <p:txBody>
          <a:bodyPr lIns="274320" tIns="274320" rIns="365760" bIns="274320"/>
          <a:lstStyle>
            <a:lvl1pPr marL="251460" indent="-251460" algn="l" defTabSz="914400" rtl="0" eaLnBrk="1" latinLnBrk="0" hangingPunct="1">
              <a:spcBef>
                <a:spcPts val="425"/>
              </a:spcBef>
              <a:spcAft>
                <a:spcPts val="425"/>
              </a:spcAft>
              <a:buFont typeface="+mj-lt"/>
              <a:buAutoNum type="arabicPeriod"/>
              <a:defRPr lang="en-US" sz="1400" b="1" kern="1200" dirty="0" smtClean="0">
                <a:solidFill>
                  <a:srgbClr val="000000"/>
                </a:solidFill>
                <a:latin typeface="Arial Nova" panose="020B0504020202020204" pitchFamily="34" charset="0"/>
                <a:ea typeface="+mn-ea"/>
                <a:cs typeface="+mn-cs"/>
              </a:defRPr>
            </a:lvl1pPr>
            <a:lvl2pPr marL="274320" indent="0">
              <a:buNone/>
              <a:defRPr lang="en-US" sz="1400" kern="1200" dirty="0">
                <a:solidFill>
                  <a:srgbClr val="000000"/>
                </a:solidFill>
                <a:latin typeface="Arial Nova Light" panose="020F0302020204030204" pitchFamily="34" charset="0"/>
                <a:ea typeface="+mn-ea"/>
                <a:cs typeface="Arial Nova Light" panose="020F0302020204030204" pitchFamily="34" charset="0"/>
              </a:defRPr>
            </a:lvl2pPr>
            <a:lvl3pPr marL="560070" indent="-285750"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/>
              <a:t>Click to edit agenda or next steps text</a:t>
            </a:r>
          </a:p>
          <a:p>
            <a:pPr marL="457200" lvl="1" indent="-182880" algn="l" defTabSz="914400" rtl="0" eaLnBrk="1" latinLnBrk="0" hangingPunct="1">
              <a:spcBef>
                <a:spcPts val="425"/>
              </a:spcBef>
              <a:spcAft>
                <a:spcPts val="425"/>
              </a:spcAft>
              <a:buFont typeface="Wingdings" pitchFamily="2" charset="2"/>
              <a:buChar char="§"/>
            </a:pPr>
            <a:endParaRPr lang="en-US" dirty="0"/>
          </a:p>
        </p:txBody>
      </p:sp>
      <p:sp>
        <p:nvSpPr>
          <p:cNvPr id="25" name="Picture Placeholder 7">
            <a:extLst>
              <a:ext uri="{FF2B5EF4-FFF2-40B4-BE49-F238E27FC236}">
                <a16:creationId xmlns:a16="http://schemas.microsoft.com/office/drawing/2014/main" id="{2A2B82BA-41ED-00F3-E2D2-E6F637E05B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664154"/>
            <a:ext cx="4332742" cy="4114800"/>
          </a:xfrm>
          <a:solidFill>
            <a:schemeClr val="bg1">
              <a:lumMod val="85000"/>
            </a:schemeClr>
          </a:solidFill>
        </p:spPr>
        <p:txBody>
          <a:bodyPr lIns="274320" tIns="182880" rIns="0"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D23C102-D45D-DF4A-01BC-A57E03345AA5}"/>
              </a:ext>
            </a:extLst>
          </p:cNvPr>
          <p:cNvCxnSpPr>
            <a:cxnSpLocks/>
          </p:cNvCxnSpPr>
          <p:nvPr userDrawn="1"/>
        </p:nvCxnSpPr>
        <p:spPr>
          <a:xfrm>
            <a:off x="0" y="1646840"/>
            <a:ext cx="5514753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6">
            <a:extLst>
              <a:ext uri="{FF2B5EF4-FFF2-40B4-BE49-F238E27FC236}">
                <a16:creationId xmlns:a16="http://schemas.microsoft.com/office/drawing/2014/main" id="{69578DE6-280D-2F7C-9CA5-29763ABF05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40507A6C-0D88-6E01-F3E0-4B08382295B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C5A3224-EB3D-5B04-10FA-CEE9CE16BB9E}"/>
              </a:ext>
            </a:extLst>
          </p:cNvPr>
          <p:cNvCxnSpPr/>
          <p:nvPr userDrawn="1"/>
        </p:nvCxnSpPr>
        <p:spPr>
          <a:xfrm>
            <a:off x="45720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NEE#title">
            <a:extLst>
              <a:ext uri="{FF2B5EF4-FFF2-40B4-BE49-F238E27FC236}">
                <a16:creationId xmlns:a16="http://schemas.microsoft.com/office/drawing/2014/main" id="{021F63C6-78CA-27A7-D483-6DCDC396F588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0335A36-042F-EE2F-BA8F-4D4D80EE8DFF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1A774FF9-89B0-E135-BEEC-F091B1E389C0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841202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zero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147A044-A7DD-CC29-FFB8-AAB11F4EFEED}"/>
              </a:ext>
            </a:extLst>
          </p:cNvPr>
          <p:cNvSpPr/>
          <p:nvPr userDrawn="1"/>
        </p:nvSpPr>
        <p:spPr>
          <a:xfrm>
            <a:off x="6899996" y="1664154"/>
            <a:ext cx="5292004" cy="41230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Picture Placeholder 7">
            <a:extLst>
              <a:ext uri="{FF2B5EF4-FFF2-40B4-BE49-F238E27FC236}">
                <a16:creationId xmlns:a16="http://schemas.microsoft.com/office/drawing/2014/main" id="{6CE0DC1E-232D-8457-D30C-C6BCCD4217DB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405676" y="1666524"/>
            <a:ext cx="2421386" cy="2194560"/>
          </a:xfrm>
          <a:solidFill>
            <a:schemeClr val="bg1">
              <a:lumMod val="85000"/>
            </a:schemeClr>
          </a:solidFill>
        </p:spPr>
        <p:txBody>
          <a:bodyPr lIns="0" tIns="0" rIns="0" anchor="ctr"/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32" name="Footer Placeholder 4">
            <a:extLst>
              <a:ext uri="{FF2B5EF4-FFF2-40B4-BE49-F238E27FC236}">
                <a16:creationId xmlns:a16="http://schemas.microsoft.com/office/drawing/2014/main" id="{BBE600A0-9C06-8F1A-0311-0E77F80ED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591" y="5848599"/>
            <a:ext cx="10607040" cy="367716"/>
          </a:xfrm>
          <a:prstGeom prst="rect">
            <a:avLst/>
          </a:prstGeom>
        </p:spPr>
        <p:txBody>
          <a:bodyPr lIns="0" anchor="b">
            <a:noAutofit/>
          </a:bodyPr>
          <a:lstStyle>
            <a:lvl1pPr>
              <a:defRPr sz="700"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3" name="Picture Placeholder 7">
            <a:extLst>
              <a:ext uri="{FF2B5EF4-FFF2-40B4-BE49-F238E27FC236}">
                <a16:creationId xmlns:a16="http://schemas.microsoft.com/office/drawing/2014/main" id="{E7AFDFC0-CC31-FE39-A63D-63B2210E140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1666525"/>
            <a:ext cx="4332742" cy="4112430"/>
          </a:xfrm>
          <a:solidFill>
            <a:schemeClr val="bg1">
              <a:lumMod val="85000"/>
            </a:schemeClr>
          </a:solidFill>
        </p:spPr>
        <p:txBody>
          <a:bodyPr lIns="274320" tIns="182880" rIns="0"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1" name="Picture Placeholder 7">
            <a:extLst>
              <a:ext uri="{FF2B5EF4-FFF2-40B4-BE49-F238E27FC236}">
                <a16:creationId xmlns:a16="http://schemas.microsoft.com/office/drawing/2014/main" id="{62383CB9-B9E5-B73F-B2B3-F2F200B533E7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405676" y="3956053"/>
            <a:ext cx="2421386" cy="1822901"/>
          </a:xfrm>
          <a:solidFill>
            <a:schemeClr val="bg1">
              <a:lumMod val="85000"/>
            </a:schemeClr>
          </a:solidFill>
        </p:spPr>
        <p:txBody>
          <a:bodyPr lIns="0" tIns="0" rIns="0" anchor="ctr"/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itle 6">
            <a:extLst>
              <a:ext uri="{FF2B5EF4-FFF2-40B4-BE49-F238E27FC236}">
                <a16:creationId xmlns:a16="http://schemas.microsoft.com/office/drawing/2014/main" id="{7CD738DC-7889-76F7-2850-A605D1A1E1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6C07FD0B-01E0-3CC4-FB7C-351AEADC878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36FCF1BE-93FF-0064-800B-48DBAF56B876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7245064" y="2011680"/>
            <a:ext cx="4496722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8" name="Content Placeholder 3">
            <a:extLst>
              <a:ext uri="{FF2B5EF4-FFF2-40B4-BE49-F238E27FC236}">
                <a16:creationId xmlns:a16="http://schemas.microsoft.com/office/drawing/2014/main" id="{E9C997F3-6011-91D3-D91F-2460018F18A7}"/>
              </a:ext>
            </a:extLst>
          </p:cNvPr>
          <p:cNvSpPr>
            <a:spLocks noGrp="1"/>
          </p:cNvSpPr>
          <p:nvPr>
            <p:ph sz="half" idx="24" hasCustomPrompt="1"/>
          </p:nvPr>
        </p:nvSpPr>
        <p:spPr>
          <a:xfrm>
            <a:off x="7245064" y="2335288"/>
            <a:ext cx="4490046" cy="3337780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440419D-94A1-1FF8-DA43-BB4132CF821D}"/>
              </a:ext>
            </a:extLst>
          </p:cNvPr>
          <p:cNvCxnSpPr/>
          <p:nvPr userDrawn="1"/>
        </p:nvCxnSpPr>
        <p:spPr>
          <a:xfrm>
            <a:off x="45720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NEE#title">
            <a:extLst>
              <a:ext uri="{FF2B5EF4-FFF2-40B4-BE49-F238E27FC236}">
                <a16:creationId xmlns:a16="http://schemas.microsoft.com/office/drawing/2014/main" id="{B9E43D56-A989-A1DA-F9FB-E2943DDDD6F3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E54AF30-A2C7-F7FC-F08A-92ED9D3D376A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lide Number Placeholder 3">
            <a:extLst>
              <a:ext uri="{FF2B5EF4-FFF2-40B4-BE49-F238E27FC236}">
                <a16:creationId xmlns:a16="http://schemas.microsoft.com/office/drawing/2014/main" id="{3BE9D9BA-DC01-8235-5C88-C07534AD363C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35628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11-zero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9EBB8DE-1717-71AA-8368-31416550E4F7}"/>
              </a:ext>
            </a:extLst>
          </p:cNvPr>
          <p:cNvSpPr/>
          <p:nvPr userDrawn="1"/>
        </p:nvSpPr>
        <p:spPr>
          <a:xfrm>
            <a:off x="4332742" y="1664154"/>
            <a:ext cx="7859258" cy="411479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BB2A2AC-BF39-6E31-47C5-9954EF960B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664153"/>
            <a:ext cx="4332742" cy="4114793"/>
          </a:xfrm>
          <a:solidFill>
            <a:schemeClr val="bg1">
              <a:lumMod val="85000"/>
            </a:schemeClr>
          </a:solidFill>
        </p:spPr>
        <p:txBody>
          <a:bodyPr lIns="274320" tIns="182880" rIns="0"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9" name="Title 6">
            <a:extLst>
              <a:ext uri="{FF2B5EF4-FFF2-40B4-BE49-F238E27FC236}">
                <a16:creationId xmlns:a16="http://schemas.microsoft.com/office/drawing/2014/main" id="{683A4AF5-DD85-60D5-C577-ACF2364E47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5132"/>
            <a:ext cx="9551773" cy="278840"/>
          </a:xfrm>
        </p:spPr>
        <p:txBody>
          <a:bodyPr/>
          <a:lstStyle>
            <a:lvl1pPr>
              <a:lnSpc>
                <a:spcPct val="100000"/>
              </a:lnSpc>
              <a:defRPr sz="24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F77E216C-D4B7-75AF-B8A6-70991596A5C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953393"/>
            <a:ext cx="9551772" cy="19837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500" b="1">
                <a:solidFill>
                  <a:srgbClr val="00000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932D8CF-F96E-ACEE-0B60-33468C58CFD6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4649717" y="2011680"/>
            <a:ext cx="3214315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3F85021B-15E1-300B-0B7F-9058B843960E}"/>
              </a:ext>
            </a:extLst>
          </p:cNvPr>
          <p:cNvSpPr>
            <a:spLocks noGrp="1"/>
          </p:cNvSpPr>
          <p:nvPr>
            <p:ph sz="half" idx="24" hasCustomPrompt="1"/>
          </p:nvPr>
        </p:nvSpPr>
        <p:spPr>
          <a:xfrm>
            <a:off x="4649717" y="2335146"/>
            <a:ext cx="3209543" cy="3197275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C8873747-AF03-CE49-0B34-62F1A4A96580}"/>
              </a:ext>
            </a:extLst>
          </p:cNvPr>
          <p:cNvSpPr>
            <a:spLocks noGrp="1"/>
          </p:cNvSpPr>
          <p:nvPr>
            <p:ph type="body" idx="25" hasCustomPrompt="1"/>
          </p:nvPr>
        </p:nvSpPr>
        <p:spPr>
          <a:xfrm>
            <a:off x="8210330" y="2011680"/>
            <a:ext cx="3214315" cy="246221"/>
          </a:xfrm>
        </p:spPr>
        <p:txBody>
          <a:bodyPr anchor="t">
            <a:spAutoFit/>
          </a:bodyPr>
          <a:lstStyle>
            <a:lvl1pPr marL="0" indent="0">
              <a:buNone/>
              <a:defRPr sz="1600" b="1" cap="none" spc="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5304DED5-B208-6E37-58E5-81D4074F5505}"/>
              </a:ext>
            </a:extLst>
          </p:cNvPr>
          <p:cNvSpPr>
            <a:spLocks noGrp="1"/>
          </p:cNvSpPr>
          <p:nvPr>
            <p:ph sz="half" idx="26" hasCustomPrompt="1"/>
          </p:nvPr>
        </p:nvSpPr>
        <p:spPr>
          <a:xfrm>
            <a:off x="8210330" y="2335146"/>
            <a:ext cx="3209543" cy="3197275"/>
          </a:xfrm>
        </p:spPr>
        <p:txBody>
          <a:bodyPr>
            <a:noAutofit/>
          </a:bodyPr>
          <a:lstStyle>
            <a:lvl1pPr>
              <a:defRPr lang="en-US" sz="1400" b="1" i="0" kern="1200" baseline="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2pPr>
            <a:lvl3pPr marL="137160" indent="-137160">
              <a:defRPr lang="en-US" sz="1400" kern="1200" baseline="0" dirty="0">
                <a:solidFill>
                  <a:schemeClr val="tx1"/>
                </a:solidFill>
                <a:latin typeface="+mj-lt"/>
                <a:ea typeface="+mn-ea"/>
                <a:cs typeface="Arial Nova Light" panose="020F0302020204030204" pitchFamily="34" charset="0"/>
              </a:defRPr>
            </a:lvl3pPr>
            <a:lvl4pPr marL="320040" indent="-137160">
              <a:defRPr lang="en-US" sz="1200" kern="1200" baseline="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502920" indent="-137160">
              <a:defRPr lang="en-US" sz="12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4FE7994-D4C2-D381-D549-235D135766E2}"/>
              </a:ext>
            </a:extLst>
          </p:cNvPr>
          <p:cNvCxnSpPr/>
          <p:nvPr userDrawn="1"/>
        </p:nvCxnSpPr>
        <p:spPr>
          <a:xfrm>
            <a:off x="457200" y="457201"/>
            <a:ext cx="13716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FA4C7AE9-5270-1C9F-46ED-ADB425554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591" y="5848599"/>
            <a:ext cx="10607040" cy="367716"/>
          </a:xfrm>
          <a:prstGeom prst="rect">
            <a:avLst/>
          </a:prstGeom>
        </p:spPr>
        <p:txBody>
          <a:bodyPr lIns="0" anchor="b">
            <a:noAutofit/>
          </a:bodyPr>
          <a:lstStyle>
            <a:lvl1pPr>
              <a:defRPr sz="700"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pic>
        <p:nvPicPr>
          <p:cNvPr id="3" name="NEE#title">
            <a:extLst>
              <a:ext uri="{FF2B5EF4-FFF2-40B4-BE49-F238E27FC236}">
                <a16:creationId xmlns:a16="http://schemas.microsoft.com/office/drawing/2014/main" id="{3BB54851-ACF3-946E-4751-8AB48A26F899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6A04A1F-F06F-3B67-F1BA-7E011BFF8237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8BFF2F89-D6EE-5C29-A55C-892B8D0FE162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991375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20-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751B8321-82B6-ED59-5E55-E64CE0890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591" y="5848599"/>
            <a:ext cx="10607040" cy="367716"/>
          </a:xfrm>
          <a:prstGeom prst="rect">
            <a:avLst/>
          </a:prstGeom>
        </p:spPr>
        <p:txBody>
          <a:bodyPr lIns="0" anchor="b">
            <a:noAutofit/>
          </a:bodyPr>
          <a:lstStyle>
            <a:lvl1pPr>
              <a:defRPr sz="700"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pic>
        <p:nvPicPr>
          <p:cNvPr id="3" name="NEE#title">
            <a:extLst>
              <a:ext uri="{FF2B5EF4-FFF2-40B4-BE49-F238E27FC236}">
                <a16:creationId xmlns:a16="http://schemas.microsoft.com/office/drawing/2014/main" id="{14109586-2400-3AF9-2BF6-42F8BC43BFD7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10763131" y="460044"/>
            <a:ext cx="1034881" cy="4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4D56291-17C0-7D69-CDA2-824FC36CD87B}"/>
              </a:ext>
            </a:extLst>
          </p:cNvPr>
          <p:cNvSpPr/>
          <p:nvPr userDrawn="1"/>
        </p:nvSpPr>
        <p:spPr>
          <a:xfrm>
            <a:off x="0" y="6299614"/>
            <a:ext cx="12191999" cy="2743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5C0D63-E3B3-5DAB-5EC7-0E38D13F07E0}"/>
              </a:ext>
            </a:extLst>
          </p:cNvPr>
          <p:cNvSpPr txBox="1">
            <a:spLocks/>
          </p:cNvSpPr>
          <p:nvPr userDrawn="1"/>
        </p:nvSpPr>
        <p:spPr>
          <a:xfrm>
            <a:off x="456890" y="6360926"/>
            <a:ext cx="365760" cy="137160"/>
          </a:xfrm>
          <a:prstGeom prst="rect">
            <a:avLst/>
          </a:prstGeom>
        </p:spPr>
        <p:txBody>
          <a:bodyPr lIns="0" tIns="0" rIns="91440" bIns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2">
                    <a:lumMod val="75000"/>
                    <a:alpha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DBA1B0FB-D917-4C8C-928F-313BD683BF39}" type="slidenum">
              <a:rPr lang="en-US" sz="800" b="0" smtClean="0">
                <a:solidFill>
                  <a:schemeClr val="bg1"/>
                </a:solidFill>
                <a:latin typeface="+mn-lt"/>
              </a:rPr>
              <a:pPr algn="l"/>
              <a:t>‹#›</a:t>
            </a:fld>
            <a:endParaRPr lang="en-US" sz="8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69201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903890"/>
            <a:ext cx="11090275" cy="97996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>
              <a:lnSpc>
                <a:spcPct val="100000"/>
              </a:lnSpc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1673187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64187-EE50-4E08-8631-B57A39AF5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0863" y="5910262"/>
            <a:ext cx="411480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marL="137160" indent="-137160" algn="l">
              <a:buFont typeface="+mj-lt"/>
              <a:buAutoNum type="arabicParenR"/>
              <a:defRPr sz="8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Sample Footer Text</a:t>
            </a:r>
          </a:p>
        </p:txBody>
      </p:sp>
    </p:spTree>
    <p:extLst>
      <p:ext uri="{BB962C8B-B14F-4D97-AF65-F5344CB8AC3E}">
        <p14:creationId xmlns:p14="http://schemas.microsoft.com/office/powerpoint/2010/main" val="25212557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47" r:id="rId2"/>
    <p:sldLayoutId id="2147483758" r:id="rId3"/>
    <p:sldLayoutId id="2147483751" r:id="rId4"/>
    <p:sldLayoutId id="2147483687" r:id="rId5"/>
    <p:sldLayoutId id="2147483743" r:id="rId6"/>
    <p:sldLayoutId id="2147483761" r:id="rId7"/>
    <p:sldLayoutId id="2147483763" r:id="rId8"/>
    <p:sldLayoutId id="2147483759" r:id="rId9"/>
    <p:sldLayoutId id="2147483762" r:id="rId10"/>
    <p:sldLayoutId id="2147483760" r:id="rId11"/>
    <p:sldLayoutId id="2147483745" r:id="rId12"/>
    <p:sldLayoutId id="2147483735" r:id="rId13"/>
    <p:sldLayoutId id="2147483689" r:id="rId14"/>
    <p:sldLayoutId id="2147483697" r:id="rId15"/>
    <p:sldLayoutId id="2147483736" r:id="rId16"/>
    <p:sldLayoutId id="2147483752" r:id="rId17"/>
    <p:sldLayoutId id="2147483700" r:id="rId18"/>
    <p:sldLayoutId id="2147483692" r:id="rId19"/>
    <p:sldLayoutId id="2147483754" r:id="rId20"/>
    <p:sldLayoutId id="2147483755" r:id="rId21"/>
  </p:sldLayoutIdLst>
  <p:hf sldNum="0" hdr="0"/>
  <p:txStyles>
    <p:titleStyle>
      <a:lvl1pPr marL="0" algn="l" defTabSz="914400" rtl="0" eaLnBrk="1" latinLnBrk="0" hangingPunct="1">
        <a:lnSpc>
          <a:spcPct val="100000"/>
        </a:lnSpc>
        <a:spcBef>
          <a:spcPct val="0"/>
        </a:spcBef>
        <a:buNone/>
        <a:defRPr lang="en-US" sz="2400" b="1" kern="1200" dirty="0">
          <a:solidFill>
            <a:schemeClr val="accent1"/>
          </a:solidFill>
          <a:latin typeface="+mn-lt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None/>
        <a:defRPr lang="en-US" sz="1400" b="1" kern="1200" baseline="0" dirty="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0" indent="0" algn="l" defTabSz="914400" rtl="0" eaLnBrk="1" latinLnBrk="0" hangingPunct="1">
        <a:lnSpc>
          <a:spcPct val="85000"/>
        </a:lnSpc>
        <a:spcBef>
          <a:spcPts val="300"/>
        </a:spcBef>
        <a:spcAft>
          <a:spcPts val="300"/>
        </a:spcAft>
        <a:buFont typeface="Wingdings" pitchFamily="2" charset="2"/>
        <a:buNone/>
        <a:tabLst/>
        <a:defRPr lang="en-US" sz="1400" kern="1200" baseline="0" dirty="0">
          <a:solidFill>
            <a:schemeClr val="tx1"/>
          </a:solidFill>
          <a:latin typeface="+mj-lt"/>
          <a:ea typeface="+mn-ea"/>
          <a:cs typeface="Arial Nova Light" panose="020F0302020204030204" pitchFamily="34" charset="0"/>
        </a:defRPr>
      </a:lvl2pPr>
      <a:lvl3pPr marL="137160" indent="-13716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tabLst/>
        <a:defRPr lang="en-US" sz="1400" kern="1200" baseline="0" dirty="0">
          <a:solidFill>
            <a:schemeClr val="tx1"/>
          </a:solidFill>
          <a:latin typeface="+mj-lt"/>
          <a:ea typeface="+mn-ea"/>
          <a:cs typeface="Arial Nova Light" panose="020F0302020204030204" pitchFamily="34" charset="0"/>
        </a:defRPr>
      </a:lvl3pPr>
      <a:lvl4pPr marL="320040" indent="-13716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Courier New" panose="02070309020205020404" pitchFamily="49" charset="0"/>
        <a:buChar char="o"/>
        <a:tabLst/>
        <a:defRPr sz="1200" kern="1200" baseline="0">
          <a:solidFill>
            <a:schemeClr val="tx1"/>
          </a:solidFill>
          <a:latin typeface="+mj-lt"/>
          <a:ea typeface="+mn-ea"/>
          <a:cs typeface="+mn-cs"/>
        </a:defRPr>
      </a:lvl4pPr>
      <a:lvl5pPr marL="502920" indent="-137160" algn="l" defTabSz="914400" rtl="0" eaLnBrk="1" latinLnBrk="0" hangingPunct="1">
        <a:lnSpc>
          <a:spcPct val="85000"/>
        </a:lnSpc>
        <a:spcBef>
          <a:spcPts val="300"/>
        </a:spcBef>
        <a:spcAft>
          <a:spcPts val="300"/>
        </a:spcAft>
        <a:buFont typeface="Courier New" panose="02070309020205020404" pitchFamily="49" charset="0"/>
        <a:buChar char="o"/>
        <a:tabLst/>
        <a:defRPr sz="12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2" pos="3840">
          <p15:clr>
            <a:srgbClr val="F26B43"/>
          </p15:clr>
        </p15:guide>
        <p15:guide id="33" orient="horz" pos="2160">
          <p15:clr>
            <a:srgbClr val="F26B43"/>
          </p15:clr>
        </p15:guide>
        <p15:guide id="34" pos="347">
          <p15:clr>
            <a:srgbClr val="F26B43"/>
          </p15:clr>
        </p15:guide>
        <p15:guide id="35" pos="7333">
          <p15:clr>
            <a:srgbClr val="F26B43"/>
          </p15:clr>
        </p15:guide>
        <p15:guide id="36" orient="horz" pos="346">
          <p15:clr>
            <a:srgbClr val="F26B43"/>
          </p15:clr>
        </p15:guide>
        <p15:guide id="37" orient="horz" pos="3974">
          <p15:clr>
            <a:srgbClr val="F26B43"/>
          </p15:clr>
        </p15:guide>
        <p15:guide id="38" pos="824">
          <p15:clr>
            <a:srgbClr val="A4A3A4"/>
          </p15:clr>
        </p15:guide>
        <p15:guide id="39" pos="937">
          <p15:clr>
            <a:srgbClr val="A4A3A4"/>
          </p15:clr>
        </p15:guide>
        <p15:guide id="40" pos="1413">
          <p15:clr>
            <a:srgbClr val="A4A3A4"/>
          </p15:clr>
        </p15:guide>
        <p15:guide id="41" pos="1527">
          <p15:clr>
            <a:srgbClr val="A4A3A4"/>
          </p15:clr>
        </p15:guide>
        <p15:guide id="42" pos="2003">
          <p15:clr>
            <a:srgbClr val="A4A3A4"/>
          </p15:clr>
        </p15:guide>
        <p15:guide id="43" pos="2116">
          <p15:clr>
            <a:srgbClr val="A4A3A4"/>
          </p15:clr>
        </p15:guide>
        <p15:guide id="44" pos="2593">
          <p15:clr>
            <a:srgbClr val="A4A3A4"/>
          </p15:clr>
        </p15:guide>
        <p15:guide id="45" pos="2706">
          <p15:clr>
            <a:srgbClr val="A4A3A4"/>
          </p15:clr>
        </p15:guide>
        <p15:guide id="46" pos="3182">
          <p15:clr>
            <a:srgbClr val="A4A3A4"/>
          </p15:clr>
        </p15:guide>
        <p15:guide id="47" pos="3318">
          <p15:clr>
            <a:srgbClr val="A4A3A4"/>
          </p15:clr>
        </p15:guide>
        <p15:guide id="48" pos="3772">
          <p15:clr>
            <a:srgbClr val="A4A3A4"/>
          </p15:clr>
        </p15:guide>
        <p15:guide id="49" pos="3908">
          <p15:clr>
            <a:srgbClr val="A4A3A4"/>
          </p15:clr>
        </p15:guide>
        <p15:guide id="50" pos="4362">
          <p15:clr>
            <a:srgbClr val="A4A3A4"/>
          </p15:clr>
        </p15:guide>
        <p15:guide id="51" pos="4498">
          <p15:clr>
            <a:srgbClr val="A4A3A4"/>
          </p15:clr>
        </p15:guide>
        <p15:guide id="52" pos="4951">
          <p15:clr>
            <a:srgbClr val="A4A3A4"/>
          </p15:clr>
        </p15:guide>
        <p15:guide id="53" pos="5087">
          <p15:clr>
            <a:srgbClr val="A4A3A4"/>
          </p15:clr>
        </p15:guide>
        <p15:guide id="54" pos="5541">
          <p15:clr>
            <a:srgbClr val="A4A3A4"/>
          </p15:clr>
        </p15:guide>
        <p15:guide id="55" pos="5677">
          <p15:clr>
            <a:srgbClr val="A4A3A4"/>
          </p15:clr>
        </p15:guide>
        <p15:guide id="56" pos="6153">
          <p15:clr>
            <a:srgbClr val="A4A3A4"/>
          </p15:clr>
        </p15:guide>
        <p15:guide id="57" pos="6267">
          <p15:clr>
            <a:srgbClr val="A4A3A4"/>
          </p15:clr>
        </p15:guide>
        <p15:guide id="58" pos="6743">
          <p15:clr>
            <a:srgbClr val="A4A3A4"/>
          </p15:clr>
        </p15:guide>
        <p15:guide id="59" pos="6856">
          <p15:clr>
            <a:srgbClr val="A4A3A4"/>
          </p15:clr>
        </p15:guide>
        <p15:guide id="60" orient="horz" pos="3838">
          <p15:clr>
            <a:srgbClr val="A4A3A4"/>
          </p15:clr>
        </p15:guide>
        <p15:guide id="61" orient="horz" pos="2092">
          <p15:clr>
            <a:srgbClr val="A4A3A4"/>
          </p15:clr>
        </p15:guide>
        <p15:guide id="62" orient="horz" pos="2228">
          <p15:clr>
            <a:srgbClr val="A4A3A4"/>
          </p15:clr>
        </p15:guide>
        <p15:guide id="63" orient="horz" pos="845">
          <p15:clr>
            <a:srgbClr val="A4A3A4"/>
          </p15:clr>
        </p15:guide>
        <p15:guide id="64" orient="horz" pos="958">
          <p15:clr>
            <a:srgbClr val="A4A3A4"/>
          </p15:clr>
        </p15:guide>
        <p15:guide id="65" orient="horz" pos="1480">
          <p15:clr>
            <a:srgbClr val="A4A3A4"/>
          </p15:clr>
        </p15:guide>
        <p15:guide id="66" orient="horz" pos="1593">
          <p15:clr>
            <a:srgbClr val="A4A3A4"/>
          </p15:clr>
        </p15:guide>
        <p15:guide id="67" orient="horz" pos="2727">
          <p15:clr>
            <a:srgbClr val="A4A3A4"/>
          </p15:clr>
        </p15:guide>
        <p15:guide id="68" orient="horz" pos="2840">
          <p15:clr>
            <a:srgbClr val="A4A3A4"/>
          </p15:clr>
        </p15:guide>
        <p15:guide id="69" orient="horz" pos="3339">
          <p15:clr>
            <a:srgbClr val="A4A3A4"/>
          </p15:clr>
        </p15:guide>
        <p15:guide id="70" orient="horz" pos="347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acore.org/acore-submits-comments-to-ferc-on-proposed-interconnection-reforms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D555EFD-8761-91B4-ADF8-9F4087E070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" y="0"/>
            <a:ext cx="12192002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D405919-099A-AB6D-B847-07BCB11EE0E7}"/>
              </a:ext>
            </a:extLst>
          </p:cNvPr>
          <p:cNvSpPr/>
          <p:nvPr/>
        </p:nvSpPr>
        <p:spPr>
          <a:xfrm>
            <a:off x="0" y="3429000"/>
            <a:ext cx="12192000" cy="34290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61000">
                <a:srgbClr val="000000">
                  <a:alpha val="15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378D1B-7335-6B9B-8A41-A2ACE220C635}"/>
              </a:ext>
            </a:extLst>
          </p:cNvPr>
          <p:cNvSpPr txBox="1"/>
          <p:nvPr/>
        </p:nvSpPr>
        <p:spPr>
          <a:xfrm>
            <a:off x="8748522" y="413957"/>
            <a:ext cx="29672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1200" b="1" dirty="0">
                <a:solidFill>
                  <a:schemeClr val="bg1"/>
                </a:solidFill>
                <a:effectLst/>
                <a:latin typeface="Arial Nova" panose="020B0504020202020204" pitchFamily="34" charset="0"/>
              </a:rPr>
              <a:t>July 11, 2023</a:t>
            </a:r>
          </a:p>
        </p:txBody>
      </p:sp>
      <p:pic>
        <p:nvPicPr>
          <p:cNvPr id="10" name="NEE#title">
            <a:extLst>
              <a:ext uri="{FF2B5EF4-FFF2-40B4-BE49-F238E27FC236}">
                <a16:creationId xmlns:a16="http://schemas.microsoft.com/office/drawing/2014/main" id="{C2B4736A-3331-7E55-2521-BA30586A4EB5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 bwMode="auto">
          <a:xfrm>
            <a:off x="10247846" y="5614616"/>
            <a:ext cx="1467904" cy="640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1D897D4-FB5C-0519-5BF1-FA4FC6D723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628" y="5189220"/>
            <a:ext cx="7886172" cy="428982"/>
          </a:xfrm>
        </p:spPr>
        <p:txBody>
          <a:bodyPr/>
          <a:lstStyle/>
          <a:p>
            <a:r>
              <a:rPr lang="en-US" dirty="0"/>
              <a:t>2023 Interconnection </a:t>
            </a:r>
            <a:br>
              <a:rPr lang="en-US" dirty="0"/>
            </a:br>
            <a:r>
              <a:rPr lang="en-US" dirty="0"/>
              <a:t>Process Enhancements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B50B600-C270-EDB0-5324-34DCE1E9B5B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37464" y="5737861"/>
            <a:ext cx="7893098" cy="246221"/>
          </a:xfrm>
        </p:spPr>
        <p:txBody>
          <a:bodyPr/>
          <a:lstStyle/>
          <a:p>
            <a:r>
              <a:rPr lang="en-US"/>
              <a:t>Jim Shandalov</a:t>
            </a:r>
          </a:p>
          <a:p>
            <a:r>
              <a:rPr lang="en-US" sz="1400" b="0">
                <a:latin typeface="+mj-lt"/>
              </a:rPr>
              <a:t>VP Development &amp; Origination</a:t>
            </a:r>
          </a:p>
          <a:p>
            <a:endParaRPr lang="en-US"/>
          </a:p>
          <a:p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68F3A3D-D866-B0FC-F6ED-F14EA0C8A504}"/>
              </a:ext>
            </a:extLst>
          </p:cNvPr>
          <p:cNvCxnSpPr>
            <a:cxnSpLocks/>
          </p:cNvCxnSpPr>
          <p:nvPr/>
        </p:nvCxnSpPr>
        <p:spPr>
          <a:xfrm>
            <a:off x="564916" y="4679570"/>
            <a:ext cx="13716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4169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234DDE8-24EB-2F8B-DC2F-01756299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Interconnection</a:t>
            </a:r>
          </a:p>
        </p:txBody>
      </p:sp>
      <p:pic>
        <p:nvPicPr>
          <p:cNvPr id="6" name="Picture Placeholder 5" descr="A long shot of a corn field&#10;&#10;Description automatically generated">
            <a:extLst>
              <a:ext uri="{FF2B5EF4-FFF2-40B4-BE49-F238E27FC236}">
                <a16:creationId xmlns:a16="http://schemas.microsoft.com/office/drawing/2014/main" id="{81DDB154-707F-0896-C91E-33160492E5C3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38630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4FF1D-EF50-F3BE-D2ED-384C09670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890" y="545132"/>
            <a:ext cx="10213369" cy="278840"/>
          </a:xfrm>
        </p:spPr>
        <p:txBody>
          <a:bodyPr/>
          <a:lstStyle/>
          <a:p>
            <a:r>
              <a:rPr lang="en-US" sz="2200" dirty="0"/>
              <a:t>Interconnection reform is needed to reduce processing times and improve the overall efficiency and accuracy of the process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A801218-E491-7374-CCCB-8B6AE5C9556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56890" y="1292758"/>
            <a:ext cx="9551772" cy="198370"/>
          </a:xfrm>
        </p:spPr>
        <p:txBody>
          <a:bodyPr/>
          <a:lstStyle/>
          <a:p>
            <a:r>
              <a:rPr lang="en-US" sz="1600"/>
              <a:t>Reform Proposals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2E60FEB-9166-D80B-5498-43B4EA0708E6}"/>
              </a:ext>
            </a:extLst>
          </p:cNvPr>
          <p:cNvSpPr/>
          <p:nvPr/>
        </p:nvSpPr>
        <p:spPr>
          <a:xfrm>
            <a:off x="365759" y="5140960"/>
            <a:ext cx="11426613" cy="73829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Similar reform measures have recently been approved by FERC and align with the FERC NOPR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2B213866-5595-9B43-9EAA-45E75CC016F7}"/>
              </a:ext>
            </a:extLst>
          </p:cNvPr>
          <p:cNvGrpSpPr/>
          <p:nvPr/>
        </p:nvGrpSpPr>
        <p:grpSpPr>
          <a:xfrm>
            <a:off x="1062527" y="2023187"/>
            <a:ext cx="1508287" cy="1469291"/>
            <a:chOff x="414780" y="2011680"/>
            <a:chExt cx="1508287" cy="1469291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2F8CB4F-8D05-7AAB-372F-3C843573446D}"/>
                </a:ext>
              </a:extLst>
            </p:cNvPr>
            <p:cNvSpPr txBox="1"/>
            <p:nvPr/>
          </p:nvSpPr>
          <p:spPr>
            <a:xfrm>
              <a:off x="414780" y="2834640"/>
              <a:ext cx="1508287" cy="64633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sz="1400" dirty="0"/>
                <a:t>Implement a new, non-refundable </a:t>
              </a:r>
              <a:br>
                <a:rPr lang="en-US" sz="1400" dirty="0"/>
              </a:br>
              <a:r>
                <a:rPr lang="en-US" sz="1400" dirty="0"/>
                <a:t>entry fee</a:t>
              </a: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A46905C-7947-8F40-25D4-54AD306A712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4781" y="2011680"/>
              <a:ext cx="643379" cy="640080"/>
            </a:xfrm>
            <a:prstGeom prst="ellipse">
              <a:avLst/>
            </a:prstGeom>
            <a:ln w="127000">
              <a:solidFill>
                <a:schemeClr val="accent1">
                  <a:alpha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13F5B86-97BE-9715-E5E4-99BAD89BA254}"/>
              </a:ext>
            </a:extLst>
          </p:cNvPr>
          <p:cNvGrpSpPr/>
          <p:nvPr/>
        </p:nvGrpSpPr>
        <p:grpSpPr>
          <a:xfrm>
            <a:off x="3263477" y="2023187"/>
            <a:ext cx="1371600" cy="1900178"/>
            <a:chOff x="2362200" y="2011680"/>
            <a:chExt cx="1371600" cy="1900178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DDF4873-8FEE-90F2-D901-FC1DB9EAE63E}"/>
                </a:ext>
              </a:extLst>
            </p:cNvPr>
            <p:cNvSpPr txBox="1"/>
            <p:nvPr/>
          </p:nvSpPr>
          <p:spPr>
            <a:xfrm>
              <a:off x="2362200" y="2834640"/>
              <a:ext cx="1371600" cy="10772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sz="1400" dirty="0"/>
                <a:t>Higher study deposits based on project size with limits on refundability</a:t>
              </a: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64E7B867-208E-B1B6-2449-24B4408846F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362200" y="2011680"/>
              <a:ext cx="643379" cy="640080"/>
            </a:xfrm>
            <a:prstGeom prst="ellipse">
              <a:avLst/>
            </a:prstGeom>
            <a:ln w="127000">
              <a:solidFill>
                <a:schemeClr val="accent1">
                  <a:alpha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4A481F76-568A-AA45-79DA-998088125304}"/>
              </a:ext>
            </a:extLst>
          </p:cNvPr>
          <p:cNvGrpSpPr/>
          <p:nvPr/>
        </p:nvGrpSpPr>
        <p:grpSpPr>
          <a:xfrm>
            <a:off x="5157750" y="2023187"/>
            <a:ext cx="1371600" cy="2115622"/>
            <a:chOff x="4191000" y="2011680"/>
            <a:chExt cx="1371600" cy="2115622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70405CA-E837-30D3-3E24-7D863A68B9B9}"/>
                </a:ext>
              </a:extLst>
            </p:cNvPr>
            <p:cNvSpPr txBox="1"/>
            <p:nvPr/>
          </p:nvSpPr>
          <p:spPr>
            <a:xfrm>
              <a:off x="4191000" y="2834640"/>
              <a:ext cx="1371600" cy="129266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sz="1400" dirty="0"/>
                <a:t>Higher study deposits for network upgrades and interconnection facilities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AA9C932-E08F-56EF-A741-4B1572649C7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91000" y="2011680"/>
              <a:ext cx="643379" cy="640080"/>
            </a:xfrm>
            <a:prstGeom prst="ellipse">
              <a:avLst/>
            </a:prstGeom>
            <a:ln w="127000">
              <a:solidFill>
                <a:schemeClr val="accent1">
                  <a:alpha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4437C49B-CC0C-2D18-10C1-02D3543AED9A}"/>
              </a:ext>
            </a:extLst>
          </p:cNvPr>
          <p:cNvGrpSpPr/>
          <p:nvPr/>
        </p:nvGrpSpPr>
        <p:grpSpPr>
          <a:xfrm>
            <a:off x="7099898" y="2048598"/>
            <a:ext cx="1737360" cy="1900178"/>
            <a:chOff x="6138419" y="2011680"/>
            <a:chExt cx="1737360" cy="1900178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1BF22B1-CE2D-B3DA-83C2-258B29EDDBCA}"/>
                </a:ext>
              </a:extLst>
            </p:cNvPr>
            <p:cNvSpPr txBox="1"/>
            <p:nvPr/>
          </p:nvSpPr>
          <p:spPr>
            <a:xfrm>
              <a:off x="6138419" y="2834640"/>
              <a:ext cx="1737360" cy="10772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sz="1400" dirty="0"/>
                <a:t>More stringent site exclusivity requirements and elimination of payment “in lieu of”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DA9C00E-C527-FB5F-2102-CC56D8CD918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38419" y="2011680"/>
              <a:ext cx="643379" cy="640080"/>
            </a:xfrm>
            <a:prstGeom prst="ellipse">
              <a:avLst/>
            </a:prstGeom>
            <a:ln w="127000">
              <a:solidFill>
                <a:schemeClr val="accent1">
                  <a:alpha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1346723-779D-A949-F422-7B740FFA9C9B}"/>
              </a:ext>
            </a:extLst>
          </p:cNvPr>
          <p:cNvGrpSpPr/>
          <p:nvPr/>
        </p:nvGrpSpPr>
        <p:grpSpPr>
          <a:xfrm>
            <a:off x="9322862" y="2036592"/>
            <a:ext cx="1371600" cy="1900178"/>
            <a:chOff x="8110981" y="2011680"/>
            <a:chExt cx="1371600" cy="1900178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9D58B36-9F35-ED27-9525-20AE920747FE}"/>
                </a:ext>
              </a:extLst>
            </p:cNvPr>
            <p:cNvSpPr txBox="1"/>
            <p:nvPr/>
          </p:nvSpPr>
          <p:spPr>
            <a:xfrm>
              <a:off x="8110981" y="2834640"/>
              <a:ext cx="1371600" cy="10772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sz="1400" dirty="0"/>
                <a:t>Automation and standardization of Phase I interconnection study process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902D385D-A701-34D7-AF6B-E95BDD88712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110981" y="2011680"/>
              <a:ext cx="643379" cy="640080"/>
            </a:xfrm>
            <a:prstGeom prst="ellipse">
              <a:avLst/>
            </a:prstGeom>
            <a:ln w="127000">
              <a:solidFill>
                <a:schemeClr val="accent1">
                  <a:alpha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bg1"/>
                  </a:solidFill>
                </a:rPr>
                <a:t>5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C289541-E214-D210-0FC7-4888FFA34DBF}"/>
              </a:ext>
            </a:extLst>
          </p:cNvPr>
          <p:cNvSpPr txBox="1"/>
          <p:nvPr/>
        </p:nvSpPr>
        <p:spPr>
          <a:xfrm>
            <a:off x="10294070" y="2834640"/>
            <a:ext cx="137160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endParaRPr lang="en-US" sz="1400" dirty="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A00CB13-3B78-422C-8520-5CF6C8A9071A}"/>
              </a:ext>
            </a:extLst>
          </p:cNvPr>
          <p:cNvCxnSpPr/>
          <p:nvPr/>
        </p:nvCxnSpPr>
        <p:spPr>
          <a:xfrm>
            <a:off x="2613996" y="1899581"/>
            <a:ext cx="0" cy="274320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4B47AD6-6642-59F3-C81F-82AB4BF619FC}"/>
              </a:ext>
            </a:extLst>
          </p:cNvPr>
          <p:cNvCxnSpPr/>
          <p:nvPr/>
        </p:nvCxnSpPr>
        <p:spPr>
          <a:xfrm>
            <a:off x="4709649" y="1899581"/>
            <a:ext cx="0" cy="274320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9B999A7-7AFD-AFDF-6757-DFE0A7D316F0}"/>
              </a:ext>
            </a:extLst>
          </p:cNvPr>
          <p:cNvCxnSpPr/>
          <p:nvPr/>
        </p:nvCxnSpPr>
        <p:spPr>
          <a:xfrm>
            <a:off x="6654300" y="1899581"/>
            <a:ext cx="0" cy="274320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C574889-6B86-71C8-9BCC-17241095E3E7}"/>
              </a:ext>
            </a:extLst>
          </p:cNvPr>
          <p:cNvCxnSpPr/>
          <p:nvPr/>
        </p:nvCxnSpPr>
        <p:spPr>
          <a:xfrm>
            <a:off x="8986403" y="1899581"/>
            <a:ext cx="0" cy="274320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9983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4FF1D-EF50-F3BE-D2ED-384C09670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890" y="545132"/>
            <a:ext cx="7659588" cy="278840"/>
          </a:xfrm>
        </p:spPr>
        <p:txBody>
          <a:bodyPr/>
          <a:lstStyle/>
          <a:p>
            <a:r>
              <a:rPr lang="en-US" sz="2200" dirty="0"/>
              <a:t>The interconnection process is hampered by entry fees and study deposits that are very low compared to overall project costs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2E60FEB-9166-D80B-5498-43B4EA0708E6}"/>
              </a:ext>
            </a:extLst>
          </p:cNvPr>
          <p:cNvSpPr/>
          <p:nvPr/>
        </p:nvSpPr>
        <p:spPr>
          <a:xfrm>
            <a:off x="290259" y="5653746"/>
            <a:ext cx="10909044" cy="4787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Modifying the deposit structure would place a more appropriate value on scarce transmission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A392045-570F-DB75-725F-D75F5DA78195}"/>
              </a:ext>
            </a:extLst>
          </p:cNvPr>
          <p:cNvCxnSpPr>
            <a:cxnSpLocks/>
          </p:cNvCxnSpPr>
          <p:nvPr/>
        </p:nvCxnSpPr>
        <p:spPr>
          <a:xfrm>
            <a:off x="2370839" y="2160702"/>
            <a:ext cx="90424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6B72F57-23A3-AB0D-EB77-6C05AAF6E5E4}"/>
              </a:ext>
            </a:extLst>
          </p:cNvPr>
          <p:cNvSpPr txBox="1"/>
          <p:nvPr/>
        </p:nvSpPr>
        <p:spPr>
          <a:xfrm>
            <a:off x="2370838" y="2153082"/>
            <a:ext cx="6810867" cy="292388"/>
          </a:xfrm>
          <a:prstGeom prst="rect">
            <a:avLst/>
          </a:prstGeom>
          <a:noFill/>
        </p:spPr>
        <p:txBody>
          <a:bodyPr wrap="square" lIns="0" rIns="0" bIns="0">
            <a:spAutoFit/>
          </a:bodyPr>
          <a:lstStyle/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en-US" sz="1600" b="1" dirty="0"/>
              <a:t>Implement a new, non-refundable entry fee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3713A08-C9B8-5AAA-F1FE-97F43E676DD3}"/>
              </a:ext>
            </a:extLst>
          </p:cNvPr>
          <p:cNvSpPr>
            <a:spLocks noChangeAspect="1"/>
          </p:cNvSpPr>
          <p:nvPr/>
        </p:nvSpPr>
        <p:spPr>
          <a:xfrm>
            <a:off x="471888" y="2059641"/>
            <a:ext cx="1025915" cy="1025915"/>
          </a:xfrm>
          <a:prstGeom prst="ellipse">
            <a:avLst/>
          </a:prstGeom>
          <a:solidFill>
            <a:schemeClr val="accent1"/>
          </a:solidFill>
          <a:ln w="254000">
            <a:solidFill>
              <a:schemeClr val="accent1">
                <a:alpha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97E1B8E-112E-06FB-74AA-1E006F35B7EE}"/>
              </a:ext>
            </a:extLst>
          </p:cNvPr>
          <p:cNvSpPr txBox="1"/>
          <p:nvPr/>
        </p:nvSpPr>
        <p:spPr>
          <a:xfrm>
            <a:off x="2367643" y="2617365"/>
            <a:ext cx="3761014" cy="83099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Propose adopting a non-refundable $100,000 fee to enter the queue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74DF30-5F5B-A71A-33D0-39D32F9F3D20}"/>
              </a:ext>
            </a:extLst>
          </p:cNvPr>
          <p:cNvSpPr txBox="1"/>
          <p:nvPr/>
        </p:nvSpPr>
        <p:spPr>
          <a:xfrm>
            <a:off x="7206343" y="2625754"/>
            <a:ext cx="3841958" cy="80021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Will deter more speculative projects from entering the queue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140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2C474C0-D209-005A-6133-5ECE6CC0F820}"/>
              </a:ext>
            </a:extLst>
          </p:cNvPr>
          <p:cNvCxnSpPr>
            <a:cxnSpLocks/>
          </p:cNvCxnSpPr>
          <p:nvPr/>
        </p:nvCxnSpPr>
        <p:spPr>
          <a:xfrm>
            <a:off x="7099072" y="2665956"/>
            <a:ext cx="0" cy="201168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al 2">
            <a:extLst>
              <a:ext uri="{FF2B5EF4-FFF2-40B4-BE49-F238E27FC236}">
                <a16:creationId xmlns:a16="http://schemas.microsoft.com/office/drawing/2014/main" id="{78EF2DE4-AACE-8285-A96A-5A83B27C1D28}"/>
              </a:ext>
            </a:extLst>
          </p:cNvPr>
          <p:cNvSpPr>
            <a:spLocks noChangeAspect="1"/>
          </p:cNvSpPr>
          <p:nvPr/>
        </p:nvSpPr>
        <p:spPr>
          <a:xfrm>
            <a:off x="471888" y="3578651"/>
            <a:ext cx="1069042" cy="1069042"/>
          </a:xfrm>
          <a:prstGeom prst="ellipse">
            <a:avLst/>
          </a:prstGeom>
          <a:solidFill>
            <a:schemeClr val="accent1"/>
          </a:solidFill>
          <a:ln w="254000">
            <a:solidFill>
              <a:schemeClr val="accent1">
                <a:alpha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350484-7B78-0C63-7AFE-6B70E5AA7C00}"/>
              </a:ext>
            </a:extLst>
          </p:cNvPr>
          <p:cNvSpPr txBox="1"/>
          <p:nvPr/>
        </p:nvSpPr>
        <p:spPr>
          <a:xfrm>
            <a:off x="2459099" y="3611277"/>
            <a:ext cx="4414224" cy="292388"/>
          </a:xfrm>
          <a:prstGeom prst="rect">
            <a:avLst/>
          </a:prstGeom>
          <a:noFill/>
        </p:spPr>
        <p:txBody>
          <a:bodyPr wrap="square" lIns="0" rIns="0" bIns="0">
            <a:spAutoFit/>
          </a:bodyPr>
          <a:lstStyle/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en-US" sz="1600" b="1" dirty="0"/>
              <a:t>Higher study deposits based on project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1F0A34-373B-43DB-35EC-002544A31F60}"/>
              </a:ext>
            </a:extLst>
          </p:cNvPr>
          <p:cNvSpPr txBox="1"/>
          <p:nvPr/>
        </p:nvSpPr>
        <p:spPr>
          <a:xfrm>
            <a:off x="2241959" y="4016984"/>
            <a:ext cx="463136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In addition to the new entry fee, adopting a $8,000 per MW deposit</a:t>
            </a:r>
          </a:p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Deposit would be 100% refundable up to 30 days following scoping meeting, or before the start of Phase I studies (whichever comes first)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2142F22-280B-665B-8470-541F0D487DD1}"/>
              </a:ext>
            </a:extLst>
          </p:cNvPr>
          <p:cNvSpPr txBox="1"/>
          <p:nvPr/>
        </p:nvSpPr>
        <p:spPr>
          <a:xfrm>
            <a:off x="7206343" y="3903665"/>
            <a:ext cx="4631362" cy="110799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A withdrawal more than 30 days following initial scoping meeting would include a refund of the deposit less any costs incurred by PTOs and CAISO</a:t>
            </a:r>
          </a:p>
        </p:txBody>
      </p:sp>
    </p:spTree>
    <p:extLst>
      <p:ext uri="{BB962C8B-B14F-4D97-AF65-F5344CB8AC3E}">
        <p14:creationId xmlns:p14="http://schemas.microsoft.com/office/powerpoint/2010/main" val="10181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4FF1D-EF50-F3BE-D2ED-384C09670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890" y="545132"/>
            <a:ext cx="7112834" cy="278840"/>
          </a:xfrm>
        </p:spPr>
        <p:txBody>
          <a:bodyPr/>
          <a:lstStyle/>
          <a:p>
            <a:r>
              <a:rPr lang="en-US" sz="2200"/>
              <a:t>Upgrade deposits should be increased and become less refundable as the project moves along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2E60FEB-9166-D80B-5498-43B4EA0708E6}"/>
              </a:ext>
            </a:extLst>
          </p:cNvPr>
          <p:cNvSpPr/>
          <p:nvPr/>
        </p:nvSpPr>
        <p:spPr>
          <a:xfrm>
            <a:off x="365759" y="5140960"/>
            <a:ext cx="11426613" cy="73829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Steadily increasing financial risk can help ensure only serious projects remain in the queue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A392045-570F-DB75-725F-D75F5DA78195}"/>
              </a:ext>
            </a:extLst>
          </p:cNvPr>
          <p:cNvCxnSpPr>
            <a:cxnSpLocks/>
          </p:cNvCxnSpPr>
          <p:nvPr/>
        </p:nvCxnSpPr>
        <p:spPr>
          <a:xfrm>
            <a:off x="2370839" y="2160702"/>
            <a:ext cx="90424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6B72F57-23A3-AB0D-EB77-6C05AAF6E5E4}"/>
              </a:ext>
            </a:extLst>
          </p:cNvPr>
          <p:cNvSpPr txBox="1"/>
          <p:nvPr/>
        </p:nvSpPr>
        <p:spPr>
          <a:xfrm>
            <a:off x="2370838" y="2153082"/>
            <a:ext cx="8941327" cy="323165"/>
          </a:xfrm>
          <a:prstGeom prst="rect">
            <a:avLst/>
          </a:prstGeom>
          <a:noFill/>
        </p:spPr>
        <p:txBody>
          <a:bodyPr wrap="square" lIns="0" rIns="0" bIns="0">
            <a:spAutoFit/>
          </a:bodyPr>
          <a:lstStyle/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en-US" b="1" dirty="0"/>
              <a:t>Higher deposits for network upgrades and interconnection facilities</a:t>
            </a:r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2DC050-2EF9-B1E6-E383-5ACBDC39BCFD}"/>
              </a:ext>
            </a:extLst>
          </p:cNvPr>
          <p:cNvSpPr txBox="1"/>
          <p:nvPr/>
        </p:nvSpPr>
        <p:spPr>
          <a:xfrm>
            <a:off x="2370837" y="2936966"/>
            <a:ext cx="2651760" cy="212365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Propose increasing the Phase I posting from 15% to 25% of identified upgrade costs</a:t>
            </a:r>
          </a:p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Propose increasing the Phase II posting from 30% to 50% of identified upgrade costs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B29ED91-10F8-4D6D-9A8A-B53B6FC9BDDC}"/>
              </a:ext>
            </a:extLst>
          </p:cNvPr>
          <p:cNvSpPr>
            <a:spLocks noChangeAspect="1"/>
          </p:cNvSpPr>
          <p:nvPr/>
        </p:nvSpPr>
        <p:spPr>
          <a:xfrm>
            <a:off x="521314" y="2096060"/>
            <a:ext cx="1280160" cy="1280160"/>
          </a:xfrm>
          <a:prstGeom prst="ellipse">
            <a:avLst/>
          </a:prstGeom>
          <a:solidFill>
            <a:schemeClr val="accent1"/>
          </a:solidFill>
          <a:ln w="254000">
            <a:solidFill>
              <a:schemeClr val="accent1">
                <a:alpha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82519C-16DF-2FCA-5D72-F019080C68BD}"/>
              </a:ext>
            </a:extLst>
          </p:cNvPr>
          <p:cNvSpPr txBox="1"/>
          <p:nvPr/>
        </p:nvSpPr>
        <p:spPr>
          <a:xfrm>
            <a:off x="5415062" y="2936966"/>
            <a:ext cx="4878223" cy="98488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In both cases, 50% of the network upgrades would be refundable and 100% of the interconnection facilities deposit would be refundable (less any costs actually incurred by the transmission owner)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309371E-6268-7D92-7B42-A2B7EC54131B}"/>
              </a:ext>
            </a:extLst>
          </p:cNvPr>
          <p:cNvCxnSpPr>
            <a:cxnSpLocks/>
          </p:cNvCxnSpPr>
          <p:nvPr/>
        </p:nvCxnSpPr>
        <p:spPr>
          <a:xfrm>
            <a:off x="5175286" y="2936965"/>
            <a:ext cx="0" cy="1928948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8162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4FF1D-EF50-F3BE-D2ED-384C09670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dirty="0"/>
              <a:t>Site exclusivity is an important assessment of whether or not a project can move forward as planned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A392045-570F-DB75-725F-D75F5DA78195}"/>
              </a:ext>
            </a:extLst>
          </p:cNvPr>
          <p:cNvCxnSpPr>
            <a:cxnSpLocks/>
          </p:cNvCxnSpPr>
          <p:nvPr/>
        </p:nvCxnSpPr>
        <p:spPr>
          <a:xfrm>
            <a:off x="2370839" y="2160702"/>
            <a:ext cx="90424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6B72F57-23A3-AB0D-EB77-6C05AAF6E5E4}"/>
              </a:ext>
            </a:extLst>
          </p:cNvPr>
          <p:cNvSpPr txBox="1"/>
          <p:nvPr/>
        </p:nvSpPr>
        <p:spPr>
          <a:xfrm>
            <a:off x="2370838" y="2153082"/>
            <a:ext cx="9356104" cy="323165"/>
          </a:xfrm>
          <a:prstGeom prst="rect">
            <a:avLst/>
          </a:prstGeom>
          <a:noFill/>
        </p:spPr>
        <p:txBody>
          <a:bodyPr wrap="square" lIns="0" rIns="0" bIns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b="1" dirty="0"/>
              <a:t>More stringent site exclusivity requirements and elimination of payment “in lieu of” </a:t>
            </a:r>
            <a:endParaRPr lang="en-US" sz="1600" dirty="0">
              <a:latin typeface="+mj-lt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39930A-AB20-5425-70DD-B5C2666E3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6890" y="5948313"/>
            <a:ext cx="10153650" cy="26654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* SPP uses a 1.0 acre per MW of battery storage acreage metric - Midcontinent Independent System Operator (MISO) utilizes a more reasonable figure, 0.1 acres per MW. 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06E6BF5-7197-87D8-77FF-7818745FBFCD}"/>
              </a:ext>
            </a:extLst>
          </p:cNvPr>
          <p:cNvSpPr>
            <a:spLocks noChangeAspect="1"/>
          </p:cNvSpPr>
          <p:nvPr/>
        </p:nvSpPr>
        <p:spPr>
          <a:xfrm>
            <a:off x="521314" y="2096060"/>
            <a:ext cx="1280160" cy="1280160"/>
          </a:xfrm>
          <a:prstGeom prst="ellipse">
            <a:avLst/>
          </a:prstGeom>
          <a:solidFill>
            <a:schemeClr val="accent1"/>
          </a:solidFill>
          <a:ln w="254000">
            <a:solidFill>
              <a:schemeClr val="accent1">
                <a:alpha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5E5BD19-AF41-5F97-A123-BB1789E5C554}"/>
              </a:ext>
            </a:extLst>
          </p:cNvPr>
          <p:cNvSpPr txBox="1"/>
          <p:nvPr/>
        </p:nvSpPr>
        <p:spPr>
          <a:xfrm>
            <a:off x="2367643" y="2743199"/>
            <a:ext cx="2631491" cy="31085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Require demonstration of site exclusivity to enter the queue (currently only required to enter Phase II starting with Cluster 15</a:t>
            </a:r>
          </a:p>
          <a:p>
            <a:pPr marL="137160" indent="-13716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Eliminate the “pay in lieu of” option for projects entering Cluster 15</a:t>
            </a:r>
          </a:p>
          <a:p>
            <a:pPr marL="137160" indent="-13716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Apply site exclusivity requirement at Phase II security posting milestone for Cluster 14 projects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24FF220-467F-AE1E-4C97-CC7F7592BB17}"/>
              </a:ext>
            </a:extLst>
          </p:cNvPr>
          <p:cNvSpPr txBox="1"/>
          <p:nvPr/>
        </p:nvSpPr>
        <p:spPr>
          <a:xfrm>
            <a:off x="9405257" y="2743200"/>
            <a:ext cx="2307772" cy="229293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This model has been used in other RTO/ISO and has already been approved by FERC</a:t>
            </a:r>
          </a:p>
          <a:p>
            <a:pPr marL="137160" indent="-13716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Eliminating the ability to pay “in lieu of” will deter less ready projects from clogging the queue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7DAF911-8E2F-5412-9660-A76F93AC0B9E}"/>
              </a:ext>
            </a:extLst>
          </p:cNvPr>
          <p:cNvSpPr txBox="1"/>
          <p:nvPr/>
        </p:nvSpPr>
        <p:spPr>
          <a:xfrm>
            <a:off x="5519956" y="2743200"/>
            <a:ext cx="3292029" cy="244682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Propose adopting a minimum acreage requirement for generating sites:</a:t>
            </a:r>
          </a:p>
          <a:p>
            <a:pPr marL="365760" indent="-228600">
              <a:spcBef>
                <a:spcPts val="300"/>
              </a:spcBef>
              <a:spcAft>
                <a:spcPts val="30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latin typeface="+mj-lt"/>
              </a:rPr>
              <a:t>Wind generation – 30 acres per MW</a:t>
            </a:r>
          </a:p>
          <a:p>
            <a:pPr marL="365760" indent="-228600">
              <a:spcBef>
                <a:spcPts val="300"/>
              </a:spcBef>
              <a:spcAft>
                <a:spcPts val="30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latin typeface="+mj-lt"/>
              </a:rPr>
              <a:t>Solar generation – 6 acres per MW</a:t>
            </a:r>
          </a:p>
          <a:p>
            <a:pPr marL="365760" indent="-228600">
              <a:spcBef>
                <a:spcPts val="300"/>
              </a:spcBef>
              <a:spcAft>
                <a:spcPts val="30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latin typeface="+mj-lt"/>
              </a:rPr>
              <a:t>Storage/battery – 0.1* acres per MW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DC170FB-4B89-2909-AA2E-CA42EA94422C}"/>
              </a:ext>
            </a:extLst>
          </p:cNvPr>
          <p:cNvGrpSpPr/>
          <p:nvPr/>
        </p:nvGrpSpPr>
        <p:grpSpPr>
          <a:xfrm>
            <a:off x="5295775" y="2743198"/>
            <a:ext cx="3812846" cy="2926081"/>
            <a:chOff x="5295775" y="2743199"/>
            <a:chExt cx="3812846" cy="2144486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90F8FA5-DD2A-F47F-6E80-E8D9C2670C91}"/>
                </a:ext>
              </a:extLst>
            </p:cNvPr>
            <p:cNvCxnSpPr>
              <a:cxnSpLocks/>
            </p:cNvCxnSpPr>
            <p:nvPr/>
          </p:nvCxnSpPr>
          <p:spPr>
            <a:xfrm>
              <a:off x="9108621" y="2743200"/>
              <a:ext cx="0" cy="2144485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5FF50340-0B55-EDBC-EB41-936A9E6A9BD9}"/>
                </a:ext>
              </a:extLst>
            </p:cNvPr>
            <p:cNvCxnSpPr>
              <a:cxnSpLocks/>
            </p:cNvCxnSpPr>
            <p:nvPr/>
          </p:nvCxnSpPr>
          <p:spPr>
            <a:xfrm>
              <a:off x="5295775" y="2743199"/>
              <a:ext cx="0" cy="2144485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73624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4FF1D-EF50-F3BE-D2ED-384C09670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890" y="545132"/>
            <a:ext cx="5840215" cy="278840"/>
          </a:xfrm>
        </p:spPr>
        <p:txBody>
          <a:bodyPr/>
          <a:lstStyle/>
          <a:p>
            <a:r>
              <a:rPr lang="en-US" sz="2200" dirty="0">
                <a:cs typeface="Arial"/>
              </a:rPr>
              <a:t>Timelines can be reduced by maximizing the tools available to existing CAISO resources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A392045-570F-DB75-725F-D75F5DA78195}"/>
              </a:ext>
            </a:extLst>
          </p:cNvPr>
          <p:cNvCxnSpPr>
            <a:cxnSpLocks/>
          </p:cNvCxnSpPr>
          <p:nvPr/>
        </p:nvCxnSpPr>
        <p:spPr>
          <a:xfrm>
            <a:off x="2370839" y="2160702"/>
            <a:ext cx="90424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6B72F57-23A3-AB0D-EB77-6C05AAF6E5E4}"/>
              </a:ext>
            </a:extLst>
          </p:cNvPr>
          <p:cNvSpPr txBox="1"/>
          <p:nvPr/>
        </p:nvSpPr>
        <p:spPr>
          <a:xfrm>
            <a:off x="2370838" y="2153082"/>
            <a:ext cx="7979791" cy="323165"/>
          </a:xfrm>
          <a:prstGeom prst="rect">
            <a:avLst/>
          </a:prstGeom>
          <a:noFill/>
        </p:spPr>
        <p:txBody>
          <a:bodyPr wrap="square" lIns="0" rIns="0" bIns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b="1"/>
              <a:t>Automation and standardization of Phase I interconnection study process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F4A6F88-24C2-4101-47B2-6A0F2538B384}"/>
              </a:ext>
            </a:extLst>
          </p:cNvPr>
          <p:cNvSpPr/>
          <p:nvPr/>
        </p:nvSpPr>
        <p:spPr>
          <a:xfrm>
            <a:off x="365759" y="5140960"/>
            <a:ext cx="11426613" cy="73829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For a relatively small cost, the CAISO could adopt such measures and trim months, </a:t>
            </a:r>
            <a:br>
              <a:rPr lang="en-US" sz="1600" b="1" dirty="0">
                <a:solidFill>
                  <a:schemeClr val="bg1"/>
                </a:solidFill>
              </a:rPr>
            </a:br>
            <a:r>
              <a:rPr lang="en-US" sz="1600" b="1" dirty="0">
                <a:solidFill>
                  <a:schemeClr val="bg1"/>
                </a:solidFill>
              </a:rPr>
              <a:t>if not years, off the interconnection process, while maintaining accurate and reliable studies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C944247-6206-D5FF-E0AC-59E248244C16}"/>
              </a:ext>
            </a:extLst>
          </p:cNvPr>
          <p:cNvSpPr>
            <a:spLocks noChangeAspect="1"/>
          </p:cNvSpPr>
          <p:nvPr/>
        </p:nvSpPr>
        <p:spPr>
          <a:xfrm>
            <a:off x="521314" y="2096060"/>
            <a:ext cx="1280160" cy="1280160"/>
          </a:xfrm>
          <a:prstGeom prst="ellipse">
            <a:avLst/>
          </a:prstGeom>
          <a:solidFill>
            <a:schemeClr val="accent1"/>
          </a:solidFill>
          <a:ln w="254000">
            <a:solidFill>
              <a:schemeClr val="accent1">
                <a:alpha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0F75C6-BE9C-ADAD-9E0F-0A6FF57EAF70}"/>
              </a:ext>
            </a:extLst>
          </p:cNvPr>
          <p:cNvSpPr txBox="1"/>
          <p:nvPr/>
        </p:nvSpPr>
        <p:spPr>
          <a:xfrm>
            <a:off x="2370837" y="2743200"/>
            <a:ext cx="2475045" cy="184665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The current validation process is extremely manual and requires various iterations of changes per application, which can result in the overuse of staffing resources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8AFA4A2-E839-B3A1-FBCA-5213799F0095}"/>
              </a:ext>
            </a:extLst>
          </p:cNvPr>
          <p:cNvSpPr txBox="1"/>
          <p:nvPr/>
        </p:nvSpPr>
        <p:spPr>
          <a:xfrm>
            <a:off x="5134066" y="2743200"/>
            <a:ext cx="3162643" cy="22313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CAISO should pursue advancements in new technology to increase the speed and accuracy of modeling for interconnection studies</a:t>
            </a:r>
          </a:p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Automation and use of technology can be incorporated into the input data validation process, model building and model solving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CE0D2E-C3AD-A399-5BE5-E5D2C6D02989}"/>
              </a:ext>
            </a:extLst>
          </p:cNvPr>
          <p:cNvSpPr txBox="1"/>
          <p:nvPr/>
        </p:nvSpPr>
        <p:spPr>
          <a:xfrm>
            <a:off x="8811985" y="2743200"/>
            <a:ext cx="2560320" cy="161582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/>
              <a:t>SPP has been exploring solutions to leverage Artificial Intelligence (AI) computing applications and more basic improvements (e.g., data entry and data validation)*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4FB6A72-6FFB-F5FB-31D3-EBEA757F030B}"/>
              </a:ext>
            </a:extLst>
          </p:cNvPr>
          <p:cNvCxnSpPr>
            <a:cxnSpLocks/>
          </p:cNvCxnSpPr>
          <p:nvPr/>
        </p:nvCxnSpPr>
        <p:spPr>
          <a:xfrm>
            <a:off x="4932544" y="2743200"/>
            <a:ext cx="0" cy="2144485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4134F75-3981-A664-C110-37DDC463CAEE}"/>
              </a:ext>
            </a:extLst>
          </p:cNvPr>
          <p:cNvCxnSpPr>
            <a:cxnSpLocks/>
          </p:cNvCxnSpPr>
          <p:nvPr/>
        </p:nvCxnSpPr>
        <p:spPr>
          <a:xfrm>
            <a:off x="8523803" y="2743200"/>
            <a:ext cx="0" cy="2144485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68831A-39B4-81EB-5AF2-A60128F0F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6890" y="5903354"/>
            <a:ext cx="10153650" cy="458347"/>
          </a:xfrm>
        </p:spPr>
        <p:txBody>
          <a:bodyPr/>
          <a:lstStyle/>
          <a:p>
            <a:pPr marL="0" indent="0">
              <a:buNone/>
            </a:pPr>
            <a:r>
              <a:rPr lang="en-US" sz="800" dirty="0"/>
              <a:t>* American Council on Renewable Energy (ACORE), Comments on FERC </a:t>
            </a:r>
            <a:r>
              <a:rPr lang="en-US" sz="800" dirty="0" err="1"/>
              <a:t>FERC</a:t>
            </a:r>
            <a:r>
              <a:rPr lang="en-US" sz="800" dirty="0"/>
              <a:t> Proposed Rule on Improvements to Generator Interconnection Procedures and Agreements (Oct. 13, 2022)  </a:t>
            </a:r>
            <a:r>
              <a:rPr lang="en-US" sz="800" dirty="0">
                <a:hlinkClick r:id="rId2"/>
              </a:rPr>
              <a:t>https://acore.org/acore-submits-comments-to-ferc-on-proposed-interconnection-reforms</a:t>
            </a:r>
            <a:endParaRPr lang="en-US" sz="8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289269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234DDE8-24EB-2F8B-DC2F-01756299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Queue Management</a:t>
            </a:r>
          </a:p>
        </p:txBody>
      </p:sp>
      <p:pic>
        <p:nvPicPr>
          <p:cNvPr id="5" name="Picture Placeholder 4" descr="A field of flowers and power lines&#10;&#10;Description automatically generated">
            <a:extLst>
              <a:ext uri="{FF2B5EF4-FFF2-40B4-BE49-F238E27FC236}">
                <a16:creationId xmlns:a16="http://schemas.microsoft.com/office/drawing/2014/main" id="{D32AE53E-327E-2AC9-5688-65AB35346F63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20009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4FF1D-EF50-F3BE-D2ED-384C09670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889" y="545132"/>
            <a:ext cx="10808141" cy="278840"/>
          </a:xfrm>
        </p:spPr>
        <p:txBody>
          <a:bodyPr/>
          <a:lstStyle/>
          <a:p>
            <a:r>
              <a:rPr lang="en-US" sz="2200"/>
              <a:t>Following the study process, several projects in the interconnection queue </a:t>
            </a:r>
            <a:br>
              <a:rPr lang="en-US" sz="2200"/>
            </a:br>
            <a:r>
              <a:rPr lang="en-US" sz="2200"/>
              <a:t>do not proceed to commercial operation as expected and need to be removed</a:t>
            </a:r>
            <a:br>
              <a:rPr lang="en-US" sz="2200"/>
            </a:br>
            <a:endParaRPr lang="en-US" sz="2200"/>
          </a:p>
        </p:txBody>
      </p:sp>
      <p:sp>
        <p:nvSpPr>
          <p:cNvPr id="6" name="Text Placeholder 16">
            <a:extLst>
              <a:ext uri="{FF2B5EF4-FFF2-40B4-BE49-F238E27FC236}">
                <a16:creationId xmlns:a16="http://schemas.microsoft.com/office/drawing/2014/main" id="{C60235F7-B55F-04F4-8D69-C1FA398894C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56890" y="1292758"/>
            <a:ext cx="9551772" cy="198370"/>
          </a:xfrm>
        </p:spPr>
        <p:txBody>
          <a:bodyPr/>
          <a:lstStyle/>
          <a:p>
            <a:r>
              <a:rPr lang="en-US" sz="1600"/>
              <a:t>Reform Proposals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176D863-6E71-0034-6E75-06EE3D362526}"/>
              </a:ext>
            </a:extLst>
          </p:cNvPr>
          <p:cNvGrpSpPr/>
          <p:nvPr/>
        </p:nvGrpSpPr>
        <p:grpSpPr>
          <a:xfrm>
            <a:off x="1314655" y="1970202"/>
            <a:ext cx="9562691" cy="2743200"/>
            <a:chOff x="1542915" y="1970202"/>
            <a:chExt cx="9562691" cy="2743200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AED452B-4300-9529-80C6-B0473D20DA0A}"/>
                </a:ext>
              </a:extLst>
            </p:cNvPr>
            <p:cNvGrpSpPr/>
            <p:nvPr/>
          </p:nvGrpSpPr>
          <p:grpSpPr>
            <a:xfrm>
              <a:off x="1542915" y="2011680"/>
              <a:ext cx="2411457" cy="1561624"/>
              <a:chOff x="1715677" y="2011680"/>
              <a:chExt cx="2411457" cy="1561624"/>
            </a:xfrm>
          </p:grpSpPr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5BA92D4-1A6C-DECF-F380-F185DB080F58}"/>
                  </a:ext>
                </a:extLst>
              </p:cNvPr>
              <p:cNvSpPr txBox="1"/>
              <p:nvPr/>
            </p:nvSpPr>
            <p:spPr>
              <a:xfrm>
                <a:off x="1715677" y="2834640"/>
                <a:ext cx="2411457" cy="73866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1600" b="1" dirty="0"/>
                  <a:t>A one-time, penalty-free ability to exit the queue if new rules are applied</a:t>
                </a:r>
              </a:p>
            </p:txBody>
          </p:sp>
          <p:sp>
            <p:nvSpPr>
              <p:cNvPr id="4" name="Oval 3">
                <a:extLst>
                  <a:ext uri="{FF2B5EF4-FFF2-40B4-BE49-F238E27FC236}">
                    <a16:creationId xmlns:a16="http://schemas.microsoft.com/office/drawing/2014/main" id="{45F751C4-555E-FE1D-2A29-D5198ED55A8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15678" y="2011680"/>
                <a:ext cx="643379" cy="640080"/>
              </a:xfrm>
              <a:prstGeom prst="ellipse">
                <a:avLst/>
              </a:prstGeom>
              <a:ln w="127000">
                <a:solidFill>
                  <a:schemeClr val="accent1">
                    <a:alpha val="2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3398AF75-05C9-BA83-086C-E7C22C29445F}"/>
                </a:ext>
              </a:extLst>
            </p:cNvPr>
            <p:cNvGrpSpPr/>
            <p:nvPr/>
          </p:nvGrpSpPr>
          <p:grpSpPr>
            <a:xfrm>
              <a:off x="4944564" y="2011680"/>
              <a:ext cx="2357845" cy="2054066"/>
              <a:chOff x="4881481" y="2011680"/>
              <a:chExt cx="2357845" cy="2054066"/>
            </a:xfrm>
          </p:grpSpPr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4608152-1839-A96E-B1AF-47479BC84AF5}"/>
                  </a:ext>
                </a:extLst>
              </p:cNvPr>
              <p:cNvSpPr txBox="1"/>
              <p:nvPr/>
            </p:nvSpPr>
            <p:spPr>
              <a:xfrm>
                <a:off x="4881481" y="2834640"/>
                <a:ext cx="2357845" cy="1231106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1600" b="1" dirty="0"/>
                  <a:t>Align Transmission Plan Deliverability (TPD) allocation process with first-ready first-served principles</a:t>
                </a: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5BB1A128-D44B-A9DB-5F15-D0010A7DA0C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881482" y="2011680"/>
                <a:ext cx="643379" cy="640080"/>
              </a:xfrm>
              <a:prstGeom prst="ellipse">
                <a:avLst/>
              </a:prstGeom>
              <a:ln w="127000">
                <a:solidFill>
                  <a:schemeClr val="accent1">
                    <a:alpha val="2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0FA999B1-76F3-E2A2-336B-1771F2D7F8D6}"/>
                </a:ext>
              </a:extLst>
            </p:cNvPr>
            <p:cNvGrpSpPr/>
            <p:nvPr/>
          </p:nvGrpSpPr>
          <p:grpSpPr>
            <a:xfrm>
              <a:off x="8292602" y="2011680"/>
              <a:ext cx="2813004" cy="1315403"/>
              <a:chOff x="8047285" y="2011680"/>
              <a:chExt cx="2813004" cy="1315403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7F91BC9-EBDA-B168-0C95-FEC1AF7341D3}"/>
                  </a:ext>
                </a:extLst>
              </p:cNvPr>
              <p:cNvSpPr txBox="1"/>
              <p:nvPr/>
            </p:nvSpPr>
            <p:spPr>
              <a:xfrm>
                <a:off x="8047285" y="2834640"/>
                <a:ext cx="2813004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1600" b="1" dirty="0"/>
                  <a:t>Other issues that need refining</a:t>
                </a: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EC8F23EB-8435-2489-0636-C6C6D9804D6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047286" y="2011680"/>
                <a:ext cx="643379" cy="640080"/>
              </a:xfrm>
              <a:prstGeom prst="ellipse">
                <a:avLst/>
              </a:prstGeom>
              <a:ln w="127000">
                <a:solidFill>
                  <a:schemeClr val="accent1">
                    <a:alpha val="2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9DF7B802-0026-766D-E88D-2F5C88148063}"/>
                </a:ext>
              </a:extLst>
            </p:cNvPr>
            <p:cNvCxnSpPr/>
            <p:nvPr/>
          </p:nvCxnSpPr>
          <p:spPr>
            <a:xfrm>
              <a:off x="4449468" y="1970202"/>
              <a:ext cx="0" cy="274320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94D63D8-8B7B-576C-4E24-6DEEDB20D0E7}"/>
                </a:ext>
              </a:extLst>
            </p:cNvPr>
            <p:cNvCxnSpPr/>
            <p:nvPr/>
          </p:nvCxnSpPr>
          <p:spPr>
            <a:xfrm>
              <a:off x="7797505" y="1970202"/>
              <a:ext cx="0" cy="274320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2310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4FF1D-EF50-F3BE-D2ED-384C09670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890" y="545132"/>
            <a:ext cx="6707482" cy="278840"/>
          </a:xfrm>
        </p:spPr>
        <p:txBody>
          <a:bodyPr/>
          <a:lstStyle/>
          <a:p>
            <a:r>
              <a:rPr lang="en-US" sz="2200" dirty="0"/>
              <a:t>Developers should be held harmless to unanticipated changes in queue reform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A392045-570F-DB75-725F-D75F5DA78195}"/>
              </a:ext>
            </a:extLst>
          </p:cNvPr>
          <p:cNvCxnSpPr>
            <a:cxnSpLocks/>
          </p:cNvCxnSpPr>
          <p:nvPr/>
        </p:nvCxnSpPr>
        <p:spPr>
          <a:xfrm>
            <a:off x="2370839" y="2160702"/>
            <a:ext cx="90424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6B72F57-23A3-AB0D-EB77-6C05AAF6E5E4}"/>
              </a:ext>
            </a:extLst>
          </p:cNvPr>
          <p:cNvSpPr txBox="1"/>
          <p:nvPr/>
        </p:nvSpPr>
        <p:spPr>
          <a:xfrm>
            <a:off x="2370838" y="2153082"/>
            <a:ext cx="7687560" cy="600164"/>
          </a:xfrm>
          <a:prstGeom prst="rect">
            <a:avLst/>
          </a:prstGeom>
          <a:noFill/>
        </p:spPr>
        <p:txBody>
          <a:bodyPr wrap="square" lIns="0" rIns="0" bIns="0">
            <a:spAutoFit/>
          </a:bodyPr>
          <a:lstStyle/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en-US" b="1" dirty="0"/>
              <a:t>A one-time, penalty-free ability to exit the queue if new rules are applied</a:t>
            </a:r>
            <a:endParaRPr lang="en-US" sz="1600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5E99F28-9B55-D897-5539-B282217E663D}"/>
              </a:ext>
            </a:extLst>
          </p:cNvPr>
          <p:cNvSpPr>
            <a:spLocks noChangeAspect="1"/>
          </p:cNvSpPr>
          <p:nvPr/>
        </p:nvSpPr>
        <p:spPr>
          <a:xfrm>
            <a:off x="521314" y="2096060"/>
            <a:ext cx="1280160" cy="1280160"/>
          </a:xfrm>
          <a:prstGeom prst="ellipse">
            <a:avLst/>
          </a:prstGeom>
          <a:solidFill>
            <a:schemeClr val="accent1"/>
          </a:solidFill>
          <a:ln w="254000">
            <a:solidFill>
              <a:schemeClr val="accent1">
                <a:alpha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36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3E654DA-A596-086A-93AE-84D545F3EAB3}"/>
              </a:ext>
            </a:extLst>
          </p:cNvPr>
          <p:cNvSpPr txBox="1"/>
          <p:nvPr/>
        </p:nvSpPr>
        <p:spPr>
          <a:xfrm>
            <a:off x="2370838" y="2885813"/>
            <a:ext cx="3931920" cy="212365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Given the potential number of proposed changes, allowing developers a one-time, risk free exit from the queue is reasonable</a:t>
            </a:r>
          </a:p>
          <a:p>
            <a:pPr marL="594360" lvl="1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Exiting projects would still be subject to costs incurred to date but would not be subject to loss of deposits for interconnection facilities or network upgrades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753CA4-62B8-C496-CF42-5073BDAA346D}"/>
              </a:ext>
            </a:extLst>
          </p:cNvPr>
          <p:cNvSpPr txBox="1"/>
          <p:nvPr/>
        </p:nvSpPr>
        <p:spPr>
          <a:xfrm>
            <a:off x="7137829" y="2883777"/>
            <a:ext cx="3782788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Many of reforms can and should be applied to Phase II of Cluster 14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68B02B8-EDDA-92D0-7D14-99F12702503A}"/>
              </a:ext>
            </a:extLst>
          </p:cNvPr>
          <p:cNvCxnSpPr>
            <a:cxnSpLocks/>
          </p:cNvCxnSpPr>
          <p:nvPr/>
        </p:nvCxnSpPr>
        <p:spPr>
          <a:xfrm>
            <a:off x="6720293" y="2743199"/>
            <a:ext cx="0" cy="201168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2121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4FF1D-EF50-F3BE-D2ED-384C09670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890" y="545132"/>
            <a:ext cx="6990285" cy="278840"/>
          </a:xfrm>
        </p:spPr>
        <p:txBody>
          <a:bodyPr/>
          <a:lstStyle/>
          <a:p>
            <a:r>
              <a:rPr lang="en-US" sz="2200"/>
              <a:t>More mature projects, coming to market sooner, should be awarded deliverability first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A392045-570F-DB75-725F-D75F5DA78195}"/>
              </a:ext>
            </a:extLst>
          </p:cNvPr>
          <p:cNvCxnSpPr>
            <a:cxnSpLocks/>
          </p:cNvCxnSpPr>
          <p:nvPr/>
        </p:nvCxnSpPr>
        <p:spPr>
          <a:xfrm>
            <a:off x="2370839" y="2160702"/>
            <a:ext cx="90424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6B72F57-23A3-AB0D-EB77-6C05AAF6E5E4}"/>
              </a:ext>
            </a:extLst>
          </p:cNvPr>
          <p:cNvSpPr txBox="1"/>
          <p:nvPr/>
        </p:nvSpPr>
        <p:spPr>
          <a:xfrm>
            <a:off x="2370837" y="2153082"/>
            <a:ext cx="9063873" cy="600164"/>
          </a:xfrm>
          <a:prstGeom prst="rect">
            <a:avLst/>
          </a:prstGeom>
          <a:noFill/>
        </p:spPr>
        <p:txBody>
          <a:bodyPr wrap="square" lIns="0" rIns="0" bIns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b="1" dirty="0"/>
              <a:t>Align Transmission Plan Deliverability (TPD) Allocation process with first-ready, first-served principles</a:t>
            </a:r>
            <a:endParaRPr lang="en-US" sz="1600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E6CC124-5A54-9793-1011-B3C7B4D069AB}"/>
              </a:ext>
            </a:extLst>
          </p:cNvPr>
          <p:cNvSpPr>
            <a:spLocks noChangeAspect="1"/>
          </p:cNvSpPr>
          <p:nvPr/>
        </p:nvSpPr>
        <p:spPr>
          <a:xfrm>
            <a:off x="521314" y="2265028"/>
            <a:ext cx="1111192" cy="1111192"/>
          </a:xfrm>
          <a:prstGeom prst="ellipse">
            <a:avLst/>
          </a:prstGeom>
          <a:solidFill>
            <a:schemeClr val="accent1"/>
          </a:solidFill>
          <a:ln w="254000">
            <a:solidFill>
              <a:schemeClr val="accent1">
                <a:alpha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377296-A5F0-40BE-A878-A640322EF84D}"/>
              </a:ext>
            </a:extLst>
          </p:cNvPr>
          <p:cNvSpPr txBox="1"/>
          <p:nvPr/>
        </p:nvSpPr>
        <p:spPr>
          <a:xfrm>
            <a:off x="2367642" y="2779776"/>
            <a:ext cx="5786457" cy="3416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Need to evaluate the current Affidavit Scoring process associated with the TPD allocation process to determine if it aligns with first-ready, first-served principles</a:t>
            </a:r>
          </a:p>
          <a:p>
            <a:pPr marL="594360" lvl="1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Projects with highest score, regardless of allocation group, should be prioritized</a:t>
            </a:r>
          </a:p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Propose modifying existing rule (to applicable allocation groups) to increase minimum term of a RA contract from 5 years to 10 years in order for a developer to apply for deliverability</a:t>
            </a:r>
          </a:p>
          <a:p>
            <a:pPr marL="594360" lvl="1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The minimum fee in lieu-of having an executed contract should increase from $10k/MW to $20k/MW to reflect the significant value of deliverability</a:t>
            </a:r>
          </a:p>
          <a:p>
            <a:pPr marL="594360" lvl="1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If a project reaches COD, the fee would be refundable; otherwise, not refundable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F25821-061E-9F7B-E42E-CD4666888C76}"/>
              </a:ext>
            </a:extLst>
          </p:cNvPr>
          <p:cNvSpPr txBox="1"/>
          <p:nvPr/>
        </p:nvSpPr>
        <p:spPr>
          <a:xfrm>
            <a:off x="8732938" y="2743200"/>
            <a:ext cx="2948521" cy="353943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ea typeface="+mn-lt"/>
                <a:cs typeface="+mn-lt"/>
              </a:rPr>
              <a:t>Most Cluster 13 projects were allocated 0% deliverability and were forced to convert to Energy-Only to remain in the queue, despite being further along in maturity</a:t>
            </a:r>
            <a:endParaRPr lang="en-US" sz="1400" dirty="0"/>
          </a:p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Under current CAISO tariff, a more advanced project that converted to Energy-Only is automatically ranked lower than an incoming FCDS project (Cluster 14)</a:t>
            </a:r>
            <a:endParaRPr lang="en-US"/>
          </a:p>
          <a:p>
            <a:pPr marL="137160" indent="-13716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This undermines the objective of advancing and prioritizing deliverability for more mature projects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BD5117C-F175-087F-FDC4-0924D755F1C6}"/>
              </a:ext>
            </a:extLst>
          </p:cNvPr>
          <p:cNvCxnSpPr>
            <a:cxnSpLocks/>
          </p:cNvCxnSpPr>
          <p:nvPr/>
        </p:nvCxnSpPr>
        <p:spPr>
          <a:xfrm>
            <a:off x="8404758" y="2743200"/>
            <a:ext cx="0" cy="2144485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04146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4FF1D-EF50-F3BE-D2ED-384C09670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dirty="0">
                <a:cs typeface="Arial"/>
              </a:rPr>
              <a:t>Older queued projects that have executed Interconnection Agreements but have not been built should be held accountable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A392045-570F-DB75-725F-D75F5DA78195}"/>
              </a:ext>
            </a:extLst>
          </p:cNvPr>
          <p:cNvCxnSpPr>
            <a:cxnSpLocks/>
          </p:cNvCxnSpPr>
          <p:nvPr/>
        </p:nvCxnSpPr>
        <p:spPr>
          <a:xfrm>
            <a:off x="2370839" y="2160702"/>
            <a:ext cx="90424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6B72F57-23A3-AB0D-EB77-6C05AAF6E5E4}"/>
              </a:ext>
            </a:extLst>
          </p:cNvPr>
          <p:cNvSpPr txBox="1"/>
          <p:nvPr/>
        </p:nvSpPr>
        <p:spPr>
          <a:xfrm>
            <a:off x="2370838" y="2153082"/>
            <a:ext cx="8837630" cy="323165"/>
          </a:xfrm>
          <a:prstGeom prst="rect">
            <a:avLst/>
          </a:prstGeom>
          <a:noFill/>
        </p:spPr>
        <p:txBody>
          <a:bodyPr wrap="square" lIns="0" rIns="0" bIns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b="1" dirty="0"/>
              <a:t>Other issues that need refining</a:t>
            </a:r>
            <a:endParaRPr lang="en-US" sz="160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E6C5452-2B32-3703-BE81-16BA63B4A141}"/>
              </a:ext>
            </a:extLst>
          </p:cNvPr>
          <p:cNvSpPr>
            <a:spLocks noChangeAspect="1"/>
          </p:cNvSpPr>
          <p:nvPr/>
        </p:nvSpPr>
        <p:spPr>
          <a:xfrm>
            <a:off x="521314" y="2096060"/>
            <a:ext cx="1280160" cy="1280160"/>
          </a:xfrm>
          <a:prstGeom prst="ellipse">
            <a:avLst/>
          </a:prstGeom>
          <a:solidFill>
            <a:schemeClr val="accent1"/>
          </a:solidFill>
          <a:ln w="254000">
            <a:solidFill>
              <a:schemeClr val="accent1">
                <a:alpha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36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617DB8-BB83-7555-DCD4-53870C43A382}"/>
              </a:ext>
            </a:extLst>
          </p:cNvPr>
          <p:cNvSpPr txBox="1"/>
          <p:nvPr/>
        </p:nvSpPr>
        <p:spPr>
          <a:xfrm>
            <a:off x="2370838" y="2736140"/>
            <a:ext cx="8210874" cy="1708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137160" indent="-13716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ea typeface="+mn-lt"/>
                <a:cs typeface="+mn-lt"/>
              </a:rPr>
              <a:t>CAISO should terminate projects that have lingered in the queue</a:t>
            </a:r>
            <a:endParaRPr lang="en-US" sz="1600" dirty="0"/>
          </a:p>
          <a:p>
            <a:pPr marL="137160" indent="-13716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Retrospective application of reforms to existing projects</a:t>
            </a:r>
            <a:endParaRPr lang="en-US" dirty="0"/>
          </a:p>
          <a:p>
            <a:pPr marL="594360" lvl="1" indent="-13716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+mj-lt"/>
              </a:rPr>
              <a:t>CAISO should establish a transition process that would allow interconnection customers with projects that meet defined criteria to be </a:t>
            </a:r>
            <a:r>
              <a:rPr lang="en-US" sz="1600" err="1">
                <a:latin typeface="+mj-lt"/>
              </a:rPr>
              <a:t>legacied</a:t>
            </a:r>
            <a:endParaRPr lang="en-US" sz="1600">
              <a:latin typeface="+mj-lt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r>
              <a:rPr lang="en-US" sz="1600" dirty="0">
                <a:latin typeface="Arial Nova"/>
              </a:rPr>
              <a:t>A</a:t>
            </a:r>
            <a:r>
              <a:rPr lang="en-US" sz="1600" dirty="0"/>
              <a:t> removal of suspension rights is too stringent but existing language in the CAISO tariff lacks clarity around termination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5429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8dd12640-388c-4c61-bfb5-63455c1cf565"/>
  <p:tag name="MIO_EKGUID" val="d3068663-6dfd-4ba3-9f17-c510672c106e"/>
  <p:tag name="MIO_UPDATE" val="True"/>
  <p:tag name="MIO_DBID" val="5301834A-B855-4702-B1EC-2C598E341CDE"/>
  <p:tag name="MIO_LASTDOWNLOADED" val="06.09.2017 08:40:20"/>
  <p:tag name="MIO_OBJECTNAME" val="NEE#title"/>
  <p:tag name="MIO_LASTEDITORNAME" val="Jason Fennell"/>
  <p:tag name="MIO_LOGOPLACEHOLDER" val="true"/>
</p:tagLst>
</file>

<file path=ppt/theme/theme1.xml><?xml version="1.0" encoding="utf-8"?>
<a:theme xmlns:a="http://schemas.openxmlformats.org/drawingml/2006/main" name="3DFloatVTI">
  <a:themeElements>
    <a:clrScheme name="Custom 2">
      <a:dk1>
        <a:srgbClr val="FFFFFF"/>
      </a:dk1>
      <a:lt1>
        <a:srgbClr val="000000"/>
      </a:lt1>
      <a:dk2>
        <a:srgbClr val="0C2738"/>
      </a:dk2>
      <a:lt2>
        <a:srgbClr val="80B1E6"/>
      </a:lt2>
      <a:accent1>
        <a:srgbClr val="008AC0"/>
      </a:accent1>
      <a:accent2>
        <a:srgbClr val="73B843"/>
      </a:accent2>
      <a:accent3>
        <a:srgbClr val="7E858B"/>
      </a:accent3>
      <a:accent4>
        <a:srgbClr val="00A598"/>
      </a:accent4>
      <a:accent5>
        <a:srgbClr val="DB812E"/>
      </a:accent5>
      <a:accent6>
        <a:srgbClr val="F2CA30"/>
      </a:accent6>
      <a:hlink>
        <a:srgbClr val="008AC0"/>
      </a:hlink>
      <a:folHlink>
        <a:srgbClr val="0C2738"/>
      </a:folHlink>
    </a:clrScheme>
    <a:fontScheme name="Custom 1">
      <a:majorFont>
        <a:latin typeface="Arial Nova Light"/>
        <a:ea typeface=""/>
        <a:cs typeface=""/>
      </a:majorFont>
      <a:minorFont>
        <a:latin typeface="Arial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904751AB-E840-446F-8D49-E697067EC88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4876F9-7AE1-498D-B8FE-1E3AD703D2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0811A92-D464-4AC4-A396-BA73B10CEEAC}">
  <ds:schemaRefs>
    <ds:schemaRef ds:uri="http://purl.org/dc/elements/1.1/"/>
    <ds:schemaRef ds:uri="http://schemas.microsoft.com/office/2006/metadata/properties"/>
    <ds:schemaRef ds:uri="http://schemas.microsoft.com/sharepoint/v3"/>
    <ds:schemaRef ds:uri="230e9df3-be65-4c73-a93b-d1236ebd677e"/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71af3243-3dd4-4a8d-8c0d-dd76da1f02a5"/>
    <ds:schemaRef ds:uri="http://www.w3.org/XML/1998/namespace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NEER 4x3</Template>
  <TotalTime>53339</TotalTime>
  <Words>1154</Words>
  <Application>Microsoft Office PowerPoint</Application>
  <PresentationFormat>Widescreen</PresentationFormat>
  <Paragraphs>92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Arial Nova</vt:lpstr>
      <vt:lpstr>Arial Nova Light</vt:lpstr>
      <vt:lpstr>Calibri</vt:lpstr>
      <vt:lpstr>Courier New</vt:lpstr>
      <vt:lpstr>Wingdings</vt:lpstr>
      <vt:lpstr>3DFloatVTI</vt:lpstr>
      <vt:lpstr>2023 Interconnection  Process Enhancements</vt:lpstr>
      <vt:lpstr>Interconnection</vt:lpstr>
      <vt:lpstr>Interconnection reform is needed to reduce processing times and improve the overall efficiency and accuracy of the process</vt:lpstr>
      <vt:lpstr>The interconnection process is hampered by entry fees and study deposits that are very low compared to overall project costs</vt:lpstr>
      <vt:lpstr>Upgrade deposits should be increased and become less refundable as the project moves along</vt:lpstr>
      <vt:lpstr>Site exclusivity is an important assessment of whether or not a project can move forward as planned</vt:lpstr>
      <vt:lpstr>Timelines can be reduced by maximizing the tools available to existing CAISO resources</vt:lpstr>
      <vt:lpstr>Queue Management</vt:lpstr>
      <vt:lpstr>Following the study process, several projects in the interconnection queue  do not proceed to commercial operation as expected and need to be removed </vt:lpstr>
      <vt:lpstr>Developers should be held harmless to unanticipated changes in queue reform</vt:lpstr>
      <vt:lpstr>More mature projects, coming to market sooner, should be awarded deliverability first</vt:lpstr>
      <vt:lpstr>Older queued projects that have executed Interconnection Agreements but have not been built should be held accountable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Chilton, Doug</dc:creator>
  <cp:lastModifiedBy>Millard, Ryan</cp:lastModifiedBy>
  <cp:revision>320</cp:revision>
  <dcterms:created xsi:type="dcterms:W3CDTF">2023-01-09T20:38:54Z</dcterms:created>
  <dcterms:modified xsi:type="dcterms:W3CDTF">2023-07-10T20:40:58Z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