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4.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5.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2">
  <p:sldMasterIdLst>
    <p:sldMasterId id="2147483660" r:id="rId4"/>
    <p:sldMasterId id="2147483664" r:id="rId5"/>
    <p:sldMasterId id="2147483669" r:id="rId6"/>
    <p:sldMasterId id="2147483675" r:id="rId7"/>
    <p:sldMasterId id="2147483680" r:id="rId8"/>
    <p:sldMasterId id="2147483648" r:id="rId9"/>
  </p:sldMasterIdLst>
  <p:notesMasterIdLst>
    <p:notesMasterId r:id="rId44"/>
  </p:notesMasterIdLst>
  <p:sldIdLst>
    <p:sldId id="256" r:id="rId10"/>
    <p:sldId id="565" r:id="rId11"/>
    <p:sldId id="563" r:id="rId12"/>
    <p:sldId id="587" r:id="rId13"/>
    <p:sldId id="580" r:id="rId14"/>
    <p:sldId id="544" r:id="rId15"/>
    <p:sldId id="579" r:id="rId16"/>
    <p:sldId id="571" r:id="rId17"/>
    <p:sldId id="574" r:id="rId18"/>
    <p:sldId id="575" r:id="rId19"/>
    <p:sldId id="558" r:id="rId20"/>
    <p:sldId id="570" r:id="rId21"/>
    <p:sldId id="583" r:id="rId22"/>
    <p:sldId id="562" r:id="rId23"/>
    <p:sldId id="601" r:id="rId24"/>
    <p:sldId id="600" r:id="rId25"/>
    <p:sldId id="599" r:id="rId26"/>
    <p:sldId id="598" r:id="rId27"/>
    <p:sldId id="597" r:id="rId28"/>
    <p:sldId id="596" r:id="rId29"/>
    <p:sldId id="595" r:id="rId30"/>
    <p:sldId id="594" r:id="rId31"/>
    <p:sldId id="592" r:id="rId32"/>
    <p:sldId id="593" r:id="rId33"/>
    <p:sldId id="589" r:id="rId34"/>
    <p:sldId id="577" r:id="rId35"/>
    <p:sldId id="584" r:id="rId36"/>
    <p:sldId id="585" r:id="rId37"/>
    <p:sldId id="582" r:id="rId38"/>
    <p:sldId id="588" r:id="rId39"/>
    <p:sldId id="586" r:id="rId40"/>
    <p:sldId id="578" r:id="rId41"/>
    <p:sldId id="566" r:id="rId42"/>
    <p:sldId id="285"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743410B-AEB7-12D6-5335-57D513DCB169}" name="Krupenich, Ilia@Energy" initials="KI" userId="S::Ilia.krupenich@energy.ca.gov::a3d201ad-6097-41fa-8442-33b11d42db8b" providerId="AD"/>
  <p188:author id="{79468B41-90FE-4980-5ED7-378DD0BD35E4}" name="Ghandi, Cyrus@Energy" initials="GC" userId="S::cyrus.ghandi@energy.ca.gov::095e5ca5-7119-49bc-b840-4c12f48d3e20" providerId="AD"/>
  <p188:author id="{B5033F6A-EEF4-5819-26F6-3BECC3F293E3}" name="Lew, Virginia@Energy" initials="LV" userId="S::Virginia.Lew@energy.ca.gov::aa603f30-14ec-47f4-8532-925719f8e2a6" providerId="AD"/>
  <p188:author id="{51F1016F-FEE9-55B2-2CDB-763C82709F0C}" name="Oliver, Eleanor@Energy" initials="OE" userId="S::Eleanor.Oliver@energy.ca.gov::3dc2826f-4040-4557-9165-815ccd7aa240" providerId="AD"/>
  <p188:author id="{2428F583-017F-E091-20B8-443C975046C9}" name="Lew, Virginia@Energy" initials="LV" userId="S::virginia.lew@energy.ca.gov::aa603f30-14ec-47f4-8532-925719f8e2a6" providerId="AD"/>
  <p188:author id="{7D5C088B-7760-1D61-3E6A-A0D5B312D040}" name="Oliver, Eleanor@Energy" initials="OE" userId="S::eleanor.oliver@energy.ca.gov::3dc2826f-4040-4557-9165-815ccd7aa240" providerId="AD"/>
  <p188:author id="{EEA00CAD-13C0-41F6-9E3A-53C939C895F6}" name="Stevens, Matthew@Energy" initials="SM" userId="S::matthew.stevens@energy.ca.gov::f29040e0-806c-4a22-be14-a1460b6bd5f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Thach, Jackson@Energy" initials="TJ" lastIdx="2" clrIdx="6">
    <p:extLst>
      <p:ext uri="{19B8F6BF-5375-455C-9EA6-DF929625EA0E}">
        <p15:presenceInfo xmlns:p15="http://schemas.microsoft.com/office/powerpoint/2012/main" userId="S::jackson.thach@energy.ca.gov::dcff2853-6c0a-45a1-82e8-f6eda7346bbd" providerId="AD"/>
      </p:ext>
    </p:extLst>
  </p:cmAuthor>
  <p:cmAuthor id="1" name="Lew, Virginia@Energy" initials="LV" lastIdx="30" clrIdx="0">
    <p:extLst>
      <p:ext uri="{19B8F6BF-5375-455C-9EA6-DF929625EA0E}">
        <p15:presenceInfo xmlns:p15="http://schemas.microsoft.com/office/powerpoint/2012/main" userId="S::Virginia.Lew@energy.ca.gov::aa603f30-14ec-47f4-8532-925719f8e2a6" providerId="AD"/>
      </p:ext>
    </p:extLst>
  </p:cmAuthor>
  <p:cmAuthor id="8" name="Abigail Jacob" initials="AJ" lastIdx="1" clrIdx="7">
    <p:extLst>
      <p:ext uri="{19B8F6BF-5375-455C-9EA6-DF929625EA0E}">
        <p15:presenceInfo xmlns:p15="http://schemas.microsoft.com/office/powerpoint/2012/main" userId="Abigail Jacob" providerId="None"/>
      </p:ext>
    </p:extLst>
  </p:cmAuthor>
  <p:cmAuthor id="2" name="Hou, Yu@Energy" initials="HY" lastIdx="17" clrIdx="1">
    <p:extLst>
      <p:ext uri="{19B8F6BF-5375-455C-9EA6-DF929625EA0E}">
        <p15:presenceInfo xmlns:p15="http://schemas.microsoft.com/office/powerpoint/2012/main" userId="S::yu.hou@energy.ca.gov::1445add3-2cd9-4711-99e7-64265358ec42" providerId="AD"/>
      </p:ext>
    </p:extLst>
  </p:cmAuthor>
  <p:cmAuthor id="3" name="Jacob, Abigail@Energy" initials="JA" lastIdx="1" clrIdx="2">
    <p:extLst>
      <p:ext uri="{19B8F6BF-5375-455C-9EA6-DF929625EA0E}">
        <p15:presenceInfo xmlns:p15="http://schemas.microsoft.com/office/powerpoint/2012/main" userId="S::abigail.jacob@energy.ca.gov::5ea6b12c-2dbd-4ef0-8374-68f63833a844" providerId="AD"/>
      </p:ext>
    </p:extLst>
  </p:cmAuthor>
  <p:cmAuthor id="4" name="Ehyai, Amir@Energy" initials="EA" lastIdx="4" clrIdx="3">
    <p:extLst>
      <p:ext uri="{19B8F6BF-5375-455C-9EA6-DF929625EA0E}">
        <p15:presenceInfo xmlns:p15="http://schemas.microsoft.com/office/powerpoint/2012/main" userId="S::amir.ehyai@energy.ca.gov::fbbe95b6-d917-43a0-9633-8cd8df7f04b4" providerId="AD"/>
      </p:ext>
    </p:extLst>
  </p:cmAuthor>
  <p:cmAuthor id="5" name="Villanueva, Felix@Energy" initials="VF" lastIdx="2" clrIdx="4">
    <p:extLst>
      <p:ext uri="{19B8F6BF-5375-455C-9EA6-DF929625EA0E}">
        <p15:presenceInfo xmlns:p15="http://schemas.microsoft.com/office/powerpoint/2012/main" userId="S::Felix.Villanueva@energy.ca.gov::c64e1d8f-f549-4879-be76-ffe5a27cbef9" providerId="AD"/>
      </p:ext>
    </p:extLst>
  </p:cmAuthor>
  <p:cmAuthor id="6" name="Perrin, Karen@Energy" initials="PK" lastIdx="2" clrIdx="5">
    <p:extLst>
      <p:ext uri="{19B8F6BF-5375-455C-9EA6-DF929625EA0E}">
        <p15:presenceInfo xmlns:p15="http://schemas.microsoft.com/office/powerpoint/2012/main" userId="S::karen.perrin@energy.ca.gov::8590f012-cb72-4025-a2c9-b849de2a70f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83763"/>
    <a:srgbClr val="E6AC1B"/>
    <a:srgbClr val="004678"/>
    <a:srgbClr val="3D7916"/>
    <a:srgbClr val="5C181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2B5B37-CEB9-5B7F-F020-E761B6A5736E}" v="1" dt="2023-04-18T20:13:41.142"/>
    <p1510:client id="{1338F068-03D9-45AC-BBF5-6A10396E4AD8}" v="1349" dt="2023-04-18T21:18:43.505"/>
    <p1510:client id="{2A0586E0-EEC8-49B2-92BE-487ACA33F37D}" v="4" dt="2023-04-18T15:29:49.697"/>
    <p1510:client id="{610491FA-9926-4169-8372-E02FBAE2C4BE}" v="812" dt="2023-04-19T15:15:17.8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tableStyles" Target="tableStyles.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theme" Target="theme/theme1.xml"/><Relationship Id="rId8" Type="http://schemas.openxmlformats.org/officeDocument/2006/relationships/slideMaster" Target="slideMasters/slideMaster5.xml"/><Relationship Id="rId51"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presProps" Target="presProps.xml"/><Relationship Id="rId20" Type="http://schemas.openxmlformats.org/officeDocument/2006/relationships/slide" Target="slides/slide11.xml"/><Relationship Id="rId41" Type="http://schemas.openxmlformats.org/officeDocument/2006/relationships/slide" Target="slides/slide32.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_220_B9D949CA.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en-US" sz="1800" b="1" i="0" u="none" strike="noStrike" kern="1200" spc="0" baseline="0">
                <a:solidFill>
                  <a:schemeClr val="accent1">
                    <a:lumMod val="50000"/>
                  </a:schemeClr>
                </a:solidFill>
                <a:latin typeface="+mn-lt"/>
                <a:ea typeface="+mn-ea"/>
                <a:cs typeface="+mn-cs"/>
              </a:defRPr>
            </a:pPr>
            <a:r>
              <a:rPr lang="en-US" sz="2800" b="1" kern="1200">
                <a:solidFill>
                  <a:schemeClr val="accent1">
                    <a:lumMod val="50000"/>
                  </a:schemeClr>
                </a:solidFill>
                <a:latin typeface="+mn-lt"/>
                <a:ea typeface="+mn-ea"/>
                <a:cs typeface="+mn-cs"/>
              </a:rPr>
              <a:t>54 Unique Project Sites</a:t>
            </a:r>
          </a:p>
        </c:rich>
      </c:tx>
      <c:overlay val="0"/>
      <c:spPr>
        <a:noFill/>
        <a:ln>
          <a:noFill/>
        </a:ln>
        <a:effectLst/>
      </c:spPr>
      <c:txPr>
        <a:bodyPr rot="0" spcFirstLastPara="1" vertOverflow="ellipsis" vert="horz" wrap="square" anchor="ctr" anchorCtr="1"/>
        <a:lstStyle/>
        <a:p>
          <a:pPr>
            <a:defRPr lang="en-US" sz="1800" b="1" i="0" u="none" strike="noStrike" kern="1200" spc="0" baseline="0">
              <a:solidFill>
                <a:schemeClr val="accent1">
                  <a:lumMod val="50000"/>
                </a:schemeClr>
              </a:solidFill>
              <a:latin typeface="+mn-lt"/>
              <a:ea typeface="+mn-ea"/>
              <a:cs typeface="+mn-cs"/>
            </a:defRPr>
          </a:pPr>
          <a:endParaRPr lang="en-US"/>
        </a:p>
      </c:txPr>
    </c:title>
    <c:autoTitleDeleted val="0"/>
    <c:plotArea>
      <c:layout>
        <c:manualLayout>
          <c:layoutTarget val="inner"/>
          <c:xMode val="edge"/>
          <c:yMode val="edge"/>
          <c:x val="0.13862637026730165"/>
          <c:y val="0.19167191769251601"/>
          <c:w val="0.49619429295387196"/>
          <c:h val="0.71600244541391045"/>
        </c:manualLayout>
      </c:layout>
      <c:doughnutChart>
        <c:varyColors val="1"/>
        <c:ser>
          <c:idx val="0"/>
          <c:order val="0"/>
          <c:tx>
            <c:strRef>
              <c:f>Sheet1!$B$1</c:f>
              <c:strCache>
                <c:ptCount val="1"/>
                <c:pt idx="0">
                  <c:v>54 Unique Project Sites</c:v>
                </c:pt>
              </c:strCache>
            </c:strRef>
          </c:tx>
          <c:spPr>
            <a:solidFill>
              <a:srgbClr val="3D7916"/>
            </a:solidFill>
            <a:ln>
              <a:noFill/>
            </a:ln>
          </c:spPr>
          <c:dPt>
            <c:idx val="0"/>
            <c:bubble3D val="0"/>
            <c:spPr>
              <a:solidFill>
                <a:srgbClr val="004678"/>
              </a:solidFill>
              <a:ln w="19050">
                <a:noFill/>
              </a:ln>
              <a:effectLst/>
            </c:spPr>
            <c:extLst>
              <c:ext xmlns:c16="http://schemas.microsoft.com/office/drawing/2014/chart" uri="{C3380CC4-5D6E-409C-BE32-E72D297353CC}">
                <c16:uniqueId val="{00000003-0242-4970-8558-E198B9707D82}"/>
              </c:ext>
            </c:extLst>
          </c:dPt>
          <c:dPt>
            <c:idx val="1"/>
            <c:bubble3D val="0"/>
            <c:spPr>
              <a:solidFill>
                <a:srgbClr val="E6AC1B"/>
              </a:solidFill>
              <a:ln w="19050">
                <a:noFill/>
              </a:ln>
              <a:effectLst/>
            </c:spPr>
            <c:extLst>
              <c:ext xmlns:c16="http://schemas.microsoft.com/office/drawing/2014/chart" uri="{C3380CC4-5D6E-409C-BE32-E72D297353CC}">
                <c16:uniqueId val="{00000001-0242-4970-8558-E198B9707D82}"/>
              </c:ext>
            </c:extLst>
          </c:dPt>
          <c:dPt>
            <c:idx val="2"/>
            <c:bubble3D val="0"/>
            <c:spPr>
              <a:solidFill>
                <a:srgbClr val="3D7916"/>
              </a:solidFill>
              <a:ln w="19050">
                <a:noFill/>
              </a:ln>
              <a:effectLst/>
            </c:spPr>
            <c:extLst>
              <c:ext xmlns:c16="http://schemas.microsoft.com/office/drawing/2014/chart" uri="{C3380CC4-5D6E-409C-BE32-E72D297353CC}">
                <c16:uniqueId val="{00000002-0242-4970-8558-E198B9707D82}"/>
              </c:ext>
            </c:extLst>
          </c:dPt>
          <c:dPt>
            <c:idx val="3"/>
            <c:bubble3D val="0"/>
            <c:spPr>
              <a:solidFill>
                <a:srgbClr val="3D7916"/>
              </a:solidFill>
              <a:ln w="19050">
                <a:noFill/>
              </a:ln>
              <a:effectLst/>
            </c:spPr>
            <c:extLst>
              <c:ext xmlns:c16="http://schemas.microsoft.com/office/drawing/2014/chart" uri="{C3380CC4-5D6E-409C-BE32-E72D297353CC}">
                <c16:uniqueId val="{00000007-188E-40C8-8154-6F547C0192AA}"/>
              </c:ext>
            </c:extLst>
          </c:dPt>
          <c:dLbls>
            <c:dLbl>
              <c:idx val="0"/>
              <c:layout>
                <c:manualLayout>
                  <c:x val="9.4397069379801961E-3"/>
                  <c:y val="3.4053461252791981E-3"/>
                </c:manualLayout>
              </c:layout>
              <c:spPr>
                <a:noFill/>
                <a:ln>
                  <a:noFill/>
                </a:ln>
                <a:effectLst/>
              </c:spPr>
              <c:txPr>
                <a:bodyPr rot="0" spcFirstLastPara="1" vertOverflow="ellipsis" vert="horz" wrap="square" lIns="38100" tIns="19050" rIns="38100" bIns="19050" anchor="ctr" anchorCtr="1">
                  <a:spAutoFit/>
                </a:bodyPr>
                <a:lstStyle/>
                <a:p>
                  <a:pPr>
                    <a:defRPr lang="en-US" sz="1600" b="1" i="0" u="none" strike="noStrike" kern="1200" baseline="0">
                      <a:solidFill>
                        <a:schemeClr val="bg1">
                          <a:lumMod val="95000"/>
                        </a:schemeClr>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0242-4970-8558-E198B9707D82}"/>
                </c:ext>
              </c:extLst>
            </c:dLbl>
            <c:dLbl>
              <c:idx val="1"/>
              <c:layout>
                <c:manualLayout>
                  <c:x val="0"/>
                  <c:y val="6.8106922505583962E-3"/>
                </c:manualLayout>
              </c:layout>
              <c:tx>
                <c:rich>
                  <a:bodyPr/>
                  <a:lstStyle/>
                  <a:p>
                    <a:fld id="{4CFD26AD-D77F-4BD0-AAB3-F710483E8CA9}" type="VALUE">
                      <a:rPr lang="en-US">
                        <a:solidFill>
                          <a:schemeClr val="bg1">
                            <a:lumMod val="95000"/>
                          </a:schemeClr>
                        </a:solidFill>
                      </a:rPr>
                      <a:pPr/>
                      <a:t>[VALUE]</a:t>
                    </a:fld>
                    <a:endParaRPr lang="en-US"/>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0242-4970-8558-E198B9707D82}"/>
                </c:ext>
              </c:extLst>
            </c:dLbl>
            <c:dLbl>
              <c:idx val="2"/>
              <c:layout>
                <c:manualLayout>
                  <c:x val="4.719853468990098E-3"/>
                  <c:y val="0"/>
                </c:manualLayout>
              </c:layout>
              <c:tx>
                <c:rich>
                  <a:bodyPr/>
                  <a:lstStyle/>
                  <a:p>
                    <a:fld id="{0D555E55-4A47-4B1C-9BDA-9449A23E9146}" type="VALUE">
                      <a:rPr lang="en-US" sz="1600" b="1" i="0" u="none" strike="noStrike" kern="1200" baseline="0">
                        <a:solidFill>
                          <a:schemeClr val="bg1">
                            <a:lumMod val="95000"/>
                          </a:schemeClr>
                        </a:solidFill>
                        <a:latin typeface="+mn-lt"/>
                        <a:ea typeface="+mn-ea"/>
                        <a:cs typeface="+mn-cs"/>
                      </a:rPr>
                      <a:pPr/>
                      <a:t>[VALUE]</a:t>
                    </a:fld>
                    <a:endParaRPr lang="en-US"/>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0242-4970-8558-E198B9707D82}"/>
                </c:ext>
              </c:extLst>
            </c:dLbl>
            <c:spPr>
              <a:noFill/>
              <a:ln>
                <a:noFill/>
              </a:ln>
              <a:effectLst/>
            </c:spPr>
            <c:txPr>
              <a:bodyPr rot="0" spcFirstLastPara="1" vertOverflow="ellipsis" vert="horz" wrap="square" lIns="38100" tIns="19050" rIns="38100" bIns="19050" anchor="ctr" anchorCtr="1">
                <a:spAutoFit/>
              </a:bodyPr>
              <a:lstStyle/>
              <a:p>
                <a:pPr>
                  <a:defRPr lang="en-US" sz="1600" b="1" i="0" u="none" strike="noStrike" kern="1200" baseline="0">
                    <a:solidFill>
                      <a:srgbClr val="083763"/>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3"/>
                <c:pt idx="0">
                  <c:v>Northern Califonia</c:v>
                </c:pt>
                <c:pt idx="1">
                  <c:v>Central Valley</c:v>
                </c:pt>
                <c:pt idx="2">
                  <c:v>Southern California</c:v>
                </c:pt>
              </c:strCache>
            </c:strRef>
          </c:cat>
          <c:val>
            <c:numRef>
              <c:f>Sheet1!$B$2:$B$5</c:f>
              <c:numCache>
                <c:formatCode>0%</c:formatCode>
                <c:ptCount val="4"/>
                <c:pt idx="0">
                  <c:v>0.26</c:v>
                </c:pt>
                <c:pt idx="1">
                  <c:v>0.44</c:v>
                </c:pt>
                <c:pt idx="2">
                  <c:v>0.3</c:v>
                </c:pt>
              </c:numCache>
            </c:numRef>
          </c:val>
          <c:extLst>
            <c:ext xmlns:c16="http://schemas.microsoft.com/office/drawing/2014/chart" uri="{C3380CC4-5D6E-409C-BE32-E72D297353CC}">
              <c16:uniqueId val="{00000000-0242-4970-8558-E198B9707D82}"/>
            </c:ext>
          </c:extLst>
        </c:ser>
        <c:dLbls>
          <c:showLegendKey val="0"/>
          <c:showVal val="0"/>
          <c:showCatName val="0"/>
          <c:showSerName val="0"/>
          <c:showPercent val="0"/>
          <c:showBubbleSize val="0"/>
          <c:showLeaderLines val="1"/>
        </c:dLbls>
        <c:firstSliceAng val="4"/>
        <c:holeSize val="56"/>
      </c:doughnutChart>
      <c:spPr>
        <a:noFill/>
        <a:ln>
          <a:noFill/>
        </a:ln>
        <a:effectLst/>
      </c:spPr>
    </c:plotArea>
    <c:legend>
      <c:legendPos val="b"/>
      <c:legendEntry>
        <c:idx val="3"/>
        <c:delete val="1"/>
      </c:legendEntry>
      <c:layout>
        <c:manualLayout>
          <c:xMode val="edge"/>
          <c:yMode val="edge"/>
          <c:x val="0.70605960431647319"/>
          <c:y val="0.31131513394808313"/>
          <c:w val="0.27933913875310012"/>
          <c:h val="0.47755340628460652"/>
        </c:manualLayout>
      </c:layout>
      <c:overlay val="0"/>
      <c:spPr>
        <a:noFill/>
        <a:ln>
          <a:noFill/>
        </a:ln>
        <a:effectLst/>
      </c:spPr>
      <c:txPr>
        <a:bodyPr rot="0" spcFirstLastPara="1" vertOverflow="ellipsis" vert="horz" wrap="square" anchor="ctr" anchorCtr="1"/>
        <a:lstStyle/>
        <a:p>
          <a:pPr>
            <a:defRPr lang="en-US" sz="1800" b="0" i="0" u="none" strike="noStrike" kern="1200" baseline="0">
              <a:solidFill>
                <a:schemeClr val="accent1">
                  <a:lumMod val="50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82B684-3376-C844-A485-0D5C7C27389A}" type="datetimeFigureOut">
              <a:rPr lang="en-US" smtClean="0"/>
              <a:t>4/19/2023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2214E4-2BCF-AE4E-8F02-31C95A03891F}" type="slidenum">
              <a:rPr lang="en-US" smtClean="0"/>
              <a:t>‹#›</a:t>
            </a:fld>
            <a:endParaRPr lang="en-US"/>
          </a:p>
        </p:txBody>
      </p:sp>
    </p:spTree>
    <p:extLst>
      <p:ext uri="{BB962C8B-B14F-4D97-AF65-F5344CB8AC3E}">
        <p14:creationId xmlns:p14="http://schemas.microsoft.com/office/powerpoint/2010/main" val="2771599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17B0B1-BEA2-8948-A557-11B4BDB90777}" type="slidenum">
              <a:rPr lang="en-US" smtClean="0"/>
              <a:t>1</a:t>
            </a:fld>
            <a:endParaRPr lang="en-US"/>
          </a:p>
        </p:txBody>
      </p:sp>
    </p:spTree>
    <p:extLst>
      <p:ext uri="{BB962C8B-B14F-4D97-AF65-F5344CB8AC3E}">
        <p14:creationId xmlns:p14="http://schemas.microsoft.com/office/powerpoint/2010/main" val="16816451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2</a:t>
            </a:fld>
            <a:endParaRPr lang="en-US"/>
          </a:p>
        </p:txBody>
      </p:sp>
    </p:spTree>
    <p:extLst>
      <p:ext uri="{BB962C8B-B14F-4D97-AF65-F5344CB8AC3E}">
        <p14:creationId xmlns:p14="http://schemas.microsoft.com/office/powerpoint/2010/main" val="3563109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3</a:t>
            </a:fld>
            <a:endParaRPr lang="en-US"/>
          </a:p>
        </p:txBody>
      </p:sp>
    </p:spTree>
    <p:extLst>
      <p:ext uri="{BB962C8B-B14F-4D97-AF65-F5344CB8AC3E}">
        <p14:creationId xmlns:p14="http://schemas.microsoft.com/office/powerpoint/2010/main" val="4128925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4</a:t>
            </a:fld>
            <a:endParaRPr lang="en-US"/>
          </a:p>
        </p:txBody>
      </p:sp>
    </p:spTree>
    <p:extLst>
      <p:ext uri="{BB962C8B-B14F-4D97-AF65-F5344CB8AC3E}">
        <p14:creationId xmlns:p14="http://schemas.microsoft.com/office/powerpoint/2010/main" val="3496165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9117B0B1-BEA2-8948-A557-11B4BDB90777}" type="slidenum">
              <a:rPr lang="en-US" smtClean="0"/>
              <a:t>5</a:t>
            </a:fld>
            <a:endParaRPr lang="en-US"/>
          </a:p>
        </p:txBody>
      </p:sp>
    </p:spTree>
    <p:extLst>
      <p:ext uri="{BB962C8B-B14F-4D97-AF65-F5344CB8AC3E}">
        <p14:creationId xmlns:p14="http://schemas.microsoft.com/office/powerpoint/2010/main" val="42749775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a:p>
        </p:txBody>
      </p:sp>
      <p:sp>
        <p:nvSpPr>
          <p:cNvPr id="4" name="Slide Number Placeholder 3"/>
          <p:cNvSpPr>
            <a:spLocks noGrp="1"/>
          </p:cNvSpPr>
          <p:nvPr>
            <p:ph type="sldNum" sz="quarter" idx="5"/>
          </p:nvPr>
        </p:nvSpPr>
        <p:spPr/>
        <p:txBody>
          <a:bodyPr/>
          <a:lstStyle/>
          <a:p>
            <a:fld id="{9117B0B1-BEA2-8948-A557-11B4BDB90777}" type="slidenum">
              <a:rPr lang="en-US" smtClean="0"/>
              <a:t>6</a:t>
            </a:fld>
            <a:endParaRPr lang="en-US"/>
          </a:p>
        </p:txBody>
      </p:sp>
    </p:spTree>
    <p:extLst>
      <p:ext uri="{BB962C8B-B14F-4D97-AF65-F5344CB8AC3E}">
        <p14:creationId xmlns:p14="http://schemas.microsoft.com/office/powerpoint/2010/main" val="42889643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7</a:t>
            </a:fld>
            <a:endParaRPr lang="en-US"/>
          </a:p>
        </p:txBody>
      </p:sp>
    </p:spTree>
    <p:extLst>
      <p:ext uri="{BB962C8B-B14F-4D97-AF65-F5344CB8AC3E}">
        <p14:creationId xmlns:p14="http://schemas.microsoft.com/office/powerpoint/2010/main" val="26791120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3" algn="l"/>
            <a:endParaRPr lang="en-US" sz="1800" b="0" i="0" u="none" strike="noStrike" baseline="0">
              <a:solidFill>
                <a:srgbClr val="333333"/>
              </a:solidFill>
              <a:latin typeface="Verdana" panose="020B0604030504040204" pitchFamily="34" charset="0"/>
            </a:endParaRPr>
          </a:p>
        </p:txBody>
      </p:sp>
      <p:sp>
        <p:nvSpPr>
          <p:cNvPr id="4" name="Slide Number Placeholder 3"/>
          <p:cNvSpPr>
            <a:spLocks noGrp="1"/>
          </p:cNvSpPr>
          <p:nvPr>
            <p:ph type="sldNum" sz="quarter" idx="5"/>
          </p:nvPr>
        </p:nvSpPr>
        <p:spPr/>
        <p:txBody>
          <a:bodyPr/>
          <a:lstStyle/>
          <a:p>
            <a:fld id="{AE2214E4-2BCF-AE4E-8F02-31C95A03891F}" type="slidenum">
              <a:rPr lang="en-US" smtClean="0"/>
              <a:t>8</a:t>
            </a:fld>
            <a:endParaRPr lang="en-US"/>
          </a:p>
        </p:txBody>
      </p:sp>
    </p:spTree>
    <p:extLst>
      <p:ext uri="{BB962C8B-B14F-4D97-AF65-F5344CB8AC3E}">
        <p14:creationId xmlns:p14="http://schemas.microsoft.com/office/powerpoint/2010/main" val="22361807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9</a:t>
            </a:fld>
            <a:endParaRPr lang="en-US"/>
          </a:p>
        </p:txBody>
      </p:sp>
    </p:spTree>
    <p:extLst>
      <p:ext uri="{BB962C8B-B14F-4D97-AF65-F5344CB8AC3E}">
        <p14:creationId xmlns:p14="http://schemas.microsoft.com/office/powerpoint/2010/main" val="24184802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10</a:t>
            </a:fld>
            <a:endParaRPr lang="en-US"/>
          </a:p>
        </p:txBody>
      </p:sp>
    </p:spTree>
    <p:extLst>
      <p:ext uri="{BB962C8B-B14F-4D97-AF65-F5344CB8AC3E}">
        <p14:creationId xmlns:p14="http://schemas.microsoft.com/office/powerpoint/2010/main" val="6612756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AE2214E4-2BCF-AE4E-8F02-31C95A03891F}" type="slidenum">
              <a:rPr lang="en-US" smtClean="0"/>
              <a:t>11</a:t>
            </a:fld>
            <a:endParaRPr lang="en-US"/>
          </a:p>
        </p:txBody>
      </p:sp>
    </p:spTree>
    <p:extLst>
      <p:ext uri="{BB962C8B-B14F-4D97-AF65-F5344CB8AC3E}">
        <p14:creationId xmlns:p14="http://schemas.microsoft.com/office/powerpoint/2010/main" val="52091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12</a:t>
            </a:fld>
            <a:endParaRPr lang="en-US"/>
          </a:p>
        </p:txBody>
      </p:sp>
    </p:spTree>
    <p:extLst>
      <p:ext uri="{BB962C8B-B14F-4D97-AF65-F5344CB8AC3E}">
        <p14:creationId xmlns:p14="http://schemas.microsoft.com/office/powerpoint/2010/main" val="12553041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800">
              <a:latin typeface="Arial"/>
              <a:cs typeface="Arial"/>
            </a:endParaRPr>
          </a:p>
        </p:txBody>
      </p:sp>
      <p:sp>
        <p:nvSpPr>
          <p:cNvPr id="4" name="Slide Number Placeholder 3"/>
          <p:cNvSpPr>
            <a:spLocks noGrp="1"/>
          </p:cNvSpPr>
          <p:nvPr>
            <p:ph type="sldNum" sz="quarter" idx="5"/>
          </p:nvPr>
        </p:nvSpPr>
        <p:spPr/>
        <p:txBody>
          <a:bodyPr/>
          <a:lstStyle/>
          <a:p>
            <a:fld id="{AE2214E4-2BCF-AE4E-8F02-31C95A03891F}" type="slidenum">
              <a:rPr lang="en-US" smtClean="0"/>
              <a:t>13</a:t>
            </a:fld>
            <a:endParaRPr lang="en-US"/>
          </a:p>
        </p:txBody>
      </p:sp>
    </p:spTree>
    <p:extLst>
      <p:ext uri="{BB962C8B-B14F-4D97-AF65-F5344CB8AC3E}">
        <p14:creationId xmlns:p14="http://schemas.microsoft.com/office/powerpoint/2010/main" val="14462936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14</a:t>
            </a:fld>
            <a:endParaRPr lang="en-US"/>
          </a:p>
        </p:txBody>
      </p:sp>
    </p:spTree>
    <p:extLst>
      <p:ext uri="{BB962C8B-B14F-4D97-AF65-F5344CB8AC3E}">
        <p14:creationId xmlns:p14="http://schemas.microsoft.com/office/powerpoint/2010/main" val="36932181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23</a:t>
            </a:fld>
            <a:endParaRPr lang="en-US"/>
          </a:p>
        </p:txBody>
      </p:sp>
    </p:spTree>
    <p:extLst>
      <p:ext uri="{BB962C8B-B14F-4D97-AF65-F5344CB8AC3E}">
        <p14:creationId xmlns:p14="http://schemas.microsoft.com/office/powerpoint/2010/main" val="32960136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24</a:t>
            </a:fld>
            <a:endParaRPr lang="en-US"/>
          </a:p>
        </p:txBody>
      </p:sp>
    </p:spTree>
    <p:extLst>
      <p:ext uri="{BB962C8B-B14F-4D97-AF65-F5344CB8AC3E}">
        <p14:creationId xmlns:p14="http://schemas.microsoft.com/office/powerpoint/2010/main" val="42161480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Cambria" panose="02040503050406030204" pitchFamily="18" charset="0"/>
                <a:ea typeface="Calibri" panose="020F0502020204030204" pitchFamily="34" charset="0"/>
                <a:cs typeface="Times New Roman" panose="02020603050405020304" pitchFamily="18" charset="0"/>
              </a:rPr>
              <a:t>“Eligible facility” shall include, but not be limited to, a facility that is directly involved in food production and processing, and related support facilities.</a:t>
            </a:r>
          </a:p>
          <a:p>
            <a:endParaRPr lang="en-US"/>
          </a:p>
          <a:p>
            <a:r>
              <a:rPr lang="en-US"/>
              <a:t>Talking Points:</a:t>
            </a:r>
          </a:p>
          <a:p>
            <a:pPr marL="171450" indent="-171450">
              <a:buFont typeface="Arial" panose="020B0604020202020204" pitchFamily="34" charset="0"/>
              <a:buChar char="•"/>
            </a:pPr>
            <a:r>
              <a:rPr lang="en-US"/>
              <a:t>Compare current to proposed requirements for eligible industries </a:t>
            </a:r>
          </a:p>
          <a:p>
            <a:pPr marL="171450" indent="-171450">
              <a:buFont typeface="Arial" panose="020B0604020202020204" pitchFamily="34" charset="0"/>
              <a:buChar char="•"/>
            </a:pPr>
            <a:r>
              <a:rPr lang="en-US"/>
              <a:t>Location</a:t>
            </a:r>
          </a:p>
          <a:p>
            <a:pPr marL="171450" indent="-171450">
              <a:buFont typeface="Arial" panose="020B0604020202020204" pitchFamily="34" charset="0"/>
              <a:buChar char="•"/>
            </a:pPr>
            <a:r>
              <a:rPr lang="en-US"/>
              <a:t>NAICS Codes</a:t>
            </a:r>
          </a:p>
          <a:p>
            <a:pPr marL="171450" indent="-171450">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25</a:t>
            </a:fld>
            <a:endParaRPr lang="en-US"/>
          </a:p>
        </p:txBody>
      </p:sp>
    </p:spTree>
    <p:extLst>
      <p:ext uri="{BB962C8B-B14F-4D97-AF65-F5344CB8AC3E}">
        <p14:creationId xmlns:p14="http://schemas.microsoft.com/office/powerpoint/2010/main" val="19971383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E2214E4-2BCF-AE4E-8F02-31C95A03891F}" type="slidenum">
              <a:rPr lang="en-US" smtClean="0"/>
              <a:t>26</a:t>
            </a:fld>
            <a:endParaRPr lang="en-US"/>
          </a:p>
        </p:txBody>
      </p:sp>
    </p:spTree>
    <p:extLst>
      <p:ext uri="{BB962C8B-B14F-4D97-AF65-F5344CB8AC3E}">
        <p14:creationId xmlns:p14="http://schemas.microsoft.com/office/powerpoint/2010/main" val="17521221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2: Centered">
    <p:spTree>
      <p:nvGrpSpPr>
        <p:cNvPr id="1" name=""/>
        <p:cNvGrpSpPr/>
        <p:nvPr/>
      </p:nvGrpSpPr>
      <p:grpSpPr>
        <a:xfrm>
          <a:off x="0" y="0"/>
          <a:ext cx="0" cy="0"/>
          <a:chOff x="0" y="0"/>
          <a:chExt cx="0" cy="0"/>
        </a:xfrm>
      </p:grpSpPr>
      <p:sp>
        <p:nvSpPr>
          <p:cNvPr id="2" name="Enter Title Here"/>
          <p:cNvSpPr>
            <a:spLocks noGrp="1"/>
          </p:cNvSpPr>
          <p:nvPr>
            <p:ph type="ctrTitle"/>
          </p:nvPr>
        </p:nvSpPr>
        <p:spPr>
          <a:xfrm>
            <a:off x="890016" y="809622"/>
            <a:ext cx="10411968" cy="2387600"/>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890016" y="3289297"/>
            <a:ext cx="1041196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4724400" y="5614142"/>
            <a:ext cx="2743200" cy="365125"/>
          </a:xfrm>
        </p:spPr>
        <p:txBody>
          <a:bodyPr/>
          <a:lstStyle>
            <a:lvl1pPr algn="ctr">
              <a:defRPr/>
            </a:lvl1pPr>
          </a:lstStyle>
          <a:p>
            <a:fld id="{3D9BE262-3EE3-F74D-9197-E99064608A81}" type="datetime1">
              <a:rPr lang="en-US" smtClean="0"/>
              <a:t>4/19/2023</a:t>
            </a:fld>
            <a:endParaRPr lang="en-US"/>
          </a:p>
        </p:txBody>
      </p:sp>
      <p:sp>
        <p:nvSpPr>
          <p:cNvPr id="5" name="Footer Placeholder 4"/>
          <p:cNvSpPr>
            <a:spLocks noGrp="1"/>
          </p:cNvSpPr>
          <p:nvPr>
            <p:ph type="ftr" sz="quarter" idx="11"/>
          </p:nvPr>
        </p:nvSpPr>
        <p:spPr>
          <a:xfrm>
            <a:off x="4038600" y="6095093"/>
            <a:ext cx="4114800" cy="365125"/>
          </a:xfrm>
        </p:spPr>
        <p:txBody>
          <a:bodyPr/>
          <a:lstStyle>
            <a:lvl1pPr algn="ctr">
              <a:defRPr/>
            </a:lvl1pPr>
          </a:lstStyle>
          <a:p>
            <a:endParaRPr lang="en-US"/>
          </a:p>
        </p:txBody>
      </p:sp>
      <p:pic>
        <p:nvPicPr>
          <p:cNvPr id="7" name="Picture 6"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72364" y="666179"/>
            <a:ext cx="1247274" cy="1096212"/>
          </a:xfrm>
          <a:prstGeom prst="rect">
            <a:avLst/>
          </a:prstGeom>
        </p:spPr>
      </p:pic>
    </p:spTree>
    <p:extLst>
      <p:ext uri="{BB962C8B-B14F-4D97-AF65-F5344CB8AC3E}">
        <p14:creationId xmlns:p14="http://schemas.microsoft.com/office/powerpoint/2010/main" val="1084814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Left">
    <p:spTree>
      <p:nvGrpSpPr>
        <p:cNvPr id="1" name=""/>
        <p:cNvGrpSpPr/>
        <p:nvPr/>
      </p:nvGrpSpPr>
      <p:grpSpPr>
        <a:xfrm>
          <a:off x="0" y="0"/>
          <a:ext cx="0" cy="0"/>
          <a:chOff x="0" y="0"/>
          <a:chExt cx="0" cy="0"/>
        </a:xfrm>
      </p:grpSpPr>
      <p:sp>
        <p:nvSpPr>
          <p:cNvPr id="2" name="Enter Title Here"/>
          <p:cNvSpPr>
            <a:spLocks noGrp="1"/>
          </p:cNvSpPr>
          <p:nvPr>
            <p:ph type="title"/>
          </p:nvPr>
        </p:nvSpPr>
        <p:spPr>
          <a:xfrm>
            <a:off x="831850" y="712801"/>
            <a:ext cx="10515600" cy="2852737"/>
          </a:xfrm>
        </p:spPr>
        <p:txBody>
          <a:bodyPr anchor="b">
            <a:normAutofit/>
          </a:bodyPr>
          <a:lstStyle>
            <a:lvl1pPr>
              <a:defRPr sz="4800"/>
            </a:lvl1pPr>
          </a:lstStyle>
          <a:p>
            <a:r>
              <a:rPr lang="en-US"/>
              <a:t>Click to edit Master title style</a:t>
            </a:r>
          </a:p>
        </p:txBody>
      </p:sp>
      <p:sp>
        <p:nvSpPr>
          <p:cNvPr id="3" name="Text Placeholder 2"/>
          <p:cNvSpPr>
            <a:spLocks noGrp="1"/>
          </p:cNvSpPr>
          <p:nvPr>
            <p:ph type="body" idx="1"/>
          </p:nvPr>
        </p:nvSpPr>
        <p:spPr>
          <a:xfrm>
            <a:off x="831850" y="3592526"/>
            <a:ext cx="10515600" cy="1500187"/>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AC74B8-448C-2642-809F-1184DC1B0B1B}" type="datetime1">
              <a:rPr lang="en-US" smtClean="0"/>
              <a:t>4/19/2023</a:t>
            </a:fld>
            <a:endParaRPr lang="en-US"/>
          </a:p>
        </p:txBody>
      </p:sp>
      <p:pic>
        <p:nvPicPr>
          <p:cNvPr id="8" name="Picture 7"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1850" y="4883817"/>
            <a:ext cx="1247274" cy="1096212"/>
          </a:xfrm>
          <a:prstGeom prst="rect">
            <a:avLst/>
          </a:prstGeom>
        </p:spPr>
      </p:pic>
      <p:sp>
        <p:nvSpPr>
          <p:cNvPr id="10" name="Content Placeholder 9"/>
          <p:cNvSpPr>
            <a:spLocks noGrp="1"/>
          </p:cNvSpPr>
          <p:nvPr>
            <p:ph sz="quarter" idx="13" hasCustomPrompt="1"/>
          </p:nvPr>
        </p:nvSpPr>
        <p:spPr>
          <a:xfrm>
            <a:off x="2363788" y="4813085"/>
            <a:ext cx="2911475" cy="1022350"/>
          </a:xfrm>
        </p:spPr>
        <p:txBody>
          <a:bodyPr>
            <a:noAutofit/>
          </a:bodyPr>
          <a:lstStyle>
            <a:lvl1pPr marL="0" indent="0">
              <a:buNone/>
              <a:defRPr sz="24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Presenters:</a:t>
            </a:r>
          </a:p>
          <a:p>
            <a:pPr lvl="0"/>
            <a:r>
              <a:rPr lang="en-US"/>
              <a:t>Name 1</a:t>
            </a:r>
          </a:p>
          <a:p>
            <a:pPr lvl="0"/>
            <a:r>
              <a:rPr lang="en-US"/>
              <a:t>Name 2</a:t>
            </a:r>
          </a:p>
        </p:txBody>
      </p:sp>
    </p:spTree>
    <p:extLst>
      <p:ext uri="{BB962C8B-B14F-4D97-AF65-F5344CB8AC3E}">
        <p14:creationId xmlns:p14="http://schemas.microsoft.com/office/powerpoint/2010/main" val="1994638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2: Simple">
    <p:spTree>
      <p:nvGrpSpPr>
        <p:cNvPr id="1" name=""/>
        <p:cNvGrpSpPr/>
        <p:nvPr/>
      </p:nvGrpSpPr>
      <p:grpSpPr>
        <a:xfrm>
          <a:off x="0" y="0"/>
          <a:ext cx="0" cy="0"/>
          <a:chOff x="0" y="0"/>
          <a:chExt cx="0" cy="0"/>
        </a:xfrm>
      </p:grpSpPr>
      <p:sp>
        <p:nvSpPr>
          <p:cNvPr id="2" name="Enter Title Here"/>
          <p:cNvSpPr>
            <a:spLocks noGrp="1"/>
          </p:cNvSpPr>
          <p:nvPr>
            <p:ph type="title"/>
          </p:nvPr>
        </p:nvSpPr>
        <p:spPr>
          <a:xfrm>
            <a:off x="838200" y="3012554"/>
            <a:ext cx="10515600" cy="1325563"/>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C1438AE9-9170-C44D-B69D-85230FA628E5}" type="datetime1">
              <a:rPr lang="en-US" smtClean="0"/>
              <a:t>4/19/2023</a:t>
            </a:fld>
            <a:endParaRPr lang="en-US"/>
          </a:p>
        </p:txBody>
      </p:sp>
      <p:pic>
        <p:nvPicPr>
          <p:cNvPr id="6" name="Picture 5"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8200" y="656202"/>
            <a:ext cx="1247274" cy="1096212"/>
          </a:xfrm>
          <a:prstGeom prst="rect">
            <a:avLst/>
          </a:prstGeom>
        </p:spPr>
      </p:pic>
    </p:spTree>
    <p:extLst>
      <p:ext uri="{BB962C8B-B14F-4D97-AF65-F5344CB8AC3E}">
        <p14:creationId xmlns:p14="http://schemas.microsoft.com/office/powerpoint/2010/main" val="1432903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Title 1: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17A8FD6-7F64-5E4C-97B1-FE11FAAD89FA}" type="datetime1">
              <a:rPr lang="en-US" smtClean="0"/>
              <a:t>4/19/2023</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Enter Title Here"/>
          <p:cNvSpPr>
            <a:spLocks noGrp="1"/>
          </p:cNvSpPr>
          <p:nvPr>
            <p:ph type="title"/>
          </p:nvPr>
        </p:nvSpPr>
        <p:spPr>
          <a:xfrm>
            <a:off x="831850" y="4289258"/>
            <a:ext cx="10515600" cy="1356059"/>
          </a:xfrm>
          <a:prstGeom prst="rect">
            <a:avLst/>
          </a:prstGeom>
        </p:spPr>
        <p:txBody>
          <a:bodyPr anchor="b"/>
          <a:lstStyle>
            <a:lvl1pPr>
              <a:defRPr sz="4800">
                <a:solidFill>
                  <a:schemeClr val="tx2">
                    <a:lumMod val="75000"/>
                  </a:schemeClr>
                </a:solidFill>
              </a:defRPr>
            </a:lvl1pPr>
          </a:lstStyle>
          <a:p>
            <a:r>
              <a:rPr lang="en-US"/>
              <a:t>Click to edit Master title style</a:t>
            </a:r>
          </a:p>
        </p:txBody>
      </p:sp>
      <p:sp>
        <p:nvSpPr>
          <p:cNvPr id="8" name="Text Placeholder 2"/>
          <p:cNvSpPr>
            <a:spLocks noGrp="1"/>
          </p:cNvSpPr>
          <p:nvPr>
            <p:ph type="body" idx="1"/>
          </p:nvPr>
        </p:nvSpPr>
        <p:spPr>
          <a:xfrm>
            <a:off x="831850" y="5672305"/>
            <a:ext cx="10515600" cy="684045"/>
          </a:xfrm>
          <a:prstGeom prst="rect">
            <a:avLst/>
          </a:prstGeo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pic>
        <p:nvPicPr>
          <p:cNvPr id="9" name="Picture 8" descr="California Energy Commission Logo"/>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38200" y="815165"/>
            <a:ext cx="1287483" cy="1131555"/>
          </a:xfrm>
          <a:prstGeom prst="rect">
            <a:avLst/>
          </a:prstGeom>
        </p:spPr>
      </p:pic>
    </p:spTree>
    <p:extLst>
      <p:ext uri="{BB962C8B-B14F-4D97-AF65-F5344CB8AC3E}">
        <p14:creationId xmlns:p14="http://schemas.microsoft.com/office/powerpoint/2010/main" val="1620008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A356507B-4CCB-9B49-A0AD-E20110655715}" type="datetime1">
              <a:rPr lang="en-US" smtClean="0"/>
              <a:t>4/19/2023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20EBB6-C900-684B-B96E-D78E525ADD2C}" type="slidenum">
              <a:rPr lang="en-US" smtClean="0"/>
              <a:t>‹#›</a:t>
            </a:fld>
            <a:endParaRPr lang="en-US"/>
          </a:p>
        </p:txBody>
      </p:sp>
    </p:spTree>
    <p:extLst>
      <p:ext uri="{BB962C8B-B14F-4D97-AF65-F5344CB8AC3E}">
        <p14:creationId xmlns:p14="http://schemas.microsoft.com/office/powerpoint/2010/main" val="1539336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6C4852-C69A-3C46-A74D-F2D8C6D17F46}" type="datetime1">
              <a:rPr lang="en-US" smtClean="0"/>
              <a:t>4/19/2023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4029434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1C91894-EB80-6048-AAFF-32CE04FEA1F0}" type="datetime1">
              <a:rPr lang="en-US" smtClean="0"/>
              <a:t>4/19/2023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4515974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9ACA14F-C253-2C4B-BB94-A112B33202D4}" type="datetime1">
              <a:rPr lang="en-US" smtClean="0"/>
              <a:t>4/19/2023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1252395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0A639FC-0D0B-254C-A488-84C1053DC81E}" type="datetime1">
              <a:rPr lang="en-US" smtClean="0"/>
              <a:t>4/19/2023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1925422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006DF36-533F-4750-9AC9-96FCF0A54DFA}" type="datetime1">
              <a:rPr lang="en-US" smtClean="0"/>
              <a:t>4/19/2023</a:t>
            </a:fld>
            <a:endParaRPr lang="en-US"/>
          </a:p>
        </p:txBody>
      </p:sp>
      <p:sp>
        <p:nvSpPr>
          <p:cNvPr id="5" name="Footer Placeholder 4"/>
          <p:cNvSpPr>
            <a:spLocks noGrp="1"/>
          </p:cNvSpPr>
          <p:nvPr>
            <p:ph type="ftr" sz="quarter" idx="11"/>
          </p:nvPr>
        </p:nvSpPr>
        <p:spPr/>
        <p:txBody>
          <a:bodyPr/>
          <a:lstStyle/>
          <a:p>
            <a:endParaRPr lang="en-US"/>
          </a:p>
        </p:txBody>
      </p:sp>
      <p:sp>
        <p:nvSpPr>
          <p:cNvPr id="8" name="Slide Number Placeholder 5">
            <a:extLst>
              <a:ext uri="{FF2B5EF4-FFF2-40B4-BE49-F238E27FC236}">
                <a16:creationId xmlns:a16="http://schemas.microsoft.com/office/drawing/2014/main" id="{F3F523B6-E0E2-4065-92A0-BD13C389ED4F}"/>
              </a:ext>
            </a:extLst>
          </p:cNvPr>
          <p:cNvSpPr>
            <a:spLocks noGrp="1"/>
          </p:cNvSpPr>
          <p:nvPr>
            <p:ph type="sldNum" sz="quarter" idx="4"/>
          </p:nvPr>
        </p:nvSpPr>
        <p:spPr>
          <a:xfrm>
            <a:off x="8610600" y="6463234"/>
            <a:ext cx="2743200" cy="365125"/>
          </a:xfrm>
          <a:prstGeom prst="rect">
            <a:avLst/>
          </a:prstGeom>
        </p:spPr>
        <p:txBody>
          <a:bodyPr vert="horz" lIns="91440" tIns="45720" rIns="91440" bIns="45720" rtlCol="0" anchor="ctr"/>
          <a:lstStyle>
            <a:lvl1pPr algn="r">
              <a:defRPr sz="1200">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black">
                    <a:tint val="75000"/>
                  </a:prst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lang="en-US"/>
          </a:p>
        </p:txBody>
      </p:sp>
    </p:spTree>
    <p:extLst>
      <p:ext uri="{BB962C8B-B14F-4D97-AF65-F5344CB8AC3E}">
        <p14:creationId xmlns:p14="http://schemas.microsoft.com/office/powerpoint/2010/main" val="2374219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4BA64B2-C4EB-425D-963B-0D3FD08E064C}" type="datetime1">
              <a:rPr lang="en-US" smtClean="0"/>
              <a:t>4/19/2023</a:t>
            </a:fld>
            <a:endParaRPr lang="en-US"/>
          </a:p>
        </p:txBody>
      </p:sp>
      <p:sp>
        <p:nvSpPr>
          <p:cNvPr id="6" name="Footer Placeholder 5"/>
          <p:cNvSpPr>
            <a:spLocks noGrp="1"/>
          </p:cNvSpPr>
          <p:nvPr>
            <p:ph type="ftr" sz="quarter" idx="11"/>
          </p:nvPr>
        </p:nvSpPr>
        <p:spPr/>
        <p:txBody>
          <a:bodyPr/>
          <a:lstStyle/>
          <a:p>
            <a:endParaRPr lang="en-US"/>
          </a:p>
        </p:txBody>
      </p:sp>
      <p:sp>
        <p:nvSpPr>
          <p:cNvPr id="8" name="Slide Number Placeholder 5">
            <a:extLst>
              <a:ext uri="{FF2B5EF4-FFF2-40B4-BE49-F238E27FC236}">
                <a16:creationId xmlns:a16="http://schemas.microsoft.com/office/drawing/2014/main" id="{3A5DC08C-C32C-404F-90AF-B3D8AC7DC93E}"/>
              </a:ext>
            </a:extLst>
          </p:cNvPr>
          <p:cNvSpPr>
            <a:spLocks noGrp="1"/>
          </p:cNvSpPr>
          <p:nvPr>
            <p:ph type="sldNum" sz="quarter" idx="4"/>
          </p:nvPr>
        </p:nvSpPr>
        <p:spPr>
          <a:xfrm>
            <a:off x="8610600" y="6463234"/>
            <a:ext cx="2743200" cy="365125"/>
          </a:xfrm>
          <a:prstGeom prst="rect">
            <a:avLst/>
          </a:prstGeom>
        </p:spPr>
        <p:txBody>
          <a:bodyPr vert="horz" lIns="91440" tIns="45720" rIns="91440" bIns="45720" rtlCol="0" anchor="ctr"/>
          <a:lstStyle>
            <a:lvl1pPr algn="r">
              <a:defRPr sz="1200">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black">
                    <a:tint val="75000"/>
                  </a:prst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lang="en-US"/>
          </a:p>
        </p:txBody>
      </p:sp>
    </p:spTree>
    <p:extLst>
      <p:ext uri="{BB962C8B-B14F-4D97-AF65-F5344CB8AC3E}">
        <p14:creationId xmlns:p14="http://schemas.microsoft.com/office/powerpoint/2010/main" val="10510475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2497916-776C-4A57-A262-10481C9E29D0}" type="datetime1">
              <a:rPr lang="en-US" smtClean="0"/>
              <a:t>4/19/2023</a:t>
            </a:fld>
            <a:endParaRPr lang="en-US"/>
          </a:p>
        </p:txBody>
      </p:sp>
      <p:sp>
        <p:nvSpPr>
          <p:cNvPr id="8" name="Footer Placeholder 7"/>
          <p:cNvSpPr>
            <a:spLocks noGrp="1"/>
          </p:cNvSpPr>
          <p:nvPr>
            <p:ph type="ftr" sz="quarter" idx="11"/>
          </p:nvPr>
        </p:nvSpPr>
        <p:spPr/>
        <p:txBody>
          <a:bodyPr/>
          <a:lstStyle/>
          <a:p>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
        <p:nvSpPr>
          <p:cNvPr id="10" name="Slide Number Placeholder 5">
            <a:extLst>
              <a:ext uri="{FF2B5EF4-FFF2-40B4-BE49-F238E27FC236}">
                <a16:creationId xmlns:a16="http://schemas.microsoft.com/office/drawing/2014/main" id="{3D0EA7EA-179B-4296-B59F-2DF596D310F8}"/>
              </a:ext>
            </a:extLst>
          </p:cNvPr>
          <p:cNvSpPr>
            <a:spLocks noGrp="1"/>
          </p:cNvSpPr>
          <p:nvPr>
            <p:ph type="sldNum" sz="quarter" idx="12"/>
          </p:nvPr>
        </p:nvSpPr>
        <p:spPr>
          <a:xfrm>
            <a:off x="8610600" y="6463234"/>
            <a:ext cx="2743200" cy="365125"/>
          </a:xfrm>
          <a:prstGeom prst="rect">
            <a:avLst/>
          </a:prstGeom>
        </p:spPr>
        <p:txBody>
          <a:bodyPr vert="horz" lIns="91440" tIns="45720" rIns="91440" bIns="45720" rtlCol="0" anchor="ctr"/>
          <a:lstStyle>
            <a:lvl1pPr algn="r">
              <a:defRPr sz="1200">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black">
                    <a:tint val="75000"/>
                  </a:prst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lang="en-US"/>
          </a:p>
        </p:txBody>
      </p:sp>
    </p:spTree>
    <p:extLst>
      <p:ext uri="{BB962C8B-B14F-4D97-AF65-F5344CB8AC3E}">
        <p14:creationId xmlns:p14="http://schemas.microsoft.com/office/powerpoint/2010/main" val="3073317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A62515A-134D-4DFE-B040-CF2C614EB272}" type="datetime1">
              <a:rPr lang="en-US" smtClean="0"/>
              <a:t>4/19/2023</a:t>
            </a:fld>
            <a:endParaRPr lang="en-US"/>
          </a:p>
        </p:txBody>
      </p:sp>
      <p:sp>
        <p:nvSpPr>
          <p:cNvPr id="4" name="Footer Placeholder 3"/>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FF8DB2-5E8F-4E9C-B697-8196AE0C02DD}"/>
              </a:ext>
            </a:extLst>
          </p:cNvPr>
          <p:cNvSpPr>
            <a:spLocks noGrp="1"/>
          </p:cNvSpPr>
          <p:nvPr>
            <p:ph type="sldNum" sz="quarter" idx="4"/>
          </p:nvPr>
        </p:nvSpPr>
        <p:spPr>
          <a:xfrm>
            <a:off x="8610600" y="6463234"/>
            <a:ext cx="2743200" cy="365125"/>
          </a:xfrm>
          <a:prstGeom prst="rect">
            <a:avLst/>
          </a:prstGeom>
        </p:spPr>
        <p:txBody>
          <a:bodyPr vert="horz" lIns="91440" tIns="45720" rIns="91440" bIns="45720" rtlCol="0" anchor="ctr"/>
          <a:lstStyle>
            <a:lvl1pPr algn="r">
              <a:defRPr sz="1200">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black">
                    <a:tint val="75000"/>
                  </a:prst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lang="en-US"/>
          </a:p>
        </p:txBody>
      </p:sp>
    </p:spTree>
    <p:extLst>
      <p:ext uri="{BB962C8B-B14F-4D97-AF65-F5344CB8AC3E}">
        <p14:creationId xmlns:p14="http://schemas.microsoft.com/office/powerpoint/2010/main" val="23534448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A5C11-34EC-E365-76E5-A46044B1675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B54005E-F36B-FDF5-2452-61D5CAD5521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31C879C-10F5-9F6D-5626-5814C0B15ACF}"/>
              </a:ext>
            </a:extLst>
          </p:cNvPr>
          <p:cNvSpPr>
            <a:spLocks noGrp="1"/>
          </p:cNvSpPr>
          <p:nvPr>
            <p:ph type="dt" sz="half" idx="10"/>
          </p:nvPr>
        </p:nvSpPr>
        <p:spPr/>
        <p:txBody>
          <a:bodyPr/>
          <a:lstStyle/>
          <a:p>
            <a:fld id="{FF80558B-21AF-4498-A2E3-AAD754A7B11B}" type="datetimeFigureOut">
              <a:rPr lang="en-US" smtClean="0"/>
              <a:t>4/19/2023</a:t>
            </a:fld>
            <a:endParaRPr lang="en-US"/>
          </a:p>
        </p:txBody>
      </p:sp>
      <p:sp>
        <p:nvSpPr>
          <p:cNvPr id="5" name="Footer Placeholder 4">
            <a:extLst>
              <a:ext uri="{FF2B5EF4-FFF2-40B4-BE49-F238E27FC236}">
                <a16:creationId xmlns:a16="http://schemas.microsoft.com/office/drawing/2014/main" id="{F5BBF1D6-6681-B2EB-237B-F32B5AA6B3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50B9E7-8607-FD2D-8730-D24AACAAEA1A}"/>
              </a:ext>
            </a:extLst>
          </p:cNvPr>
          <p:cNvSpPr>
            <a:spLocks noGrp="1"/>
          </p:cNvSpPr>
          <p:nvPr>
            <p:ph type="sldNum" sz="quarter" idx="12"/>
          </p:nvPr>
        </p:nvSpPr>
        <p:spPr/>
        <p:txBody>
          <a:bodyPr/>
          <a:lstStyle/>
          <a:p>
            <a:fld id="{1F40837E-F3DC-426E-942A-60023E1C64B9}" type="slidenum">
              <a:rPr lang="en-US" smtClean="0"/>
              <a:t>‹#›</a:t>
            </a:fld>
            <a:endParaRPr lang="en-US"/>
          </a:p>
        </p:txBody>
      </p:sp>
    </p:spTree>
    <p:extLst>
      <p:ext uri="{BB962C8B-B14F-4D97-AF65-F5344CB8AC3E}">
        <p14:creationId xmlns:p14="http://schemas.microsoft.com/office/powerpoint/2010/main" val="1085844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7EA4E-D4F7-FCA6-C26D-CDC1C49BA4E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16881CB-88D5-7213-5C0A-11F2F34CCD0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2D811F-4E2D-3D64-2942-B9D2E22A6C82}"/>
              </a:ext>
            </a:extLst>
          </p:cNvPr>
          <p:cNvSpPr>
            <a:spLocks noGrp="1"/>
          </p:cNvSpPr>
          <p:nvPr>
            <p:ph type="dt" sz="half" idx="10"/>
          </p:nvPr>
        </p:nvSpPr>
        <p:spPr/>
        <p:txBody>
          <a:bodyPr/>
          <a:lstStyle/>
          <a:p>
            <a:fld id="{FF80558B-21AF-4498-A2E3-AAD754A7B11B}" type="datetimeFigureOut">
              <a:rPr lang="en-US" smtClean="0"/>
              <a:t>4/19/2023</a:t>
            </a:fld>
            <a:endParaRPr lang="en-US"/>
          </a:p>
        </p:txBody>
      </p:sp>
      <p:sp>
        <p:nvSpPr>
          <p:cNvPr id="5" name="Footer Placeholder 4">
            <a:extLst>
              <a:ext uri="{FF2B5EF4-FFF2-40B4-BE49-F238E27FC236}">
                <a16:creationId xmlns:a16="http://schemas.microsoft.com/office/drawing/2014/main" id="{A427323E-9005-653B-3EF0-8B22C7550A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932E03-4554-D718-ED42-02BC9E560EDE}"/>
              </a:ext>
            </a:extLst>
          </p:cNvPr>
          <p:cNvSpPr>
            <a:spLocks noGrp="1"/>
          </p:cNvSpPr>
          <p:nvPr>
            <p:ph type="sldNum" sz="quarter" idx="12"/>
          </p:nvPr>
        </p:nvSpPr>
        <p:spPr/>
        <p:txBody>
          <a:bodyPr/>
          <a:lstStyle/>
          <a:p>
            <a:fld id="{1F40837E-F3DC-426E-942A-60023E1C64B9}" type="slidenum">
              <a:rPr lang="en-US" smtClean="0"/>
              <a:t>‹#›</a:t>
            </a:fld>
            <a:endParaRPr lang="en-US"/>
          </a:p>
        </p:txBody>
      </p:sp>
    </p:spTree>
    <p:extLst>
      <p:ext uri="{BB962C8B-B14F-4D97-AF65-F5344CB8AC3E}">
        <p14:creationId xmlns:p14="http://schemas.microsoft.com/office/powerpoint/2010/main" val="16612953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A0675-381F-F830-3CD8-A273D216AD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8A37F3-35A0-8667-C5C7-4B10654219F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3A591E3-9282-ABD3-A714-48DBF5FADB9E}"/>
              </a:ext>
            </a:extLst>
          </p:cNvPr>
          <p:cNvSpPr>
            <a:spLocks noGrp="1"/>
          </p:cNvSpPr>
          <p:nvPr>
            <p:ph type="dt" sz="half" idx="10"/>
          </p:nvPr>
        </p:nvSpPr>
        <p:spPr/>
        <p:txBody>
          <a:bodyPr/>
          <a:lstStyle/>
          <a:p>
            <a:fld id="{FF80558B-21AF-4498-A2E3-AAD754A7B11B}" type="datetimeFigureOut">
              <a:rPr lang="en-US" smtClean="0"/>
              <a:t>4/19/2023</a:t>
            </a:fld>
            <a:endParaRPr lang="en-US"/>
          </a:p>
        </p:txBody>
      </p:sp>
      <p:sp>
        <p:nvSpPr>
          <p:cNvPr id="5" name="Footer Placeholder 4">
            <a:extLst>
              <a:ext uri="{FF2B5EF4-FFF2-40B4-BE49-F238E27FC236}">
                <a16:creationId xmlns:a16="http://schemas.microsoft.com/office/drawing/2014/main" id="{29753F24-AA01-2EF3-05F1-AD07DFF767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661397-57F3-9E22-64D0-9DE6F1375536}"/>
              </a:ext>
            </a:extLst>
          </p:cNvPr>
          <p:cNvSpPr>
            <a:spLocks noGrp="1"/>
          </p:cNvSpPr>
          <p:nvPr>
            <p:ph type="sldNum" sz="quarter" idx="12"/>
          </p:nvPr>
        </p:nvSpPr>
        <p:spPr/>
        <p:txBody>
          <a:bodyPr/>
          <a:lstStyle/>
          <a:p>
            <a:fld id="{1F40837E-F3DC-426E-942A-60023E1C64B9}" type="slidenum">
              <a:rPr lang="en-US" smtClean="0"/>
              <a:t>‹#›</a:t>
            </a:fld>
            <a:endParaRPr lang="en-US"/>
          </a:p>
        </p:txBody>
      </p:sp>
    </p:spTree>
    <p:extLst>
      <p:ext uri="{BB962C8B-B14F-4D97-AF65-F5344CB8AC3E}">
        <p14:creationId xmlns:p14="http://schemas.microsoft.com/office/powerpoint/2010/main" val="40282064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4CC11-4A74-2D4B-F761-FE983DDD47B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54BE48-08E2-1106-AEB6-08A56A5F8F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10F59D2-4193-CB59-D440-64CFF65A7AD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A6766BA-A06E-4CE3-5CC5-F28A608F2C76}"/>
              </a:ext>
            </a:extLst>
          </p:cNvPr>
          <p:cNvSpPr>
            <a:spLocks noGrp="1"/>
          </p:cNvSpPr>
          <p:nvPr>
            <p:ph type="dt" sz="half" idx="10"/>
          </p:nvPr>
        </p:nvSpPr>
        <p:spPr/>
        <p:txBody>
          <a:bodyPr/>
          <a:lstStyle/>
          <a:p>
            <a:fld id="{FF80558B-21AF-4498-A2E3-AAD754A7B11B}" type="datetimeFigureOut">
              <a:rPr lang="en-US" smtClean="0"/>
              <a:t>4/19/2023</a:t>
            </a:fld>
            <a:endParaRPr lang="en-US"/>
          </a:p>
        </p:txBody>
      </p:sp>
      <p:sp>
        <p:nvSpPr>
          <p:cNvPr id="6" name="Footer Placeholder 5">
            <a:extLst>
              <a:ext uri="{FF2B5EF4-FFF2-40B4-BE49-F238E27FC236}">
                <a16:creationId xmlns:a16="http://schemas.microsoft.com/office/drawing/2014/main" id="{E47A21D7-0510-2B49-55F3-2DA620A9990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AEC1DC-9C12-36AD-310C-700D8831C615}"/>
              </a:ext>
            </a:extLst>
          </p:cNvPr>
          <p:cNvSpPr>
            <a:spLocks noGrp="1"/>
          </p:cNvSpPr>
          <p:nvPr>
            <p:ph type="sldNum" sz="quarter" idx="12"/>
          </p:nvPr>
        </p:nvSpPr>
        <p:spPr/>
        <p:txBody>
          <a:bodyPr/>
          <a:lstStyle/>
          <a:p>
            <a:fld id="{1F40837E-F3DC-426E-942A-60023E1C64B9}" type="slidenum">
              <a:rPr lang="en-US" smtClean="0"/>
              <a:t>‹#›</a:t>
            </a:fld>
            <a:endParaRPr lang="en-US"/>
          </a:p>
        </p:txBody>
      </p:sp>
    </p:spTree>
    <p:extLst>
      <p:ext uri="{BB962C8B-B14F-4D97-AF65-F5344CB8AC3E}">
        <p14:creationId xmlns:p14="http://schemas.microsoft.com/office/powerpoint/2010/main" val="21325437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7792B-1164-01C4-65DD-24C885E0126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2CCF5B0-935B-4F1A-10CA-20FC1F5AB4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6743350-E270-0DBA-1EA2-D9B049F0912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4AE09F2-40D1-8C5D-1EE9-824F9561A3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604B77F-4E17-7358-F06A-D8B5056926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C348B45-74EF-4C50-B069-815A3B690E7F}"/>
              </a:ext>
            </a:extLst>
          </p:cNvPr>
          <p:cNvSpPr>
            <a:spLocks noGrp="1"/>
          </p:cNvSpPr>
          <p:nvPr>
            <p:ph type="dt" sz="half" idx="10"/>
          </p:nvPr>
        </p:nvSpPr>
        <p:spPr/>
        <p:txBody>
          <a:bodyPr/>
          <a:lstStyle/>
          <a:p>
            <a:fld id="{FF80558B-21AF-4498-A2E3-AAD754A7B11B}" type="datetimeFigureOut">
              <a:rPr lang="en-US" smtClean="0"/>
              <a:t>4/19/2023</a:t>
            </a:fld>
            <a:endParaRPr lang="en-US"/>
          </a:p>
        </p:txBody>
      </p:sp>
      <p:sp>
        <p:nvSpPr>
          <p:cNvPr id="8" name="Footer Placeholder 7">
            <a:extLst>
              <a:ext uri="{FF2B5EF4-FFF2-40B4-BE49-F238E27FC236}">
                <a16:creationId xmlns:a16="http://schemas.microsoft.com/office/drawing/2014/main" id="{E1E71372-DED2-FA12-8863-1354E78B3E1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3339450-D85D-144B-5835-3A378F7D4D78}"/>
              </a:ext>
            </a:extLst>
          </p:cNvPr>
          <p:cNvSpPr>
            <a:spLocks noGrp="1"/>
          </p:cNvSpPr>
          <p:nvPr>
            <p:ph type="sldNum" sz="quarter" idx="12"/>
          </p:nvPr>
        </p:nvSpPr>
        <p:spPr/>
        <p:txBody>
          <a:bodyPr/>
          <a:lstStyle/>
          <a:p>
            <a:fld id="{1F40837E-F3DC-426E-942A-60023E1C64B9}" type="slidenum">
              <a:rPr lang="en-US" smtClean="0"/>
              <a:t>‹#›</a:t>
            </a:fld>
            <a:endParaRPr lang="en-US"/>
          </a:p>
        </p:txBody>
      </p:sp>
    </p:spTree>
    <p:extLst>
      <p:ext uri="{BB962C8B-B14F-4D97-AF65-F5344CB8AC3E}">
        <p14:creationId xmlns:p14="http://schemas.microsoft.com/office/powerpoint/2010/main" val="31622052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8DD14-9A5B-F835-4261-FFD7D74D338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BFCC65A-8FB3-97EB-2DBC-AC2FDEE1EA07}"/>
              </a:ext>
            </a:extLst>
          </p:cNvPr>
          <p:cNvSpPr>
            <a:spLocks noGrp="1"/>
          </p:cNvSpPr>
          <p:nvPr>
            <p:ph type="dt" sz="half" idx="10"/>
          </p:nvPr>
        </p:nvSpPr>
        <p:spPr/>
        <p:txBody>
          <a:bodyPr/>
          <a:lstStyle/>
          <a:p>
            <a:fld id="{FF80558B-21AF-4498-A2E3-AAD754A7B11B}" type="datetimeFigureOut">
              <a:rPr lang="en-US" smtClean="0"/>
              <a:t>4/19/2023</a:t>
            </a:fld>
            <a:endParaRPr lang="en-US"/>
          </a:p>
        </p:txBody>
      </p:sp>
      <p:sp>
        <p:nvSpPr>
          <p:cNvPr id="4" name="Footer Placeholder 3">
            <a:extLst>
              <a:ext uri="{FF2B5EF4-FFF2-40B4-BE49-F238E27FC236}">
                <a16:creationId xmlns:a16="http://schemas.microsoft.com/office/drawing/2014/main" id="{7EC13281-648C-E5F8-7E07-898059920B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C7E073A-33ED-840F-754D-9661DD13AF4D}"/>
              </a:ext>
            </a:extLst>
          </p:cNvPr>
          <p:cNvSpPr>
            <a:spLocks noGrp="1"/>
          </p:cNvSpPr>
          <p:nvPr>
            <p:ph type="sldNum" sz="quarter" idx="12"/>
          </p:nvPr>
        </p:nvSpPr>
        <p:spPr/>
        <p:txBody>
          <a:bodyPr/>
          <a:lstStyle/>
          <a:p>
            <a:fld id="{1F40837E-F3DC-426E-942A-60023E1C64B9}" type="slidenum">
              <a:rPr lang="en-US" smtClean="0"/>
              <a:t>‹#›</a:t>
            </a:fld>
            <a:endParaRPr lang="en-US"/>
          </a:p>
        </p:txBody>
      </p:sp>
    </p:spTree>
    <p:extLst>
      <p:ext uri="{BB962C8B-B14F-4D97-AF65-F5344CB8AC3E}">
        <p14:creationId xmlns:p14="http://schemas.microsoft.com/office/powerpoint/2010/main" val="28163487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932C6F-9E86-35A0-B590-AFE52B2457BE}"/>
              </a:ext>
            </a:extLst>
          </p:cNvPr>
          <p:cNvSpPr>
            <a:spLocks noGrp="1"/>
          </p:cNvSpPr>
          <p:nvPr>
            <p:ph type="dt" sz="half" idx="10"/>
          </p:nvPr>
        </p:nvSpPr>
        <p:spPr/>
        <p:txBody>
          <a:bodyPr/>
          <a:lstStyle/>
          <a:p>
            <a:fld id="{FF80558B-21AF-4498-A2E3-AAD754A7B11B}" type="datetimeFigureOut">
              <a:rPr lang="en-US" smtClean="0"/>
              <a:t>4/19/2023</a:t>
            </a:fld>
            <a:endParaRPr lang="en-US"/>
          </a:p>
        </p:txBody>
      </p:sp>
      <p:sp>
        <p:nvSpPr>
          <p:cNvPr id="3" name="Footer Placeholder 2">
            <a:extLst>
              <a:ext uri="{FF2B5EF4-FFF2-40B4-BE49-F238E27FC236}">
                <a16:creationId xmlns:a16="http://schemas.microsoft.com/office/drawing/2014/main" id="{D914E900-9C94-B636-F3BF-B64CEFA1C83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D555B1-2738-62C1-8B26-F104A530CA09}"/>
              </a:ext>
            </a:extLst>
          </p:cNvPr>
          <p:cNvSpPr>
            <a:spLocks noGrp="1"/>
          </p:cNvSpPr>
          <p:nvPr>
            <p:ph type="sldNum" sz="quarter" idx="12"/>
          </p:nvPr>
        </p:nvSpPr>
        <p:spPr/>
        <p:txBody>
          <a:bodyPr/>
          <a:lstStyle/>
          <a:p>
            <a:fld id="{1F40837E-F3DC-426E-942A-60023E1C64B9}" type="slidenum">
              <a:rPr lang="en-US" smtClean="0"/>
              <a:t>‹#›</a:t>
            </a:fld>
            <a:endParaRPr lang="en-US"/>
          </a:p>
        </p:txBody>
      </p:sp>
    </p:spTree>
    <p:extLst>
      <p:ext uri="{BB962C8B-B14F-4D97-AF65-F5344CB8AC3E}">
        <p14:creationId xmlns:p14="http://schemas.microsoft.com/office/powerpoint/2010/main" val="15095264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AFA81F-D776-92F0-43D5-A6B7A83570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377F3D1-09A6-0E20-FEE6-65091EEE406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260948C-7BF3-F0B8-665D-F8E07AADCB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4FA372-8B04-F95C-800D-51F83A846402}"/>
              </a:ext>
            </a:extLst>
          </p:cNvPr>
          <p:cNvSpPr>
            <a:spLocks noGrp="1"/>
          </p:cNvSpPr>
          <p:nvPr>
            <p:ph type="dt" sz="half" idx="10"/>
          </p:nvPr>
        </p:nvSpPr>
        <p:spPr/>
        <p:txBody>
          <a:bodyPr/>
          <a:lstStyle/>
          <a:p>
            <a:fld id="{FF80558B-21AF-4498-A2E3-AAD754A7B11B}" type="datetimeFigureOut">
              <a:rPr lang="en-US" smtClean="0"/>
              <a:t>4/19/2023</a:t>
            </a:fld>
            <a:endParaRPr lang="en-US"/>
          </a:p>
        </p:txBody>
      </p:sp>
      <p:sp>
        <p:nvSpPr>
          <p:cNvPr id="6" name="Footer Placeholder 5">
            <a:extLst>
              <a:ext uri="{FF2B5EF4-FFF2-40B4-BE49-F238E27FC236}">
                <a16:creationId xmlns:a16="http://schemas.microsoft.com/office/drawing/2014/main" id="{DC3B8CFC-E1C0-917C-E1E7-3A8B14BC02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BB5CAA3-9746-72F5-DA90-99AFB5D98ACC}"/>
              </a:ext>
            </a:extLst>
          </p:cNvPr>
          <p:cNvSpPr>
            <a:spLocks noGrp="1"/>
          </p:cNvSpPr>
          <p:nvPr>
            <p:ph type="sldNum" sz="quarter" idx="12"/>
          </p:nvPr>
        </p:nvSpPr>
        <p:spPr/>
        <p:txBody>
          <a:bodyPr/>
          <a:lstStyle/>
          <a:p>
            <a:fld id="{1F40837E-F3DC-426E-942A-60023E1C64B9}" type="slidenum">
              <a:rPr lang="en-US" smtClean="0"/>
              <a:t>‹#›</a:t>
            </a:fld>
            <a:endParaRPr lang="en-US"/>
          </a:p>
        </p:txBody>
      </p:sp>
    </p:spTree>
    <p:extLst>
      <p:ext uri="{BB962C8B-B14F-4D97-AF65-F5344CB8AC3E}">
        <p14:creationId xmlns:p14="http://schemas.microsoft.com/office/powerpoint/2010/main" val="26006878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F2EDE-20EF-A1B9-466E-3D3F22F4FC6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1977D5C-5755-B555-1702-7BD9B1AE11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2BADE5D-1E71-BB31-B94E-8BD5FA4152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BE33252-F373-DCC2-35FD-DC6BD76A91C5}"/>
              </a:ext>
            </a:extLst>
          </p:cNvPr>
          <p:cNvSpPr>
            <a:spLocks noGrp="1"/>
          </p:cNvSpPr>
          <p:nvPr>
            <p:ph type="dt" sz="half" idx="10"/>
          </p:nvPr>
        </p:nvSpPr>
        <p:spPr/>
        <p:txBody>
          <a:bodyPr/>
          <a:lstStyle/>
          <a:p>
            <a:fld id="{FF80558B-21AF-4498-A2E3-AAD754A7B11B}" type="datetimeFigureOut">
              <a:rPr lang="en-US" smtClean="0"/>
              <a:t>4/19/2023</a:t>
            </a:fld>
            <a:endParaRPr lang="en-US"/>
          </a:p>
        </p:txBody>
      </p:sp>
      <p:sp>
        <p:nvSpPr>
          <p:cNvPr id="6" name="Footer Placeholder 5">
            <a:extLst>
              <a:ext uri="{FF2B5EF4-FFF2-40B4-BE49-F238E27FC236}">
                <a16:creationId xmlns:a16="http://schemas.microsoft.com/office/drawing/2014/main" id="{48E54E11-CF78-1F7D-81B9-AA3A6B89708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B535CE-DF98-E09C-DC87-A4031012814E}"/>
              </a:ext>
            </a:extLst>
          </p:cNvPr>
          <p:cNvSpPr>
            <a:spLocks noGrp="1"/>
          </p:cNvSpPr>
          <p:nvPr>
            <p:ph type="sldNum" sz="quarter" idx="12"/>
          </p:nvPr>
        </p:nvSpPr>
        <p:spPr/>
        <p:txBody>
          <a:bodyPr/>
          <a:lstStyle/>
          <a:p>
            <a:fld id="{1F40837E-F3DC-426E-942A-60023E1C64B9}" type="slidenum">
              <a:rPr lang="en-US" smtClean="0"/>
              <a:t>‹#›</a:t>
            </a:fld>
            <a:endParaRPr lang="en-US"/>
          </a:p>
        </p:txBody>
      </p:sp>
    </p:spTree>
    <p:extLst>
      <p:ext uri="{BB962C8B-B14F-4D97-AF65-F5344CB8AC3E}">
        <p14:creationId xmlns:p14="http://schemas.microsoft.com/office/powerpoint/2010/main" val="24991454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BF125-7817-215F-1EFB-CAE9A544A82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933BBED-A290-652F-FC0E-5F1B8C9A3D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A040B81-49EA-BD60-7698-D528E4717C2E}"/>
              </a:ext>
            </a:extLst>
          </p:cNvPr>
          <p:cNvSpPr>
            <a:spLocks noGrp="1"/>
          </p:cNvSpPr>
          <p:nvPr>
            <p:ph type="dt" sz="half" idx="10"/>
          </p:nvPr>
        </p:nvSpPr>
        <p:spPr/>
        <p:txBody>
          <a:bodyPr/>
          <a:lstStyle/>
          <a:p>
            <a:fld id="{FF80558B-21AF-4498-A2E3-AAD754A7B11B}" type="datetimeFigureOut">
              <a:rPr lang="en-US" smtClean="0"/>
              <a:t>4/19/2023</a:t>
            </a:fld>
            <a:endParaRPr lang="en-US"/>
          </a:p>
        </p:txBody>
      </p:sp>
      <p:sp>
        <p:nvSpPr>
          <p:cNvPr id="5" name="Footer Placeholder 4">
            <a:extLst>
              <a:ext uri="{FF2B5EF4-FFF2-40B4-BE49-F238E27FC236}">
                <a16:creationId xmlns:a16="http://schemas.microsoft.com/office/drawing/2014/main" id="{66D04811-14F6-60A2-74C8-D15E17FC58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84B993-625D-A4B6-5257-DD02139466A5}"/>
              </a:ext>
            </a:extLst>
          </p:cNvPr>
          <p:cNvSpPr>
            <a:spLocks noGrp="1"/>
          </p:cNvSpPr>
          <p:nvPr>
            <p:ph type="sldNum" sz="quarter" idx="12"/>
          </p:nvPr>
        </p:nvSpPr>
        <p:spPr/>
        <p:txBody>
          <a:bodyPr/>
          <a:lstStyle/>
          <a:p>
            <a:fld id="{1F40837E-F3DC-426E-942A-60023E1C64B9}" type="slidenum">
              <a:rPr lang="en-US" smtClean="0"/>
              <a:t>‹#›</a:t>
            </a:fld>
            <a:endParaRPr lang="en-US"/>
          </a:p>
        </p:txBody>
      </p:sp>
    </p:spTree>
    <p:extLst>
      <p:ext uri="{BB962C8B-B14F-4D97-AF65-F5344CB8AC3E}">
        <p14:creationId xmlns:p14="http://schemas.microsoft.com/office/powerpoint/2010/main" val="39284311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BE44A8C-128B-2EE4-0B87-397BDC19A74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12B8EDE-E2B8-4614-3AC4-C94A61A727A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1839DE8-CC14-0703-C4E2-E6AE21AA54BE}"/>
              </a:ext>
            </a:extLst>
          </p:cNvPr>
          <p:cNvSpPr>
            <a:spLocks noGrp="1"/>
          </p:cNvSpPr>
          <p:nvPr>
            <p:ph type="dt" sz="half" idx="10"/>
          </p:nvPr>
        </p:nvSpPr>
        <p:spPr/>
        <p:txBody>
          <a:bodyPr/>
          <a:lstStyle/>
          <a:p>
            <a:fld id="{FF80558B-21AF-4498-A2E3-AAD754A7B11B}" type="datetimeFigureOut">
              <a:rPr lang="en-US" smtClean="0"/>
              <a:t>4/19/2023</a:t>
            </a:fld>
            <a:endParaRPr lang="en-US"/>
          </a:p>
        </p:txBody>
      </p:sp>
      <p:sp>
        <p:nvSpPr>
          <p:cNvPr id="5" name="Footer Placeholder 4">
            <a:extLst>
              <a:ext uri="{FF2B5EF4-FFF2-40B4-BE49-F238E27FC236}">
                <a16:creationId xmlns:a16="http://schemas.microsoft.com/office/drawing/2014/main" id="{E1046FC4-4F70-41CB-12F7-DE6F9B484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B2154B-5219-8F4B-8ECD-4A146F31D835}"/>
              </a:ext>
            </a:extLst>
          </p:cNvPr>
          <p:cNvSpPr>
            <a:spLocks noGrp="1"/>
          </p:cNvSpPr>
          <p:nvPr>
            <p:ph type="sldNum" sz="quarter" idx="12"/>
          </p:nvPr>
        </p:nvSpPr>
        <p:spPr/>
        <p:txBody>
          <a:bodyPr/>
          <a:lstStyle/>
          <a:p>
            <a:fld id="{1F40837E-F3DC-426E-942A-60023E1C64B9}" type="slidenum">
              <a:rPr lang="en-US" smtClean="0"/>
              <a:t>‹#›</a:t>
            </a:fld>
            <a:endParaRPr lang="en-US"/>
          </a:p>
        </p:txBody>
      </p:sp>
    </p:spTree>
    <p:extLst>
      <p:ext uri="{BB962C8B-B14F-4D97-AF65-F5344CB8AC3E}">
        <p14:creationId xmlns:p14="http://schemas.microsoft.com/office/powerpoint/2010/main" val="42068231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6D5CD62-B4C9-4C5D-8781-3B36C2FEE271}" type="datetimeFigureOut">
              <a:rPr lang="en-US" smtClean="0"/>
              <a:t>4/19/2023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119EB5-0039-4DD7-A80D-A0ED3D09572F}" type="slidenum">
              <a:rPr lang="en-US" smtClean="0"/>
              <a:t>‹#›</a:t>
            </a:fld>
            <a:endParaRPr lang="en-US"/>
          </a:p>
        </p:txBody>
      </p:sp>
    </p:spTree>
    <p:extLst>
      <p:ext uri="{BB962C8B-B14F-4D97-AF65-F5344CB8AC3E}">
        <p14:creationId xmlns:p14="http://schemas.microsoft.com/office/powerpoint/2010/main" val="41186732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D5CD62-B4C9-4C5D-8781-3B36C2FEE271}" type="datetimeFigureOut">
              <a:rPr lang="en-US" smtClean="0"/>
              <a:t>4/19/2023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119EB5-0039-4DD7-A80D-A0ED3D09572F}" type="slidenum">
              <a:rPr lang="en-US" smtClean="0"/>
              <a:t>‹#›</a:t>
            </a:fld>
            <a:endParaRPr lang="en-US"/>
          </a:p>
        </p:txBody>
      </p:sp>
    </p:spTree>
    <p:extLst>
      <p:ext uri="{BB962C8B-B14F-4D97-AF65-F5344CB8AC3E}">
        <p14:creationId xmlns:p14="http://schemas.microsoft.com/office/powerpoint/2010/main" val="36574160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D5CD62-B4C9-4C5D-8781-3B36C2FEE271}" type="datetimeFigureOut">
              <a:rPr lang="en-US" smtClean="0"/>
              <a:t>4/19/2023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119EB5-0039-4DD7-A80D-A0ED3D09572F}" type="slidenum">
              <a:rPr lang="en-US" smtClean="0"/>
              <a:t>‹#›</a:t>
            </a:fld>
            <a:endParaRPr lang="en-US"/>
          </a:p>
        </p:txBody>
      </p:sp>
    </p:spTree>
    <p:extLst>
      <p:ext uri="{BB962C8B-B14F-4D97-AF65-F5344CB8AC3E}">
        <p14:creationId xmlns:p14="http://schemas.microsoft.com/office/powerpoint/2010/main" val="19387255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6D5CD62-B4C9-4C5D-8781-3B36C2FEE271}" type="datetimeFigureOut">
              <a:rPr lang="en-US" smtClean="0"/>
              <a:t>4/19/2023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119EB5-0039-4DD7-A80D-A0ED3D09572F}" type="slidenum">
              <a:rPr lang="en-US" smtClean="0"/>
              <a:t>‹#›</a:t>
            </a:fld>
            <a:endParaRPr lang="en-US"/>
          </a:p>
        </p:txBody>
      </p:sp>
    </p:spTree>
    <p:extLst>
      <p:ext uri="{BB962C8B-B14F-4D97-AF65-F5344CB8AC3E}">
        <p14:creationId xmlns:p14="http://schemas.microsoft.com/office/powerpoint/2010/main" val="45619838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6D5CD62-B4C9-4C5D-8781-3B36C2FEE271}" type="datetimeFigureOut">
              <a:rPr lang="en-US" smtClean="0"/>
              <a:t>4/19/2023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119EB5-0039-4DD7-A80D-A0ED3D09572F}" type="slidenum">
              <a:rPr lang="en-US" smtClean="0"/>
              <a:t>‹#›</a:t>
            </a:fld>
            <a:endParaRPr lang="en-US"/>
          </a:p>
        </p:txBody>
      </p:sp>
    </p:spTree>
    <p:extLst>
      <p:ext uri="{BB962C8B-B14F-4D97-AF65-F5344CB8AC3E}">
        <p14:creationId xmlns:p14="http://schemas.microsoft.com/office/powerpoint/2010/main" val="54993827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6D5CD62-B4C9-4C5D-8781-3B36C2FEE271}" type="datetimeFigureOut">
              <a:rPr lang="en-US" smtClean="0"/>
              <a:t>4/19/2023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119EB5-0039-4DD7-A80D-A0ED3D09572F}" type="slidenum">
              <a:rPr lang="en-US" smtClean="0"/>
              <a:t>‹#›</a:t>
            </a:fld>
            <a:endParaRPr lang="en-US"/>
          </a:p>
        </p:txBody>
      </p:sp>
    </p:spTree>
    <p:extLst>
      <p:ext uri="{BB962C8B-B14F-4D97-AF65-F5344CB8AC3E}">
        <p14:creationId xmlns:p14="http://schemas.microsoft.com/office/powerpoint/2010/main" val="113379908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D5CD62-B4C9-4C5D-8781-3B36C2FEE271}" type="datetimeFigureOut">
              <a:rPr lang="en-US" smtClean="0"/>
              <a:t>4/19/2023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119EB5-0039-4DD7-A80D-A0ED3D09572F}" type="slidenum">
              <a:rPr lang="en-US" smtClean="0"/>
              <a:t>‹#›</a:t>
            </a:fld>
            <a:endParaRPr lang="en-US"/>
          </a:p>
        </p:txBody>
      </p:sp>
    </p:spTree>
    <p:extLst>
      <p:ext uri="{BB962C8B-B14F-4D97-AF65-F5344CB8AC3E}">
        <p14:creationId xmlns:p14="http://schemas.microsoft.com/office/powerpoint/2010/main" val="11355436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6D5CD62-B4C9-4C5D-8781-3B36C2FEE271}" type="datetimeFigureOut">
              <a:rPr lang="en-US" smtClean="0"/>
              <a:t>4/19/2023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119EB5-0039-4DD7-A80D-A0ED3D09572F}" type="slidenum">
              <a:rPr lang="en-US" smtClean="0"/>
              <a:t>‹#›</a:t>
            </a:fld>
            <a:endParaRPr lang="en-US"/>
          </a:p>
        </p:txBody>
      </p:sp>
    </p:spTree>
    <p:extLst>
      <p:ext uri="{BB962C8B-B14F-4D97-AF65-F5344CB8AC3E}">
        <p14:creationId xmlns:p14="http://schemas.microsoft.com/office/powerpoint/2010/main" val="3862393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6D5CD62-B4C9-4C5D-8781-3B36C2FEE271}" type="datetimeFigureOut">
              <a:rPr lang="en-US" smtClean="0"/>
              <a:t>4/19/2023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119EB5-0039-4DD7-A80D-A0ED3D09572F}" type="slidenum">
              <a:rPr lang="en-US" smtClean="0"/>
              <a:t>‹#›</a:t>
            </a:fld>
            <a:endParaRPr lang="en-US"/>
          </a:p>
        </p:txBody>
      </p:sp>
    </p:spTree>
    <p:extLst>
      <p:ext uri="{BB962C8B-B14F-4D97-AF65-F5344CB8AC3E}">
        <p14:creationId xmlns:p14="http://schemas.microsoft.com/office/powerpoint/2010/main" val="290621078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D5CD62-B4C9-4C5D-8781-3B36C2FEE271}" type="datetimeFigureOut">
              <a:rPr lang="en-US" smtClean="0"/>
              <a:t>4/19/2023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119EB5-0039-4DD7-A80D-A0ED3D09572F}" type="slidenum">
              <a:rPr lang="en-US" smtClean="0"/>
              <a:t>‹#›</a:t>
            </a:fld>
            <a:endParaRPr lang="en-US"/>
          </a:p>
        </p:txBody>
      </p:sp>
    </p:spTree>
    <p:extLst>
      <p:ext uri="{BB962C8B-B14F-4D97-AF65-F5344CB8AC3E}">
        <p14:creationId xmlns:p14="http://schemas.microsoft.com/office/powerpoint/2010/main" val="13658443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D5CD62-B4C9-4C5D-8781-3B36C2FEE271}" type="datetimeFigureOut">
              <a:rPr lang="en-US" smtClean="0"/>
              <a:t>4/19/2023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119EB5-0039-4DD7-A80D-A0ED3D09572F}" type="slidenum">
              <a:rPr lang="en-US" smtClean="0"/>
              <a:t>‹#›</a:t>
            </a:fld>
            <a:endParaRPr lang="en-US"/>
          </a:p>
        </p:txBody>
      </p:sp>
    </p:spTree>
    <p:extLst>
      <p:ext uri="{BB962C8B-B14F-4D97-AF65-F5344CB8AC3E}">
        <p14:creationId xmlns:p14="http://schemas.microsoft.com/office/powerpoint/2010/main" val="45110669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theme" Target="../theme/theme3.xml"/><Relationship Id="rId4" Type="http://schemas.openxmlformats.org/officeDocument/2006/relationships/slideLayout" Target="../slideLayouts/slideLayout9.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2.xml"/><Relationship Id="rId7" Type="http://schemas.openxmlformats.org/officeDocument/2006/relationships/image" Target="../media/image2.pn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image" Target="../media/image4.png"/><Relationship Id="rId5" Type="http://schemas.openxmlformats.org/officeDocument/2006/relationships/theme" Target="../theme/theme4.xml"/><Relationship Id="rId4" Type="http://schemas.openxmlformats.org/officeDocument/2006/relationships/slideLayout" Target="../slideLayouts/slideLayout1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34F360-0BA0-8540-B27B-28FBA28FADF7}" type="datetime1">
              <a:rPr lang="en-US" smtClean="0"/>
              <a:t>4/19/2023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B12032-C4BC-1846-BCAE-83F2C463453C}" type="slidenum">
              <a:rPr lang="en-US" smtClean="0"/>
              <a:t>‹#›</a:t>
            </a:fld>
            <a:endParaRPr lang="en-US"/>
          </a:p>
        </p:txBody>
      </p:sp>
    </p:spTree>
    <p:extLst>
      <p:ext uri="{BB962C8B-B14F-4D97-AF65-F5344CB8AC3E}">
        <p14:creationId xmlns:p14="http://schemas.microsoft.com/office/powerpoint/2010/main" val="24492644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7C9D11-B800-8947-A108-C2AFD56D7B11}" type="datetime1">
              <a:rPr lang="en-US" smtClean="0"/>
              <a:t>4/19/2023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20EBB6-C900-684B-B96E-D78E525ADD2C}" type="slidenum">
              <a:rPr lang="en-US" smtClean="0"/>
              <a:t>‹#›</a:t>
            </a:fld>
            <a:endParaRPr lang="en-US"/>
          </a:p>
        </p:txBody>
      </p:sp>
    </p:spTree>
    <p:extLst>
      <p:ext uri="{BB962C8B-B14F-4D97-AF65-F5344CB8AC3E}">
        <p14:creationId xmlns:p14="http://schemas.microsoft.com/office/powerpoint/2010/main" val="369931516"/>
      </p:ext>
    </p:extLst>
  </p:cSld>
  <p:clrMap bg1="lt1" tx1="dk1" bg2="lt2" tx2="dk2" accent1="accent1" accent2="accent2" accent3="accent3" accent4="accent4" accent5="accent5" accent6="accent6" hlink="hlink" folHlink="folHlink"/>
  <p:sldLayoutIdLst>
    <p:sldLayoutId id="2147483665"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2">
                    <a:lumMod val="10000"/>
                  </a:schemeClr>
                </a:solidFill>
              </a:defRPr>
            </a:lvl1pPr>
          </a:lstStyle>
          <a:p>
            <a:fld id="{10562992-772B-3C4E-9810-F8ADBF4F57E7}" type="datetime1">
              <a:rPr lang="en-US" smtClean="0"/>
              <a:pPr/>
              <a:t>4/19/2023</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2">
                    <a:lumMod val="10000"/>
                  </a:schemeClr>
                </a:solidFill>
              </a:defRPr>
            </a:lvl1pPr>
          </a:lstStyle>
          <a:p>
            <a:endParaRPr lang="en-US"/>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2">
                    <a:lumMod val="10000"/>
                  </a:schemeClr>
                </a:solidFill>
              </a:defRPr>
            </a:lvl1pPr>
          </a:lstStyle>
          <a:p>
            <a:fld id="{005C4985-ACD0-2B4C-8981-36243250F268}" type="slidenum">
              <a:rPr lang="en-US" smtClean="0"/>
              <a:pPr/>
              <a:t>‹#›</a:t>
            </a:fld>
            <a:endParaRPr lang="en-US"/>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4017245598"/>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40ED1892-2854-403E-AA62-41692C21E1A9}" type="datetime1">
              <a:rPr lang="en-US" smtClean="0"/>
              <a:t>4/19/2023</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463234"/>
            <a:ext cx="2743200" cy="365125"/>
          </a:xfrm>
          <a:prstGeom prst="rect">
            <a:avLst/>
          </a:prstGeom>
        </p:spPr>
        <p:txBody>
          <a:bodyPr vert="horz" lIns="91440" tIns="45720" rIns="91440" bIns="45720" rtlCol="0" anchor="ctr"/>
          <a:lstStyle>
            <a:lvl1pPr algn="r">
              <a:defRPr sz="1200">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prstClr val="black">
                    <a:tint val="75000"/>
                  </a:prst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lang="en-US"/>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pic>
        <p:nvPicPr>
          <p:cNvPr id="8" name="Picture 7" descr="A picture containing logo&#10;&#10;Description automatically generated">
            <a:extLst>
              <a:ext uri="{FF2B5EF4-FFF2-40B4-BE49-F238E27FC236}">
                <a16:creationId xmlns:a16="http://schemas.microsoft.com/office/drawing/2014/main" id="{B8561036-6BDC-4CDA-A9D1-42D246AEAA8A}"/>
              </a:ext>
            </a:extLst>
          </p:cNvPr>
          <p:cNvPicPr>
            <a:picLocks noChangeAspect="1"/>
          </p:cNvPicPr>
          <p:nvPr userDrawn="1"/>
        </p:nvPicPr>
        <p:blipFill>
          <a:blip r:embed="rId8"/>
          <a:stretch>
            <a:fillRect/>
          </a:stretch>
        </p:blipFill>
        <p:spPr>
          <a:xfrm>
            <a:off x="10607040" y="182880"/>
            <a:ext cx="1162306" cy="914400"/>
          </a:xfrm>
          <a:prstGeom prst="rect">
            <a:avLst/>
          </a:prstGeom>
        </p:spPr>
      </p:pic>
    </p:spTree>
    <p:extLst>
      <p:ext uri="{BB962C8B-B14F-4D97-AF65-F5344CB8AC3E}">
        <p14:creationId xmlns:p14="http://schemas.microsoft.com/office/powerpoint/2010/main" val="2242499608"/>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DEAF76A-7D3C-D54F-3DF0-5DF9CF43FD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E9CC2A9-3E49-6049-9C6D-C15DDAAF54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C0BF39-EFEF-2F09-650F-BFB500350F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80558B-21AF-4498-A2E3-AAD754A7B11B}" type="datetimeFigureOut">
              <a:rPr lang="en-US" smtClean="0"/>
              <a:t>4/19/2023</a:t>
            </a:fld>
            <a:endParaRPr lang="en-US"/>
          </a:p>
        </p:txBody>
      </p:sp>
      <p:sp>
        <p:nvSpPr>
          <p:cNvPr id="5" name="Footer Placeholder 4">
            <a:extLst>
              <a:ext uri="{FF2B5EF4-FFF2-40B4-BE49-F238E27FC236}">
                <a16:creationId xmlns:a16="http://schemas.microsoft.com/office/drawing/2014/main" id="{D5278272-5861-3672-38B5-155EE25B3C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5C9C0FA-C573-54B4-348F-D3C0E9674E9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40837E-F3DC-426E-942A-60023E1C64B9}" type="slidenum">
              <a:rPr lang="en-US" smtClean="0"/>
              <a:t>‹#›</a:t>
            </a:fld>
            <a:endParaRPr lang="en-US"/>
          </a:p>
        </p:txBody>
      </p:sp>
    </p:spTree>
    <p:extLst>
      <p:ext uri="{BB962C8B-B14F-4D97-AF65-F5344CB8AC3E}">
        <p14:creationId xmlns:p14="http://schemas.microsoft.com/office/powerpoint/2010/main" val="35985091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D5CD62-B4C9-4C5D-8781-3B36C2FEE271}" type="datetimeFigureOut">
              <a:rPr lang="en-US" smtClean="0"/>
              <a:t>4/19/2023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119EB5-0039-4DD7-A80D-A0ED3D09572F}" type="slidenum">
              <a:rPr lang="en-US" smtClean="0"/>
              <a:t>‹#›</a:t>
            </a:fld>
            <a:endParaRPr lang="en-US"/>
          </a:p>
        </p:txBody>
      </p:sp>
    </p:spTree>
    <p:extLst>
      <p:ext uri="{BB962C8B-B14F-4D97-AF65-F5344CB8AC3E}">
        <p14:creationId xmlns:p14="http://schemas.microsoft.com/office/powerpoint/2010/main" val="41257024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svg"/><Relationship Id="rId3" Type="http://schemas.openxmlformats.org/officeDocument/2006/relationships/image" Target="../media/image6.png"/><Relationship Id="rId7" Type="http://schemas.openxmlformats.org/officeDocument/2006/relationships/image" Target="../media/image10.svg"/><Relationship Id="rId12"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1.xml"/><Relationship Id="rId6" Type="http://schemas.openxmlformats.org/officeDocument/2006/relationships/image" Target="../media/image9.png"/><Relationship Id="rId11" Type="http://schemas.openxmlformats.org/officeDocument/2006/relationships/image" Target="../media/image14.svg"/><Relationship Id="rId5" Type="http://schemas.openxmlformats.org/officeDocument/2006/relationships/image" Target="../media/image8.svg"/><Relationship Id="rId15" Type="http://schemas.openxmlformats.org/officeDocument/2006/relationships/image" Target="../media/image18.sv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svg"/><Relationship Id="rId1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26.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jpg"/><Relationship Id="rId2" Type="http://schemas.openxmlformats.org/officeDocument/2006/relationships/image" Target="../media/image22.png"/><Relationship Id="rId1" Type="http://schemas.openxmlformats.org/officeDocument/2006/relationships/slideLayout" Target="../slideLayouts/slideLayout14.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jpg"/></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3.png"/><Relationship Id="rId2" Type="http://schemas.openxmlformats.org/officeDocument/2006/relationships/image" Target="../media/image28.jpeg"/><Relationship Id="rId1" Type="http://schemas.openxmlformats.org/officeDocument/2006/relationships/slideLayout" Target="../slideLayouts/slideLayout15.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hyperlink" Target="https://buildings.lbl.gov/demand-response"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hyperlink" Target="https://industrialapplications.lbl.gov/"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hyperlink" Target="https://www.energy.ca.gov/fundingopportunities/solicitations" TargetMode="External"/><Relationship Id="rId2" Type="http://schemas.openxmlformats.org/officeDocument/2006/relationships/hyperlink" Target="https://public.govdelivery.com/accounts/CNRA/signup/31897" TargetMode="Externa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838200" y="5634632"/>
            <a:ext cx="10660332" cy="1058187"/>
          </a:xfrm>
        </p:spPr>
        <p:txBody>
          <a:bodyPr vert="horz" lIns="91440" tIns="45720" rIns="91440" bIns="45720" rtlCol="0" anchor="t">
            <a:normAutofit fontScale="92500" lnSpcReduction="20000"/>
          </a:bodyPr>
          <a:lstStyle/>
          <a:p>
            <a:pPr>
              <a:spcBef>
                <a:spcPts val="0"/>
              </a:spcBef>
            </a:pPr>
            <a:r>
              <a:rPr lang="en-US" sz="1800"/>
              <a:t>Energy Research and Development Division</a:t>
            </a:r>
          </a:p>
          <a:p>
            <a:pPr>
              <a:spcBef>
                <a:spcPts val="0"/>
              </a:spcBef>
            </a:pPr>
            <a:r>
              <a:rPr lang="en-US" sz="1800"/>
              <a:t>California Energy Commission</a:t>
            </a:r>
            <a:endParaRPr lang="en-US" sz="1800">
              <a:cs typeface="Arial"/>
            </a:endParaRPr>
          </a:p>
          <a:p>
            <a:pPr>
              <a:spcBef>
                <a:spcPts val="0"/>
              </a:spcBef>
            </a:pPr>
            <a:r>
              <a:rPr lang="en-US" sz="1800">
                <a:cs typeface="Arial"/>
              </a:rPr>
              <a:t>Cyrus </a:t>
            </a:r>
            <a:r>
              <a:rPr lang="en-US" sz="1800" err="1">
                <a:cs typeface="Arial"/>
              </a:rPr>
              <a:t>Ghandi</a:t>
            </a:r>
            <a:r>
              <a:rPr lang="en-US" sz="1800">
                <a:cs typeface="Arial"/>
              </a:rPr>
              <a:t>, Eleanor Oliver, Matthew Stevens</a:t>
            </a:r>
            <a:endParaRPr lang="en-US" sz="1800"/>
          </a:p>
          <a:p>
            <a:pPr>
              <a:spcBef>
                <a:spcPts val="0"/>
              </a:spcBef>
            </a:pPr>
            <a:endParaRPr lang="en-US" sz="1800"/>
          </a:p>
          <a:p>
            <a:pPr>
              <a:spcBef>
                <a:spcPts val="0"/>
              </a:spcBef>
            </a:pPr>
            <a:r>
              <a:rPr lang="en-US" sz="1800"/>
              <a:t>April 18, 2023</a:t>
            </a:r>
            <a:endParaRPr lang="en-US" sz="1800">
              <a:cs typeface="Arial" panose="020B0604020202020204"/>
            </a:endParaRPr>
          </a:p>
        </p:txBody>
      </p:sp>
      <p:sp>
        <p:nvSpPr>
          <p:cNvPr id="4" name="Title 3"/>
          <p:cNvSpPr>
            <a:spLocks noGrp="1"/>
          </p:cNvSpPr>
          <p:nvPr>
            <p:ph type="title"/>
          </p:nvPr>
        </p:nvSpPr>
        <p:spPr>
          <a:xfrm>
            <a:off x="838200" y="4792899"/>
            <a:ext cx="10754267" cy="983517"/>
          </a:xfrm>
        </p:spPr>
        <p:txBody>
          <a:bodyPr>
            <a:noAutofit/>
          </a:bodyPr>
          <a:lstStyle/>
          <a:p>
            <a:r>
              <a:rPr lang="en-US" sz="3800"/>
              <a:t>Staff Workshop on the </a:t>
            </a:r>
            <a:br>
              <a:rPr lang="en-US" sz="3800"/>
            </a:br>
            <a:r>
              <a:rPr lang="en-US" sz="3800"/>
              <a:t>Food Production Investment Program </a:t>
            </a:r>
          </a:p>
        </p:txBody>
      </p:sp>
    </p:spTree>
    <p:extLst>
      <p:ext uri="{BB962C8B-B14F-4D97-AF65-F5344CB8AC3E}">
        <p14:creationId xmlns:p14="http://schemas.microsoft.com/office/powerpoint/2010/main" val="19759390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9BB437A7-FDEC-AD78-62E6-EE2D42E3898F}"/>
              </a:ext>
            </a:extLst>
          </p:cNvPr>
          <p:cNvSpPr txBox="1">
            <a:spLocks noGrp="1"/>
          </p:cNvSpPr>
          <p:nvPr>
            <p:ph type="title" idx="4294967295"/>
          </p:nvPr>
        </p:nvSpPr>
        <p:spPr>
          <a:xfrm>
            <a:off x="1234421" y="188293"/>
            <a:ext cx="10515600" cy="902514"/>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0" normalizeH="0" baseline="0" noProof="0">
                <a:ln>
                  <a:noFill/>
                </a:ln>
                <a:solidFill>
                  <a:schemeClr val="tx2">
                    <a:lumMod val="75000"/>
                  </a:schemeClr>
                </a:solidFill>
                <a:effectLst/>
                <a:uLnTx/>
                <a:uFillTx/>
                <a:latin typeface="+mj-lt"/>
                <a:ea typeface="+mj-ea"/>
                <a:cs typeface="+mj-cs"/>
              </a:rPr>
              <a:t>Housekeeping</a:t>
            </a:r>
          </a:p>
        </p:txBody>
      </p:sp>
      <p:sp>
        <p:nvSpPr>
          <p:cNvPr id="6" name="Content Placeholder 2">
            <a:extLst>
              <a:ext uri="{FF2B5EF4-FFF2-40B4-BE49-F238E27FC236}">
                <a16:creationId xmlns:a16="http://schemas.microsoft.com/office/drawing/2014/main" id="{B7FDB3AD-CB59-DE2F-1028-1D539123F5C5}"/>
              </a:ext>
            </a:extLst>
          </p:cNvPr>
          <p:cNvSpPr>
            <a:spLocks noGrp="1"/>
          </p:cNvSpPr>
          <p:nvPr>
            <p:ph idx="4294967295"/>
          </p:nvPr>
        </p:nvSpPr>
        <p:spPr>
          <a:xfrm>
            <a:off x="606392" y="1588168"/>
            <a:ext cx="10985839" cy="4773303"/>
          </a:xfrm>
        </p:spPr>
        <p:txBody>
          <a:bodyPr vert="horz" lIns="91440" tIns="45720" rIns="91440" bIns="45720" rtlCol="0" anchor="t">
            <a:normAutofit/>
          </a:bodyPr>
          <a:lstStyle/>
          <a:p>
            <a:pPr marL="0" indent="0" algn="ctr">
              <a:buNone/>
            </a:pPr>
            <a:r>
              <a:rPr lang="en-US" sz="2800"/>
              <a:t>This workshop is being </a:t>
            </a:r>
            <a:r>
              <a:rPr lang="en-US" sz="2800" b="1" u="sng"/>
              <a:t>recorded</a:t>
            </a:r>
            <a:r>
              <a:rPr lang="en-US" sz="2800"/>
              <a:t> on Zoom.</a:t>
            </a:r>
          </a:p>
          <a:p>
            <a:endParaRPr lang="en-US" sz="2800"/>
          </a:p>
          <a:p>
            <a:pPr marL="0" indent="0">
              <a:spcBef>
                <a:spcPts val="0"/>
              </a:spcBef>
              <a:buNone/>
            </a:pPr>
            <a:r>
              <a:rPr lang="en-US" sz="2800">
                <a:cs typeface="Arial"/>
              </a:rPr>
              <a:t>Today’s presentation and recording will be made available at: </a:t>
            </a:r>
          </a:p>
          <a:p>
            <a:pPr marL="0" indent="0">
              <a:spcBef>
                <a:spcPts val="0"/>
              </a:spcBef>
              <a:buNone/>
            </a:pPr>
            <a:r>
              <a:rPr lang="en-US" sz="2800">
                <a:cs typeface="Arial"/>
              </a:rPr>
              <a:t>https://www.energy.ca.gov/event/workshop/2023-04/staff-workshop-food-production-investment-program</a:t>
            </a:r>
          </a:p>
          <a:p>
            <a:endParaRPr lang="en-US" sz="2800">
              <a:cs typeface="Arial"/>
            </a:endParaRPr>
          </a:p>
          <a:p>
            <a:pPr marL="0" indent="0">
              <a:buNone/>
            </a:pPr>
            <a:r>
              <a:rPr lang="en-US" sz="2800">
                <a:cs typeface="Arial"/>
              </a:rPr>
              <a:t>Submit comments via the Food Production Investment Program Docket, No. 23-ERDD-05:</a:t>
            </a:r>
          </a:p>
          <a:p>
            <a:pPr marL="0" indent="0">
              <a:spcBef>
                <a:spcPts val="0"/>
              </a:spcBef>
              <a:buNone/>
            </a:pPr>
            <a:r>
              <a:rPr lang="en-US" sz="2800">
                <a:ea typeface="+mn-lt"/>
                <a:cs typeface="+mn-lt"/>
              </a:rPr>
              <a:t>https://efiling.energy.ca.gov/Ecomment/Ecomment.aspx?docketnumber=23-ERDD-05</a:t>
            </a:r>
            <a:endParaRPr lang="en-US" sz="2800">
              <a:cs typeface="Arial" panose="020B0604020202020204"/>
            </a:endParaRPr>
          </a:p>
          <a:p>
            <a:pPr fontAlgn="base"/>
            <a:endParaRPr lang="en-US" sz="3600">
              <a:cs typeface="Arial" panose="020B0604020202020204"/>
            </a:endParaRPr>
          </a:p>
          <a:p>
            <a:pPr fontAlgn="base"/>
            <a:endParaRPr lang="en-US" sz="3200">
              <a:cs typeface="Arial" panose="020B0604020202020204"/>
            </a:endParaRPr>
          </a:p>
          <a:p>
            <a:pPr fontAlgn="base"/>
            <a:endParaRPr lang="en-US" sz="3200">
              <a:cs typeface="Arial" panose="020B0604020202020204"/>
            </a:endParaRPr>
          </a:p>
          <a:p>
            <a:pPr fontAlgn="base"/>
            <a:endParaRPr lang="en-US" sz="3200">
              <a:cs typeface="Arial" panose="020B0604020202020204"/>
            </a:endParaRPr>
          </a:p>
        </p:txBody>
      </p:sp>
      <p:sp>
        <p:nvSpPr>
          <p:cNvPr id="4" name="Slide Number Placeholder 3">
            <a:extLst>
              <a:ext uri="{FF2B5EF4-FFF2-40B4-BE49-F238E27FC236}">
                <a16:creationId xmlns:a16="http://schemas.microsoft.com/office/drawing/2014/main" id="{AE6AC488-F37F-40E9-8444-7F6B8B4E843E}"/>
              </a:ext>
            </a:extLst>
          </p:cNvPr>
          <p:cNvSpPr>
            <a:spLocks noGrp="1"/>
          </p:cNvSpPr>
          <p:nvPr>
            <p:ph type="sldNum" sz="quarter" idx="12"/>
          </p:nvPr>
        </p:nvSpPr>
        <p:spPr/>
        <p:txBody>
          <a:bodyPr/>
          <a:lstStyle/>
          <a:p>
            <a:fld id="{005C4985-ACD0-2B4C-8981-36243250F268}" type="slidenum">
              <a:rPr lang="en-US" smtClean="0"/>
              <a:t>2</a:t>
            </a:fld>
            <a:endParaRPr lang="en-US"/>
          </a:p>
        </p:txBody>
      </p:sp>
    </p:spTree>
    <p:extLst>
      <p:ext uri="{BB962C8B-B14F-4D97-AF65-F5344CB8AC3E}">
        <p14:creationId xmlns:p14="http://schemas.microsoft.com/office/powerpoint/2010/main" val="25245652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9BB437A7-FDEC-AD78-62E6-EE2D42E3898F}"/>
              </a:ext>
            </a:extLst>
          </p:cNvPr>
          <p:cNvSpPr txBox="1">
            <a:spLocks noGrp="1"/>
          </p:cNvSpPr>
          <p:nvPr>
            <p:ph type="title" idx="4294967295"/>
          </p:nvPr>
        </p:nvSpPr>
        <p:spPr>
          <a:xfrm>
            <a:off x="1234421" y="188293"/>
            <a:ext cx="10515600" cy="902514"/>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0" normalizeH="0" baseline="0" noProof="0">
                <a:ln>
                  <a:noFill/>
                </a:ln>
                <a:solidFill>
                  <a:schemeClr val="tx2">
                    <a:lumMod val="75000"/>
                  </a:schemeClr>
                </a:solidFill>
                <a:effectLst/>
                <a:uLnTx/>
                <a:uFillTx/>
                <a:latin typeface="+mj-lt"/>
                <a:ea typeface="+mj-ea"/>
                <a:cs typeface="+mj-cs"/>
              </a:rPr>
              <a:t>Agenda</a:t>
            </a:r>
          </a:p>
        </p:txBody>
      </p:sp>
      <p:sp>
        <p:nvSpPr>
          <p:cNvPr id="6" name="Content Placeholder 2">
            <a:extLst>
              <a:ext uri="{FF2B5EF4-FFF2-40B4-BE49-F238E27FC236}">
                <a16:creationId xmlns:a16="http://schemas.microsoft.com/office/drawing/2014/main" id="{B7FDB3AD-CB59-DE2F-1028-1D539123F5C5}"/>
              </a:ext>
            </a:extLst>
          </p:cNvPr>
          <p:cNvSpPr>
            <a:spLocks noGrp="1"/>
          </p:cNvSpPr>
          <p:nvPr>
            <p:ph idx="4294967295"/>
          </p:nvPr>
        </p:nvSpPr>
        <p:spPr>
          <a:xfrm>
            <a:off x="609600" y="1397479"/>
            <a:ext cx="10982632" cy="4963992"/>
          </a:xfrm>
        </p:spPr>
        <p:txBody>
          <a:bodyPr vert="horz" lIns="91440" tIns="45720" rIns="91440" bIns="45720" rtlCol="0" anchor="t">
            <a:noAutofit/>
          </a:bodyPr>
          <a:lstStyle/>
          <a:p>
            <a:pPr marL="457200" indent="0" algn="ctr" fontAlgn="base">
              <a:spcBef>
                <a:spcPts val="0"/>
              </a:spcBef>
              <a:buNone/>
              <a:defRPr/>
            </a:pPr>
            <a:r>
              <a:rPr lang="en-US" sz="3200" b="1">
                <a:ea typeface="+mn-lt"/>
                <a:cs typeface="+mn-lt"/>
              </a:rPr>
              <a:t>09:30 am to 12:00 pm</a:t>
            </a:r>
          </a:p>
          <a:p>
            <a:pPr marL="457200" indent="0" algn="ctr" fontAlgn="base">
              <a:spcBef>
                <a:spcPts val="0"/>
              </a:spcBef>
              <a:buNone/>
              <a:defRPr/>
            </a:pPr>
            <a:endParaRPr lang="en-US" sz="1400">
              <a:ea typeface="+mn-lt"/>
              <a:cs typeface="+mn-lt"/>
            </a:endParaRPr>
          </a:p>
          <a:p>
            <a:pPr marL="1028700" indent="-571500" fontAlgn="base">
              <a:spcBef>
                <a:spcPts val="0"/>
              </a:spcBef>
              <a:defRPr/>
            </a:pPr>
            <a:r>
              <a:rPr lang="en-US" sz="3200">
                <a:ea typeface="+mn-lt"/>
                <a:cs typeface="+mn-lt"/>
              </a:rPr>
              <a:t>Welcome</a:t>
            </a:r>
          </a:p>
          <a:p>
            <a:pPr marL="1028700" indent="-571500" fontAlgn="base">
              <a:spcBef>
                <a:spcPts val="0"/>
              </a:spcBef>
              <a:defRPr/>
            </a:pPr>
            <a:r>
              <a:rPr lang="en-US" sz="3200">
                <a:ea typeface="+mn-lt"/>
                <a:cs typeface="+mn-lt"/>
              </a:rPr>
              <a:t>Opening Remarks</a:t>
            </a:r>
          </a:p>
          <a:p>
            <a:pPr marL="1028700" indent="-571500" fontAlgn="base">
              <a:spcBef>
                <a:spcPts val="0"/>
              </a:spcBef>
              <a:defRPr/>
            </a:pPr>
            <a:r>
              <a:rPr lang="en-US" sz="3200">
                <a:ea typeface="+mn-lt"/>
                <a:cs typeface="+mn-lt"/>
              </a:rPr>
              <a:t>Existing Program</a:t>
            </a:r>
          </a:p>
          <a:p>
            <a:pPr marL="1028700" indent="-571500">
              <a:spcBef>
                <a:spcPts val="0"/>
              </a:spcBef>
              <a:defRPr/>
            </a:pPr>
            <a:r>
              <a:rPr lang="en-US" sz="3200">
                <a:solidFill>
                  <a:srgbClr val="083763"/>
                </a:solidFill>
                <a:ea typeface="+mn-lt"/>
                <a:cs typeface="+mn-lt"/>
              </a:rPr>
              <a:t>New</a:t>
            </a:r>
            <a:r>
              <a:rPr lang="en-US" sz="3200">
                <a:ea typeface="+mn-lt"/>
                <a:cs typeface="+mn-lt"/>
              </a:rPr>
              <a:t> AB 209 Requirements</a:t>
            </a:r>
          </a:p>
          <a:p>
            <a:pPr marL="1028700" indent="-571500" fontAlgn="base">
              <a:spcBef>
                <a:spcPts val="0"/>
              </a:spcBef>
              <a:defRPr/>
            </a:pPr>
            <a:r>
              <a:rPr lang="en-US" sz="3200">
                <a:ea typeface="+mn-lt"/>
                <a:cs typeface="+mn-lt"/>
              </a:rPr>
              <a:t>Proposed Program Changes</a:t>
            </a:r>
          </a:p>
          <a:p>
            <a:pPr marL="1028700" indent="-571500" fontAlgn="base">
              <a:spcBef>
                <a:spcPts val="0"/>
              </a:spcBef>
              <a:defRPr/>
            </a:pPr>
            <a:r>
              <a:rPr lang="en-US" sz="3200">
                <a:ea typeface="+mn-lt"/>
                <a:cs typeface="+mn-lt"/>
              </a:rPr>
              <a:t>Stakeholder Panel Discussion </a:t>
            </a:r>
          </a:p>
          <a:p>
            <a:pPr marL="1028700" indent="-571500" fontAlgn="base">
              <a:spcBef>
                <a:spcPts val="0"/>
              </a:spcBef>
              <a:defRPr/>
            </a:pPr>
            <a:r>
              <a:rPr lang="en-US" sz="3200">
                <a:ea typeface="+mn-lt"/>
                <a:cs typeface="+mn-lt"/>
              </a:rPr>
              <a:t>Public Questions and Comments</a:t>
            </a:r>
          </a:p>
          <a:p>
            <a:pPr marL="1028700" indent="-571500" fontAlgn="base">
              <a:spcBef>
                <a:spcPts val="0"/>
              </a:spcBef>
              <a:defRPr/>
            </a:pPr>
            <a:r>
              <a:rPr lang="en-US" sz="3200">
                <a:ea typeface="+mn-lt"/>
                <a:cs typeface="+mn-lt"/>
              </a:rPr>
              <a:t>Next Steps and Ways to Engage</a:t>
            </a:r>
          </a:p>
          <a:p>
            <a:pPr marL="1028700" indent="-571500" fontAlgn="base">
              <a:spcBef>
                <a:spcPts val="0"/>
              </a:spcBef>
              <a:defRPr/>
            </a:pPr>
            <a:endParaRPr lang="en-US" sz="2800"/>
          </a:p>
        </p:txBody>
      </p:sp>
      <p:sp>
        <p:nvSpPr>
          <p:cNvPr id="4" name="Slide Number Placeholder 3">
            <a:extLst>
              <a:ext uri="{FF2B5EF4-FFF2-40B4-BE49-F238E27FC236}">
                <a16:creationId xmlns:a16="http://schemas.microsoft.com/office/drawing/2014/main" id="{AE6AC488-F37F-40E9-8444-7F6B8B4E843E}"/>
              </a:ext>
            </a:extLst>
          </p:cNvPr>
          <p:cNvSpPr>
            <a:spLocks noGrp="1"/>
          </p:cNvSpPr>
          <p:nvPr>
            <p:ph type="sldNum" sz="quarter" idx="12"/>
          </p:nvPr>
        </p:nvSpPr>
        <p:spPr/>
        <p:txBody>
          <a:bodyPr/>
          <a:lstStyle/>
          <a:p>
            <a:fld id="{005C4985-ACD0-2B4C-8981-36243250F268}" type="slidenum">
              <a:rPr lang="en-US" smtClean="0"/>
              <a:t>3</a:t>
            </a:fld>
            <a:endParaRPr lang="en-US"/>
          </a:p>
        </p:txBody>
      </p:sp>
    </p:spTree>
    <p:extLst>
      <p:ext uri="{BB962C8B-B14F-4D97-AF65-F5344CB8AC3E}">
        <p14:creationId xmlns:p14="http://schemas.microsoft.com/office/powerpoint/2010/main" val="17371777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DD458-1FF4-24DF-7CE2-B1844A48E2D0}"/>
              </a:ext>
            </a:extLst>
          </p:cNvPr>
          <p:cNvSpPr>
            <a:spLocks noGrp="1"/>
          </p:cNvSpPr>
          <p:nvPr>
            <p:ph type="title"/>
          </p:nvPr>
        </p:nvSpPr>
        <p:spPr>
          <a:xfrm>
            <a:off x="534838" y="1966824"/>
            <a:ext cx="10818962" cy="2124958"/>
          </a:xfrm>
        </p:spPr>
        <p:txBody>
          <a:bodyPr/>
          <a:lstStyle/>
          <a:p>
            <a:pPr algn="ctr"/>
            <a:r>
              <a:rPr lang="en-US"/>
              <a:t>Angela Gould</a:t>
            </a:r>
            <a:br>
              <a:rPr lang="en-US"/>
            </a:br>
            <a:r>
              <a:rPr lang="en-US" sz="3600" i="1"/>
              <a:t>Deputy Director</a:t>
            </a:r>
            <a:br>
              <a:rPr lang="en-US" sz="3600"/>
            </a:br>
            <a:r>
              <a:rPr lang="en-US" sz="3600"/>
              <a:t>Energy Research &amp; Development Division</a:t>
            </a:r>
          </a:p>
        </p:txBody>
      </p:sp>
    </p:spTree>
    <p:extLst>
      <p:ext uri="{BB962C8B-B14F-4D97-AF65-F5344CB8AC3E}">
        <p14:creationId xmlns:p14="http://schemas.microsoft.com/office/powerpoint/2010/main" val="2575641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30695-862D-4AA0-BDB5-2C8FD2C69A6D}"/>
              </a:ext>
            </a:extLst>
          </p:cNvPr>
          <p:cNvSpPr>
            <a:spLocks noGrp="1"/>
          </p:cNvSpPr>
          <p:nvPr>
            <p:ph type="title"/>
          </p:nvPr>
        </p:nvSpPr>
        <p:spPr>
          <a:xfrm>
            <a:off x="1327159" y="149242"/>
            <a:ext cx="9953978" cy="1038840"/>
          </a:xfrm>
        </p:spPr>
        <p:txBody>
          <a:bodyPr/>
          <a:lstStyle/>
          <a:p>
            <a:r>
              <a:rPr lang="en-US">
                <a:ea typeface="+mj-lt"/>
                <a:cs typeface="+mj-lt"/>
              </a:rPr>
              <a:t>FPIP Benefits to California</a:t>
            </a:r>
          </a:p>
        </p:txBody>
      </p:sp>
      <p:sp>
        <p:nvSpPr>
          <p:cNvPr id="33" name="TextBox 32">
            <a:extLst>
              <a:ext uri="{FF2B5EF4-FFF2-40B4-BE49-F238E27FC236}">
                <a16:creationId xmlns:a16="http://schemas.microsoft.com/office/drawing/2014/main" id="{23981311-3494-E878-7C37-1935E25E454D}"/>
              </a:ext>
            </a:extLst>
          </p:cNvPr>
          <p:cNvSpPr txBox="1"/>
          <p:nvPr/>
        </p:nvSpPr>
        <p:spPr>
          <a:xfrm>
            <a:off x="1054815" y="1539176"/>
            <a:ext cx="2961295"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small" spc="0" normalizeH="0" baseline="0" noProof="0">
                <a:ln>
                  <a:noFill/>
                </a:ln>
                <a:solidFill>
                  <a:srgbClr val="083763"/>
                </a:solidFill>
                <a:effectLst/>
                <a:uLnTx/>
                <a:uFillTx/>
                <a:latin typeface="Arial" panose="020B0604020202020204"/>
                <a:ea typeface="+mn-ea"/>
                <a:cs typeface="+mn-cs"/>
              </a:rPr>
              <a:t>Awarded</a:t>
            </a:r>
            <a:r>
              <a:rPr kumimoji="0" lang="en-US" sz="4400" b="0" i="0" u="none" strike="noStrike" kern="1200" cap="small" spc="0" normalizeH="0" baseline="0" noProof="0">
                <a:ln>
                  <a:noFill/>
                </a:ln>
                <a:solidFill>
                  <a:srgbClr val="083763"/>
                </a:solidFill>
                <a:effectLst/>
                <a:uLnTx/>
                <a:uFillTx/>
                <a:latin typeface="Arial" panose="020B0604020202020204"/>
                <a:ea typeface="+mn-ea"/>
                <a:cs typeface="Segoe UI"/>
              </a:rPr>
              <a:t>​</a:t>
            </a:r>
            <a:endParaRPr kumimoji="0" lang="en-US" sz="4400" b="0" i="0" u="none" strike="noStrike" kern="1200" cap="small" spc="0" normalizeH="0" baseline="0" noProof="0">
              <a:ln>
                <a:noFill/>
              </a:ln>
              <a:solidFill>
                <a:srgbClr val="083763"/>
              </a:solidFill>
              <a:effectLst/>
              <a:uLnTx/>
              <a:uFillTx/>
              <a:latin typeface="Arial" panose="020B0604020202020204"/>
              <a:ea typeface="+mn-ea"/>
              <a:cs typeface="Arial"/>
            </a:endParaRPr>
          </a:p>
        </p:txBody>
      </p:sp>
      <p:sp>
        <p:nvSpPr>
          <p:cNvPr id="31" name="TextBox 30">
            <a:extLst>
              <a:ext uri="{FF2B5EF4-FFF2-40B4-BE49-F238E27FC236}">
                <a16:creationId xmlns:a16="http://schemas.microsoft.com/office/drawing/2014/main" id="{8F1B37BE-B85D-AE49-EB74-FE566BBAD24B}"/>
              </a:ext>
            </a:extLst>
          </p:cNvPr>
          <p:cNvSpPr txBox="1"/>
          <p:nvPr/>
        </p:nvSpPr>
        <p:spPr>
          <a:xfrm>
            <a:off x="1311110" y="2079909"/>
            <a:ext cx="2448657"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small" spc="0" normalizeH="0" baseline="0" noProof="0">
                <a:ln>
                  <a:noFill/>
                </a:ln>
                <a:solidFill>
                  <a:srgbClr val="ED9E16"/>
                </a:solidFill>
                <a:effectLst/>
                <a:uLnTx/>
                <a:uFillTx/>
                <a:latin typeface="Arial" panose="020B0604020202020204"/>
                <a:ea typeface="+mn-ea"/>
                <a:cs typeface="+mn-cs"/>
              </a:rPr>
              <a:t>$</a:t>
            </a:r>
            <a:r>
              <a:rPr lang="en-US" sz="4400" b="1" cap="small">
                <a:solidFill>
                  <a:srgbClr val="ED9E16"/>
                </a:solidFill>
                <a:latin typeface="Arial" panose="020B0604020202020204"/>
              </a:rPr>
              <a:t>117.8M</a:t>
            </a:r>
            <a:r>
              <a:rPr kumimoji="0" lang="en-US" sz="6600" b="0" i="0" u="none" strike="noStrike" kern="1200" cap="small" spc="0" normalizeH="0" baseline="0" noProof="0">
                <a:ln>
                  <a:noFill/>
                </a:ln>
                <a:effectLst/>
                <a:uLnTx/>
                <a:uFillTx/>
                <a:latin typeface="Arial" panose="020B0604020202020204"/>
                <a:ea typeface="+mn-ea"/>
                <a:cs typeface="Segoe UI"/>
              </a:rPr>
              <a:t>​</a:t>
            </a:r>
            <a:endParaRPr kumimoji="0" lang="en-US" sz="6600" b="0" i="0" u="none" strike="noStrike" kern="1200" cap="small" spc="0" normalizeH="0" baseline="0" noProof="0">
              <a:ln>
                <a:noFill/>
              </a:ln>
              <a:effectLst/>
              <a:highlight>
                <a:srgbClr val="FFFF00"/>
              </a:highlight>
              <a:uLnTx/>
              <a:uFillTx/>
              <a:latin typeface="Arial" panose="020B0604020202020204"/>
              <a:ea typeface="+mn-ea"/>
              <a:cs typeface="Arial"/>
            </a:endParaRPr>
          </a:p>
        </p:txBody>
      </p:sp>
      <p:sp>
        <p:nvSpPr>
          <p:cNvPr id="29" name="TextBox 28">
            <a:extLst>
              <a:ext uri="{FF2B5EF4-FFF2-40B4-BE49-F238E27FC236}">
                <a16:creationId xmlns:a16="http://schemas.microsoft.com/office/drawing/2014/main" id="{81B24CE3-60FE-904F-7F77-C905B555439D}"/>
              </a:ext>
            </a:extLst>
          </p:cNvPr>
          <p:cNvSpPr txBox="1"/>
          <p:nvPr/>
        </p:nvSpPr>
        <p:spPr>
          <a:xfrm>
            <a:off x="-284423" y="3388782"/>
            <a:ext cx="5900156"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900" b="0" i="0" u="none" strike="noStrike" kern="1200" cap="small" spc="0" normalizeH="0" baseline="0" noProof="0">
                <a:ln>
                  <a:noFill/>
                </a:ln>
                <a:solidFill>
                  <a:srgbClr val="083763"/>
                </a:solidFill>
                <a:effectLst/>
                <a:uLnTx/>
                <a:uFillTx/>
                <a:latin typeface="Arial" panose="020B0604020202020204"/>
                <a:ea typeface="+mn-ea"/>
                <a:cs typeface="+mn-cs"/>
              </a:rPr>
              <a:t>Projected Annual Emissions Reduction</a:t>
            </a:r>
            <a:r>
              <a:rPr kumimoji="0" lang="en-US" sz="3900" b="0" i="0" u="none" strike="noStrike" kern="1200" cap="small" spc="0" normalizeH="0" baseline="0" noProof="0">
                <a:ln>
                  <a:noFill/>
                </a:ln>
                <a:solidFill>
                  <a:srgbClr val="0F6FC6"/>
                </a:solidFill>
                <a:effectLst/>
                <a:uLnTx/>
                <a:uFillTx/>
                <a:latin typeface="Arial" panose="020B0604020202020204"/>
                <a:ea typeface="+mn-ea"/>
                <a:cs typeface="Segoe UI"/>
              </a:rPr>
              <a:t>​</a:t>
            </a:r>
            <a:endParaRPr lang="en-US" sz="3900" b="0" i="0" u="none" strike="noStrike" kern="1200" cap="small" spc="0" normalizeH="0" baseline="0" noProof="0">
              <a:ln>
                <a:noFill/>
              </a:ln>
              <a:solidFill>
                <a:srgbClr val="0F6FC6"/>
              </a:solidFill>
              <a:effectLst/>
              <a:uLnTx/>
              <a:uFillTx/>
              <a:latin typeface="Arial" panose="020B0604020202020204"/>
              <a:cs typeface="Arial"/>
            </a:endParaRPr>
          </a:p>
        </p:txBody>
      </p:sp>
      <p:sp>
        <p:nvSpPr>
          <p:cNvPr id="27" name="TextBox 26">
            <a:extLst>
              <a:ext uri="{FF2B5EF4-FFF2-40B4-BE49-F238E27FC236}">
                <a16:creationId xmlns:a16="http://schemas.microsoft.com/office/drawing/2014/main" id="{9A70A69F-7306-EA83-6DC5-AACE4BA18406}"/>
              </a:ext>
            </a:extLst>
          </p:cNvPr>
          <p:cNvSpPr txBox="1"/>
          <p:nvPr/>
        </p:nvSpPr>
        <p:spPr>
          <a:xfrm>
            <a:off x="-15946" y="4792659"/>
            <a:ext cx="5228965"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cap="small">
                <a:solidFill>
                  <a:srgbClr val="ED9E16"/>
                </a:solidFill>
                <a:latin typeface="Arial" panose="020B0604020202020204"/>
              </a:rPr>
              <a:t>161,650</a:t>
            </a:r>
            <a:r>
              <a:rPr kumimoji="0" lang="en-US" sz="4000" b="1" i="0" u="none" strike="noStrike" kern="1200" cap="small" spc="0" normalizeH="0" baseline="0" noProof="0">
                <a:ln>
                  <a:noFill/>
                </a:ln>
                <a:solidFill>
                  <a:srgbClr val="ED9E16"/>
                </a:solidFill>
                <a:effectLst/>
                <a:uLnTx/>
                <a:uFillTx/>
                <a:latin typeface="Arial" panose="020B0604020202020204"/>
                <a:ea typeface="+mn-ea"/>
                <a:cs typeface="+mn-cs"/>
              </a:rPr>
              <a:t> MT CO2e</a:t>
            </a:r>
            <a:r>
              <a:rPr kumimoji="0" lang="en-US" sz="4000" b="1" i="0" u="none" strike="noStrike" kern="1200" cap="small" spc="0" normalizeH="0" baseline="0" noProof="0">
                <a:ln>
                  <a:noFill/>
                </a:ln>
                <a:solidFill>
                  <a:srgbClr val="FF0000"/>
                </a:solidFill>
                <a:effectLst/>
                <a:uLnTx/>
                <a:uFillTx/>
                <a:latin typeface="Arial" panose="020B0604020202020204"/>
                <a:ea typeface="+mn-ea"/>
                <a:cs typeface="+mn-cs"/>
              </a:rPr>
              <a:t>*</a:t>
            </a:r>
            <a:r>
              <a:rPr kumimoji="0" lang="en-US" sz="4000" b="0" i="0" u="none" strike="noStrike" kern="1200" cap="small" spc="0" normalizeH="0" baseline="0" noProof="0">
                <a:ln>
                  <a:noFill/>
                </a:ln>
                <a:effectLst/>
                <a:uLnTx/>
                <a:uFillTx/>
                <a:latin typeface="Arial" panose="020B0604020202020204"/>
                <a:ea typeface="+mn-ea"/>
                <a:cs typeface="Segoe UI"/>
              </a:rPr>
              <a:t>​</a:t>
            </a:r>
            <a:endParaRPr lang="en-US" sz="4000" b="0" i="0" u="none" strike="noStrike" kern="1200" cap="small" spc="0" normalizeH="0" baseline="0" noProof="0">
              <a:ln>
                <a:noFill/>
              </a:ln>
              <a:effectLst/>
              <a:uLnTx/>
              <a:uFillTx/>
              <a:latin typeface="Arial" panose="020B0604020202020204"/>
              <a:cs typeface="Arial"/>
            </a:endParaRPr>
          </a:p>
        </p:txBody>
      </p:sp>
      <p:sp>
        <p:nvSpPr>
          <p:cNvPr id="35" name="TextBox 34">
            <a:extLst>
              <a:ext uri="{FF2B5EF4-FFF2-40B4-BE49-F238E27FC236}">
                <a16:creationId xmlns:a16="http://schemas.microsoft.com/office/drawing/2014/main" id="{B7939429-5797-AA54-DBE2-915126FBE522}"/>
              </a:ext>
            </a:extLst>
          </p:cNvPr>
          <p:cNvSpPr txBox="1"/>
          <p:nvPr/>
        </p:nvSpPr>
        <p:spPr>
          <a:xfrm>
            <a:off x="6150403" y="1539176"/>
            <a:ext cx="507859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cap="small">
                <a:solidFill>
                  <a:srgbClr val="083763"/>
                </a:solidFill>
                <a:latin typeface="Arial" panose="020B0604020202020204"/>
              </a:rPr>
              <a:t>56 Projects</a:t>
            </a:r>
            <a:r>
              <a:rPr lang="en-US" sz="4000" cap="small">
                <a:solidFill>
                  <a:srgbClr val="0F6FC6"/>
                </a:solidFill>
                <a:latin typeface="Arial" panose="020B0604020202020204"/>
              </a:rPr>
              <a:t>​</a:t>
            </a:r>
          </a:p>
        </p:txBody>
      </p:sp>
      <p:sp>
        <p:nvSpPr>
          <p:cNvPr id="7" name="Content Placeholder 5">
            <a:extLst>
              <a:ext uri="{FF2B5EF4-FFF2-40B4-BE49-F238E27FC236}">
                <a16:creationId xmlns:a16="http://schemas.microsoft.com/office/drawing/2014/main" id="{E4B94FAD-DB09-4D5E-99A1-382A9A2923AA}"/>
              </a:ext>
            </a:extLst>
          </p:cNvPr>
          <p:cNvSpPr txBox="1">
            <a:spLocks/>
          </p:cNvSpPr>
          <p:nvPr/>
        </p:nvSpPr>
        <p:spPr>
          <a:xfrm>
            <a:off x="5387369" y="2459491"/>
            <a:ext cx="1657526" cy="501390"/>
          </a:xfrm>
          <a:prstGeom prst="rect">
            <a:avLst/>
          </a:prstGeom>
        </p:spPr>
        <p:txBody>
          <a:bodyPr vert="horz" lIns="91440" tIns="45720" rIns="91440" bIns="45720" rtlCol="0" anchor="ctr">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r"/>
            <a:r>
              <a:rPr lang="en-US" sz="1800" cap="small">
                <a:solidFill>
                  <a:schemeClr val="accent1">
                    <a:lumMod val="50000"/>
                  </a:schemeClr>
                </a:solidFill>
              </a:rPr>
              <a:t>Animal Feed &amp; Ethanol</a:t>
            </a:r>
            <a:endParaRPr lang="en-US" sz="1800" cap="small">
              <a:solidFill>
                <a:schemeClr val="accent1">
                  <a:lumMod val="50000"/>
                </a:schemeClr>
              </a:solidFill>
              <a:cs typeface="Arial"/>
            </a:endParaRPr>
          </a:p>
        </p:txBody>
      </p:sp>
      <p:sp>
        <p:nvSpPr>
          <p:cNvPr id="6" name="Content Placeholder 5">
            <a:extLst>
              <a:ext uri="{FF2B5EF4-FFF2-40B4-BE49-F238E27FC236}">
                <a16:creationId xmlns:a16="http://schemas.microsoft.com/office/drawing/2014/main" id="{A2193164-3B58-4B8C-AB76-168B7C7B095D}"/>
              </a:ext>
            </a:extLst>
          </p:cNvPr>
          <p:cNvSpPr txBox="1">
            <a:spLocks/>
          </p:cNvSpPr>
          <p:nvPr/>
        </p:nvSpPr>
        <p:spPr>
          <a:xfrm>
            <a:off x="7152783" y="2398209"/>
            <a:ext cx="595428" cy="693903"/>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a:buNone/>
              <a:defRPr sz="2400" b="1" kern="1200">
                <a:solidFill>
                  <a:schemeClr val="accent1">
                    <a:lumMod val="50000"/>
                  </a:schemeClr>
                </a:solidFill>
                <a:latin typeface="+mn-lt"/>
                <a:ea typeface="+mn-ea"/>
                <a:cs typeface="+mn-cs"/>
              </a:defRPr>
            </a:lvl1pPr>
            <a:lvl2pPr marL="457200" indent="0" algn="l" defTabSz="914400" rtl="0" eaLnBrk="1" latinLnBrk="0" hangingPunct="1">
              <a:lnSpc>
                <a:spcPct val="90000"/>
              </a:lnSpc>
              <a:spcBef>
                <a:spcPts val="500"/>
              </a:spcBef>
              <a:buFont typeface="Arial"/>
              <a:buNone/>
              <a:defRPr sz="2000" b="1" kern="1200">
                <a:solidFill>
                  <a:schemeClr val="accent1">
                    <a:lumMod val="50000"/>
                  </a:schemeClr>
                </a:solidFill>
                <a:latin typeface="+mn-lt"/>
                <a:ea typeface="+mn-ea"/>
                <a:cs typeface="+mn-cs"/>
              </a:defRPr>
            </a:lvl2pPr>
            <a:lvl3pPr marL="914400" indent="0" algn="l" defTabSz="914400" rtl="0" eaLnBrk="1" latinLnBrk="0" hangingPunct="1">
              <a:lnSpc>
                <a:spcPct val="90000"/>
              </a:lnSpc>
              <a:spcBef>
                <a:spcPts val="500"/>
              </a:spcBef>
              <a:buFont typeface="Arial"/>
              <a:buNone/>
              <a:defRPr sz="1800" b="1" kern="1200">
                <a:solidFill>
                  <a:schemeClr val="accent1">
                    <a:lumMod val="50000"/>
                  </a:schemeClr>
                </a:solidFill>
                <a:latin typeface="+mn-lt"/>
                <a:ea typeface="+mn-ea"/>
                <a:cs typeface="+mn-cs"/>
              </a:defRPr>
            </a:lvl3pPr>
            <a:lvl4pPr marL="1371600" indent="0" algn="l" defTabSz="914400" rtl="0" eaLnBrk="1" latinLnBrk="0" hangingPunct="1">
              <a:lnSpc>
                <a:spcPct val="90000"/>
              </a:lnSpc>
              <a:spcBef>
                <a:spcPts val="500"/>
              </a:spcBef>
              <a:buFont typeface="Arial"/>
              <a:buNone/>
              <a:defRPr sz="1600" b="1" kern="1200">
                <a:solidFill>
                  <a:schemeClr val="accent1">
                    <a:lumMod val="50000"/>
                  </a:schemeClr>
                </a:solidFill>
                <a:latin typeface="+mn-lt"/>
                <a:ea typeface="+mn-ea"/>
                <a:cs typeface="+mn-cs"/>
              </a:defRPr>
            </a:lvl4pPr>
            <a:lvl5pPr marL="1828800" indent="0" algn="l" defTabSz="914400" rtl="0" eaLnBrk="1" latinLnBrk="0" hangingPunct="1">
              <a:lnSpc>
                <a:spcPct val="90000"/>
              </a:lnSpc>
              <a:spcBef>
                <a:spcPts val="500"/>
              </a:spcBef>
              <a:buFont typeface="Arial"/>
              <a:buNone/>
              <a:defRPr sz="1600" b="1" kern="1200">
                <a:solidFill>
                  <a:schemeClr val="accent1">
                    <a:lumMod val="50000"/>
                  </a:schemeClr>
                </a:solidFill>
                <a:latin typeface="+mn-lt"/>
                <a:ea typeface="+mn-ea"/>
                <a:cs typeface="+mn-cs"/>
              </a:defRPr>
            </a:lvl5pPr>
            <a:lvl6pPr marL="22860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9pPr>
          </a:lstStyle>
          <a:p>
            <a:pPr algn="ctr"/>
            <a:r>
              <a:rPr lang="en-US" sz="5400" cap="small">
                <a:solidFill>
                  <a:srgbClr val="ED9E16"/>
                </a:solidFill>
                <a:cs typeface="Arial"/>
              </a:rPr>
              <a:t>4</a:t>
            </a:r>
          </a:p>
        </p:txBody>
      </p:sp>
      <p:pic>
        <p:nvPicPr>
          <p:cNvPr id="19" name="Graphic 18" descr="Black and white corn icon">
            <a:extLst>
              <a:ext uri="{FF2B5EF4-FFF2-40B4-BE49-F238E27FC236}">
                <a16:creationId xmlns:a16="http://schemas.microsoft.com/office/drawing/2014/main" id="{CCABB30E-8D3E-4EF7-A34C-824827723371}"/>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791509" y="2514079"/>
            <a:ext cx="579635" cy="579635"/>
          </a:xfrm>
          <a:prstGeom prst="rect">
            <a:avLst/>
          </a:prstGeom>
        </p:spPr>
      </p:pic>
      <p:pic>
        <p:nvPicPr>
          <p:cNvPr id="22" name="Graphic 21" descr="Black and white food plate icon">
            <a:extLst>
              <a:ext uri="{FF2B5EF4-FFF2-40B4-BE49-F238E27FC236}">
                <a16:creationId xmlns:a16="http://schemas.microsoft.com/office/drawing/2014/main" id="{AE360286-44D6-4F16-8E68-B2390E95EBE9}"/>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664755" y="2428925"/>
            <a:ext cx="672123" cy="668175"/>
          </a:xfrm>
          <a:prstGeom prst="rect">
            <a:avLst/>
          </a:prstGeom>
        </p:spPr>
      </p:pic>
      <p:sp>
        <p:nvSpPr>
          <p:cNvPr id="12" name="Content Placeholder 5">
            <a:extLst>
              <a:ext uri="{FF2B5EF4-FFF2-40B4-BE49-F238E27FC236}">
                <a16:creationId xmlns:a16="http://schemas.microsoft.com/office/drawing/2014/main" id="{D5CA0715-CE82-4E56-AD8D-84CECCAE97E5}"/>
              </a:ext>
            </a:extLst>
          </p:cNvPr>
          <p:cNvSpPr txBox="1">
            <a:spLocks/>
          </p:cNvSpPr>
          <p:nvPr/>
        </p:nvSpPr>
        <p:spPr>
          <a:xfrm>
            <a:off x="9336879" y="2362254"/>
            <a:ext cx="999886" cy="800366"/>
          </a:xfrm>
          <a:prstGeom prst="rect">
            <a:avLst/>
          </a:prstGeom>
        </p:spPr>
        <p:txBody>
          <a:bodyPr vert="horz" lIns="91440" tIns="45720" rIns="91440" bIns="45720" rtlCol="0" anchor="t">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r>
              <a:rPr lang="en-US" sz="5400" b="1" cap="small">
                <a:solidFill>
                  <a:srgbClr val="ED9E16"/>
                </a:solidFill>
                <a:cs typeface="Arial"/>
              </a:rPr>
              <a:t>11</a:t>
            </a:r>
          </a:p>
        </p:txBody>
      </p:sp>
      <p:sp>
        <p:nvSpPr>
          <p:cNvPr id="13" name="Content Placeholder 5">
            <a:extLst>
              <a:ext uri="{FF2B5EF4-FFF2-40B4-BE49-F238E27FC236}">
                <a16:creationId xmlns:a16="http://schemas.microsoft.com/office/drawing/2014/main" id="{B07E972D-A15F-439C-93E0-F53818BEC798}"/>
              </a:ext>
            </a:extLst>
          </p:cNvPr>
          <p:cNvSpPr txBox="1">
            <a:spLocks/>
          </p:cNvSpPr>
          <p:nvPr/>
        </p:nvSpPr>
        <p:spPr>
          <a:xfrm>
            <a:off x="10170937" y="2460916"/>
            <a:ext cx="1829166" cy="727997"/>
          </a:xfrm>
          <a:prstGeom prst="rect">
            <a:avLst/>
          </a:prstGeom>
        </p:spPr>
        <p:txBody>
          <a:bodyPr vert="horz" lIns="91440" tIns="45720" rIns="91440" bIns="45720" rtlCol="0" anchor="ctr">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1800" cap="small">
                <a:solidFill>
                  <a:schemeClr val="accent1">
                    <a:lumMod val="50000"/>
                  </a:schemeClr>
                </a:solidFill>
              </a:rPr>
              <a:t>Prepared Food Producers</a:t>
            </a:r>
          </a:p>
        </p:txBody>
      </p:sp>
      <p:sp>
        <p:nvSpPr>
          <p:cNvPr id="3" name="Content Placeholder 5">
            <a:extLst>
              <a:ext uri="{FF2B5EF4-FFF2-40B4-BE49-F238E27FC236}">
                <a16:creationId xmlns:a16="http://schemas.microsoft.com/office/drawing/2014/main" id="{F35E2F96-FD3F-7F60-FAF0-94AC948C9028}"/>
              </a:ext>
            </a:extLst>
          </p:cNvPr>
          <p:cNvSpPr txBox="1">
            <a:spLocks/>
          </p:cNvSpPr>
          <p:nvPr/>
        </p:nvSpPr>
        <p:spPr>
          <a:xfrm>
            <a:off x="5388194" y="3578276"/>
            <a:ext cx="1657526" cy="643524"/>
          </a:xfrm>
          <a:prstGeom prst="rect">
            <a:avLst/>
          </a:prstGeom>
        </p:spPr>
        <p:txBody>
          <a:bodyPr vert="horz" lIns="91440" tIns="45720" rIns="91440" bIns="45720" rtlCol="0" anchor="ctr">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r"/>
            <a:r>
              <a:rPr lang="en-US" sz="1800" cap="small">
                <a:solidFill>
                  <a:schemeClr val="accent1">
                    <a:lumMod val="50000"/>
                  </a:schemeClr>
                </a:solidFill>
              </a:rPr>
              <a:t>Beverage, Breweries, &amp; Wineries</a:t>
            </a:r>
            <a:endParaRPr lang="en-US" sz="1800" cap="small">
              <a:solidFill>
                <a:schemeClr val="accent1">
                  <a:lumMod val="50000"/>
                </a:schemeClr>
              </a:solidFill>
              <a:cs typeface="Arial"/>
            </a:endParaRPr>
          </a:p>
        </p:txBody>
      </p:sp>
      <p:sp>
        <p:nvSpPr>
          <p:cNvPr id="8" name="Content Placeholder 5">
            <a:extLst>
              <a:ext uri="{FF2B5EF4-FFF2-40B4-BE49-F238E27FC236}">
                <a16:creationId xmlns:a16="http://schemas.microsoft.com/office/drawing/2014/main" id="{7A2A3B81-C0F2-4088-ABBC-2C239668BFE2}"/>
              </a:ext>
            </a:extLst>
          </p:cNvPr>
          <p:cNvSpPr txBox="1">
            <a:spLocks/>
          </p:cNvSpPr>
          <p:nvPr/>
        </p:nvSpPr>
        <p:spPr>
          <a:xfrm>
            <a:off x="6876603" y="3532822"/>
            <a:ext cx="940462" cy="737333"/>
          </a:xfrm>
          <a:prstGeom prst="rect">
            <a:avLst/>
          </a:prstGeom>
        </p:spPr>
        <p:txBody>
          <a:bodyPr vert="horz" lIns="91440" tIns="45720" rIns="91440" bIns="45720" rtlCol="0" anchor="t">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r>
              <a:rPr lang="en-US" sz="5400" b="1" cap="small">
                <a:solidFill>
                  <a:srgbClr val="ED9E16"/>
                </a:solidFill>
                <a:cs typeface="Arial"/>
              </a:rPr>
              <a:t>11</a:t>
            </a:r>
          </a:p>
        </p:txBody>
      </p:sp>
      <p:pic>
        <p:nvPicPr>
          <p:cNvPr id="20" name="Graphic 19" descr="Black and white wine glass icon">
            <a:extLst>
              <a:ext uri="{FF2B5EF4-FFF2-40B4-BE49-F238E27FC236}">
                <a16:creationId xmlns:a16="http://schemas.microsoft.com/office/drawing/2014/main" id="{51702472-530A-4FBB-8DE7-8BBD84917BBB}"/>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751951" y="3605822"/>
            <a:ext cx="658338" cy="666234"/>
          </a:xfrm>
          <a:prstGeom prst="rect">
            <a:avLst/>
          </a:prstGeom>
        </p:spPr>
      </p:pic>
      <p:pic>
        <p:nvPicPr>
          <p:cNvPr id="21" name="Graphic 20" descr="Black and white chicken icon">
            <a:extLst>
              <a:ext uri="{FF2B5EF4-FFF2-40B4-BE49-F238E27FC236}">
                <a16:creationId xmlns:a16="http://schemas.microsoft.com/office/drawing/2014/main" id="{05BEDA79-B959-47CB-B36D-ED8DFE5ACA95}"/>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8689701" y="3672664"/>
            <a:ext cx="635487" cy="627591"/>
          </a:xfrm>
          <a:prstGeom prst="rect">
            <a:avLst/>
          </a:prstGeom>
        </p:spPr>
      </p:pic>
      <p:sp>
        <p:nvSpPr>
          <p:cNvPr id="14" name="Content Placeholder 5">
            <a:extLst>
              <a:ext uri="{FF2B5EF4-FFF2-40B4-BE49-F238E27FC236}">
                <a16:creationId xmlns:a16="http://schemas.microsoft.com/office/drawing/2014/main" id="{31777C45-DF55-4649-90F2-BC0039D8A093}"/>
              </a:ext>
            </a:extLst>
          </p:cNvPr>
          <p:cNvSpPr txBox="1">
            <a:spLocks/>
          </p:cNvSpPr>
          <p:nvPr/>
        </p:nvSpPr>
        <p:spPr>
          <a:xfrm>
            <a:off x="9318534" y="3534821"/>
            <a:ext cx="1004548" cy="764970"/>
          </a:xfrm>
          <a:prstGeom prst="rect">
            <a:avLst/>
          </a:prstGeom>
        </p:spPr>
        <p:txBody>
          <a:bodyPr vert="horz" lIns="91440" tIns="45720" rIns="91440" bIns="45720" rtlCol="0" anchor="t">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r>
              <a:rPr lang="en-US" sz="5400" b="1" cap="small">
                <a:solidFill>
                  <a:srgbClr val="ED9E16"/>
                </a:solidFill>
              </a:rPr>
              <a:t>11</a:t>
            </a:r>
            <a:endParaRPr lang="en-US" sz="5400" b="1" cap="small">
              <a:solidFill>
                <a:srgbClr val="ED9E16"/>
              </a:solidFill>
              <a:cs typeface="Arial"/>
            </a:endParaRPr>
          </a:p>
        </p:txBody>
      </p:sp>
      <p:sp>
        <p:nvSpPr>
          <p:cNvPr id="15" name="Content Placeholder 5">
            <a:extLst>
              <a:ext uri="{FF2B5EF4-FFF2-40B4-BE49-F238E27FC236}">
                <a16:creationId xmlns:a16="http://schemas.microsoft.com/office/drawing/2014/main" id="{D9B67009-B0BC-4556-88F8-0EC63676788D}"/>
              </a:ext>
            </a:extLst>
          </p:cNvPr>
          <p:cNvSpPr txBox="1">
            <a:spLocks/>
          </p:cNvSpPr>
          <p:nvPr/>
        </p:nvSpPr>
        <p:spPr>
          <a:xfrm>
            <a:off x="10156353" y="3704135"/>
            <a:ext cx="1982045" cy="524165"/>
          </a:xfrm>
          <a:prstGeom prst="rect">
            <a:avLst/>
          </a:prstGeom>
        </p:spPr>
        <p:txBody>
          <a:bodyPr vert="horz" lIns="91440" tIns="45720" rIns="91440" bIns="45720" rtlCol="0" anchor="ctr">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1800" cap="small">
                <a:solidFill>
                  <a:schemeClr val="accent1">
                    <a:lumMod val="50000"/>
                  </a:schemeClr>
                </a:solidFill>
              </a:rPr>
              <a:t>Meat &amp; Rendering</a:t>
            </a:r>
          </a:p>
        </p:txBody>
      </p:sp>
      <p:sp>
        <p:nvSpPr>
          <p:cNvPr id="11" name="Content Placeholder 5">
            <a:extLst>
              <a:ext uri="{FF2B5EF4-FFF2-40B4-BE49-F238E27FC236}">
                <a16:creationId xmlns:a16="http://schemas.microsoft.com/office/drawing/2014/main" id="{EF7F83F5-95BA-4853-868C-8AB6144C75EB}"/>
              </a:ext>
            </a:extLst>
          </p:cNvPr>
          <p:cNvSpPr txBox="1">
            <a:spLocks/>
          </p:cNvSpPr>
          <p:nvPr/>
        </p:nvSpPr>
        <p:spPr>
          <a:xfrm>
            <a:off x="5516012" y="4863421"/>
            <a:ext cx="1519756" cy="696020"/>
          </a:xfrm>
          <a:prstGeom prst="rect">
            <a:avLst/>
          </a:prstGeom>
        </p:spPr>
        <p:txBody>
          <a:bodyPr vert="horz" lIns="91440" tIns="45720" rIns="91440" bIns="45720" rtlCol="0" anchor="ctr">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r"/>
            <a:r>
              <a:rPr lang="en-US" sz="1800" cap="small">
                <a:solidFill>
                  <a:schemeClr val="accent1">
                    <a:lumMod val="50000"/>
                  </a:schemeClr>
                </a:solidFill>
              </a:rPr>
              <a:t>Dairy Processing</a:t>
            </a:r>
          </a:p>
        </p:txBody>
      </p:sp>
      <p:sp>
        <p:nvSpPr>
          <p:cNvPr id="10" name="Content Placeholder 5">
            <a:extLst>
              <a:ext uri="{FF2B5EF4-FFF2-40B4-BE49-F238E27FC236}">
                <a16:creationId xmlns:a16="http://schemas.microsoft.com/office/drawing/2014/main" id="{4DA36D1F-54BC-43C2-9054-C5244CB35ECD}"/>
              </a:ext>
            </a:extLst>
          </p:cNvPr>
          <p:cNvSpPr txBox="1">
            <a:spLocks/>
          </p:cNvSpPr>
          <p:nvPr/>
        </p:nvSpPr>
        <p:spPr>
          <a:xfrm>
            <a:off x="7196186" y="4790087"/>
            <a:ext cx="584603" cy="768919"/>
          </a:xfrm>
          <a:prstGeom prst="rect">
            <a:avLst/>
          </a:prstGeom>
        </p:spPr>
        <p:txBody>
          <a:bodyPr vert="horz" lIns="91440" tIns="45720" rIns="91440" bIns="45720" rtlCol="0" anchor="t">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r>
              <a:rPr lang="en-US" sz="5400" b="1" cap="small">
                <a:solidFill>
                  <a:srgbClr val="ED9E16"/>
                </a:solidFill>
                <a:cs typeface="Arial"/>
              </a:rPr>
              <a:t>7</a:t>
            </a:r>
          </a:p>
        </p:txBody>
      </p:sp>
      <p:pic>
        <p:nvPicPr>
          <p:cNvPr id="18" name="Graphic 17" descr="Black and white cheese icon">
            <a:extLst>
              <a:ext uri="{FF2B5EF4-FFF2-40B4-BE49-F238E27FC236}">
                <a16:creationId xmlns:a16="http://schemas.microsoft.com/office/drawing/2014/main" id="{736F7D96-56F0-4425-B6B1-5180F8BF8246}"/>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747039" y="4910321"/>
            <a:ext cx="654390" cy="654390"/>
          </a:xfrm>
          <a:prstGeom prst="rect">
            <a:avLst/>
          </a:prstGeom>
        </p:spPr>
      </p:pic>
      <p:pic>
        <p:nvPicPr>
          <p:cNvPr id="23" name="Graphic 22" descr="Black and white almond icon">
            <a:extLst>
              <a:ext uri="{FF2B5EF4-FFF2-40B4-BE49-F238E27FC236}">
                <a16:creationId xmlns:a16="http://schemas.microsoft.com/office/drawing/2014/main" id="{356EE058-5E3A-4FC3-B78F-1490D38913A8}"/>
              </a:ext>
            </a:extLst>
          </p:cNvPr>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8722465" y="4962480"/>
            <a:ext cx="586135" cy="597979"/>
          </a:xfrm>
          <a:prstGeom prst="rect">
            <a:avLst/>
          </a:prstGeom>
        </p:spPr>
      </p:pic>
      <p:sp>
        <p:nvSpPr>
          <p:cNvPr id="16" name="Content Placeholder 5">
            <a:extLst>
              <a:ext uri="{FF2B5EF4-FFF2-40B4-BE49-F238E27FC236}">
                <a16:creationId xmlns:a16="http://schemas.microsoft.com/office/drawing/2014/main" id="{A2028C97-2F59-4E4B-9BA0-D69D4EF9A632}"/>
              </a:ext>
            </a:extLst>
          </p:cNvPr>
          <p:cNvSpPr txBox="1">
            <a:spLocks/>
          </p:cNvSpPr>
          <p:nvPr/>
        </p:nvSpPr>
        <p:spPr>
          <a:xfrm>
            <a:off x="9341428" y="4789271"/>
            <a:ext cx="984805" cy="772867"/>
          </a:xfrm>
          <a:prstGeom prst="rect">
            <a:avLst/>
          </a:prstGeom>
        </p:spPr>
        <p:txBody>
          <a:bodyPr vert="horz" lIns="91440" tIns="45720" rIns="91440" bIns="45720" rtlCol="0" anchor="t">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r>
              <a:rPr lang="en-US" sz="5400" b="1" cap="small">
                <a:solidFill>
                  <a:srgbClr val="ED9E16"/>
                </a:solidFill>
              </a:rPr>
              <a:t>12</a:t>
            </a:r>
          </a:p>
        </p:txBody>
      </p:sp>
      <p:sp>
        <p:nvSpPr>
          <p:cNvPr id="17" name="Content Placeholder 5">
            <a:extLst>
              <a:ext uri="{FF2B5EF4-FFF2-40B4-BE49-F238E27FC236}">
                <a16:creationId xmlns:a16="http://schemas.microsoft.com/office/drawing/2014/main" id="{AEA56B13-54E2-4F87-A727-181DD6BC8D96}"/>
              </a:ext>
            </a:extLst>
          </p:cNvPr>
          <p:cNvSpPr txBox="1">
            <a:spLocks/>
          </p:cNvSpPr>
          <p:nvPr/>
        </p:nvSpPr>
        <p:spPr>
          <a:xfrm>
            <a:off x="10156353" y="4964886"/>
            <a:ext cx="2274975" cy="600776"/>
          </a:xfrm>
          <a:prstGeom prst="rect">
            <a:avLst/>
          </a:prstGeom>
        </p:spPr>
        <p:txBody>
          <a:bodyPr vert="horz" lIns="91440" tIns="45720" rIns="91440" bIns="45720" rtlCol="0" anchor="ctr">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1800" cap="small">
                <a:solidFill>
                  <a:schemeClr val="accent1">
                    <a:lumMod val="50000"/>
                  </a:schemeClr>
                </a:solidFill>
              </a:rPr>
              <a:t>Fruits, Nuts &amp; Vegetables</a:t>
            </a:r>
          </a:p>
        </p:txBody>
      </p:sp>
      <p:sp>
        <p:nvSpPr>
          <p:cNvPr id="25" name="TextBox 24">
            <a:extLst>
              <a:ext uri="{FF2B5EF4-FFF2-40B4-BE49-F238E27FC236}">
                <a16:creationId xmlns:a16="http://schemas.microsoft.com/office/drawing/2014/main" id="{58193202-5BC2-7CA5-2B6C-7E52BEC0A591}"/>
              </a:ext>
            </a:extLst>
          </p:cNvPr>
          <p:cNvSpPr txBox="1"/>
          <p:nvPr/>
        </p:nvSpPr>
        <p:spPr>
          <a:xfrm>
            <a:off x="648068" y="6099509"/>
            <a:ext cx="1129772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0000"/>
                </a:solidFill>
                <a:effectLst/>
                <a:uLnTx/>
                <a:uFillTx/>
                <a:ea typeface="+mn-ea"/>
                <a:cs typeface="+mn-cs"/>
              </a:rPr>
              <a:t>*</a:t>
            </a:r>
            <a:r>
              <a:rPr kumimoji="0" lang="en-US" sz="1800" b="0" i="0" u="none" strike="noStrike" kern="1200" cap="none" spc="0" normalizeH="0" baseline="0" noProof="0">
                <a:ln>
                  <a:noFill/>
                </a:ln>
                <a:solidFill>
                  <a:srgbClr val="0F6FC6">
                    <a:lumMod val="50000"/>
                  </a:srgbClr>
                </a:solidFill>
                <a:effectLst/>
                <a:uLnTx/>
                <a:uFillTx/>
                <a:ea typeface="+mn-ea"/>
                <a:cs typeface="+mn-cs"/>
              </a:rPr>
              <a:t>Preliminary staff estimate – actual results will be quantified during project measurement &amp; verification</a:t>
            </a:r>
            <a:r>
              <a:rPr kumimoji="0" lang="en-US" sz="1800" b="0" i="0" u="none" strike="noStrike" kern="1200" cap="none" spc="0" normalizeH="0" baseline="0" noProof="0">
                <a:ln>
                  <a:noFill/>
                </a:ln>
                <a:solidFill>
                  <a:srgbClr val="0F6FC6">
                    <a:lumMod val="50000"/>
                  </a:srgbClr>
                </a:solidFill>
                <a:effectLst/>
                <a:uLnTx/>
                <a:uFillTx/>
                <a:ea typeface="+mn-ea"/>
                <a:cs typeface="Segoe UI"/>
              </a:rPr>
              <a:t>​.</a:t>
            </a:r>
            <a:endParaRPr kumimoji="0" lang="en-US" sz="1800" b="0" i="0" u="none" strike="noStrike" kern="1200" cap="none" spc="0" normalizeH="0" baseline="0" noProof="0">
              <a:ln>
                <a:noFill/>
              </a:ln>
              <a:solidFill>
                <a:srgbClr val="0F6FC6">
                  <a:lumMod val="50000"/>
                </a:srgbClr>
              </a:solidFill>
              <a:effectLst/>
              <a:uLnTx/>
              <a:uFillTx/>
              <a:ea typeface="+mn-ea"/>
              <a:cs typeface="+mn-cs"/>
            </a:endParaRPr>
          </a:p>
        </p:txBody>
      </p:sp>
      <p:sp>
        <p:nvSpPr>
          <p:cNvPr id="24" name="Slide Number Placeholder 4">
            <a:extLst>
              <a:ext uri="{FF2B5EF4-FFF2-40B4-BE49-F238E27FC236}">
                <a16:creationId xmlns:a16="http://schemas.microsoft.com/office/drawing/2014/main" id="{D51F0329-A661-4D07-BA41-850D6E61426D}"/>
              </a:ext>
            </a:extLst>
          </p:cNvPr>
          <p:cNvSpPr>
            <a:spLocks noGrp="1"/>
          </p:cNvSpPr>
          <p:nvPr>
            <p:ph type="sldNum" sz="quarter" idx="4"/>
          </p:nvPr>
        </p:nvSpPr>
        <p:spPr>
          <a:xfrm>
            <a:off x="8610600" y="6463236"/>
            <a:ext cx="2743200" cy="365125"/>
          </a:xfrm>
          <a:prstGeom prst="rect">
            <a:avLst/>
          </a:prstGeom>
        </p:spPr>
        <p:txBody>
          <a:bodyPr vert="horz" lIns="91440" tIns="45720" rIns="91440" bIns="45720" rtlCol="0" anchor="ctr"/>
          <a:lstStyle>
            <a:defPPr>
              <a:defRPr lang="en-US"/>
            </a:defPPr>
            <a:lvl1pPr marL="0" algn="r" defTabSz="914377" rtl="0" eaLnBrk="1" latinLnBrk="0" hangingPunct="1">
              <a:defRPr sz="1200" kern="1200">
                <a:solidFill>
                  <a:schemeClr val="bg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defRPr/>
            </a:pPr>
            <a:fld id="{005C4985-ACD0-2B4C-8981-36243250F268}" type="slidenum">
              <a:rPr lang="en-US" smtClean="0">
                <a:solidFill>
                  <a:prstClr val="black">
                    <a:tint val="75000"/>
                  </a:prstClr>
                </a:solidFill>
              </a:rPr>
              <a:pPr>
                <a:defRPr/>
              </a:pPr>
              <a:t>5</a:t>
            </a:fld>
            <a:endParaRPr lang="en-US">
              <a:solidFill>
                <a:srgbClr val="8F9290"/>
              </a:solidFill>
            </a:endParaRPr>
          </a:p>
        </p:txBody>
      </p:sp>
    </p:spTree>
    <p:extLst>
      <p:ext uri="{BB962C8B-B14F-4D97-AF65-F5344CB8AC3E}">
        <p14:creationId xmlns:p14="http://schemas.microsoft.com/office/powerpoint/2010/main" val="2281252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9011" y="149750"/>
            <a:ext cx="9953978" cy="1038840"/>
          </a:xfrm>
        </p:spPr>
        <p:txBody>
          <a:bodyPr>
            <a:normAutofit/>
          </a:bodyPr>
          <a:lstStyle/>
          <a:p>
            <a:r>
              <a:rPr lang="en-US"/>
              <a:t>Current FPIP Project Locations</a:t>
            </a:r>
          </a:p>
        </p:txBody>
      </p:sp>
      <p:graphicFrame>
        <p:nvGraphicFramePr>
          <p:cNvPr id="21" name="Chart 20" descr="54 Unique Project Sites displayed in a circle chart. 26% in Northern California, 44% in Central Valley, and 30% Southern California.">
            <a:extLst>
              <a:ext uri="{FF2B5EF4-FFF2-40B4-BE49-F238E27FC236}">
                <a16:creationId xmlns:a16="http://schemas.microsoft.com/office/drawing/2014/main" id="{B4194B97-B6CE-C667-BD4F-82C1E846E532}"/>
              </a:ext>
            </a:extLst>
          </p:cNvPr>
          <p:cNvGraphicFramePr/>
          <p:nvPr>
            <p:extLst>
              <p:ext uri="{D42A27DB-BD31-4B8C-83A1-F6EECF244321}">
                <p14:modId xmlns:p14="http://schemas.microsoft.com/office/powerpoint/2010/main" val="148155430"/>
              </p:ext>
            </p:extLst>
          </p:nvPr>
        </p:nvGraphicFramePr>
        <p:xfrm>
          <a:off x="195766" y="1233487"/>
          <a:ext cx="5381523" cy="3729430"/>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3DDA8BCF-996D-67C1-95EF-A216B1EBF1F4}"/>
              </a:ext>
            </a:extLst>
          </p:cNvPr>
          <p:cNvSpPr txBox="1"/>
          <p:nvPr/>
        </p:nvSpPr>
        <p:spPr>
          <a:xfrm>
            <a:off x="170818" y="4978182"/>
            <a:ext cx="540647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solidFill>
                  <a:schemeClr val="accent1">
                    <a:lumMod val="50000"/>
                  </a:schemeClr>
                </a:solidFill>
              </a:rPr>
              <a:t>46 project sites (85%) are benefiting a disadvantaged and/or low-income community. </a:t>
            </a:r>
            <a:endParaRPr lang="en-US">
              <a:solidFill>
                <a:schemeClr val="accent1">
                  <a:lumMod val="50000"/>
                </a:schemeClr>
              </a:solidFill>
            </a:endParaRPr>
          </a:p>
        </p:txBody>
      </p:sp>
      <p:pic>
        <p:nvPicPr>
          <p:cNvPr id="1026" name="Picture 2" descr="Location site for FPIP project in California.">
            <a:extLst>
              <a:ext uri="{FF2B5EF4-FFF2-40B4-BE49-F238E27FC236}">
                <a16:creationId xmlns:a16="http://schemas.microsoft.com/office/drawing/2014/main" id="{5C7A2D32-23C8-1332-4BF1-B60C0E5F2F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43117" y="1233487"/>
            <a:ext cx="5148943" cy="5310207"/>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4"/>
          </p:nvPr>
        </p:nvSpPr>
        <p:spPr/>
        <p:txBody>
          <a:bodyPr/>
          <a:lstStyle/>
          <a:p>
            <a:fld id="{005C4985-ACD0-2B4C-8981-36243250F268}" type="slidenum">
              <a:rPr lang="en-US" smtClean="0">
                <a:solidFill>
                  <a:schemeClr val="tx1"/>
                </a:solidFill>
              </a:rPr>
              <a:t>6</a:t>
            </a:fld>
            <a:endParaRPr lang="en-US">
              <a:solidFill>
                <a:schemeClr val="tx1"/>
              </a:solidFill>
            </a:endParaRPr>
          </a:p>
        </p:txBody>
      </p:sp>
    </p:spTree>
    <p:extLst>
      <p:ext uri="{BB962C8B-B14F-4D97-AF65-F5344CB8AC3E}">
        <p14:creationId xmlns:p14="http://schemas.microsoft.com/office/powerpoint/2010/main" val="31180251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731E8-8AA6-5108-DF66-BA515E311F90}"/>
              </a:ext>
            </a:extLst>
          </p:cNvPr>
          <p:cNvSpPr>
            <a:spLocks noGrp="1"/>
          </p:cNvSpPr>
          <p:nvPr>
            <p:ph type="title"/>
          </p:nvPr>
        </p:nvSpPr>
        <p:spPr/>
        <p:txBody>
          <a:bodyPr/>
          <a:lstStyle/>
          <a:p>
            <a:r>
              <a:rPr lang="en-US"/>
              <a:t>Program Background</a:t>
            </a:r>
          </a:p>
        </p:txBody>
      </p:sp>
      <p:graphicFrame>
        <p:nvGraphicFramePr>
          <p:cNvPr id="4" name="Table 5">
            <a:extLst>
              <a:ext uri="{FF2B5EF4-FFF2-40B4-BE49-F238E27FC236}">
                <a16:creationId xmlns:a16="http://schemas.microsoft.com/office/drawing/2014/main" id="{0EF57A5F-0AC1-5D02-8FB0-7169A329A03A}"/>
              </a:ext>
            </a:extLst>
          </p:cNvPr>
          <p:cNvGraphicFramePr>
            <a:graphicFrameLocks noGrp="1"/>
          </p:cNvGraphicFramePr>
          <p:nvPr>
            <p:extLst>
              <p:ext uri="{D42A27DB-BD31-4B8C-83A1-F6EECF244321}">
                <p14:modId xmlns:p14="http://schemas.microsoft.com/office/powerpoint/2010/main" val="72977395"/>
              </p:ext>
            </p:extLst>
          </p:nvPr>
        </p:nvGraphicFramePr>
        <p:xfrm>
          <a:off x="637309" y="1275906"/>
          <a:ext cx="10598725" cy="4989708"/>
        </p:xfrm>
        <a:graphic>
          <a:graphicData uri="http://schemas.openxmlformats.org/drawingml/2006/table">
            <a:tbl>
              <a:tblPr firstRow="1" bandRow="1">
                <a:tableStyleId>{2D5ABB26-0587-4C30-8999-92F81FD0307C}</a:tableStyleId>
              </a:tblPr>
              <a:tblGrid>
                <a:gridCol w="3140574">
                  <a:extLst>
                    <a:ext uri="{9D8B030D-6E8A-4147-A177-3AD203B41FA5}">
                      <a16:colId xmlns:a16="http://schemas.microsoft.com/office/drawing/2014/main" val="364131667"/>
                    </a:ext>
                  </a:extLst>
                </a:gridCol>
                <a:gridCol w="3925243">
                  <a:extLst>
                    <a:ext uri="{9D8B030D-6E8A-4147-A177-3AD203B41FA5}">
                      <a16:colId xmlns:a16="http://schemas.microsoft.com/office/drawing/2014/main" val="1836175918"/>
                    </a:ext>
                  </a:extLst>
                </a:gridCol>
                <a:gridCol w="3532908">
                  <a:extLst>
                    <a:ext uri="{9D8B030D-6E8A-4147-A177-3AD203B41FA5}">
                      <a16:colId xmlns:a16="http://schemas.microsoft.com/office/drawing/2014/main" val="1375637404"/>
                    </a:ext>
                  </a:extLst>
                </a:gridCol>
              </a:tblGrid>
              <a:tr h="501965">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800" b="1" kern="1200">
                          <a:solidFill>
                            <a:schemeClr val="accent1">
                              <a:lumMod val="50000"/>
                            </a:schemeClr>
                          </a:solidFill>
                          <a:latin typeface="+mn-lt"/>
                          <a:ea typeface="+mn-ea"/>
                          <a:cs typeface="+mn-cs"/>
                        </a:rPr>
                        <a:t>PROGRAM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Existing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Proposed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94884529"/>
                  </a:ext>
                </a:extLst>
              </a:tr>
              <a:tr h="501965">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800" b="1" kern="1200">
                          <a:solidFill>
                            <a:schemeClr val="accent1">
                              <a:lumMod val="50000"/>
                            </a:schemeClr>
                          </a:solidFill>
                          <a:latin typeface="+mn-lt"/>
                          <a:ea typeface="+mn-ea"/>
                          <a:cs typeface="+mn-cs"/>
                        </a:rPr>
                        <a:t>POLICY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AB 109 &amp; SB 856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AB 209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8872578"/>
                  </a:ext>
                </a:extLst>
              </a:tr>
              <a:tr h="768609">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800" b="1" kern="1200">
                          <a:solidFill>
                            <a:schemeClr val="accent1">
                              <a:lumMod val="50000"/>
                            </a:schemeClr>
                          </a:solidFill>
                          <a:latin typeface="+mn-lt"/>
                          <a:ea typeface="+mn-ea"/>
                          <a:cs typeface="+mn-cs"/>
                        </a:rPr>
                        <a:t>FUNDING SOURCE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California Climate Investment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Governor's General Budget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52742035"/>
                  </a:ext>
                </a:extLst>
              </a:tr>
              <a:tr h="768609">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800" b="1" kern="1200">
                          <a:solidFill>
                            <a:schemeClr val="accent1">
                              <a:lumMod val="50000"/>
                            </a:schemeClr>
                          </a:solidFill>
                          <a:latin typeface="+mn-lt"/>
                          <a:ea typeface="+mn-ea"/>
                          <a:cs typeface="+mn-cs"/>
                        </a:rPr>
                        <a:t>AMOUNT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$117.8M </a:t>
                      </a:r>
                    </a:p>
                    <a:p>
                      <a:pPr algn="ctr"/>
                      <a:r>
                        <a:rPr lang="en-US" sz="1800" b="0" kern="1200">
                          <a:solidFill>
                            <a:schemeClr val="accent1">
                              <a:lumMod val="50000"/>
                            </a:schemeClr>
                          </a:solidFill>
                          <a:latin typeface="+mn-lt"/>
                          <a:ea typeface="+mn-ea"/>
                          <a:cs typeface="+mn-cs"/>
                        </a:rPr>
                        <a:t>(no funding remaining)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kern="1200">
                          <a:solidFill>
                            <a:schemeClr val="accent1">
                              <a:lumMod val="50000"/>
                            </a:schemeClr>
                          </a:solidFill>
                          <a:latin typeface="+mn-lt"/>
                          <a:ea typeface="+mn-ea"/>
                          <a:cs typeface="+mn-cs"/>
                        </a:rPr>
                        <a:t>$25M (current)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kern="1200">
                          <a:solidFill>
                            <a:schemeClr val="accent1">
                              <a:lumMod val="50000"/>
                            </a:schemeClr>
                          </a:solidFill>
                          <a:latin typeface="+mn-lt"/>
                          <a:ea typeface="+mn-ea"/>
                          <a:cs typeface="+mn-cs"/>
                        </a:rPr>
                        <a:t>$40M (planned in next FY)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80709640"/>
                  </a:ext>
                </a:extLst>
              </a:tr>
              <a:tr h="711200">
                <a:tc>
                  <a:txBody>
                    <a:bodyPr/>
                    <a:lstStyle/>
                    <a:p>
                      <a:pPr marL="0" marR="0" lvl="0" indent="0" algn="r" defTabSz="914400" rtl="0">
                        <a:lnSpc>
                          <a:spcPct val="100000"/>
                        </a:lnSpc>
                        <a:spcBef>
                          <a:spcPts val="0"/>
                        </a:spcBef>
                        <a:spcAft>
                          <a:spcPts val="0"/>
                        </a:spcAft>
                        <a:buClrTx/>
                        <a:buSzTx/>
                        <a:buFontTx/>
                        <a:buNone/>
                        <a:tabLst/>
                        <a:defRPr/>
                      </a:pPr>
                      <a:r>
                        <a:rPr lang="en-US" sz="1800" b="1" kern="1200">
                          <a:solidFill>
                            <a:schemeClr val="accent1">
                              <a:lumMod val="50000"/>
                            </a:schemeClr>
                          </a:solidFill>
                          <a:latin typeface="+mn-lt"/>
                          <a:ea typeface="+mn-ea"/>
                          <a:cs typeface="+mn-cs"/>
                        </a:rPr>
                        <a:t>REPORTING</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a:lnSpc>
                          <a:spcPct val="100000"/>
                        </a:lnSpc>
                        <a:spcBef>
                          <a:spcPts val="0"/>
                        </a:spcBef>
                        <a:spcAft>
                          <a:spcPts val="0"/>
                        </a:spcAft>
                        <a:buClrTx/>
                        <a:buSzTx/>
                        <a:buFontTx/>
                        <a:buNone/>
                        <a:tabLst/>
                        <a:defRPr/>
                      </a:pPr>
                      <a:r>
                        <a:rPr lang="en-US" sz="1800" b="0" kern="1200">
                          <a:solidFill>
                            <a:schemeClr val="accent1">
                              <a:lumMod val="50000"/>
                            </a:schemeClr>
                          </a:solidFill>
                          <a:latin typeface="+mn-lt"/>
                          <a:ea typeface="+mn-ea"/>
                          <a:cs typeface="+mn-cs"/>
                        </a:rPr>
                        <a:t>CARB</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lvl="0" algn="ctr">
                        <a:buNone/>
                      </a:pPr>
                      <a:r>
                        <a:rPr lang="en-US" sz="1800" b="0" kern="1200">
                          <a:solidFill>
                            <a:schemeClr val="accent1">
                              <a:lumMod val="50000"/>
                            </a:schemeClr>
                          </a:solidFill>
                          <a:latin typeface="+mn-lt"/>
                          <a:ea typeface="+mn-ea"/>
                          <a:cs typeface="+mn-cs"/>
                        </a:rPr>
                        <a:t>CEC (Legislature)</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61118523"/>
                  </a:ext>
                </a:extLst>
              </a:tr>
              <a:tr h="1427416">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800" b="1" kern="1200">
                          <a:solidFill>
                            <a:schemeClr val="accent1">
                              <a:lumMod val="50000"/>
                            </a:schemeClr>
                          </a:solidFill>
                          <a:latin typeface="+mn-lt"/>
                          <a:ea typeface="+mn-ea"/>
                          <a:cs typeface="+mn-cs"/>
                        </a:rPr>
                        <a:t>FOCUS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kern="1200">
                          <a:solidFill>
                            <a:schemeClr val="accent1">
                              <a:lumMod val="50000"/>
                            </a:schemeClr>
                          </a:solidFill>
                          <a:latin typeface="+mn-lt"/>
                          <a:ea typeface="+mn-ea"/>
                          <a:cs typeface="+mn-cs"/>
                        </a:rPr>
                        <a:t>Reduce GHG emissions</a:t>
                      </a:r>
                    </a:p>
                    <a:p>
                      <a:pPr algn="ctr"/>
                      <a:endParaRPr lang="en-US" sz="1800" b="0" kern="1200">
                        <a:solidFill>
                          <a:schemeClr val="accent1">
                            <a:lumMod val="50000"/>
                          </a:schemeClr>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Maximize reduction of GHG emissions, provide benefits to the electrical grid, reduce air pollution in under-resourced communities</a:t>
                      </a:r>
                    </a:p>
                    <a:p>
                      <a:pPr algn="ctr"/>
                      <a:endParaRPr lang="en-US" sz="1800" b="0" kern="1200">
                        <a:solidFill>
                          <a:schemeClr val="accent1">
                            <a:lumMod val="50000"/>
                          </a:schemeClr>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20295998"/>
                  </a:ext>
                </a:extLst>
              </a:tr>
            </a:tbl>
          </a:graphicData>
        </a:graphic>
      </p:graphicFrame>
      <p:sp>
        <p:nvSpPr>
          <p:cNvPr id="5" name="Slide Number Placeholder 4">
            <a:extLst>
              <a:ext uri="{FF2B5EF4-FFF2-40B4-BE49-F238E27FC236}">
                <a16:creationId xmlns:a16="http://schemas.microsoft.com/office/drawing/2014/main" id="{A0499A1D-FCB0-69DC-737E-C08B3589E786}"/>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5C4985-ACD0-2B4C-8981-36243250F268}" type="slidenum">
              <a:rPr kumimoji="0" lang="en-US" sz="1200" b="0" i="0" u="none" strike="noStrike" kern="1200" cap="none" spc="0" normalizeH="0" baseline="0" noProof="0" smtClean="0">
                <a:ln>
                  <a:noFill/>
                </a:ln>
                <a:solidFill>
                  <a:schemeClr val="tx1"/>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lang="en-US">
              <a:solidFill>
                <a:schemeClr val="tx1"/>
              </a:solidFill>
            </a:endParaRPr>
          </a:p>
        </p:txBody>
      </p:sp>
    </p:spTree>
    <p:extLst>
      <p:ext uri="{BB962C8B-B14F-4D97-AF65-F5344CB8AC3E}">
        <p14:creationId xmlns:p14="http://schemas.microsoft.com/office/powerpoint/2010/main" val="26367203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9BB437A7-FDEC-AD78-62E6-EE2D42E3898F}"/>
              </a:ext>
            </a:extLst>
          </p:cNvPr>
          <p:cNvSpPr txBox="1">
            <a:spLocks noGrp="1"/>
          </p:cNvSpPr>
          <p:nvPr>
            <p:ph type="title" idx="4294967295"/>
          </p:nvPr>
        </p:nvSpPr>
        <p:spPr>
          <a:xfrm>
            <a:off x="1234421" y="188293"/>
            <a:ext cx="10515600" cy="902514"/>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a:lstStyle>
          <a:p>
            <a:pPr>
              <a:defRPr/>
            </a:pPr>
            <a:r>
              <a:rPr kumimoji="0" lang="en-US" sz="4400" b="0" i="0" u="none" strike="noStrike" kern="1200" cap="none" spc="0" normalizeH="0" baseline="0" noProof="0">
                <a:ln>
                  <a:noFill/>
                </a:ln>
                <a:effectLst/>
                <a:uLnTx/>
                <a:uFillTx/>
                <a:latin typeface="+mj-lt"/>
                <a:ea typeface="+mj-ea"/>
                <a:cs typeface="+mj-cs"/>
              </a:rPr>
              <a:t>New </a:t>
            </a:r>
            <a:r>
              <a:rPr lang="en-US"/>
              <a:t>AB 209 Requirements</a:t>
            </a:r>
            <a:endParaRPr lang="en-US" sz="4400" b="0" i="0" u="none" strike="noStrike" kern="1200" cap="none" spc="0" normalizeH="0" baseline="0" noProof="0">
              <a:ln>
                <a:noFill/>
              </a:ln>
              <a:effectLst/>
              <a:uLnTx/>
              <a:uFillTx/>
              <a:latin typeface="+mj-lt"/>
            </a:endParaRPr>
          </a:p>
        </p:txBody>
      </p:sp>
      <p:sp>
        <p:nvSpPr>
          <p:cNvPr id="6" name="Content Placeholder 2">
            <a:extLst>
              <a:ext uri="{FF2B5EF4-FFF2-40B4-BE49-F238E27FC236}">
                <a16:creationId xmlns:a16="http://schemas.microsoft.com/office/drawing/2014/main" id="{B7FDB3AD-CB59-DE2F-1028-1D539123F5C5}"/>
              </a:ext>
            </a:extLst>
          </p:cNvPr>
          <p:cNvSpPr>
            <a:spLocks noGrp="1"/>
          </p:cNvSpPr>
          <p:nvPr>
            <p:ph idx="4294967295"/>
          </p:nvPr>
        </p:nvSpPr>
        <p:spPr>
          <a:xfrm>
            <a:off x="609600" y="1403927"/>
            <a:ext cx="10982632" cy="4957544"/>
          </a:xfrm>
        </p:spPr>
        <p:txBody>
          <a:bodyPr vert="horz" lIns="91440" tIns="45720" rIns="91440" bIns="45720" rtlCol="0" anchor="t">
            <a:normAutofit/>
          </a:bodyPr>
          <a:lstStyle/>
          <a:p>
            <a:pPr marL="0" indent="0" eaLnBrk="1" hangingPunct="1">
              <a:lnSpc>
                <a:spcPct val="90000"/>
              </a:lnSpc>
              <a:buNone/>
            </a:pPr>
            <a:r>
              <a:rPr lang="en-US" sz="2400"/>
              <a:t>Provide financial incentives for the implementation of eligible projects at eligible industrial facilities.</a:t>
            </a:r>
            <a:endParaRPr lang="en-US" sz="2400">
              <a:cs typeface="Arial"/>
            </a:endParaRPr>
          </a:p>
          <a:p>
            <a:pPr lvl="1">
              <a:spcBef>
                <a:spcPts val="0"/>
              </a:spcBef>
            </a:pPr>
            <a:r>
              <a:rPr lang="en-US"/>
              <a:t>Eligible facility: facilities that are directly involved in food production and processing, and related support facilities.</a:t>
            </a:r>
            <a:endParaRPr lang="en-US">
              <a:cs typeface="Arial"/>
            </a:endParaRPr>
          </a:p>
          <a:p>
            <a:pPr lvl="1">
              <a:spcBef>
                <a:spcPts val="0"/>
              </a:spcBef>
            </a:pPr>
            <a:r>
              <a:rPr lang="en-US"/>
              <a:t>Eligible project: advanced technologies and equipment: enhance electric grid reliability, electrify processes, energy storage and renewable energy, energy efficiency, novel decarbonization technologies. Projects to exceed compliance requirements.</a:t>
            </a:r>
            <a:endParaRPr lang="en-US">
              <a:cs typeface="Arial"/>
            </a:endParaRPr>
          </a:p>
          <a:p>
            <a:pPr marL="0" indent="0">
              <a:buNone/>
            </a:pPr>
            <a:r>
              <a:rPr lang="en-US" sz="2400"/>
              <a:t>Preference focus on projects</a:t>
            </a:r>
            <a:r>
              <a:rPr lang="en-US"/>
              <a:t> that can do at least one of the following:</a:t>
            </a:r>
            <a:endParaRPr lang="en-US">
              <a:cs typeface="Arial"/>
            </a:endParaRPr>
          </a:p>
          <a:p>
            <a:pPr lvl="1">
              <a:spcBef>
                <a:spcPts val="0"/>
              </a:spcBef>
            </a:pPr>
            <a:r>
              <a:rPr lang="en-US"/>
              <a:t>Provide benefits to the electric grid (</a:t>
            </a:r>
            <a:r>
              <a:rPr lang="en-US" i="1"/>
              <a:t>prioritize projects reducing demand during net peak periods</a:t>
            </a:r>
            <a:r>
              <a:rPr lang="en-US"/>
              <a:t>)</a:t>
            </a:r>
            <a:endParaRPr lang="en-US">
              <a:cs typeface="Arial"/>
            </a:endParaRPr>
          </a:p>
          <a:p>
            <a:pPr lvl="1">
              <a:spcBef>
                <a:spcPts val="0"/>
              </a:spcBef>
            </a:pPr>
            <a:r>
              <a:rPr lang="en-US"/>
              <a:t>Maximize reductions of GHG emissions</a:t>
            </a:r>
            <a:endParaRPr lang="en-US">
              <a:cs typeface="Arial"/>
            </a:endParaRPr>
          </a:p>
          <a:p>
            <a:pPr lvl="1">
              <a:spcBef>
                <a:spcPts val="0"/>
              </a:spcBef>
            </a:pPr>
            <a:r>
              <a:rPr lang="en-US"/>
              <a:t>Reduce air pollution in under-resourced communities</a:t>
            </a:r>
            <a:endParaRPr lang="en-US">
              <a:cs typeface="Arial"/>
            </a:endParaRPr>
          </a:p>
          <a:p>
            <a:pPr fontAlgn="base"/>
            <a:endParaRPr lang="en-US" sz="3600"/>
          </a:p>
          <a:p>
            <a:pPr fontAlgn="base"/>
            <a:endParaRPr lang="en-US" sz="3200"/>
          </a:p>
          <a:p>
            <a:pPr fontAlgn="base"/>
            <a:endParaRPr lang="en-US" sz="3200"/>
          </a:p>
          <a:p>
            <a:pPr fontAlgn="base"/>
            <a:endParaRPr lang="en-US" sz="3200"/>
          </a:p>
        </p:txBody>
      </p:sp>
      <p:sp>
        <p:nvSpPr>
          <p:cNvPr id="4" name="Slide Number Placeholder 3">
            <a:extLst>
              <a:ext uri="{FF2B5EF4-FFF2-40B4-BE49-F238E27FC236}">
                <a16:creationId xmlns:a16="http://schemas.microsoft.com/office/drawing/2014/main" id="{AE6AC488-F37F-40E9-8444-7F6B8B4E843E}"/>
              </a:ext>
            </a:extLst>
          </p:cNvPr>
          <p:cNvSpPr>
            <a:spLocks noGrp="1"/>
          </p:cNvSpPr>
          <p:nvPr>
            <p:ph type="sldNum" sz="quarter" idx="12"/>
          </p:nvPr>
        </p:nvSpPr>
        <p:spPr/>
        <p:txBody>
          <a:bodyPr/>
          <a:lstStyle/>
          <a:p>
            <a:fld id="{005C4985-ACD0-2B4C-8981-36243250F268}" type="slidenum">
              <a:rPr lang="en-US" smtClean="0"/>
              <a:t>8</a:t>
            </a:fld>
            <a:endParaRPr lang="en-US"/>
          </a:p>
        </p:txBody>
      </p:sp>
    </p:spTree>
    <p:extLst>
      <p:ext uri="{BB962C8B-B14F-4D97-AF65-F5344CB8AC3E}">
        <p14:creationId xmlns:p14="http://schemas.microsoft.com/office/powerpoint/2010/main" val="26053426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28A8E88C-A79A-A466-5DDA-2C224FCC15C1}"/>
              </a:ext>
            </a:extLst>
          </p:cNvPr>
          <p:cNvSpPr>
            <a:spLocks noGrp="1"/>
          </p:cNvSpPr>
          <p:nvPr>
            <p:ph type="title"/>
          </p:nvPr>
        </p:nvSpPr>
        <p:spPr/>
        <p:txBody>
          <a:bodyPr/>
          <a:lstStyle/>
          <a:p>
            <a:r>
              <a:rPr lang="en-US"/>
              <a:t>Proposed Changes</a:t>
            </a:r>
          </a:p>
        </p:txBody>
      </p:sp>
      <p:sp>
        <p:nvSpPr>
          <p:cNvPr id="3" name="Content Placeholder 2">
            <a:extLst>
              <a:ext uri="{FF2B5EF4-FFF2-40B4-BE49-F238E27FC236}">
                <a16:creationId xmlns:a16="http://schemas.microsoft.com/office/drawing/2014/main" id="{760609A2-B7D5-39F0-4093-64BB3B6735DA}"/>
              </a:ext>
            </a:extLst>
          </p:cNvPr>
          <p:cNvSpPr>
            <a:spLocks noGrp="1"/>
          </p:cNvSpPr>
          <p:nvPr>
            <p:ph idx="1"/>
          </p:nvPr>
        </p:nvSpPr>
        <p:spPr>
          <a:xfrm>
            <a:off x="654518" y="1607419"/>
            <a:ext cx="10699282" cy="4569544"/>
          </a:xfrm>
        </p:spPr>
        <p:txBody>
          <a:bodyPr>
            <a:normAutofit/>
          </a:bodyPr>
          <a:lstStyle/>
          <a:p>
            <a:pPr marL="1028700" indent="-571500" fontAlgn="base">
              <a:spcBef>
                <a:spcPts val="1200"/>
              </a:spcBef>
              <a:defRPr/>
            </a:pPr>
            <a:r>
              <a:rPr lang="en-US" sz="3600">
                <a:ea typeface="+mn-lt"/>
                <a:cs typeface="+mn-lt"/>
              </a:rPr>
              <a:t>Eligible Industries (Applicants)</a:t>
            </a:r>
          </a:p>
          <a:p>
            <a:pPr marL="1028700" indent="-571500" fontAlgn="base">
              <a:spcBef>
                <a:spcPts val="1200"/>
              </a:spcBef>
              <a:defRPr/>
            </a:pPr>
            <a:r>
              <a:rPr lang="en-US" sz="3600">
                <a:ea typeface="+mn-lt"/>
                <a:cs typeface="+mn-lt"/>
              </a:rPr>
              <a:t>Funding Requirements </a:t>
            </a:r>
          </a:p>
          <a:p>
            <a:pPr marL="1485900" lvl="2" indent="-571500" fontAlgn="base">
              <a:spcBef>
                <a:spcPts val="1200"/>
              </a:spcBef>
              <a:defRPr/>
            </a:pPr>
            <a:r>
              <a:rPr lang="en-US" sz="3600">
                <a:ea typeface="+mn-lt"/>
                <a:cs typeface="+mn-lt"/>
              </a:rPr>
              <a:t>Tier Structure</a:t>
            </a:r>
          </a:p>
          <a:p>
            <a:pPr marL="1485900" lvl="2" indent="-571500" fontAlgn="base">
              <a:spcBef>
                <a:spcPts val="1200"/>
              </a:spcBef>
              <a:defRPr/>
            </a:pPr>
            <a:r>
              <a:rPr lang="en-US" sz="3600">
                <a:ea typeface="+mn-lt"/>
                <a:cs typeface="+mn-lt"/>
              </a:rPr>
              <a:t>Match</a:t>
            </a:r>
          </a:p>
          <a:p>
            <a:pPr marL="1485900" lvl="2" indent="-571500" fontAlgn="base">
              <a:spcBef>
                <a:spcPts val="1200"/>
              </a:spcBef>
              <a:defRPr/>
            </a:pPr>
            <a:r>
              <a:rPr lang="en-US" sz="3600">
                <a:ea typeface="+mn-lt"/>
                <a:cs typeface="+mn-lt"/>
              </a:rPr>
              <a:t>Eligible Cost</a:t>
            </a:r>
          </a:p>
          <a:p>
            <a:pPr marL="1028700" indent="-571500" fontAlgn="base">
              <a:spcBef>
                <a:spcPts val="1200"/>
              </a:spcBef>
              <a:defRPr/>
            </a:pPr>
            <a:r>
              <a:rPr lang="en-US" sz="3600">
                <a:ea typeface="+mn-lt"/>
                <a:cs typeface="+mn-lt"/>
              </a:rPr>
              <a:t>Eligible Technologies </a:t>
            </a:r>
          </a:p>
          <a:p>
            <a:pPr marL="1028700" indent="-571500" fontAlgn="base">
              <a:spcBef>
                <a:spcPts val="1200"/>
              </a:spcBef>
              <a:defRPr/>
            </a:pPr>
            <a:r>
              <a:rPr lang="en-US" sz="3600">
                <a:ea typeface="+mn-lt"/>
                <a:cs typeface="+mn-lt"/>
              </a:rPr>
              <a:t>Evaluation Criteria </a:t>
            </a:r>
          </a:p>
        </p:txBody>
      </p:sp>
      <p:sp>
        <p:nvSpPr>
          <p:cNvPr id="6" name="Slide Number Placeholder 5">
            <a:extLst>
              <a:ext uri="{FF2B5EF4-FFF2-40B4-BE49-F238E27FC236}">
                <a16:creationId xmlns:a16="http://schemas.microsoft.com/office/drawing/2014/main" id="{42F0A74F-1A12-C550-550C-F85A91AEC6CD}"/>
              </a:ext>
            </a:extLst>
          </p:cNvPr>
          <p:cNvSpPr>
            <a:spLocks noGrp="1"/>
          </p:cNvSpPr>
          <p:nvPr>
            <p:ph type="sldNum" sz="quarter" idx="12"/>
          </p:nvPr>
        </p:nvSpPr>
        <p:spPr/>
        <p:txBody>
          <a:bodyPr/>
          <a:lstStyle/>
          <a:p>
            <a:fld id="{005C4985-ACD0-2B4C-8981-36243250F268}" type="slidenum">
              <a:rPr lang="en-US" smtClean="0"/>
              <a:t>9</a:t>
            </a:fld>
            <a:endParaRPr lang="en-US"/>
          </a:p>
        </p:txBody>
      </p:sp>
    </p:spTree>
    <p:extLst>
      <p:ext uri="{BB962C8B-B14F-4D97-AF65-F5344CB8AC3E}">
        <p14:creationId xmlns:p14="http://schemas.microsoft.com/office/powerpoint/2010/main" val="17377016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BB190-DA6A-2D01-7840-C5C69B4F168C}"/>
              </a:ext>
            </a:extLst>
          </p:cNvPr>
          <p:cNvSpPr>
            <a:spLocks noGrp="1"/>
          </p:cNvSpPr>
          <p:nvPr>
            <p:ph type="title"/>
          </p:nvPr>
        </p:nvSpPr>
        <p:spPr/>
        <p:txBody>
          <a:bodyPr/>
          <a:lstStyle/>
          <a:p>
            <a:r>
              <a:rPr lang="en-US"/>
              <a:t>Eligible Industries </a:t>
            </a:r>
          </a:p>
        </p:txBody>
      </p:sp>
      <p:sp>
        <p:nvSpPr>
          <p:cNvPr id="3" name="Content Placeholder 2">
            <a:extLst>
              <a:ext uri="{FF2B5EF4-FFF2-40B4-BE49-F238E27FC236}">
                <a16:creationId xmlns:a16="http://schemas.microsoft.com/office/drawing/2014/main" id="{F98E06F9-0F5F-ABB0-AA4A-D70AC957430D}"/>
              </a:ext>
            </a:extLst>
          </p:cNvPr>
          <p:cNvSpPr>
            <a:spLocks noGrp="1"/>
          </p:cNvSpPr>
          <p:nvPr>
            <p:ph sz="half" idx="1"/>
          </p:nvPr>
        </p:nvSpPr>
        <p:spPr>
          <a:xfrm>
            <a:off x="593124" y="1631092"/>
            <a:ext cx="5426676" cy="4545871"/>
          </a:xfrm>
        </p:spPr>
        <p:txBody>
          <a:bodyPr>
            <a:normAutofit fontScale="92500"/>
          </a:bodyPr>
          <a:lstStyle/>
          <a:p>
            <a:pPr marL="0" indent="0" algn="ctr">
              <a:buNone/>
            </a:pPr>
            <a:r>
              <a:rPr lang="en-US" u="sng"/>
              <a:t>Existing Requirements</a:t>
            </a:r>
          </a:p>
          <a:p>
            <a:r>
              <a:rPr lang="en-US"/>
              <a:t>Located in California</a:t>
            </a:r>
          </a:p>
          <a:p>
            <a:r>
              <a:rPr lang="en-US"/>
              <a:t>Must be the food processing facility </a:t>
            </a:r>
            <a:r>
              <a:rPr lang="en-US" i="1"/>
              <a:t>(not subcontractor or technology developer) </a:t>
            </a:r>
          </a:p>
          <a:p>
            <a:r>
              <a:rPr lang="en-US"/>
              <a:t> North American Industry Classification System (NAICS) codes 311 (Food Manufacturing) and 3121 (Beverage Manufacturing)</a:t>
            </a:r>
          </a:p>
          <a:p>
            <a:pPr marL="0" indent="0">
              <a:buNone/>
            </a:pPr>
            <a:endParaRPr lang="en-US"/>
          </a:p>
        </p:txBody>
      </p:sp>
      <p:sp>
        <p:nvSpPr>
          <p:cNvPr id="4" name="Content Placeholder 3">
            <a:extLst>
              <a:ext uri="{FF2B5EF4-FFF2-40B4-BE49-F238E27FC236}">
                <a16:creationId xmlns:a16="http://schemas.microsoft.com/office/drawing/2014/main" id="{F9E63784-601E-51BE-56B3-11C7259870D3}"/>
              </a:ext>
            </a:extLst>
          </p:cNvPr>
          <p:cNvSpPr>
            <a:spLocks noGrp="1"/>
          </p:cNvSpPr>
          <p:nvPr>
            <p:ph sz="half" idx="2"/>
          </p:nvPr>
        </p:nvSpPr>
        <p:spPr>
          <a:xfrm>
            <a:off x="6172199" y="1631092"/>
            <a:ext cx="5426675" cy="4545871"/>
          </a:xfrm>
        </p:spPr>
        <p:txBody>
          <a:bodyPr vert="horz" lIns="91440" tIns="45720" rIns="91440" bIns="45720" rtlCol="0" anchor="t">
            <a:normAutofit fontScale="92500"/>
          </a:bodyPr>
          <a:lstStyle/>
          <a:p>
            <a:pPr marL="0" indent="0" algn="ctr">
              <a:buNone/>
            </a:pPr>
            <a:r>
              <a:rPr lang="en-US" u="sng"/>
              <a:t>Proposed Requirements</a:t>
            </a:r>
          </a:p>
          <a:p>
            <a:r>
              <a:rPr lang="en-US"/>
              <a:t>Located in California</a:t>
            </a:r>
            <a:endParaRPr lang="en-US">
              <a:cs typeface="Arial"/>
            </a:endParaRPr>
          </a:p>
          <a:p>
            <a:r>
              <a:rPr lang="en-US"/>
              <a:t>Must be the food processing facility  </a:t>
            </a:r>
            <a:r>
              <a:rPr lang="en-US" i="1"/>
              <a:t>(not subcontractor or technology developer) </a:t>
            </a:r>
            <a:endParaRPr lang="en-US" i="1">
              <a:cs typeface="Arial"/>
            </a:endParaRPr>
          </a:p>
          <a:p>
            <a:r>
              <a:rPr lang="en-US"/>
              <a:t>North American Industry Classification System (NAICS) codes 311 (Food Manufacturing) and 3121 (Beverage Manufacturing)</a:t>
            </a:r>
            <a:endParaRPr lang="en-US">
              <a:cs typeface="Arial"/>
            </a:endParaRPr>
          </a:p>
          <a:p>
            <a:r>
              <a:rPr lang="en-US"/>
              <a:t>Will consider adding refrigerated warehousing and storage (NAICS code 493120) to eligible facility types, and will consider additional food industry supporting facilities upon request</a:t>
            </a:r>
            <a:endParaRPr lang="en-US">
              <a:cs typeface="Arial"/>
            </a:endParaRPr>
          </a:p>
          <a:p>
            <a:endParaRPr lang="en-US">
              <a:cs typeface="Arial"/>
            </a:endParaRPr>
          </a:p>
          <a:p>
            <a:endParaRPr lang="en-US">
              <a:cs typeface="Arial"/>
            </a:endParaRPr>
          </a:p>
          <a:p>
            <a:endParaRPr lang="en-US">
              <a:cs typeface="Arial"/>
            </a:endParaRPr>
          </a:p>
        </p:txBody>
      </p:sp>
      <p:sp>
        <p:nvSpPr>
          <p:cNvPr id="5" name="Slide Number Placeholder 4">
            <a:extLst>
              <a:ext uri="{FF2B5EF4-FFF2-40B4-BE49-F238E27FC236}">
                <a16:creationId xmlns:a16="http://schemas.microsoft.com/office/drawing/2014/main" id="{ED468F3A-417E-76E2-2117-AEB16005B014}"/>
              </a:ext>
            </a:extLst>
          </p:cNvPr>
          <p:cNvSpPr>
            <a:spLocks noGrp="1"/>
          </p:cNvSpPr>
          <p:nvPr>
            <p:ph type="sldNum" sz="quarter" idx="12"/>
          </p:nvPr>
        </p:nvSpPr>
        <p:spPr/>
        <p:txBody>
          <a:bodyPr/>
          <a:lstStyle/>
          <a:p>
            <a:fld id="{005C4985-ACD0-2B4C-8981-36243250F268}" type="slidenum">
              <a:rPr lang="en-US" smtClean="0"/>
              <a:t>10</a:t>
            </a:fld>
            <a:endParaRPr lang="en-US"/>
          </a:p>
        </p:txBody>
      </p:sp>
    </p:spTree>
    <p:extLst>
      <p:ext uri="{BB962C8B-B14F-4D97-AF65-F5344CB8AC3E}">
        <p14:creationId xmlns:p14="http://schemas.microsoft.com/office/powerpoint/2010/main" val="4016818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40BE7-DF1B-E7CA-0819-19D8A9037731}"/>
              </a:ext>
            </a:extLst>
          </p:cNvPr>
          <p:cNvSpPr>
            <a:spLocks noGrp="1"/>
          </p:cNvSpPr>
          <p:nvPr>
            <p:ph type="title"/>
          </p:nvPr>
        </p:nvSpPr>
        <p:spPr>
          <a:xfrm>
            <a:off x="1189608" y="148830"/>
            <a:ext cx="10599198" cy="1038840"/>
          </a:xfrm>
        </p:spPr>
        <p:txBody>
          <a:bodyPr/>
          <a:lstStyle/>
          <a:p>
            <a:r>
              <a:rPr lang="en-US"/>
              <a:t>Funding Requirements</a:t>
            </a:r>
          </a:p>
        </p:txBody>
      </p:sp>
      <p:graphicFrame>
        <p:nvGraphicFramePr>
          <p:cNvPr id="3" name="Table 5">
            <a:extLst>
              <a:ext uri="{FF2B5EF4-FFF2-40B4-BE49-F238E27FC236}">
                <a16:creationId xmlns:a16="http://schemas.microsoft.com/office/drawing/2014/main" id="{F85D4FB9-D892-A1CD-1FF8-3C87A8B7A62E}"/>
              </a:ext>
            </a:extLst>
          </p:cNvPr>
          <p:cNvGraphicFramePr>
            <a:graphicFrameLocks noGrp="1"/>
          </p:cNvGraphicFramePr>
          <p:nvPr>
            <p:extLst>
              <p:ext uri="{D42A27DB-BD31-4B8C-83A1-F6EECF244321}">
                <p14:modId xmlns:p14="http://schemas.microsoft.com/office/powerpoint/2010/main" val="2038196334"/>
              </p:ext>
            </p:extLst>
          </p:nvPr>
        </p:nvGraphicFramePr>
        <p:xfrm>
          <a:off x="637309" y="1275910"/>
          <a:ext cx="10956380" cy="4918141"/>
        </p:xfrm>
        <a:graphic>
          <a:graphicData uri="http://schemas.openxmlformats.org/drawingml/2006/table">
            <a:tbl>
              <a:tblPr firstRow="1" bandRow="1">
                <a:tableStyleId>{2D5ABB26-0587-4C30-8999-92F81FD0307C}</a:tableStyleId>
              </a:tblPr>
              <a:tblGrid>
                <a:gridCol w="3318003">
                  <a:extLst>
                    <a:ext uri="{9D8B030D-6E8A-4147-A177-3AD203B41FA5}">
                      <a16:colId xmlns:a16="http://schemas.microsoft.com/office/drawing/2014/main" val="364131667"/>
                    </a:ext>
                  </a:extLst>
                </a:gridCol>
                <a:gridCol w="2806995">
                  <a:extLst>
                    <a:ext uri="{9D8B030D-6E8A-4147-A177-3AD203B41FA5}">
                      <a16:colId xmlns:a16="http://schemas.microsoft.com/office/drawing/2014/main" val="1836175918"/>
                    </a:ext>
                  </a:extLst>
                </a:gridCol>
                <a:gridCol w="2477386">
                  <a:extLst>
                    <a:ext uri="{9D8B030D-6E8A-4147-A177-3AD203B41FA5}">
                      <a16:colId xmlns:a16="http://schemas.microsoft.com/office/drawing/2014/main" val="3180854284"/>
                    </a:ext>
                  </a:extLst>
                </a:gridCol>
                <a:gridCol w="2353996">
                  <a:extLst>
                    <a:ext uri="{9D8B030D-6E8A-4147-A177-3AD203B41FA5}">
                      <a16:colId xmlns:a16="http://schemas.microsoft.com/office/drawing/2014/main" val="1375637404"/>
                    </a:ext>
                  </a:extLst>
                </a:gridCol>
              </a:tblGrid>
              <a:tr h="350663">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800" b="1" kern="1200">
                          <a:solidFill>
                            <a:schemeClr val="accent1">
                              <a:lumMod val="50000"/>
                            </a:schemeClr>
                          </a:solidFill>
                          <a:latin typeface="+mn-lt"/>
                          <a:ea typeface="+mn-ea"/>
                          <a:cs typeface="+mn-cs"/>
                        </a:rPr>
                        <a:t>PROGRAM</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r>
                        <a:rPr lang="en-US" sz="1800" b="0" kern="1200">
                          <a:solidFill>
                            <a:schemeClr val="accent1">
                              <a:lumMod val="50000"/>
                            </a:schemeClr>
                          </a:solidFill>
                          <a:latin typeface="+mn-lt"/>
                          <a:ea typeface="+mn-ea"/>
                          <a:cs typeface="+mn-cs"/>
                        </a:rPr>
                        <a:t>Existing</a:t>
                      </a:r>
                    </a:p>
                  </a:txBody>
                  <a:tcPr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US" sz="1800" b="0" kern="1200">
                        <a:solidFill>
                          <a:schemeClr val="accent1">
                            <a:lumMod val="50000"/>
                          </a:schemeClr>
                        </a:solidFill>
                        <a:latin typeface="+mn-lt"/>
                        <a:ea typeface="+mn-ea"/>
                        <a:cs typeface="+mn-cs"/>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Proposed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94884529"/>
                  </a:ext>
                </a:extLst>
              </a:tr>
              <a:tr h="590042">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800" b="1" kern="1200">
                          <a:solidFill>
                            <a:schemeClr val="accent1">
                              <a:lumMod val="50000"/>
                            </a:schemeClr>
                          </a:solidFill>
                          <a:latin typeface="+mn-lt"/>
                          <a:ea typeface="+mn-ea"/>
                          <a:cs typeface="+mn-cs"/>
                        </a:rPr>
                        <a:t>TIER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ase"/>
                      <a:r>
                        <a:rPr lang="en-US" sz="1800" b="0" kern="1200">
                          <a:solidFill>
                            <a:schemeClr val="accent1">
                              <a:lumMod val="50000"/>
                            </a:schemeClr>
                          </a:solidFill>
                          <a:latin typeface="+mn-lt"/>
                          <a:ea typeface="+mn-ea"/>
                          <a:cs typeface="+mn-cs"/>
                        </a:rPr>
                        <a:t>Tier 1 – Drop-in technologies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Tier 2 – Emerging technologies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One Group</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8872578"/>
                  </a:ext>
                </a:extLst>
              </a:tr>
              <a:tr h="590042">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800" b="1" kern="1200">
                          <a:solidFill>
                            <a:schemeClr val="accent1">
                              <a:lumMod val="50000"/>
                            </a:schemeClr>
                          </a:solidFill>
                          <a:latin typeface="+mn-lt"/>
                          <a:ea typeface="+mn-ea"/>
                          <a:cs typeface="+mn-cs"/>
                        </a:rPr>
                        <a:t>GRANT AWARD SIZE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ase"/>
                      <a:r>
                        <a:rPr lang="en-US" sz="1800" b="0" kern="1200">
                          <a:solidFill>
                            <a:schemeClr val="accent1">
                              <a:lumMod val="50000"/>
                            </a:schemeClr>
                          </a:solidFill>
                          <a:latin typeface="+mn-lt"/>
                          <a:ea typeface="+mn-ea"/>
                          <a:cs typeface="+mn-cs"/>
                        </a:rPr>
                        <a:t>$100,000 to​</a:t>
                      </a:r>
                    </a:p>
                    <a:p>
                      <a:pPr algn="ctr" fontAlgn="base"/>
                      <a:r>
                        <a:rPr lang="en-US" sz="1800" b="0" kern="1200">
                          <a:solidFill>
                            <a:schemeClr val="accent1">
                              <a:lumMod val="50000"/>
                            </a:schemeClr>
                          </a:solidFill>
                          <a:latin typeface="+mn-lt"/>
                          <a:ea typeface="+mn-ea"/>
                          <a:cs typeface="+mn-cs"/>
                        </a:rPr>
                        <a:t>$6,000,000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$2,000,000 to $8,000,000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$500,000 to $3,000,000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52742035"/>
                  </a:ext>
                </a:extLst>
              </a:tr>
              <a:tr h="536937">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800" b="1" kern="1200">
                          <a:solidFill>
                            <a:schemeClr val="accent1">
                              <a:lumMod val="50000"/>
                            </a:schemeClr>
                          </a:solidFill>
                          <a:latin typeface="+mn-lt"/>
                          <a:ea typeface="+mn-ea"/>
                          <a:cs typeface="+mn-cs"/>
                        </a:rPr>
                        <a:t>MIN MATCH FUNDING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35% of grant award​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800" b="0" kern="1200">
                          <a:solidFill>
                            <a:schemeClr val="accent1">
                              <a:lumMod val="50000"/>
                            </a:schemeClr>
                          </a:solidFill>
                          <a:latin typeface="+mn-lt"/>
                          <a:ea typeface="+mn-ea"/>
                          <a:cs typeface="+mn-cs"/>
                        </a:rPr>
                        <a:t>15% of grant award​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25% of grant award​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80709640"/>
                  </a:ext>
                </a:extLst>
              </a:tr>
              <a:tr h="842917">
                <a:tc>
                  <a:txBody>
                    <a:bodyPr/>
                    <a:lstStyle/>
                    <a:p>
                      <a:pPr marL="0" marR="0" lvl="0" indent="0" algn="r" rtl="0" eaLnBrk="1" fontAlgn="auto" latinLnBrk="0" hangingPunct="1">
                        <a:lnSpc>
                          <a:spcPct val="100000"/>
                        </a:lnSpc>
                        <a:spcBef>
                          <a:spcPts val="0"/>
                        </a:spcBef>
                        <a:spcAft>
                          <a:spcPts val="0"/>
                        </a:spcAft>
                        <a:buClrTx/>
                        <a:buSzTx/>
                        <a:buFontTx/>
                        <a:buNone/>
                      </a:pPr>
                      <a:r>
                        <a:rPr lang="en-US" sz="1800" b="1" kern="1200">
                          <a:solidFill>
                            <a:schemeClr val="accent1">
                              <a:lumMod val="50000"/>
                            </a:schemeClr>
                          </a:solidFill>
                          <a:latin typeface="+mn-lt"/>
                          <a:ea typeface="+mn-ea"/>
                          <a:cs typeface="+mn-cs"/>
                        </a:rPr>
                        <a:t>ELIGIBLE COSTS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ase"/>
                      <a:r>
                        <a:rPr lang="en-US" sz="1800" b="0" kern="1200">
                          <a:solidFill>
                            <a:schemeClr val="accent1">
                              <a:lumMod val="50000"/>
                            </a:schemeClr>
                          </a:solidFill>
                          <a:latin typeface="+mn-lt"/>
                          <a:ea typeface="+mn-ea"/>
                          <a:cs typeface="+mn-cs"/>
                        </a:rPr>
                        <a:t>Equipment​</a:t>
                      </a:r>
                    </a:p>
                    <a:p>
                      <a:pPr algn="ctr" fontAlgn="base"/>
                      <a:r>
                        <a:rPr lang="en-US" sz="1800" b="0" kern="1200">
                          <a:solidFill>
                            <a:schemeClr val="accent1">
                              <a:lumMod val="50000"/>
                            </a:schemeClr>
                          </a:solidFill>
                          <a:latin typeface="+mn-lt"/>
                          <a:ea typeface="+mn-ea"/>
                          <a:cs typeface="+mn-cs"/>
                        </a:rPr>
                        <a:t>M&amp;V</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fontAlgn="base" latinLnBrk="0" hangingPunct="1"/>
                      <a:r>
                        <a:rPr lang="en-US" sz="1800" b="0" kern="1200">
                          <a:solidFill>
                            <a:schemeClr val="accent1">
                              <a:lumMod val="50000"/>
                            </a:schemeClr>
                          </a:solidFill>
                          <a:latin typeface="+mn-lt"/>
                          <a:ea typeface="+mn-ea"/>
                          <a:cs typeface="+mn-cs"/>
                        </a:rPr>
                        <a:t>Equipment​</a:t>
                      </a:r>
                    </a:p>
                    <a:p>
                      <a:pPr marL="0" algn="ctr" defTabSz="914400" rtl="0" eaLnBrk="1" fontAlgn="base" latinLnBrk="0" hangingPunct="1"/>
                      <a:r>
                        <a:rPr lang="en-US" sz="1800" b="0" kern="1200">
                          <a:solidFill>
                            <a:schemeClr val="accent1">
                              <a:lumMod val="50000"/>
                            </a:schemeClr>
                          </a:solidFill>
                          <a:latin typeface="+mn-lt"/>
                          <a:ea typeface="+mn-ea"/>
                          <a:cs typeface="+mn-cs"/>
                        </a:rPr>
                        <a:t>M&amp;V</a:t>
                      </a:r>
                    </a:p>
                    <a:p>
                      <a:pPr marL="0" algn="ctr" defTabSz="914400" rtl="0" eaLnBrk="1" fontAlgn="base" latinLnBrk="0" hangingPunct="1"/>
                      <a:r>
                        <a:rPr lang="en-US" sz="1800" b="0" kern="1200">
                          <a:solidFill>
                            <a:schemeClr val="accent1">
                              <a:lumMod val="50000"/>
                            </a:schemeClr>
                          </a:solidFill>
                          <a:latin typeface="+mn-lt"/>
                          <a:ea typeface="+mn-ea"/>
                          <a:cs typeface="+mn-cs"/>
                        </a:rPr>
                        <a:t>Design Engineering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ase"/>
                      <a:r>
                        <a:rPr lang="en-US" sz="1800" b="0" kern="1200">
                          <a:solidFill>
                            <a:schemeClr val="accent1">
                              <a:lumMod val="50000"/>
                            </a:schemeClr>
                          </a:solidFill>
                          <a:latin typeface="+mn-lt"/>
                          <a:ea typeface="+mn-ea"/>
                          <a:cs typeface="+mn-cs"/>
                        </a:rPr>
                        <a:t>Equipment​</a:t>
                      </a:r>
                    </a:p>
                    <a:p>
                      <a:pPr algn="ctr" fontAlgn="base"/>
                      <a:r>
                        <a:rPr lang="en-US" sz="1800" b="0" kern="1200">
                          <a:solidFill>
                            <a:schemeClr val="accent1">
                              <a:lumMod val="50000"/>
                            </a:schemeClr>
                          </a:solidFill>
                          <a:latin typeface="+mn-lt"/>
                          <a:ea typeface="+mn-ea"/>
                          <a:cs typeface="+mn-cs"/>
                        </a:rPr>
                        <a:t>M&amp;V</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61118523"/>
                  </a:ext>
                </a:extLst>
              </a:tr>
              <a:tr h="823715">
                <a:tc>
                  <a:txBody>
                    <a:bodyPr/>
                    <a:lstStyle/>
                    <a:p>
                      <a:pPr marL="0" marR="0" lvl="0" indent="0" algn="r" rtl="0" eaLnBrk="1" fontAlgn="auto" latinLnBrk="0" hangingPunct="1">
                        <a:lnSpc>
                          <a:spcPct val="100000"/>
                        </a:lnSpc>
                        <a:spcBef>
                          <a:spcPts val="0"/>
                        </a:spcBef>
                        <a:spcAft>
                          <a:spcPts val="0"/>
                        </a:spcAft>
                        <a:buClrTx/>
                        <a:buSzTx/>
                        <a:buFontTx/>
                        <a:buNone/>
                      </a:pPr>
                      <a:r>
                        <a:rPr lang="en-US" sz="1800" b="1" kern="1200">
                          <a:solidFill>
                            <a:schemeClr val="accent1">
                              <a:lumMod val="50000"/>
                            </a:schemeClr>
                          </a:solidFill>
                          <a:latin typeface="+mn-lt"/>
                          <a:ea typeface="+mn-ea"/>
                          <a:cs typeface="+mn-cs"/>
                        </a:rPr>
                        <a:t>MULTIPLE TECHNOLOGIES BUNDLED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kern="1200">
                          <a:solidFill>
                            <a:schemeClr val="accent1">
                              <a:lumMod val="50000"/>
                            </a:schemeClr>
                          </a:solidFill>
                          <a:latin typeface="+mn-lt"/>
                          <a:ea typeface="+mn-ea"/>
                          <a:cs typeface="+mn-cs"/>
                        </a:rPr>
                        <a:t>Allowed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kern="1200">
                          <a:solidFill>
                            <a:schemeClr val="accent1">
                              <a:lumMod val="50000"/>
                            </a:schemeClr>
                          </a:solidFill>
                          <a:latin typeface="+mn-lt"/>
                          <a:ea typeface="+mn-ea"/>
                          <a:cs typeface="+mn-cs"/>
                        </a:rPr>
                        <a:t>Allowed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Allowed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85803795"/>
                  </a:ext>
                </a:extLst>
              </a:tr>
              <a:tr h="997169">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800" b="1" kern="1200">
                          <a:solidFill>
                            <a:schemeClr val="accent1">
                              <a:lumMod val="50000"/>
                            </a:schemeClr>
                          </a:solidFill>
                          <a:latin typeface="+mn-lt"/>
                          <a:ea typeface="+mn-ea"/>
                          <a:cs typeface="+mn-cs"/>
                        </a:rPr>
                        <a:t>MULTIPLE FACILITIES BUNDLED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kern="1200">
                          <a:solidFill>
                            <a:schemeClr val="accent1">
                              <a:lumMod val="50000"/>
                            </a:schemeClr>
                          </a:solidFill>
                          <a:latin typeface="+mn-lt"/>
                          <a:ea typeface="+mn-ea"/>
                          <a:cs typeface="+mn-cs"/>
                        </a:rPr>
                        <a:t>Allowed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Not Allowed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Allowed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20295998"/>
                  </a:ext>
                </a:extLst>
              </a:tr>
            </a:tbl>
          </a:graphicData>
        </a:graphic>
      </p:graphicFrame>
      <p:sp>
        <p:nvSpPr>
          <p:cNvPr id="4" name="Slide Number Placeholder 3">
            <a:extLst>
              <a:ext uri="{FF2B5EF4-FFF2-40B4-BE49-F238E27FC236}">
                <a16:creationId xmlns:a16="http://schemas.microsoft.com/office/drawing/2014/main" id="{F3D795AA-447E-62AD-91C9-D402EF395061}"/>
              </a:ext>
            </a:extLst>
          </p:cNvPr>
          <p:cNvSpPr>
            <a:spLocks noGrp="1"/>
          </p:cNvSpPr>
          <p:nvPr>
            <p:ph type="sldNum" sz="quarter" idx="12"/>
          </p:nvPr>
        </p:nvSpPr>
        <p:spPr/>
        <p:txBody>
          <a:bodyPr/>
          <a:lstStyle/>
          <a:p>
            <a:fld id="{005C4985-ACD0-2B4C-8981-36243250F268}" type="slidenum">
              <a:rPr lang="en-US" smtClean="0"/>
              <a:t>11</a:t>
            </a:fld>
            <a:endParaRPr lang="en-US"/>
          </a:p>
        </p:txBody>
      </p:sp>
    </p:spTree>
    <p:extLst>
      <p:ext uri="{BB962C8B-B14F-4D97-AF65-F5344CB8AC3E}">
        <p14:creationId xmlns:p14="http://schemas.microsoft.com/office/powerpoint/2010/main" val="412273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9646DE-01AE-2F7D-56C4-526680646284}"/>
              </a:ext>
            </a:extLst>
          </p:cNvPr>
          <p:cNvSpPr>
            <a:spLocks noGrp="1"/>
          </p:cNvSpPr>
          <p:nvPr>
            <p:ph type="title"/>
          </p:nvPr>
        </p:nvSpPr>
        <p:spPr>
          <a:xfrm>
            <a:off x="1195211" y="148917"/>
            <a:ext cx="9953978" cy="1038840"/>
          </a:xfrm>
        </p:spPr>
        <p:txBody>
          <a:bodyPr/>
          <a:lstStyle/>
          <a:p>
            <a:r>
              <a:rPr lang="en-US"/>
              <a:t>Eligible Technologies</a:t>
            </a:r>
          </a:p>
        </p:txBody>
      </p:sp>
      <p:sp>
        <p:nvSpPr>
          <p:cNvPr id="6" name="Content Placeholder 5">
            <a:extLst>
              <a:ext uri="{FF2B5EF4-FFF2-40B4-BE49-F238E27FC236}">
                <a16:creationId xmlns:a16="http://schemas.microsoft.com/office/drawing/2014/main" id="{B91B3FB3-2C6C-21E3-13BA-FC879585A667}"/>
              </a:ext>
            </a:extLst>
          </p:cNvPr>
          <p:cNvSpPr>
            <a:spLocks noGrp="1"/>
          </p:cNvSpPr>
          <p:nvPr>
            <p:ph sz="half" idx="2"/>
          </p:nvPr>
        </p:nvSpPr>
        <p:spPr>
          <a:xfrm>
            <a:off x="458131" y="1196319"/>
            <a:ext cx="5114534" cy="4993345"/>
          </a:xfrm>
        </p:spPr>
        <p:txBody>
          <a:bodyPr vert="horz" lIns="91440" tIns="45720" rIns="91440" bIns="45720" rtlCol="0" anchor="t">
            <a:noAutofit/>
          </a:bodyPr>
          <a:lstStyle/>
          <a:p>
            <a:pPr marL="0" marR="0" lvl="0" indent="0" algn="ctr" defTabSz="914400" rtl="0" eaLnBrk="1" fontAlgn="base" latinLnBrk="0" hangingPunct="1">
              <a:lnSpc>
                <a:spcPct val="100000"/>
              </a:lnSpc>
              <a:spcBef>
                <a:spcPts val="0"/>
              </a:spcBef>
              <a:spcAft>
                <a:spcPts val="0"/>
              </a:spcAft>
              <a:buClrTx/>
              <a:buSzTx/>
              <a:buNone/>
              <a:tabLst/>
              <a:defRPr/>
            </a:pPr>
            <a:r>
              <a:rPr kumimoji="0" lang="en-US" sz="2200" b="1" i="0" u="sng" strike="noStrike" kern="1200" cap="none" spc="0" normalizeH="0" baseline="0" noProof="0">
                <a:ln>
                  <a:noFill/>
                </a:ln>
                <a:solidFill>
                  <a:srgbClr val="083763"/>
                </a:solidFill>
                <a:effectLst/>
                <a:uLnTx/>
                <a:uFillTx/>
                <a:latin typeface="Arial"/>
                <a:cs typeface="Arial"/>
              </a:rPr>
              <a:t>Current &amp; Keep</a:t>
            </a:r>
            <a:r>
              <a:rPr lang="en-US" sz="2200" b="1" u="sng">
                <a:solidFill>
                  <a:srgbClr val="083763"/>
                </a:solidFill>
                <a:latin typeface="Arial"/>
                <a:cs typeface="Arial"/>
              </a:rPr>
              <a:t>*</a:t>
            </a:r>
            <a:endParaRPr lang="en-US" sz="2200" b="1" i="0" u="sng" strike="noStrike" kern="1200" cap="none" spc="0" normalizeH="0" baseline="0" noProof="0">
              <a:ln>
                <a:noFill/>
              </a:ln>
              <a:solidFill>
                <a:srgbClr val="083763"/>
              </a:solidFill>
              <a:effectLst/>
              <a:uLnTx/>
              <a:uFillTx/>
              <a:latin typeface="Arial"/>
              <a:cs typeface="Arial"/>
            </a:endParaRPr>
          </a:p>
          <a:p>
            <a:pPr fontAlgn="base">
              <a:lnSpc>
                <a:spcPct val="100000"/>
              </a:lnSpc>
              <a:spcBef>
                <a:spcPts val="0"/>
              </a:spcBef>
              <a:defRPr/>
            </a:pPr>
            <a:r>
              <a:rPr lang="en-US" sz="2200">
                <a:solidFill>
                  <a:srgbClr val="083763"/>
                </a:solidFill>
                <a:latin typeface="Arial"/>
                <a:cs typeface="Arial"/>
              </a:rPr>
              <a:t>Internal metering and software, and controls</a:t>
            </a:r>
          </a:p>
          <a:p>
            <a:pPr>
              <a:lnSpc>
                <a:spcPct val="100000"/>
              </a:lnSpc>
              <a:spcBef>
                <a:spcPts val="0"/>
              </a:spcBef>
              <a:defRPr/>
            </a:pPr>
            <a:r>
              <a:rPr lang="en-US" sz="2200">
                <a:solidFill>
                  <a:srgbClr val="083763"/>
                </a:solidFill>
                <a:latin typeface="Arial"/>
                <a:cs typeface="Arial"/>
              </a:rPr>
              <a:t>Compressors​</a:t>
            </a:r>
            <a:endParaRPr lang="en-US" sz="2200"/>
          </a:p>
          <a:p>
            <a:pPr fontAlgn="base">
              <a:lnSpc>
                <a:spcPct val="100000"/>
              </a:lnSpc>
              <a:spcBef>
                <a:spcPts val="0"/>
              </a:spcBef>
              <a:defRPr/>
            </a:pPr>
            <a:r>
              <a:rPr lang="en-US" sz="2200">
                <a:solidFill>
                  <a:srgbClr val="083763"/>
                </a:solidFill>
                <a:latin typeface="Arial"/>
                <a:cs typeface="Arial"/>
              </a:rPr>
              <a:t>Machine drive upgrades​</a:t>
            </a:r>
          </a:p>
          <a:p>
            <a:pPr fontAlgn="base">
              <a:lnSpc>
                <a:spcPct val="100000"/>
              </a:lnSpc>
              <a:spcBef>
                <a:spcPts val="0"/>
              </a:spcBef>
              <a:defRPr/>
            </a:pPr>
            <a:r>
              <a:rPr lang="en-US" sz="2200">
                <a:solidFill>
                  <a:srgbClr val="083763"/>
                </a:solidFill>
                <a:latin typeface="Arial"/>
                <a:cs typeface="Arial"/>
              </a:rPr>
              <a:t>Mechanical dewatering​</a:t>
            </a:r>
          </a:p>
          <a:p>
            <a:pPr fontAlgn="base">
              <a:lnSpc>
                <a:spcPct val="100000"/>
              </a:lnSpc>
              <a:spcBef>
                <a:spcPts val="0"/>
              </a:spcBef>
              <a:defRPr/>
            </a:pPr>
            <a:r>
              <a:rPr lang="en-US" sz="2200">
                <a:solidFill>
                  <a:srgbClr val="083763"/>
                </a:solidFill>
                <a:latin typeface="Arial"/>
                <a:cs typeface="Arial"/>
              </a:rPr>
              <a:t>Motors and variable frequency drives​</a:t>
            </a:r>
          </a:p>
          <a:p>
            <a:pPr fontAlgn="base">
              <a:lnSpc>
                <a:spcPct val="100000"/>
              </a:lnSpc>
              <a:spcBef>
                <a:spcPts val="0"/>
              </a:spcBef>
              <a:defRPr/>
            </a:pPr>
            <a:r>
              <a:rPr lang="en-US" sz="2200">
                <a:cs typeface="Arial"/>
              </a:rPr>
              <a:t>Process equipment insulation</a:t>
            </a:r>
          </a:p>
          <a:p>
            <a:pPr>
              <a:lnSpc>
                <a:spcPct val="100000"/>
              </a:lnSpc>
              <a:spcBef>
                <a:spcPts val="0"/>
              </a:spcBef>
              <a:defRPr/>
            </a:pPr>
            <a:r>
              <a:rPr lang="en-US" sz="2200">
                <a:cs typeface="Arial"/>
              </a:rPr>
              <a:t>Steam traps, condensate return, heat recovery </a:t>
            </a:r>
          </a:p>
          <a:p>
            <a:pPr fontAlgn="base">
              <a:lnSpc>
                <a:spcPct val="100000"/>
              </a:lnSpc>
              <a:spcBef>
                <a:spcPts val="0"/>
              </a:spcBef>
              <a:defRPr/>
            </a:pPr>
            <a:r>
              <a:rPr lang="en-US" sz="2200">
                <a:solidFill>
                  <a:srgbClr val="083763"/>
                </a:solidFill>
                <a:latin typeface="Arial"/>
                <a:cs typeface="Arial"/>
              </a:rPr>
              <a:t>Waste heat to p</a:t>
            </a:r>
            <a:r>
              <a:rPr kumimoji="0" lang="en-US" sz="2200" b="0" i="0" u="none" strike="noStrike" kern="1200" cap="none" spc="0" normalizeH="0" baseline="0" noProof="0" err="1">
                <a:ln>
                  <a:noFill/>
                </a:ln>
                <a:solidFill>
                  <a:srgbClr val="083763"/>
                </a:solidFill>
                <a:effectLst/>
                <a:uLnTx/>
                <a:uFillTx/>
                <a:latin typeface="Arial"/>
                <a:cs typeface="Arial"/>
              </a:rPr>
              <a:t>ower</a:t>
            </a:r>
            <a:r>
              <a:rPr kumimoji="0" lang="en-US" sz="2200" b="0" i="0" u="none" strike="noStrike" kern="1200" cap="none" spc="0" normalizeH="0" baseline="0" noProof="0">
                <a:ln>
                  <a:noFill/>
                </a:ln>
                <a:solidFill>
                  <a:srgbClr val="000000"/>
                </a:solidFill>
                <a:effectLst/>
                <a:uLnTx/>
                <a:uFillTx/>
                <a:latin typeface="Arial"/>
                <a:cs typeface="Arial"/>
              </a:rPr>
              <a:t>​</a:t>
            </a:r>
            <a:endParaRPr lang="en-US" sz="2200" b="0" i="0" u="none" strike="noStrike" kern="1200" cap="none" spc="0" normalizeH="0" baseline="0" noProof="0">
              <a:ln>
                <a:noFill/>
              </a:ln>
              <a:solidFill>
                <a:srgbClr val="000000"/>
              </a:solidFill>
              <a:effectLst/>
              <a:uLnTx/>
              <a:uFillTx/>
              <a:latin typeface="Arial"/>
              <a:cs typeface="Arial"/>
            </a:endParaRPr>
          </a:p>
          <a:p>
            <a:pPr fontAlgn="base">
              <a:lnSpc>
                <a:spcPct val="100000"/>
              </a:lnSpc>
              <a:spcBef>
                <a:spcPts val="0"/>
              </a:spcBef>
              <a:defRPr/>
            </a:pPr>
            <a:r>
              <a:rPr lang="en-US" sz="2200">
                <a:solidFill>
                  <a:srgbClr val="083763"/>
                </a:solidFill>
                <a:latin typeface="Arial"/>
                <a:cs typeface="Arial"/>
              </a:rPr>
              <a:t>Renewable energy microgrids</a:t>
            </a:r>
            <a:r>
              <a:rPr kumimoji="0" lang="en-US" sz="2200" b="0" i="0" u="none" strike="noStrike" kern="1200" cap="none" spc="0" normalizeH="0" baseline="0" noProof="0">
                <a:ln>
                  <a:noFill/>
                </a:ln>
                <a:solidFill>
                  <a:srgbClr val="000000"/>
                </a:solidFill>
                <a:effectLst/>
                <a:uLnTx/>
                <a:uFillTx/>
                <a:latin typeface="Arial"/>
                <a:cs typeface="Arial"/>
              </a:rPr>
              <a:t>​</a:t>
            </a:r>
            <a:endParaRPr lang="en-US" sz="2200" b="0" u="none" strike="noStrike" kern="1200" cap="none" spc="0" normalizeH="0" baseline="0" noProof="0">
              <a:ln>
                <a:noFill/>
              </a:ln>
              <a:solidFill>
                <a:srgbClr val="FF0000"/>
              </a:solidFill>
              <a:effectLst/>
              <a:uLnTx/>
              <a:uFillTx/>
              <a:latin typeface="Arial"/>
              <a:cs typeface="Arial"/>
            </a:endParaRPr>
          </a:p>
          <a:p>
            <a:pPr>
              <a:lnSpc>
                <a:spcPct val="100000"/>
              </a:lnSpc>
              <a:spcBef>
                <a:spcPts val="0"/>
              </a:spcBef>
              <a:defRPr/>
            </a:pPr>
            <a:r>
              <a:rPr lang="en-US" sz="2200">
                <a:latin typeface="Arial"/>
                <a:cs typeface="Arial"/>
              </a:rPr>
              <a:t>Low/Zero-carbon fuels</a:t>
            </a:r>
          </a:p>
          <a:p>
            <a:pPr>
              <a:lnSpc>
                <a:spcPct val="100000"/>
              </a:lnSpc>
              <a:spcBef>
                <a:spcPts val="0"/>
              </a:spcBef>
              <a:defRPr/>
            </a:pPr>
            <a:r>
              <a:rPr lang="en-US" sz="2200">
                <a:ea typeface="+mn-lt"/>
                <a:cs typeface="+mn-lt"/>
              </a:rPr>
              <a:t>Solar thermal</a:t>
            </a:r>
            <a:endParaRPr lang="en-US" sz="2200">
              <a:cs typeface="Arial"/>
            </a:endParaRPr>
          </a:p>
          <a:p>
            <a:pPr>
              <a:lnSpc>
                <a:spcPct val="100000"/>
              </a:lnSpc>
              <a:spcBef>
                <a:spcPts val="0"/>
              </a:spcBef>
              <a:defRPr/>
            </a:pPr>
            <a:endParaRPr lang="en-US">
              <a:latin typeface="Arial"/>
              <a:cs typeface="Arial"/>
            </a:endParaRPr>
          </a:p>
          <a:p>
            <a:pPr marL="0" indent="0">
              <a:lnSpc>
                <a:spcPct val="100000"/>
              </a:lnSpc>
              <a:spcBef>
                <a:spcPts val="0"/>
              </a:spcBef>
              <a:buNone/>
              <a:defRPr/>
            </a:pPr>
            <a:endParaRPr lang="en-US" sz="2000">
              <a:latin typeface="Arial"/>
              <a:cs typeface="Arial"/>
            </a:endParaRPr>
          </a:p>
        </p:txBody>
      </p:sp>
      <p:sp>
        <p:nvSpPr>
          <p:cNvPr id="8" name="Content Placeholder 7">
            <a:extLst>
              <a:ext uri="{FF2B5EF4-FFF2-40B4-BE49-F238E27FC236}">
                <a16:creationId xmlns:a16="http://schemas.microsoft.com/office/drawing/2014/main" id="{49E7851C-2BB7-F148-7337-D6DB0B08948A}"/>
              </a:ext>
            </a:extLst>
          </p:cNvPr>
          <p:cNvSpPr>
            <a:spLocks noGrp="1"/>
          </p:cNvSpPr>
          <p:nvPr>
            <p:ph sz="quarter" idx="4"/>
          </p:nvPr>
        </p:nvSpPr>
        <p:spPr>
          <a:xfrm>
            <a:off x="5495027" y="1222005"/>
            <a:ext cx="6233740" cy="5001906"/>
          </a:xfrm>
        </p:spPr>
        <p:txBody>
          <a:bodyPr vert="horz" lIns="91440" tIns="45720" rIns="91440" bIns="45720" rtlCol="0" anchor="t">
            <a:normAutofit fontScale="77500" lnSpcReduction="20000"/>
          </a:bodyPr>
          <a:lstStyle/>
          <a:p>
            <a:pPr marL="0" indent="0" algn="ctr" fontAlgn="base">
              <a:lnSpc>
                <a:spcPct val="100000"/>
              </a:lnSpc>
              <a:spcBef>
                <a:spcPts val="0"/>
              </a:spcBef>
              <a:buNone/>
              <a:defRPr/>
            </a:pPr>
            <a:r>
              <a:rPr lang="en-US" sz="2600" b="1" u="sng">
                <a:solidFill>
                  <a:srgbClr val="083763"/>
                </a:solidFill>
                <a:latin typeface="Arial"/>
                <a:cs typeface="Arial"/>
              </a:rPr>
              <a:t>Add/Modify</a:t>
            </a:r>
          </a:p>
          <a:p>
            <a:pPr fontAlgn="base">
              <a:lnSpc>
                <a:spcPct val="120000"/>
              </a:lnSpc>
              <a:spcBef>
                <a:spcPts val="0"/>
              </a:spcBef>
              <a:defRPr/>
            </a:pPr>
            <a:r>
              <a:rPr lang="en-US" sz="2600" u="sng">
                <a:solidFill>
                  <a:srgbClr val="083763"/>
                </a:solidFill>
                <a:latin typeface="Arial"/>
                <a:cs typeface="Arial"/>
              </a:rPr>
              <a:t>Industrial heat pumps</a:t>
            </a:r>
          </a:p>
          <a:p>
            <a:pPr fontAlgn="base">
              <a:lnSpc>
                <a:spcPct val="120000"/>
              </a:lnSpc>
              <a:spcBef>
                <a:spcPts val="0"/>
              </a:spcBef>
              <a:defRPr/>
            </a:pPr>
            <a:r>
              <a:rPr lang="en-US" sz="2600" u="sng">
                <a:solidFill>
                  <a:srgbClr val="083763"/>
                </a:solidFill>
                <a:latin typeface="Arial"/>
                <a:cs typeface="Arial"/>
              </a:rPr>
              <a:t>Packing equipment</a:t>
            </a:r>
          </a:p>
          <a:p>
            <a:pPr fontAlgn="base">
              <a:lnSpc>
                <a:spcPct val="120000"/>
              </a:lnSpc>
              <a:spcBef>
                <a:spcPts val="0"/>
              </a:spcBef>
              <a:defRPr/>
            </a:pPr>
            <a:r>
              <a:rPr lang="en-US" sz="2600">
                <a:solidFill>
                  <a:srgbClr val="083763"/>
                </a:solidFill>
                <a:latin typeface="Arial"/>
                <a:cs typeface="Arial"/>
              </a:rPr>
              <a:t>Electrification of fossil fueled equipment </a:t>
            </a:r>
            <a:r>
              <a:rPr lang="en-US" sz="2600" u="sng">
                <a:solidFill>
                  <a:srgbClr val="083763"/>
                </a:solidFill>
                <a:latin typeface="Arial"/>
                <a:cs typeface="Arial"/>
              </a:rPr>
              <a:t>coupled with renewable energy production and storage</a:t>
            </a:r>
          </a:p>
          <a:p>
            <a:pPr fontAlgn="base">
              <a:lnSpc>
                <a:spcPct val="120000"/>
              </a:lnSpc>
              <a:spcBef>
                <a:spcPts val="0"/>
              </a:spcBef>
              <a:defRPr/>
            </a:pPr>
            <a:r>
              <a:rPr lang="en-US" sz="2600">
                <a:solidFill>
                  <a:srgbClr val="083763"/>
                </a:solidFill>
                <a:latin typeface="Arial"/>
                <a:cs typeface="Arial"/>
              </a:rPr>
              <a:t>Refrigeration system optimization - </a:t>
            </a:r>
            <a:r>
              <a:rPr lang="en-US" sz="2600" u="sng">
                <a:solidFill>
                  <a:srgbClr val="083763"/>
                </a:solidFill>
                <a:latin typeface="Arial"/>
                <a:cs typeface="Arial"/>
              </a:rPr>
              <a:t>ultra-low GWP systems</a:t>
            </a:r>
          </a:p>
          <a:p>
            <a:pPr fontAlgn="base">
              <a:lnSpc>
                <a:spcPct val="120000"/>
              </a:lnSpc>
              <a:spcBef>
                <a:spcPts val="0"/>
              </a:spcBef>
              <a:defRPr/>
            </a:pPr>
            <a:r>
              <a:rPr lang="en-US" sz="2600" u="sng">
                <a:solidFill>
                  <a:srgbClr val="083763"/>
                </a:solidFill>
                <a:latin typeface="Arial"/>
                <a:cs typeface="Arial"/>
              </a:rPr>
              <a:t>Ultra-low</a:t>
            </a:r>
            <a:r>
              <a:rPr lang="en-US" sz="2600">
                <a:solidFill>
                  <a:srgbClr val="083763"/>
                </a:solidFill>
                <a:latin typeface="Arial"/>
                <a:cs typeface="Arial"/>
              </a:rPr>
              <a:t> global warming potential refrigerants </a:t>
            </a:r>
          </a:p>
          <a:p>
            <a:pPr marL="0" indent="0" algn="ctr" fontAlgn="base">
              <a:lnSpc>
                <a:spcPct val="110000"/>
              </a:lnSpc>
              <a:spcBef>
                <a:spcPts val="0"/>
              </a:spcBef>
              <a:buNone/>
              <a:defRPr/>
            </a:pPr>
            <a:r>
              <a:rPr lang="en-US" sz="2600" b="1" u="sng">
                <a:solidFill>
                  <a:srgbClr val="083763"/>
                </a:solidFill>
                <a:latin typeface="Arial"/>
                <a:cs typeface="Arial"/>
              </a:rPr>
              <a:t>Remove</a:t>
            </a:r>
          </a:p>
          <a:p>
            <a:pPr fontAlgn="base">
              <a:lnSpc>
                <a:spcPct val="120000"/>
              </a:lnSpc>
              <a:spcBef>
                <a:spcPts val="0"/>
              </a:spcBef>
              <a:defRPr/>
            </a:pPr>
            <a:r>
              <a:rPr lang="en-US" sz="2600">
                <a:solidFill>
                  <a:srgbClr val="083763"/>
                </a:solidFill>
                <a:latin typeface="Arial"/>
                <a:cs typeface="Arial"/>
              </a:rPr>
              <a:t>Drying Equipment</a:t>
            </a:r>
          </a:p>
          <a:p>
            <a:pPr fontAlgn="base">
              <a:lnSpc>
                <a:spcPct val="120000"/>
              </a:lnSpc>
              <a:spcBef>
                <a:spcPts val="0"/>
              </a:spcBef>
              <a:defRPr/>
            </a:pPr>
            <a:r>
              <a:rPr lang="en-US" sz="2600">
                <a:solidFill>
                  <a:srgbClr val="083763"/>
                </a:solidFill>
                <a:latin typeface="Arial"/>
                <a:cs typeface="Arial"/>
              </a:rPr>
              <a:t>Industrial cooking equipment</a:t>
            </a:r>
          </a:p>
          <a:p>
            <a:pPr fontAlgn="base">
              <a:lnSpc>
                <a:spcPct val="120000"/>
              </a:lnSpc>
              <a:spcBef>
                <a:spcPts val="0"/>
              </a:spcBef>
              <a:defRPr/>
            </a:pPr>
            <a:r>
              <a:rPr lang="en-US" sz="2600">
                <a:solidFill>
                  <a:srgbClr val="083763"/>
                </a:solidFill>
                <a:latin typeface="Arial"/>
                <a:cs typeface="Arial"/>
              </a:rPr>
              <a:t>Boilers, economizers, evaporators</a:t>
            </a:r>
          </a:p>
          <a:p>
            <a:pPr fontAlgn="base">
              <a:lnSpc>
                <a:spcPct val="120000"/>
              </a:lnSpc>
              <a:spcBef>
                <a:spcPts val="0"/>
              </a:spcBef>
              <a:defRPr/>
            </a:pPr>
            <a:r>
              <a:rPr lang="en-US" sz="2600">
                <a:solidFill>
                  <a:srgbClr val="083763"/>
                </a:solidFill>
                <a:latin typeface="Arial"/>
                <a:cs typeface="Arial"/>
              </a:rPr>
              <a:t>Renewable energy generation, including biogas production </a:t>
            </a:r>
          </a:p>
          <a:p>
            <a:endParaRPr lang="en-US">
              <a:cs typeface="Arial" panose="020B0604020202020204"/>
            </a:endParaRPr>
          </a:p>
        </p:txBody>
      </p:sp>
      <p:sp>
        <p:nvSpPr>
          <p:cNvPr id="5" name="TextBox 4">
            <a:extLst>
              <a:ext uri="{FF2B5EF4-FFF2-40B4-BE49-F238E27FC236}">
                <a16:creationId xmlns:a16="http://schemas.microsoft.com/office/drawing/2014/main" id="{566D230A-3226-3FDE-D5C7-B41C5D58DE14}"/>
              </a:ext>
            </a:extLst>
          </p:cNvPr>
          <p:cNvSpPr txBox="1"/>
          <p:nvPr/>
        </p:nvSpPr>
        <p:spPr>
          <a:xfrm>
            <a:off x="2724814" y="6462742"/>
            <a:ext cx="604664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pPr>
            <a:r>
              <a:rPr lang="en-US" sz="1600">
                <a:solidFill>
                  <a:schemeClr val="accent1">
                    <a:lumMod val="50000"/>
                  </a:schemeClr>
                </a:solidFill>
                <a:latin typeface="Arial"/>
                <a:cs typeface="Arial"/>
              </a:rPr>
              <a:t>*Additional technologies will be considered upon request.</a:t>
            </a:r>
          </a:p>
        </p:txBody>
      </p:sp>
      <p:sp>
        <p:nvSpPr>
          <p:cNvPr id="3" name="Slide Number Placeholder 2">
            <a:extLst>
              <a:ext uri="{FF2B5EF4-FFF2-40B4-BE49-F238E27FC236}">
                <a16:creationId xmlns:a16="http://schemas.microsoft.com/office/drawing/2014/main" id="{BCDA0475-713C-0C5C-5F2F-A777203475DE}"/>
              </a:ext>
            </a:extLst>
          </p:cNvPr>
          <p:cNvSpPr>
            <a:spLocks noGrp="1"/>
          </p:cNvSpPr>
          <p:nvPr>
            <p:ph type="sldNum" sz="quarter" idx="12"/>
          </p:nvPr>
        </p:nvSpPr>
        <p:spPr/>
        <p:txBody>
          <a:bodyPr/>
          <a:lstStyle/>
          <a:p>
            <a:fld id="{005C4985-ACD0-2B4C-8981-36243250F268}" type="slidenum">
              <a:rPr lang="en-US" smtClean="0"/>
              <a:t>12</a:t>
            </a:fld>
            <a:endParaRPr lang="en-US"/>
          </a:p>
        </p:txBody>
      </p:sp>
    </p:spTree>
    <p:extLst>
      <p:ext uri="{BB962C8B-B14F-4D97-AF65-F5344CB8AC3E}">
        <p14:creationId xmlns:p14="http://schemas.microsoft.com/office/powerpoint/2010/main" val="34810805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B7E43AB4-76EE-2406-7899-1E6D454E7BB8}"/>
              </a:ext>
            </a:extLst>
          </p:cNvPr>
          <p:cNvSpPr txBox="1">
            <a:spLocks noGrp="1"/>
          </p:cNvSpPr>
          <p:nvPr>
            <p:ph type="title" idx="4294967295"/>
          </p:nvPr>
        </p:nvSpPr>
        <p:spPr>
          <a:xfrm>
            <a:off x="1234421" y="188293"/>
            <a:ext cx="10515600" cy="902514"/>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0" normalizeH="0" baseline="0" noProof="0">
                <a:ln>
                  <a:noFill/>
                </a:ln>
                <a:solidFill>
                  <a:schemeClr val="tx2">
                    <a:lumMod val="75000"/>
                  </a:schemeClr>
                </a:solidFill>
                <a:effectLst/>
                <a:uLnTx/>
                <a:uFillTx/>
                <a:latin typeface="+mj-lt"/>
                <a:ea typeface="+mj-ea"/>
                <a:cs typeface="+mj-cs"/>
              </a:rPr>
              <a:t>Evaluation Criteria</a:t>
            </a:r>
          </a:p>
        </p:txBody>
      </p:sp>
      <p:sp>
        <p:nvSpPr>
          <p:cNvPr id="8" name="Content Placeholder 2">
            <a:extLst>
              <a:ext uri="{FF2B5EF4-FFF2-40B4-BE49-F238E27FC236}">
                <a16:creationId xmlns:a16="http://schemas.microsoft.com/office/drawing/2014/main" id="{DBDE1775-2247-0D32-511C-E6D7525849AE}"/>
              </a:ext>
            </a:extLst>
          </p:cNvPr>
          <p:cNvSpPr txBox="1">
            <a:spLocks/>
          </p:cNvSpPr>
          <p:nvPr/>
        </p:nvSpPr>
        <p:spPr>
          <a:xfrm>
            <a:off x="593124" y="1172115"/>
            <a:ext cx="10982632" cy="85137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07000"/>
              </a:lnSpc>
              <a:spcBef>
                <a:spcPts val="0"/>
              </a:spcBef>
            </a:pPr>
            <a:r>
              <a:rPr lang="en-US">
                <a:latin typeface="Arial" panose="020B0604020202020204" pitchFamily="34" charset="0"/>
                <a:ea typeface="Calibri" panose="020F0502020204030204" pitchFamily="34" charset="0"/>
                <a:cs typeface="Arial" panose="020B0604020202020204" pitchFamily="34" charset="0"/>
              </a:rPr>
              <a:t>Remove preference points for large emitting entities (Capped and Uncapped).</a:t>
            </a:r>
          </a:p>
          <a:p>
            <a:pPr>
              <a:lnSpc>
                <a:spcPct val="107000"/>
              </a:lnSpc>
              <a:spcBef>
                <a:spcPts val="0"/>
              </a:spcBef>
            </a:pPr>
            <a:r>
              <a:rPr lang="en-US">
                <a:latin typeface="Arial" panose="020B0604020202020204" pitchFamily="34" charset="0"/>
                <a:ea typeface="Calibri" panose="020F0502020204030204" pitchFamily="34" charset="0"/>
                <a:cs typeface="Arial" panose="020B0604020202020204" pitchFamily="34" charset="0"/>
              </a:rPr>
              <a:t>Prioritize projects that provide benefits to the electric grid.</a:t>
            </a:r>
            <a:endParaRPr lang="en-US"/>
          </a:p>
        </p:txBody>
      </p:sp>
      <p:sp>
        <p:nvSpPr>
          <p:cNvPr id="9" name="Content Placeholder 2">
            <a:extLst>
              <a:ext uri="{FF2B5EF4-FFF2-40B4-BE49-F238E27FC236}">
                <a16:creationId xmlns:a16="http://schemas.microsoft.com/office/drawing/2014/main" id="{D67EEA3F-1AF4-0D69-FE04-1AD7510142F3}"/>
              </a:ext>
            </a:extLst>
          </p:cNvPr>
          <p:cNvSpPr txBox="1">
            <a:spLocks/>
          </p:cNvSpPr>
          <p:nvPr/>
        </p:nvSpPr>
        <p:spPr>
          <a:xfrm>
            <a:off x="1776424" y="2018320"/>
            <a:ext cx="2773012" cy="411809"/>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US" u="sng"/>
              <a:t>Existing Criteria</a:t>
            </a:r>
          </a:p>
          <a:p>
            <a:pPr marL="0" indent="0" algn="ctr">
              <a:buFont typeface="Arial"/>
              <a:buNone/>
            </a:pPr>
            <a:endParaRPr lang="en-US" u="sng"/>
          </a:p>
          <a:p>
            <a:pPr marL="0" indent="0" algn="ctr">
              <a:buFont typeface="Arial"/>
              <a:buNone/>
            </a:pPr>
            <a:endParaRPr lang="en-US" u="sng"/>
          </a:p>
          <a:p>
            <a:pPr marL="0" indent="0">
              <a:buFont typeface="Arial"/>
              <a:buNone/>
            </a:pPr>
            <a:endParaRPr lang="en-US"/>
          </a:p>
        </p:txBody>
      </p:sp>
      <p:graphicFrame>
        <p:nvGraphicFramePr>
          <p:cNvPr id="5" name="Table 5">
            <a:extLst>
              <a:ext uri="{FF2B5EF4-FFF2-40B4-BE49-F238E27FC236}">
                <a16:creationId xmlns:a16="http://schemas.microsoft.com/office/drawing/2014/main" id="{36D4ECCE-2A98-27C8-1ABC-CFE67E23DBDC}"/>
              </a:ext>
            </a:extLst>
          </p:cNvPr>
          <p:cNvGraphicFramePr>
            <a:graphicFrameLocks noGrp="1"/>
          </p:cNvGraphicFramePr>
          <p:nvPr>
            <p:extLst>
              <p:ext uri="{D42A27DB-BD31-4B8C-83A1-F6EECF244321}">
                <p14:modId xmlns:p14="http://schemas.microsoft.com/office/powerpoint/2010/main" val="3622722956"/>
              </p:ext>
            </p:extLst>
          </p:nvPr>
        </p:nvGraphicFramePr>
        <p:xfrm>
          <a:off x="417145" y="2410056"/>
          <a:ext cx="5509088" cy="3755355"/>
        </p:xfrm>
        <a:graphic>
          <a:graphicData uri="http://schemas.openxmlformats.org/drawingml/2006/table">
            <a:tbl>
              <a:tblPr firstRow="1" bandRow="1">
                <a:tableStyleId>{2D5ABB26-0587-4C30-8999-92F81FD0307C}</a:tableStyleId>
              </a:tblPr>
              <a:tblGrid>
                <a:gridCol w="4588594">
                  <a:extLst>
                    <a:ext uri="{9D8B030D-6E8A-4147-A177-3AD203B41FA5}">
                      <a16:colId xmlns:a16="http://schemas.microsoft.com/office/drawing/2014/main" val="364131667"/>
                    </a:ext>
                  </a:extLst>
                </a:gridCol>
                <a:gridCol w="920494">
                  <a:extLst>
                    <a:ext uri="{9D8B030D-6E8A-4147-A177-3AD203B41FA5}">
                      <a16:colId xmlns:a16="http://schemas.microsoft.com/office/drawing/2014/main" val="1836175918"/>
                    </a:ext>
                  </a:extLst>
                </a:gridCol>
              </a:tblGrid>
              <a:tr h="373376">
                <a:tc>
                  <a:txBody>
                    <a:bodyPr/>
                    <a:lstStyle/>
                    <a:p>
                      <a:pPr marL="0" marR="0" lvl="0" indent="0" algn="l" rtl="0">
                        <a:lnSpc>
                          <a:spcPct val="100000"/>
                        </a:lnSpc>
                        <a:spcBef>
                          <a:spcPts val="0"/>
                        </a:spcBef>
                        <a:spcAft>
                          <a:spcPts val="0"/>
                        </a:spcAft>
                        <a:buClrTx/>
                        <a:buSzTx/>
                        <a:buFontTx/>
                        <a:buNone/>
                      </a:pPr>
                      <a:r>
                        <a:rPr lang="en-US" sz="1800" b="1" kern="1200">
                          <a:solidFill>
                            <a:schemeClr val="accent1">
                              <a:lumMod val="50000"/>
                            </a:schemeClr>
                          </a:solidFill>
                          <a:latin typeface="+mn-lt"/>
                          <a:ea typeface="+mn-ea"/>
                          <a:cs typeface="+mn-cs"/>
                        </a:rPr>
                        <a:t>Bundled Entity Description for each tier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ase"/>
                      <a:r>
                        <a:rPr lang="en-US" sz="1800" b="1" kern="1200">
                          <a:solidFill>
                            <a:schemeClr val="accent1">
                              <a:lumMod val="50000"/>
                            </a:schemeClr>
                          </a:solidFill>
                          <a:latin typeface="+mn-lt"/>
                          <a:ea typeface="+mn-ea"/>
                          <a:cs typeface="+mn-cs"/>
                        </a:rPr>
                        <a:t>Points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8872578"/>
                  </a:ext>
                </a:extLst>
              </a:tr>
              <a:tr h="974074">
                <a:tc>
                  <a:txBody>
                    <a:bodyPr/>
                    <a:lstStyle/>
                    <a:p>
                      <a:pPr marL="0" marR="0" lvl="0" indent="0" algn="l" rtl="0" eaLnBrk="1" fontAlgn="auto" latinLnBrk="0" hangingPunct="1">
                        <a:lnSpc>
                          <a:spcPct val="100000"/>
                        </a:lnSpc>
                        <a:spcBef>
                          <a:spcPts val="0"/>
                        </a:spcBef>
                        <a:spcAft>
                          <a:spcPts val="0"/>
                        </a:spcAft>
                        <a:buClrTx/>
                        <a:buSzTx/>
                        <a:buFontTx/>
                        <a:buNone/>
                      </a:pPr>
                      <a:r>
                        <a:rPr lang="en-US" sz="1800" b="0" strike="noStrike" kern="1200">
                          <a:solidFill>
                            <a:schemeClr val="accent1">
                              <a:lumMod val="50000"/>
                            </a:schemeClr>
                          </a:solidFill>
                          <a:latin typeface="+mn-lt"/>
                          <a:ea typeface="+mn-ea"/>
                          <a:cs typeface="+mn-cs"/>
                        </a:rPr>
                        <a:t>Projects in a capped facility*, along with any facility(</a:t>
                      </a:r>
                      <a:r>
                        <a:rPr lang="en-US" sz="1800" b="0" strike="noStrike" kern="1200" err="1">
                          <a:solidFill>
                            <a:schemeClr val="accent1">
                              <a:lumMod val="50000"/>
                            </a:schemeClr>
                          </a:solidFill>
                          <a:latin typeface="+mn-lt"/>
                          <a:ea typeface="+mn-ea"/>
                          <a:cs typeface="+mn-cs"/>
                        </a:rPr>
                        <a:t>ies</a:t>
                      </a:r>
                      <a:r>
                        <a:rPr lang="en-US" sz="1800" b="0" strike="noStrike" kern="1200">
                          <a:solidFill>
                            <a:schemeClr val="accent1">
                              <a:lumMod val="50000"/>
                            </a:schemeClr>
                          </a:solidFill>
                          <a:latin typeface="+mn-lt"/>
                          <a:ea typeface="+mn-ea"/>
                          <a:cs typeface="+mn-cs"/>
                        </a:rPr>
                        <a:t>) under the same ownership, can be bundled in one application </a:t>
                      </a:r>
                      <a:endParaRPr lang="en-US" sz="1800" b="1" u="sng" strike="noStrike" kern="1200">
                        <a:solidFill>
                          <a:schemeClr val="accent1">
                            <a:lumMod val="50000"/>
                          </a:schemeClr>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ase"/>
                      <a:r>
                        <a:rPr lang="en-US" sz="1800" b="0" kern="1200">
                          <a:solidFill>
                            <a:schemeClr val="accent1">
                              <a:lumMod val="50000"/>
                            </a:schemeClr>
                          </a:solidFill>
                          <a:latin typeface="+mn-lt"/>
                          <a:ea typeface="+mn-ea"/>
                          <a:cs typeface="+mn-cs"/>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52742035"/>
                  </a:ext>
                </a:extLst>
              </a:tr>
              <a:tr h="1493505">
                <a:tc>
                  <a:txBody>
                    <a:bodyPr/>
                    <a:lstStyle/>
                    <a:p>
                      <a:pPr marL="0" marR="0" lvl="0" indent="0" algn="l" rtl="0" eaLnBrk="1" fontAlgn="auto" latinLnBrk="0" hangingPunct="1">
                        <a:lnSpc>
                          <a:spcPct val="100000"/>
                        </a:lnSpc>
                        <a:spcBef>
                          <a:spcPts val="0"/>
                        </a:spcBef>
                        <a:spcAft>
                          <a:spcPts val="0"/>
                        </a:spcAft>
                        <a:buClrTx/>
                        <a:buSzTx/>
                        <a:buFontTx/>
                        <a:buNone/>
                      </a:pPr>
                      <a:r>
                        <a:rPr lang="en-US" sz="1800" b="0" strike="noStrike" kern="1200">
                          <a:solidFill>
                            <a:schemeClr val="accent1">
                              <a:lumMod val="50000"/>
                            </a:schemeClr>
                          </a:solidFill>
                          <a:latin typeface="+mn-lt"/>
                          <a:ea typeface="+mn-ea"/>
                          <a:cs typeface="+mn-cs"/>
                        </a:rPr>
                        <a:t>Projects in a facility that emits between 10,000 and 25,000 metric tons of CO2e annually, along with any facility(</a:t>
                      </a:r>
                      <a:r>
                        <a:rPr lang="en-US" sz="1800" b="0" strike="noStrike" kern="1200" err="1">
                          <a:solidFill>
                            <a:schemeClr val="accent1">
                              <a:lumMod val="50000"/>
                            </a:schemeClr>
                          </a:solidFill>
                          <a:latin typeface="+mn-lt"/>
                          <a:ea typeface="+mn-ea"/>
                          <a:cs typeface="+mn-cs"/>
                        </a:rPr>
                        <a:t>ies</a:t>
                      </a:r>
                      <a:r>
                        <a:rPr lang="en-US" sz="1800" b="0" strike="noStrike" kern="1200">
                          <a:solidFill>
                            <a:schemeClr val="accent1">
                              <a:lumMod val="50000"/>
                            </a:schemeClr>
                          </a:solidFill>
                          <a:latin typeface="+mn-lt"/>
                          <a:ea typeface="+mn-ea"/>
                          <a:cs typeface="+mn-cs"/>
                        </a:rPr>
                        <a:t>) under the same ownership, can be bundled in one application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800" b="0" kern="1200">
                          <a:solidFill>
                            <a:schemeClr val="accent1">
                              <a:lumMod val="50000"/>
                            </a:schemeClr>
                          </a:solidFill>
                          <a:latin typeface="+mn-lt"/>
                          <a:ea typeface="+mn-ea"/>
                          <a:cs typeface="+mn-cs"/>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80709640"/>
                  </a:ext>
                </a:extLst>
              </a:tr>
              <a:tr h="903535">
                <a:tc>
                  <a:txBody>
                    <a:bodyPr/>
                    <a:lstStyle/>
                    <a:p>
                      <a:pPr marL="0" marR="0" lvl="0" indent="0" algn="l" rtl="0" eaLnBrk="1" fontAlgn="auto" latinLnBrk="0" hangingPunct="1">
                        <a:lnSpc>
                          <a:spcPct val="100000"/>
                        </a:lnSpc>
                        <a:spcBef>
                          <a:spcPts val="0"/>
                        </a:spcBef>
                        <a:spcAft>
                          <a:spcPts val="0"/>
                        </a:spcAft>
                        <a:buClrTx/>
                        <a:buSzTx/>
                        <a:buFontTx/>
                        <a:buNone/>
                      </a:pPr>
                      <a:r>
                        <a:rPr lang="en-US" sz="1800" b="0" strike="noStrike" kern="1200">
                          <a:solidFill>
                            <a:schemeClr val="accent1">
                              <a:lumMod val="50000"/>
                            </a:schemeClr>
                          </a:solidFill>
                          <a:latin typeface="+mn-lt"/>
                          <a:ea typeface="+mn-ea"/>
                          <a:cs typeface="+mn-cs"/>
                        </a:rPr>
                        <a:t>Projects in a facility that are not obligated to report to CARB annually for CO2e emissions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ase"/>
                      <a:r>
                        <a:rPr lang="en-US" sz="1800" b="0" kern="1200">
                          <a:solidFill>
                            <a:schemeClr val="accent1">
                              <a:lumMod val="50000"/>
                            </a:schemeClr>
                          </a:solidFill>
                          <a:latin typeface="+mn-lt"/>
                          <a:ea typeface="+mn-ea"/>
                          <a:cs typeface="+mn-cs"/>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61118523"/>
                  </a:ext>
                </a:extLst>
              </a:tr>
            </a:tbl>
          </a:graphicData>
        </a:graphic>
      </p:graphicFrame>
      <p:sp>
        <p:nvSpPr>
          <p:cNvPr id="6" name="Content Placeholder 2">
            <a:extLst>
              <a:ext uri="{FF2B5EF4-FFF2-40B4-BE49-F238E27FC236}">
                <a16:creationId xmlns:a16="http://schemas.microsoft.com/office/drawing/2014/main" id="{E4548CFB-287B-B91F-4724-74232A36B361}"/>
              </a:ext>
            </a:extLst>
          </p:cNvPr>
          <p:cNvSpPr txBox="1">
            <a:spLocks/>
          </p:cNvSpPr>
          <p:nvPr/>
        </p:nvSpPr>
        <p:spPr>
          <a:xfrm>
            <a:off x="7813229" y="2018321"/>
            <a:ext cx="2773012" cy="411809"/>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en-US" u="sng"/>
              <a:t>Proposed Criteria</a:t>
            </a:r>
            <a:endParaRPr lang="en-US" u="sng">
              <a:cs typeface="Arial"/>
            </a:endParaRPr>
          </a:p>
          <a:p>
            <a:pPr marL="0" indent="0" algn="ctr">
              <a:buFont typeface="Arial"/>
              <a:buNone/>
            </a:pPr>
            <a:endParaRPr lang="en-US" u="sng"/>
          </a:p>
          <a:p>
            <a:pPr marL="0" indent="0" algn="ctr">
              <a:buFont typeface="Arial"/>
              <a:buNone/>
            </a:pPr>
            <a:endParaRPr lang="en-US" u="sng"/>
          </a:p>
        </p:txBody>
      </p:sp>
      <p:graphicFrame>
        <p:nvGraphicFramePr>
          <p:cNvPr id="3" name="Table 5">
            <a:extLst>
              <a:ext uri="{FF2B5EF4-FFF2-40B4-BE49-F238E27FC236}">
                <a16:creationId xmlns:a16="http://schemas.microsoft.com/office/drawing/2014/main" id="{F85D4FB9-D892-A1CD-1FF8-3C87A8B7A62E}"/>
              </a:ext>
            </a:extLst>
          </p:cNvPr>
          <p:cNvGraphicFramePr>
            <a:graphicFrameLocks noGrp="1"/>
          </p:cNvGraphicFramePr>
          <p:nvPr>
            <p:extLst>
              <p:ext uri="{D42A27DB-BD31-4B8C-83A1-F6EECF244321}">
                <p14:modId xmlns:p14="http://schemas.microsoft.com/office/powerpoint/2010/main" val="3989699207"/>
              </p:ext>
            </p:extLst>
          </p:nvPr>
        </p:nvGraphicFramePr>
        <p:xfrm>
          <a:off x="6240933" y="2705112"/>
          <a:ext cx="5509088" cy="2858725"/>
        </p:xfrm>
        <a:graphic>
          <a:graphicData uri="http://schemas.openxmlformats.org/drawingml/2006/table">
            <a:tbl>
              <a:tblPr firstRow="1" bandRow="1">
                <a:tableStyleId>{2D5ABB26-0587-4C30-8999-92F81FD0307C}</a:tableStyleId>
              </a:tblPr>
              <a:tblGrid>
                <a:gridCol w="4607817">
                  <a:extLst>
                    <a:ext uri="{9D8B030D-6E8A-4147-A177-3AD203B41FA5}">
                      <a16:colId xmlns:a16="http://schemas.microsoft.com/office/drawing/2014/main" val="364131667"/>
                    </a:ext>
                  </a:extLst>
                </a:gridCol>
                <a:gridCol w="901271">
                  <a:extLst>
                    <a:ext uri="{9D8B030D-6E8A-4147-A177-3AD203B41FA5}">
                      <a16:colId xmlns:a16="http://schemas.microsoft.com/office/drawing/2014/main" val="1836175918"/>
                    </a:ext>
                  </a:extLst>
                </a:gridCol>
              </a:tblGrid>
              <a:tr h="335260">
                <a:tc>
                  <a:txBody>
                    <a:bodyPr/>
                    <a:lstStyle/>
                    <a:p>
                      <a:pPr marL="0" marR="0" lvl="0" indent="0" algn="l" rtl="0">
                        <a:lnSpc>
                          <a:spcPct val="100000"/>
                        </a:lnSpc>
                        <a:spcBef>
                          <a:spcPts val="0"/>
                        </a:spcBef>
                        <a:spcAft>
                          <a:spcPts val="0"/>
                        </a:spcAft>
                        <a:buClrTx/>
                        <a:buSzTx/>
                        <a:buFontTx/>
                        <a:buNone/>
                      </a:pPr>
                      <a:r>
                        <a:rPr lang="en-US" sz="1800" b="1" kern="1200">
                          <a:solidFill>
                            <a:schemeClr val="accent1">
                              <a:lumMod val="50000"/>
                            </a:schemeClr>
                          </a:solidFill>
                          <a:latin typeface="+mn-lt"/>
                          <a:ea typeface="+mn-ea"/>
                          <a:cs typeface="+mn-cs"/>
                        </a:rPr>
                        <a:t>Bundled Entity Description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ase"/>
                      <a:r>
                        <a:rPr lang="en-US" sz="1800" b="1" kern="1200">
                          <a:solidFill>
                            <a:schemeClr val="accent1">
                              <a:lumMod val="50000"/>
                            </a:schemeClr>
                          </a:solidFill>
                          <a:latin typeface="+mn-lt"/>
                          <a:ea typeface="+mn-ea"/>
                          <a:cs typeface="+mn-cs"/>
                        </a:rPr>
                        <a:t>Points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8872578"/>
                  </a:ext>
                </a:extLst>
              </a:tr>
              <a:tr h="2492965">
                <a:tc>
                  <a:txBody>
                    <a:bodyPr/>
                    <a:lstStyle/>
                    <a:p>
                      <a:pPr marL="0" marR="0" lvl="0" indent="0" algn="l" rtl="0" eaLnBrk="1" fontAlgn="auto" latinLnBrk="0" hangingPunct="1">
                        <a:lnSpc>
                          <a:spcPct val="100000"/>
                        </a:lnSpc>
                        <a:spcBef>
                          <a:spcPts val="0"/>
                        </a:spcBef>
                        <a:spcAft>
                          <a:spcPts val="0"/>
                        </a:spcAft>
                        <a:buClrTx/>
                        <a:buSzTx/>
                        <a:buFontTx/>
                        <a:buNone/>
                      </a:pPr>
                      <a:r>
                        <a:rPr lang="en-US" sz="1800" b="0" u="none" strike="noStrike" kern="1200">
                          <a:solidFill>
                            <a:schemeClr val="accent1">
                              <a:lumMod val="50000"/>
                            </a:schemeClr>
                          </a:solidFill>
                          <a:latin typeface="+mn-lt"/>
                          <a:ea typeface="+mn-ea"/>
                          <a:cs typeface="+mn-cs"/>
                        </a:rPr>
                        <a:t>Percentage reduction in demand during net peak periods across all FPIP-funded technology(</a:t>
                      </a:r>
                      <a:r>
                        <a:rPr lang="en-US" sz="1800" b="0" u="none" strike="noStrike" kern="1200" err="1">
                          <a:solidFill>
                            <a:schemeClr val="accent1">
                              <a:lumMod val="50000"/>
                            </a:schemeClr>
                          </a:solidFill>
                          <a:latin typeface="+mn-lt"/>
                          <a:ea typeface="+mn-ea"/>
                          <a:cs typeface="+mn-cs"/>
                        </a:rPr>
                        <a:t>ies</a:t>
                      </a:r>
                      <a:r>
                        <a:rPr lang="en-US" sz="1800" b="0" u="none" strike="noStrike" kern="1200">
                          <a:solidFill>
                            <a:schemeClr val="accent1">
                              <a:lumMod val="50000"/>
                            </a:schemeClr>
                          </a:solidFill>
                          <a:latin typeface="+mn-lt"/>
                          <a:ea typeface="+mn-ea"/>
                          <a:cs typeface="+mn-cs"/>
                        </a:rPr>
                        <a:t>). Points will be awarded on a sliding scale based on the percentage of reduction in demand during net peak periods, with 10 percent or greater in net peak reduction receiving 10 points (e.g., a 5.5% reduction will receive 5.5 points)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ase"/>
                      <a:r>
                        <a:rPr lang="en-US" sz="1800" b="0" kern="1200">
                          <a:solidFill>
                            <a:schemeClr val="accent1">
                              <a:lumMod val="50000"/>
                            </a:schemeClr>
                          </a:solidFill>
                          <a:latin typeface="+mn-lt"/>
                          <a:ea typeface="+mn-ea"/>
                          <a:cs typeface="+mn-cs"/>
                        </a:rPr>
                        <a:t>0-10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52742035"/>
                  </a:ext>
                </a:extLst>
              </a:tr>
            </a:tbl>
          </a:graphicData>
        </a:graphic>
      </p:graphicFrame>
      <p:sp>
        <p:nvSpPr>
          <p:cNvPr id="2" name="Content Placeholder 2">
            <a:extLst>
              <a:ext uri="{FF2B5EF4-FFF2-40B4-BE49-F238E27FC236}">
                <a16:creationId xmlns:a16="http://schemas.microsoft.com/office/drawing/2014/main" id="{B5955462-CBB6-943A-220A-CB69AE0AFA42}"/>
              </a:ext>
            </a:extLst>
          </p:cNvPr>
          <p:cNvSpPr txBox="1">
            <a:spLocks/>
          </p:cNvSpPr>
          <p:nvPr/>
        </p:nvSpPr>
        <p:spPr>
          <a:xfrm>
            <a:off x="601350" y="6183755"/>
            <a:ext cx="10982632" cy="34453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base">
              <a:buNone/>
            </a:pPr>
            <a:r>
              <a:rPr lang="en-US" sz="1600"/>
              <a:t>*California Air Resources Board, Mandatory GHG Reporting – Reported Emissions, https://ww2.arb.ca.gov/mrr-data</a:t>
            </a:r>
            <a:endParaRPr lang="en-US" sz="3200"/>
          </a:p>
        </p:txBody>
      </p:sp>
      <p:sp>
        <p:nvSpPr>
          <p:cNvPr id="4" name="Slide Number Placeholder 3">
            <a:extLst>
              <a:ext uri="{FF2B5EF4-FFF2-40B4-BE49-F238E27FC236}">
                <a16:creationId xmlns:a16="http://schemas.microsoft.com/office/drawing/2014/main" id="{F3D795AA-447E-62AD-91C9-D402EF395061}"/>
              </a:ext>
            </a:extLst>
          </p:cNvPr>
          <p:cNvSpPr>
            <a:spLocks noGrp="1"/>
          </p:cNvSpPr>
          <p:nvPr>
            <p:ph type="sldNum" sz="quarter" idx="12"/>
          </p:nvPr>
        </p:nvSpPr>
        <p:spPr/>
        <p:txBody>
          <a:bodyPr/>
          <a:lstStyle/>
          <a:p>
            <a:fld id="{005C4985-ACD0-2B4C-8981-36243250F268}" type="slidenum">
              <a:rPr lang="en-US" smtClean="0"/>
              <a:t>13</a:t>
            </a:fld>
            <a:endParaRPr lang="en-US"/>
          </a:p>
        </p:txBody>
      </p:sp>
    </p:spTree>
    <p:extLst>
      <p:ext uri="{BB962C8B-B14F-4D97-AF65-F5344CB8AC3E}">
        <p14:creationId xmlns:p14="http://schemas.microsoft.com/office/powerpoint/2010/main" val="4046382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Panel Discussion</a:t>
            </a:r>
          </a:p>
        </p:txBody>
      </p:sp>
      <p:sp>
        <p:nvSpPr>
          <p:cNvPr id="3" name="Text Placeholder 4">
            <a:extLst>
              <a:ext uri="{FF2B5EF4-FFF2-40B4-BE49-F238E27FC236}">
                <a16:creationId xmlns:a16="http://schemas.microsoft.com/office/drawing/2014/main" id="{C6BFDE19-C92A-ECF9-9BC3-62CA68D9D00A}"/>
              </a:ext>
            </a:extLst>
          </p:cNvPr>
          <p:cNvSpPr txBox="1">
            <a:spLocks/>
          </p:cNvSpPr>
          <p:nvPr/>
        </p:nvSpPr>
        <p:spPr>
          <a:xfrm>
            <a:off x="391886" y="4890978"/>
            <a:ext cx="11597713" cy="1768153"/>
          </a:xfrm>
          <a:prstGeom prst="rect">
            <a:avLst/>
          </a:prstGeom>
        </p:spPr>
        <p:txBody>
          <a:bodyPr vert="horz" lIns="91440" tIns="45720" rIns="91440" bIns="45720" numCol="4" rtlCol="0" anchor="t">
            <a:normAutofit lnSpcReduction="10000"/>
          </a:bodyPr>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lnSpc>
                <a:spcPct val="120000"/>
              </a:lnSpc>
              <a:spcBef>
                <a:spcPts val="0"/>
              </a:spcBef>
              <a:buNone/>
            </a:pPr>
            <a:r>
              <a:rPr lang="en-US" sz="2000"/>
              <a:t>Dr. Ahmad Ganji</a:t>
            </a:r>
          </a:p>
          <a:p>
            <a:pPr marL="0" indent="0" algn="ctr">
              <a:lnSpc>
                <a:spcPct val="120000"/>
              </a:lnSpc>
              <a:spcBef>
                <a:spcPts val="0"/>
              </a:spcBef>
              <a:buNone/>
            </a:pPr>
            <a:r>
              <a:rPr lang="en-US" sz="2000" i="1">
                <a:cs typeface="Arial"/>
              </a:rPr>
              <a:t>Director</a:t>
            </a:r>
          </a:p>
          <a:p>
            <a:pPr marL="0" indent="0" algn="ctr">
              <a:lnSpc>
                <a:spcPct val="120000"/>
              </a:lnSpc>
              <a:spcBef>
                <a:spcPts val="0"/>
              </a:spcBef>
              <a:buNone/>
            </a:pPr>
            <a:r>
              <a:rPr lang="en-US" sz="2000" b="1"/>
              <a:t>SFSU Industrial Assessment Center</a:t>
            </a:r>
            <a:endParaRPr lang="en-US" sz="2000" b="1">
              <a:cs typeface="Arial"/>
            </a:endParaRPr>
          </a:p>
          <a:p>
            <a:pPr marL="0" indent="0" algn="ctr">
              <a:lnSpc>
                <a:spcPct val="120000"/>
              </a:lnSpc>
              <a:spcBef>
                <a:spcPts val="0"/>
              </a:spcBef>
              <a:buNone/>
            </a:pPr>
            <a:endParaRPr lang="en-US" sz="2000"/>
          </a:p>
          <a:p>
            <a:pPr marL="0" indent="0" algn="ctr">
              <a:lnSpc>
                <a:spcPct val="120000"/>
              </a:lnSpc>
              <a:spcBef>
                <a:spcPts val="0"/>
              </a:spcBef>
              <a:buNone/>
            </a:pPr>
            <a:r>
              <a:rPr lang="en-US" sz="2000"/>
              <a:t>Erick Watkins</a:t>
            </a:r>
            <a:endParaRPr lang="en-US" sz="2000">
              <a:cs typeface="Arial"/>
            </a:endParaRPr>
          </a:p>
          <a:p>
            <a:pPr marL="0" indent="0" algn="ctr">
              <a:lnSpc>
                <a:spcPct val="120000"/>
              </a:lnSpc>
              <a:spcBef>
                <a:spcPts val="0"/>
              </a:spcBef>
              <a:buNone/>
            </a:pPr>
            <a:r>
              <a:rPr lang="en-US" sz="2000" i="1">
                <a:cs typeface="Arial"/>
              </a:rPr>
              <a:t>Director of Engineering</a:t>
            </a:r>
          </a:p>
          <a:p>
            <a:pPr marL="0" indent="0" algn="ctr">
              <a:lnSpc>
                <a:spcPct val="120000"/>
              </a:lnSpc>
              <a:spcBef>
                <a:spcPts val="0"/>
              </a:spcBef>
              <a:buNone/>
            </a:pPr>
            <a:r>
              <a:rPr lang="en-US" sz="2000" b="1"/>
              <a:t>Pacific Coast Producers</a:t>
            </a:r>
            <a:endParaRPr lang="en-US" sz="2000" b="1">
              <a:cs typeface="Arial"/>
            </a:endParaRPr>
          </a:p>
          <a:p>
            <a:pPr marL="0" indent="0" algn="ctr">
              <a:lnSpc>
                <a:spcPct val="120000"/>
              </a:lnSpc>
              <a:spcBef>
                <a:spcPts val="0"/>
              </a:spcBef>
              <a:buNone/>
            </a:pPr>
            <a:endParaRPr lang="en-US" sz="2000" i="1">
              <a:ea typeface="+mn-lt"/>
              <a:cs typeface="+mn-lt"/>
            </a:endParaRPr>
          </a:p>
          <a:p>
            <a:pPr marL="0" indent="0" algn="ctr">
              <a:lnSpc>
                <a:spcPct val="120000"/>
              </a:lnSpc>
              <a:spcBef>
                <a:spcPts val="0"/>
              </a:spcBef>
              <a:buNone/>
            </a:pPr>
            <a:r>
              <a:rPr lang="en-US" sz="2000" i="1">
                <a:ea typeface="+mn-lt"/>
                <a:cs typeface="+mn-lt"/>
              </a:rPr>
              <a:t>John Ahrens</a:t>
            </a:r>
            <a:endParaRPr lang="en-US">
              <a:cs typeface="Arial"/>
            </a:endParaRPr>
          </a:p>
          <a:p>
            <a:pPr marL="0" indent="0" algn="ctr">
              <a:lnSpc>
                <a:spcPct val="120000"/>
              </a:lnSpc>
              <a:spcBef>
                <a:spcPts val="0"/>
              </a:spcBef>
              <a:buNone/>
            </a:pPr>
            <a:r>
              <a:rPr lang="en-US" sz="2000" i="1">
                <a:ea typeface="+mn-lt"/>
                <a:cs typeface="+mn-lt"/>
              </a:rPr>
              <a:t>Program Director of</a:t>
            </a:r>
            <a:endParaRPr lang="en-US"/>
          </a:p>
          <a:p>
            <a:pPr marL="0" indent="0" algn="ctr">
              <a:lnSpc>
                <a:spcPct val="120000"/>
              </a:lnSpc>
              <a:spcBef>
                <a:spcPts val="0"/>
              </a:spcBef>
              <a:buNone/>
            </a:pPr>
            <a:r>
              <a:rPr lang="en-US" sz="2000" i="1">
                <a:cs typeface="Arial"/>
              </a:rPr>
              <a:t>Microgrid Competency Center, North America</a:t>
            </a:r>
          </a:p>
          <a:p>
            <a:pPr marL="0" indent="0" algn="ctr">
              <a:lnSpc>
                <a:spcPct val="120000"/>
              </a:lnSpc>
              <a:spcBef>
                <a:spcPts val="0"/>
              </a:spcBef>
              <a:buNone/>
            </a:pPr>
            <a:r>
              <a:rPr lang="en-US" sz="2000" b="1" i="1">
                <a:cs typeface="Arial"/>
              </a:rPr>
              <a:t>Schneider Electric</a:t>
            </a:r>
          </a:p>
          <a:p>
            <a:pPr marL="0" indent="0" algn="ctr">
              <a:lnSpc>
                <a:spcPct val="120000"/>
              </a:lnSpc>
              <a:spcBef>
                <a:spcPts val="0"/>
              </a:spcBef>
              <a:buNone/>
            </a:pPr>
            <a:r>
              <a:rPr lang="en-US" sz="2000" i="1">
                <a:cs typeface="Arial"/>
              </a:rPr>
              <a:t>Jingjing Liu</a:t>
            </a:r>
            <a:endParaRPr lang="en-US" sz="2000">
              <a:cs typeface="Arial"/>
            </a:endParaRPr>
          </a:p>
          <a:p>
            <a:pPr marL="0" indent="0" algn="ctr">
              <a:lnSpc>
                <a:spcPct val="120000"/>
              </a:lnSpc>
              <a:spcBef>
                <a:spcPts val="0"/>
              </a:spcBef>
              <a:buNone/>
            </a:pPr>
            <a:r>
              <a:rPr lang="en-US" sz="2000" i="1">
                <a:cs typeface="Arial"/>
              </a:rPr>
              <a:t>Program Manager and Researcher</a:t>
            </a:r>
            <a:endParaRPr lang="en-US" sz="2000" i="1"/>
          </a:p>
          <a:p>
            <a:pPr marL="0" indent="0" algn="ctr">
              <a:lnSpc>
                <a:spcPct val="120000"/>
              </a:lnSpc>
              <a:spcBef>
                <a:spcPts val="0"/>
              </a:spcBef>
              <a:buNone/>
            </a:pPr>
            <a:r>
              <a:rPr lang="en-US" sz="2000" b="1"/>
              <a:t>LBNL</a:t>
            </a:r>
            <a:endParaRPr lang="en-US" sz="2000" b="1">
              <a:cs typeface="Arial"/>
            </a:endParaRPr>
          </a:p>
          <a:p>
            <a:pPr marL="0" indent="0" algn="ctr">
              <a:spcBef>
                <a:spcPts val="0"/>
              </a:spcBef>
              <a:buNone/>
            </a:pPr>
            <a:endParaRPr lang="en-US" sz="2000"/>
          </a:p>
        </p:txBody>
      </p:sp>
    </p:spTree>
    <p:extLst>
      <p:ext uri="{BB962C8B-B14F-4D97-AF65-F5344CB8AC3E}">
        <p14:creationId xmlns:p14="http://schemas.microsoft.com/office/powerpoint/2010/main" val="21394344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2126" y="535222"/>
            <a:ext cx="9144000" cy="1206492"/>
          </a:xfrm>
        </p:spPr>
        <p:txBody>
          <a:bodyPr>
            <a:normAutofit/>
          </a:bodyPr>
          <a:lstStyle/>
          <a:p>
            <a:r>
              <a:rPr lang="en-US" sz="4400" b="1">
                <a:solidFill>
                  <a:schemeClr val="accent6"/>
                </a:solidFill>
              </a:rPr>
              <a:t>IAC Experience in Food Processing Plants</a:t>
            </a:r>
          </a:p>
        </p:txBody>
      </p:sp>
      <p:sp>
        <p:nvSpPr>
          <p:cNvPr id="3" name="Subtitle 2"/>
          <p:cNvSpPr>
            <a:spLocks noGrp="1"/>
          </p:cNvSpPr>
          <p:nvPr>
            <p:ph type="subTitle" idx="1"/>
          </p:nvPr>
        </p:nvSpPr>
        <p:spPr>
          <a:xfrm>
            <a:off x="1543250" y="2685448"/>
            <a:ext cx="9144000" cy="3811605"/>
          </a:xfrm>
        </p:spPr>
        <p:txBody>
          <a:bodyPr>
            <a:normAutofit lnSpcReduction="10000"/>
          </a:bodyPr>
          <a:lstStyle/>
          <a:p>
            <a:r>
              <a:rPr lang="en-US" sz="2800"/>
              <a:t>Ahmad R. Ganji</a:t>
            </a:r>
          </a:p>
          <a:p>
            <a:r>
              <a:rPr lang="en-US" sz="2800"/>
              <a:t>Professor of Mechanical Engineering</a:t>
            </a:r>
          </a:p>
          <a:p>
            <a:r>
              <a:rPr lang="en-US" sz="2800"/>
              <a:t>Director of Industrial Assessment Center (IAC)</a:t>
            </a:r>
          </a:p>
          <a:p>
            <a:r>
              <a:rPr lang="en-US" sz="2800"/>
              <a:t>San Francisco State University</a:t>
            </a:r>
          </a:p>
          <a:p>
            <a:endParaRPr lang="en-US"/>
          </a:p>
          <a:p>
            <a:r>
              <a:rPr lang="en-US"/>
              <a:t>CEC Workshop on Food Production Investment Program</a:t>
            </a:r>
            <a:r>
              <a:rPr lang="en-US" b="1"/>
              <a:t> </a:t>
            </a:r>
          </a:p>
          <a:p>
            <a:endParaRPr lang="en-US"/>
          </a:p>
          <a:p>
            <a:r>
              <a:rPr lang="en-US"/>
              <a:t>April 18, 2023</a:t>
            </a:r>
          </a:p>
        </p:txBody>
      </p:sp>
    </p:spTree>
    <p:extLst>
      <p:ext uri="{BB962C8B-B14F-4D97-AF65-F5344CB8AC3E}">
        <p14:creationId xmlns:p14="http://schemas.microsoft.com/office/powerpoint/2010/main" val="9585287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5618"/>
            <a:ext cx="10515600" cy="1325563"/>
          </a:xfrm>
        </p:spPr>
        <p:txBody>
          <a:bodyPr>
            <a:normAutofit/>
          </a:bodyPr>
          <a:lstStyle/>
          <a:p>
            <a:r>
              <a:rPr lang="en-US" sz="4000" b="1">
                <a:solidFill>
                  <a:schemeClr val="accent6"/>
                </a:solidFill>
              </a:rPr>
              <a:t>Industrial Assessment Center (IAC)</a:t>
            </a:r>
          </a:p>
        </p:txBody>
      </p:sp>
      <p:sp>
        <p:nvSpPr>
          <p:cNvPr id="3" name="Content Placeholder 2"/>
          <p:cNvSpPr>
            <a:spLocks noGrp="1"/>
          </p:cNvSpPr>
          <p:nvPr>
            <p:ph idx="1"/>
          </p:nvPr>
        </p:nvSpPr>
        <p:spPr>
          <a:xfrm>
            <a:off x="838200" y="1315485"/>
            <a:ext cx="10515600" cy="5287445"/>
          </a:xfrm>
        </p:spPr>
        <p:txBody>
          <a:bodyPr/>
          <a:lstStyle/>
          <a:p>
            <a:r>
              <a:rPr lang="en-US" sz="2600"/>
              <a:t>IAC is a US DOE Program, continuously operating since 1976</a:t>
            </a:r>
          </a:p>
          <a:p>
            <a:r>
              <a:rPr lang="en-US" sz="2600"/>
              <a:t>There are 37 IACs in the country</a:t>
            </a:r>
          </a:p>
          <a:p>
            <a:r>
              <a:rPr lang="en-US" sz="2600"/>
              <a:t>IAC at San Francisco State University (SFSU) is one of the four IACs serving the industrial plants in California</a:t>
            </a:r>
          </a:p>
          <a:p>
            <a:r>
              <a:rPr lang="en-US" sz="2600"/>
              <a:t>SFSU IAC has served the industrial establishments for over 30 years</a:t>
            </a:r>
          </a:p>
          <a:p>
            <a:r>
              <a:rPr lang="en-US" sz="2600"/>
              <a:t>SFSU IAC has performed comprehensive energy assessment of over 600 industrial and process plants </a:t>
            </a:r>
          </a:p>
          <a:p>
            <a:r>
              <a:rPr lang="en-US" sz="2600"/>
              <a:t>Majority of plants we have served are food processors</a:t>
            </a:r>
          </a:p>
        </p:txBody>
      </p:sp>
      <p:pic>
        <p:nvPicPr>
          <p:cNvPr id="5122" name="Picture 2" descr="Logo for San Francisco State University&#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85114"/>
            <a:ext cx="2957362" cy="772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Logo for Industrial Assessment Center, DO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64486" y="5866420"/>
            <a:ext cx="2320432" cy="991580"/>
          </a:xfrm>
          <a:prstGeom prst="rect">
            <a:avLst/>
          </a:prstGeom>
        </p:spPr>
      </p:pic>
    </p:spTree>
    <p:extLst>
      <p:ext uri="{BB962C8B-B14F-4D97-AF65-F5344CB8AC3E}">
        <p14:creationId xmlns:p14="http://schemas.microsoft.com/office/powerpoint/2010/main" val="37641771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5618"/>
            <a:ext cx="10515600" cy="1325563"/>
          </a:xfrm>
        </p:spPr>
        <p:txBody>
          <a:bodyPr>
            <a:normAutofit/>
          </a:bodyPr>
          <a:lstStyle/>
          <a:p>
            <a:r>
              <a:rPr lang="en-US" sz="4000" b="1">
                <a:solidFill>
                  <a:schemeClr val="accent6"/>
                </a:solidFill>
              </a:rPr>
              <a:t>Industrial Assessment Center (IAC) Projects</a:t>
            </a:r>
          </a:p>
        </p:txBody>
      </p:sp>
      <p:sp>
        <p:nvSpPr>
          <p:cNvPr id="3" name="Content Placeholder 2"/>
          <p:cNvSpPr>
            <a:spLocks noGrp="1"/>
          </p:cNvSpPr>
          <p:nvPr>
            <p:ph idx="1"/>
          </p:nvPr>
        </p:nvSpPr>
        <p:spPr>
          <a:xfrm>
            <a:off x="838200" y="1315485"/>
            <a:ext cx="10515600" cy="5287445"/>
          </a:xfrm>
        </p:spPr>
        <p:txBody>
          <a:bodyPr/>
          <a:lstStyle/>
          <a:p>
            <a:r>
              <a:rPr lang="en-US"/>
              <a:t>Our recommended projects include,</a:t>
            </a:r>
          </a:p>
          <a:p>
            <a:pPr lvl="1">
              <a:buFont typeface="Wingdings" panose="05000000000000000000" pitchFamily="2" charset="2"/>
              <a:buChar char="Ø"/>
            </a:pPr>
            <a:r>
              <a:rPr lang="en-US"/>
              <a:t>Electrical and gas (NG and LPG) energy efficiency measures</a:t>
            </a:r>
          </a:p>
          <a:p>
            <a:pPr lvl="1">
              <a:buFont typeface="Wingdings" panose="05000000000000000000" pitchFamily="2" charset="2"/>
              <a:buChar char="Ø"/>
            </a:pPr>
            <a:r>
              <a:rPr lang="en-US"/>
              <a:t>Renewable energy measures</a:t>
            </a:r>
          </a:p>
          <a:p>
            <a:pPr lvl="1">
              <a:buFont typeface="Wingdings" panose="05000000000000000000" pitchFamily="2" charset="2"/>
              <a:buChar char="Ø"/>
            </a:pPr>
            <a:r>
              <a:rPr lang="en-US"/>
              <a:t>Demand management measures</a:t>
            </a:r>
          </a:p>
          <a:p>
            <a:pPr lvl="1">
              <a:buFont typeface="Wingdings" panose="05000000000000000000" pitchFamily="2" charset="2"/>
              <a:buChar char="Ø"/>
            </a:pPr>
            <a:r>
              <a:rPr lang="en-US"/>
              <a:t>Cogeneration (CHP) measures</a:t>
            </a:r>
          </a:p>
          <a:p>
            <a:pPr lvl="1">
              <a:buFont typeface="Wingdings" panose="05000000000000000000" pitchFamily="2" charset="2"/>
              <a:buChar char="Ø"/>
            </a:pPr>
            <a:r>
              <a:rPr lang="en-US"/>
              <a:t> water saving measures</a:t>
            </a:r>
          </a:p>
          <a:p>
            <a:r>
              <a:rPr lang="en-US"/>
              <a:t>Historically about 60% of the recommended projects are implemented!</a:t>
            </a:r>
          </a:p>
        </p:txBody>
      </p:sp>
      <p:pic>
        <p:nvPicPr>
          <p:cNvPr id="4098" name="Picture 2" descr="Logo for San Francisco State Universi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28656"/>
            <a:ext cx="2790750" cy="729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Logo for Industrial Assessment Center, DO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9286" y="5950910"/>
            <a:ext cx="2122713" cy="907090"/>
          </a:xfrm>
          <a:prstGeom prst="rect">
            <a:avLst/>
          </a:prstGeom>
        </p:spPr>
      </p:pic>
    </p:spTree>
    <p:extLst>
      <p:ext uri="{BB962C8B-B14F-4D97-AF65-F5344CB8AC3E}">
        <p14:creationId xmlns:p14="http://schemas.microsoft.com/office/powerpoint/2010/main" val="40507744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274638"/>
            <a:ext cx="8534400" cy="1143000"/>
          </a:xfrm>
        </p:spPr>
        <p:txBody>
          <a:bodyPr>
            <a:normAutofit/>
          </a:bodyPr>
          <a:lstStyle/>
          <a:p>
            <a:pPr algn="l"/>
            <a:r>
              <a:rPr lang="en-US" sz="2800" b="1"/>
              <a:t>Potential Energy Savings in Selected Industrial Facilities</a:t>
            </a:r>
            <a:endParaRPr lang="en-US" sz="2800"/>
          </a:p>
        </p:txBody>
      </p:sp>
      <p:graphicFrame>
        <p:nvGraphicFramePr>
          <p:cNvPr id="4" name="Content Placeholder 3" descr="Chart depicting number of plants and operations the IAC has benefited in the food idustry.  Shown are electrical and gas savings."/>
          <p:cNvGraphicFramePr>
            <a:graphicFrameLocks noGrp="1"/>
          </p:cNvGraphicFramePr>
          <p:nvPr>
            <p:ph idx="1"/>
            <p:extLst>
              <p:ext uri="{D42A27DB-BD31-4B8C-83A1-F6EECF244321}">
                <p14:modId xmlns:p14="http://schemas.microsoft.com/office/powerpoint/2010/main" val="919315794"/>
              </p:ext>
            </p:extLst>
          </p:nvPr>
        </p:nvGraphicFramePr>
        <p:xfrm>
          <a:off x="1981200" y="1600200"/>
          <a:ext cx="7924800" cy="3606800"/>
        </p:xfrm>
        <a:graphic>
          <a:graphicData uri="http://schemas.openxmlformats.org/drawingml/2006/table">
            <a:tbl>
              <a:tblPr firstRow="1" bandRow="1">
                <a:tableStyleId>{8FD4443E-F989-4FC4-A0C8-D5A2AF1F390B}</a:tableStyleId>
              </a:tblPr>
              <a:tblGrid>
                <a:gridCol w="2286000">
                  <a:extLst>
                    <a:ext uri="{9D8B030D-6E8A-4147-A177-3AD203B41FA5}">
                      <a16:colId xmlns:a16="http://schemas.microsoft.com/office/drawing/2014/main" val="20000"/>
                    </a:ext>
                  </a:extLst>
                </a:gridCol>
                <a:gridCol w="990600">
                  <a:extLst>
                    <a:ext uri="{9D8B030D-6E8A-4147-A177-3AD203B41FA5}">
                      <a16:colId xmlns:a16="http://schemas.microsoft.com/office/drawing/2014/main" val="20001"/>
                    </a:ext>
                  </a:extLst>
                </a:gridCol>
                <a:gridCol w="990600">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gridCol w="1066800">
                  <a:extLst>
                    <a:ext uri="{9D8B030D-6E8A-4147-A177-3AD203B41FA5}">
                      <a16:colId xmlns:a16="http://schemas.microsoft.com/office/drawing/2014/main" val="20004"/>
                    </a:ext>
                  </a:extLst>
                </a:gridCol>
                <a:gridCol w="1447800">
                  <a:extLst>
                    <a:ext uri="{9D8B030D-6E8A-4147-A177-3AD203B41FA5}">
                      <a16:colId xmlns:a16="http://schemas.microsoft.com/office/drawing/2014/main" val="20005"/>
                    </a:ext>
                  </a:extLst>
                </a:gridCol>
              </a:tblGrid>
              <a:tr h="370840">
                <a:tc>
                  <a:txBody>
                    <a:bodyPr/>
                    <a:lstStyle/>
                    <a:p>
                      <a:r>
                        <a:rPr lang="en-US" sz="1800"/>
                        <a:t>Type of Plant</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a:t>No. of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800"/>
                        <a:t>Plants</a:t>
                      </a:r>
                    </a:p>
                  </a:txBody>
                  <a:tcPr/>
                </a:tc>
                <a:tc>
                  <a:txBody>
                    <a:bodyPr/>
                    <a:lstStyle/>
                    <a:p>
                      <a:pPr algn="ctr"/>
                      <a:r>
                        <a:rPr lang="en-US" sz="1800"/>
                        <a:t>No. of Opp.</a:t>
                      </a:r>
                    </a:p>
                  </a:txBody>
                  <a:tcPr/>
                </a:tc>
                <a:tc>
                  <a:txBody>
                    <a:bodyPr/>
                    <a:lstStyle/>
                    <a:p>
                      <a:pPr algn="ctr"/>
                      <a:r>
                        <a:rPr lang="en-US" sz="1800"/>
                        <a:t>% Elect. Savings</a:t>
                      </a:r>
                    </a:p>
                  </a:txBody>
                  <a:tcPr/>
                </a:tc>
                <a:tc>
                  <a:txBody>
                    <a:bodyPr/>
                    <a:lstStyle/>
                    <a:p>
                      <a:pPr algn="ctr"/>
                      <a:r>
                        <a:rPr lang="en-US" sz="1800"/>
                        <a:t>% Gas Savings</a:t>
                      </a:r>
                    </a:p>
                  </a:txBody>
                  <a:tcPr/>
                </a:tc>
                <a:tc>
                  <a:txBody>
                    <a:bodyPr/>
                    <a:lstStyle/>
                    <a:p>
                      <a:pPr algn="ctr"/>
                      <a:r>
                        <a:rPr lang="en-US" sz="1800"/>
                        <a:t>Overall Payback</a:t>
                      </a:r>
                    </a:p>
                  </a:txBody>
                  <a:tcPr/>
                </a:tc>
                <a:extLst>
                  <a:ext uri="{0D108BD9-81ED-4DB2-BD59-A6C34878D82A}">
                    <a16:rowId xmlns:a16="http://schemas.microsoft.com/office/drawing/2014/main" val="10000"/>
                  </a:ext>
                </a:extLst>
              </a:tr>
              <a:tr h="370840">
                <a:tc>
                  <a:txBody>
                    <a:bodyPr/>
                    <a:lstStyle/>
                    <a:p>
                      <a:r>
                        <a:rPr lang="en-US"/>
                        <a:t>Tomato Processing</a:t>
                      </a:r>
                    </a:p>
                  </a:txBody>
                  <a:tcPr/>
                </a:tc>
                <a:tc>
                  <a:txBody>
                    <a:bodyPr/>
                    <a:lstStyle/>
                    <a:p>
                      <a:pPr algn="ctr"/>
                      <a:r>
                        <a:rPr lang="en-US"/>
                        <a:t>9 </a:t>
                      </a:r>
                    </a:p>
                  </a:txBody>
                  <a:tcPr/>
                </a:tc>
                <a:tc>
                  <a:txBody>
                    <a:bodyPr/>
                    <a:lstStyle/>
                    <a:p>
                      <a:pPr algn="ctr"/>
                      <a:r>
                        <a:rPr lang="en-US"/>
                        <a:t>8 - 13</a:t>
                      </a:r>
                    </a:p>
                  </a:txBody>
                  <a:tcPr/>
                </a:tc>
                <a:tc>
                  <a:txBody>
                    <a:bodyPr/>
                    <a:lstStyle/>
                    <a:p>
                      <a:pPr algn="ctr"/>
                      <a:r>
                        <a:rPr lang="en-US"/>
                        <a:t>7 - 30</a:t>
                      </a:r>
                    </a:p>
                  </a:txBody>
                  <a:tcPr/>
                </a:tc>
                <a:tc>
                  <a:txBody>
                    <a:bodyPr/>
                    <a:lstStyle/>
                    <a:p>
                      <a:pPr algn="ctr"/>
                      <a:r>
                        <a:rPr lang="en-US"/>
                        <a:t>1 - 12</a:t>
                      </a:r>
                    </a:p>
                  </a:txBody>
                  <a:tcPr/>
                </a:tc>
                <a:tc>
                  <a:txBody>
                    <a:bodyPr/>
                    <a:lstStyle/>
                    <a:p>
                      <a:pPr algn="ctr"/>
                      <a:r>
                        <a:rPr lang="en-US"/>
                        <a:t>0.5 – 3.3</a:t>
                      </a:r>
                    </a:p>
                  </a:txBody>
                  <a:tcPr/>
                </a:tc>
                <a:extLst>
                  <a:ext uri="{0D108BD9-81ED-4DB2-BD59-A6C34878D82A}">
                    <a16:rowId xmlns:a16="http://schemas.microsoft.com/office/drawing/2014/main" val="10001"/>
                  </a:ext>
                </a:extLst>
              </a:tr>
              <a:tr h="370840">
                <a:tc>
                  <a:txBody>
                    <a:bodyPr/>
                    <a:lstStyle/>
                    <a:p>
                      <a:r>
                        <a:rPr lang="en-US"/>
                        <a:t>Winery</a:t>
                      </a:r>
                    </a:p>
                  </a:txBody>
                  <a:tcPr/>
                </a:tc>
                <a:tc>
                  <a:txBody>
                    <a:bodyPr/>
                    <a:lstStyle/>
                    <a:p>
                      <a:pPr algn="ctr"/>
                      <a:r>
                        <a:rPr lang="en-US"/>
                        <a:t>15</a:t>
                      </a:r>
                    </a:p>
                  </a:txBody>
                  <a:tcPr/>
                </a:tc>
                <a:tc>
                  <a:txBody>
                    <a:bodyPr/>
                    <a:lstStyle/>
                    <a:p>
                      <a:pPr algn="ctr"/>
                      <a:r>
                        <a:rPr lang="en-US"/>
                        <a:t>4 - 14</a:t>
                      </a:r>
                    </a:p>
                  </a:txBody>
                  <a:tcPr/>
                </a:tc>
                <a:tc>
                  <a:txBody>
                    <a:bodyPr/>
                    <a:lstStyle/>
                    <a:p>
                      <a:pPr algn="ctr"/>
                      <a:r>
                        <a:rPr lang="en-US"/>
                        <a:t>5 - 39</a:t>
                      </a:r>
                    </a:p>
                  </a:txBody>
                  <a:tcPr/>
                </a:tc>
                <a:tc>
                  <a:txBody>
                    <a:bodyPr/>
                    <a:lstStyle/>
                    <a:p>
                      <a:pPr algn="ctr"/>
                      <a:r>
                        <a:rPr lang="en-US"/>
                        <a:t>0</a:t>
                      </a:r>
                      <a:r>
                        <a:rPr lang="en-US" baseline="0"/>
                        <a:t> - 23</a:t>
                      </a:r>
                      <a:endParaRPr lang="en-US"/>
                    </a:p>
                  </a:txBody>
                  <a:tcPr/>
                </a:tc>
                <a:tc>
                  <a:txBody>
                    <a:bodyPr/>
                    <a:lstStyle/>
                    <a:p>
                      <a:pPr algn="ctr"/>
                      <a:r>
                        <a:rPr lang="en-US"/>
                        <a:t>0.5 – 4.8</a:t>
                      </a:r>
                    </a:p>
                  </a:txBody>
                  <a:tcPr/>
                </a:tc>
                <a:extLst>
                  <a:ext uri="{0D108BD9-81ED-4DB2-BD59-A6C34878D82A}">
                    <a16:rowId xmlns:a16="http://schemas.microsoft.com/office/drawing/2014/main" val="10002"/>
                  </a:ext>
                </a:extLst>
              </a:tr>
              <a:tr h="370840">
                <a:tc>
                  <a:txBody>
                    <a:bodyPr/>
                    <a:lstStyle/>
                    <a:p>
                      <a:r>
                        <a:rPr lang="en-US"/>
                        <a:t>Nut Processing</a:t>
                      </a:r>
                    </a:p>
                  </a:txBody>
                  <a:tcPr/>
                </a:tc>
                <a:tc>
                  <a:txBody>
                    <a:bodyPr/>
                    <a:lstStyle/>
                    <a:p>
                      <a:pPr algn="ctr"/>
                      <a:r>
                        <a:rPr lang="en-US"/>
                        <a:t>3</a:t>
                      </a:r>
                    </a:p>
                  </a:txBody>
                  <a:tcPr/>
                </a:tc>
                <a:tc>
                  <a:txBody>
                    <a:bodyPr/>
                    <a:lstStyle/>
                    <a:p>
                      <a:pPr algn="ctr"/>
                      <a:r>
                        <a:rPr lang="en-US"/>
                        <a:t>7 - 17</a:t>
                      </a:r>
                    </a:p>
                  </a:txBody>
                  <a:tcPr/>
                </a:tc>
                <a:tc>
                  <a:txBody>
                    <a:bodyPr/>
                    <a:lstStyle/>
                    <a:p>
                      <a:pPr algn="ctr"/>
                      <a:r>
                        <a:rPr lang="en-US"/>
                        <a:t>12</a:t>
                      </a:r>
                      <a:r>
                        <a:rPr lang="en-US" baseline="0"/>
                        <a:t> - 16</a:t>
                      </a:r>
                      <a:endParaRPr lang="en-US"/>
                    </a:p>
                  </a:txBody>
                  <a:tcPr/>
                </a:tc>
                <a:tc>
                  <a:txBody>
                    <a:bodyPr/>
                    <a:lstStyle/>
                    <a:p>
                      <a:pPr algn="ctr"/>
                      <a:r>
                        <a:rPr lang="en-US"/>
                        <a:t>4 - 6</a:t>
                      </a:r>
                    </a:p>
                  </a:txBody>
                  <a:tcPr/>
                </a:tc>
                <a:tc>
                  <a:txBody>
                    <a:bodyPr/>
                    <a:lstStyle/>
                    <a:p>
                      <a:pPr algn="ctr"/>
                      <a:r>
                        <a:rPr lang="en-US"/>
                        <a:t>1.1 – 1.8</a:t>
                      </a:r>
                    </a:p>
                  </a:txBody>
                  <a:tcPr/>
                </a:tc>
                <a:extLst>
                  <a:ext uri="{0D108BD9-81ED-4DB2-BD59-A6C34878D82A}">
                    <a16:rowId xmlns:a16="http://schemas.microsoft.com/office/drawing/2014/main" val="10003"/>
                  </a:ext>
                </a:extLst>
              </a:tr>
              <a:tr h="370840">
                <a:tc>
                  <a:txBody>
                    <a:bodyPr/>
                    <a:lstStyle/>
                    <a:p>
                      <a:r>
                        <a:rPr lang="en-US"/>
                        <a:t>Fresh Fruit &amp; Vege.</a:t>
                      </a:r>
                    </a:p>
                  </a:txBody>
                  <a:tcPr/>
                </a:tc>
                <a:tc>
                  <a:txBody>
                    <a:bodyPr/>
                    <a:lstStyle/>
                    <a:p>
                      <a:pPr algn="ctr"/>
                      <a:r>
                        <a:rPr lang="en-US"/>
                        <a:t>12</a:t>
                      </a:r>
                    </a:p>
                  </a:txBody>
                  <a:tcPr/>
                </a:tc>
                <a:tc>
                  <a:txBody>
                    <a:bodyPr/>
                    <a:lstStyle/>
                    <a:p>
                      <a:pPr algn="ctr"/>
                      <a:r>
                        <a:rPr lang="en-US"/>
                        <a:t>6 - 16</a:t>
                      </a:r>
                    </a:p>
                  </a:txBody>
                  <a:tcPr/>
                </a:tc>
                <a:tc>
                  <a:txBody>
                    <a:bodyPr/>
                    <a:lstStyle/>
                    <a:p>
                      <a:pPr algn="ctr"/>
                      <a:r>
                        <a:rPr lang="en-US"/>
                        <a:t>7 - 39</a:t>
                      </a:r>
                    </a:p>
                  </a:txBody>
                  <a:tcPr/>
                </a:tc>
                <a:tc>
                  <a:txBody>
                    <a:bodyPr/>
                    <a:lstStyle/>
                    <a:p>
                      <a:pPr algn="ctr"/>
                      <a:r>
                        <a:rPr lang="en-US"/>
                        <a:t>0 - 23</a:t>
                      </a:r>
                    </a:p>
                  </a:txBody>
                  <a:tcPr/>
                </a:tc>
                <a:tc>
                  <a:txBody>
                    <a:bodyPr/>
                    <a:lstStyle/>
                    <a:p>
                      <a:pPr algn="ctr"/>
                      <a:r>
                        <a:rPr lang="en-US"/>
                        <a:t>0.1 – 2.7</a:t>
                      </a:r>
                    </a:p>
                  </a:txBody>
                  <a:tcPr/>
                </a:tc>
                <a:extLst>
                  <a:ext uri="{0D108BD9-81ED-4DB2-BD59-A6C34878D82A}">
                    <a16:rowId xmlns:a16="http://schemas.microsoft.com/office/drawing/2014/main" val="10004"/>
                  </a:ext>
                </a:extLst>
              </a:tr>
              <a:tr h="370840">
                <a:tc>
                  <a:txBody>
                    <a:bodyPr/>
                    <a:lstStyle/>
                    <a:p>
                      <a:r>
                        <a:rPr lang="en-US"/>
                        <a:t>Juice Production</a:t>
                      </a:r>
                    </a:p>
                  </a:txBody>
                  <a:tcPr/>
                </a:tc>
                <a:tc>
                  <a:txBody>
                    <a:bodyPr/>
                    <a:lstStyle/>
                    <a:p>
                      <a:pPr algn="ctr"/>
                      <a:r>
                        <a:rPr lang="en-US"/>
                        <a:t>5</a:t>
                      </a:r>
                    </a:p>
                  </a:txBody>
                  <a:tcPr/>
                </a:tc>
                <a:tc>
                  <a:txBody>
                    <a:bodyPr/>
                    <a:lstStyle/>
                    <a:p>
                      <a:pPr algn="ctr"/>
                      <a:r>
                        <a:rPr lang="en-US"/>
                        <a:t>10 - 19</a:t>
                      </a:r>
                    </a:p>
                  </a:txBody>
                  <a:tcPr/>
                </a:tc>
                <a:tc>
                  <a:txBody>
                    <a:bodyPr/>
                    <a:lstStyle/>
                    <a:p>
                      <a:pPr algn="ctr"/>
                      <a:r>
                        <a:rPr lang="en-US"/>
                        <a:t>3 - 33</a:t>
                      </a:r>
                    </a:p>
                  </a:txBody>
                  <a:tcPr/>
                </a:tc>
                <a:tc>
                  <a:txBody>
                    <a:bodyPr/>
                    <a:lstStyle/>
                    <a:p>
                      <a:pPr algn="ctr"/>
                      <a:r>
                        <a:rPr lang="en-US"/>
                        <a:t>2 - 32</a:t>
                      </a:r>
                    </a:p>
                  </a:txBody>
                  <a:tcPr/>
                </a:tc>
                <a:tc>
                  <a:txBody>
                    <a:bodyPr/>
                    <a:lstStyle/>
                    <a:p>
                      <a:pPr algn="ctr"/>
                      <a:r>
                        <a:rPr lang="en-US"/>
                        <a:t>0.7 – 3.5</a:t>
                      </a:r>
                    </a:p>
                  </a:txBody>
                  <a:tcPr/>
                </a:tc>
                <a:extLst>
                  <a:ext uri="{0D108BD9-81ED-4DB2-BD59-A6C34878D82A}">
                    <a16:rowId xmlns:a16="http://schemas.microsoft.com/office/drawing/2014/main" val="10005"/>
                  </a:ext>
                </a:extLst>
              </a:tr>
              <a:tr h="370840">
                <a:tc>
                  <a:txBody>
                    <a:bodyPr/>
                    <a:lstStyle/>
                    <a:p>
                      <a:r>
                        <a:rPr lang="en-US"/>
                        <a:t>Carbonated Drink</a:t>
                      </a:r>
                    </a:p>
                  </a:txBody>
                  <a:tcPr/>
                </a:tc>
                <a:tc>
                  <a:txBody>
                    <a:bodyPr/>
                    <a:lstStyle/>
                    <a:p>
                      <a:pPr algn="ctr"/>
                      <a:r>
                        <a:rPr lang="en-US"/>
                        <a:t>4</a:t>
                      </a:r>
                    </a:p>
                  </a:txBody>
                  <a:tcPr/>
                </a:tc>
                <a:tc>
                  <a:txBody>
                    <a:bodyPr/>
                    <a:lstStyle/>
                    <a:p>
                      <a:pPr algn="ctr"/>
                      <a:r>
                        <a:rPr lang="en-US"/>
                        <a:t>8 - 15</a:t>
                      </a:r>
                    </a:p>
                  </a:txBody>
                  <a:tcPr/>
                </a:tc>
                <a:tc>
                  <a:txBody>
                    <a:bodyPr/>
                    <a:lstStyle/>
                    <a:p>
                      <a:pPr algn="ctr"/>
                      <a:r>
                        <a:rPr lang="en-US"/>
                        <a:t>12 - 32</a:t>
                      </a:r>
                    </a:p>
                  </a:txBody>
                  <a:tcPr/>
                </a:tc>
                <a:tc>
                  <a:txBody>
                    <a:bodyPr/>
                    <a:lstStyle/>
                    <a:p>
                      <a:pPr algn="ctr"/>
                      <a:r>
                        <a:rPr lang="en-US"/>
                        <a:t>0 - 26</a:t>
                      </a:r>
                    </a:p>
                  </a:txBody>
                  <a:tcPr/>
                </a:tc>
                <a:tc>
                  <a:txBody>
                    <a:bodyPr/>
                    <a:lstStyle/>
                    <a:p>
                      <a:pPr algn="ctr"/>
                      <a:r>
                        <a:rPr lang="en-US"/>
                        <a:t>1.0 – 3.5</a:t>
                      </a:r>
                    </a:p>
                  </a:txBody>
                  <a:tcPr/>
                </a:tc>
                <a:extLst>
                  <a:ext uri="{0D108BD9-81ED-4DB2-BD59-A6C34878D82A}">
                    <a16:rowId xmlns:a16="http://schemas.microsoft.com/office/drawing/2014/main" val="10006"/>
                  </a:ext>
                </a:extLst>
              </a:tr>
              <a:tr h="370840">
                <a:tc>
                  <a:txBody>
                    <a:bodyPr/>
                    <a:lstStyle/>
                    <a:p>
                      <a:r>
                        <a:rPr lang="en-US"/>
                        <a:t>Milk</a:t>
                      </a:r>
                      <a:r>
                        <a:rPr lang="en-US" baseline="0"/>
                        <a:t> Processing</a:t>
                      </a:r>
                      <a:endParaRPr lang="en-US"/>
                    </a:p>
                  </a:txBody>
                  <a:tcPr/>
                </a:tc>
                <a:tc>
                  <a:txBody>
                    <a:bodyPr/>
                    <a:lstStyle/>
                    <a:p>
                      <a:pPr algn="ctr"/>
                      <a:r>
                        <a:rPr lang="en-US"/>
                        <a:t>4</a:t>
                      </a:r>
                    </a:p>
                  </a:txBody>
                  <a:tcPr/>
                </a:tc>
                <a:tc>
                  <a:txBody>
                    <a:bodyPr/>
                    <a:lstStyle/>
                    <a:p>
                      <a:pPr algn="ctr"/>
                      <a:r>
                        <a:rPr lang="en-US"/>
                        <a:t>7 - 18</a:t>
                      </a:r>
                    </a:p>
                  </a:txBody>
                  <a:tcPr/>
                </a:tc>
                <a:tc>
                  <a:txBody>
                    <a:bodyPr/>
                    <a:lstStyle/>
                    <a:p>
                      <a:pPr algn="ctr"/>
                      <a:r>
                        <a:rPr lang="en-US"/>
                        <a:t>9 - 22</a:t>
                      </a:r>
                    </a:p>
                  </a:txBody>
                  <a:tcPr/>
                </a:tc>
                <a:tc>
                  <a:txBody>
                    <a:bodyPr/>
                    <a:lstStyle/>
                    <a:p>
                      <a:pPr algn="ctr"/>
                      <a:r>
                        <a:rPr lang="en-US"/>
                        <a:t>5 - 44</a:t>
                      </a:r>
                    </a:p>
                  </a:txBody>
                  <a:tcPr/>
                </a:tc>
                <a:tc>
                  <a:txBody>
                    <a:bodyPr/>
                    <a:lstStyle/>
                    <a:p>
                      <a:pPr algn="ctr"/>
                      <a:r>
                        <a:rPr lang="en-US"/>
                        <a:t>0.5 – 1.1</a:t>
                      </a:r>
                    </a:p>
                  </a:txBody>
                  <a:tcPr/>
                </a:tc>
                <a:extLst>
                  <a:ext uri="{0D108BD9-81ED-4DB2-BD59-A6C34878D82A}">
                    <a16:rowId xmlns:a16="http://schemas.microsoft.com/office/drawing/2014/main" val="10007"/>
                  </a:ext>
                </a:extLst>
              </a:tr>
              <a:tr h="370840">
                <a:tc>
                  <a:txBody>
                    <a:bodyPr/>
                    <a:lstStyle/>
                    <a:p>
                      <a:r>
                        <a:rPr lang="en-US"/>
                        <a:t>Cheese</a:t>
                      </a:r>
                      <a:r>
                        <a:rPr lang="en-US" baseline="0"/>
                        <a:t> Plant</a:t>
                      </a:r>
                      <a:endParaRPr lang="en-US"/>
                    </a:p>
                  </a:txBody>
                  <a:tcPr/>
                </a:tc>
                <a:tc>
                  <a:txBody>
                    <a:bodyPr/>
                    <a:lstStyle/>
                    <a:p>
                      <a:pPr algn="ctr"/>
                      <a:r>
                        <a:rPr lang="en-US"/>
                        <a:t>5</a:t>
                      </a:r>
                    </a:p>
                  </a:txBody>
                  <a:tcPr/>
                </a:tc>
                <a:tc>
                  <a:txBody>
                    <a:bodyPr/>
                    <a:lstStyle/>
                    <a:p>
                      <a:pPr algn="ctr"/>
                      <a:r>
                        <a:rPr lang="en-US"/>
                        <a:t>6 - 12</a:t>
                      </a:r>
                    </a:p>
                  </a:txBody>
                  <a:tcPr/>
                </a:tc>
                <a:tc>
                  <a:txBody>
                    <a:bodyPr/>
                    <a:lstStyle/>
                    <a:p>
                      <a:pPr algn="ctr"/>
                      <a:r>
                        <a:rPr lang="en-US"/>
                        <a:t>4 - 16</a:t>
                      </a:r>
                    </a:p>
                  </a:txBody>
                  <a:tcPr/>
                </a:tc>
                <a:tc>
                  <a:txBody>
                    <a:bodyPr/>
                    <a:lstStyle/>
                    <a:p>
                      <a:pPr algn="ctr"/>
                      <a:r>
                        <a:rPr lang="en-US"/>
                        <a:t>0 - 16</a:t>
                      </a:r>
                    </a:p>
                  </a:txBody>
                  <a:tcPr/>
                </a:tc>
                <a:tc>
                  <a:txBody>
                    <a:bodyPr/>
                    <a:lstStyle/>
                    <a:p>
                      <a:pPr algn="ctr"/>
                      <a:r>
                        <a:rPr lang="en-US"/>
                        <a:t>0.4 – 3.7</a:t>
                      </a:r>
                    </a:p>
                  </a:txBody>
                  <a:tcPr/>
                </a:tc>
                <a:extLst>
                  <a:ext uri="{0D108BD9-81ED-4DB2-BD59-A6C34878D82A}">
                    <a16:rowId xmlns:a16="http://schemas.microsoft.com/office/drawing/2014/main" val="10008"/>
                  </a:ext>
                </a:extLst>
              </a:tr>
            </a:tbl>
          </a:graphicData>
        </a:graphic>
      </p:graphicFrame>
      <p:sp>
        <p:nvSpPr>
          <p:cNvPr id="5" name="TextBox 4"/>
          <p:cNvSpPr txBox="1"/>
          <p:nvPr/>
        </p:nvSpPr>
        <p:spPr>
          <a:xfrm>
            <a:off x="2057400" y="5638800"/>
            <a:ext cx="3654205" cy="369332"/>
          </a:xfrm>
          <a:prstGeom prst="rect">
            <a:avLst/>
          </a:prstGeom>
          <a:noFill/>
        </p:spPr>
        <p:txBody>
          <a:bodyPr wrap="none" rtlCol="0">
            <a:spAutoFit/>
          </a:bodyPr>
          <a:lstStyle/>
          <a:p>
            <a:r>
              <a:rPr lang="en-US"/>
              <a:t>Source: IAC-SFSU Data, through 2015</a:t>
            </a:r>
          </a:p>
        </p:txBody>
      </p:sp>
      <p:pic>
        <p:nvPicPr>
          <p:cNvPr id="6" name="Picture 2" descr="Logo for San Francisco State University">
            <a:extLst>
              <a:ext uri="{FF2B5EF4-FFF2-40B4-BE49-F238E27FC236}">
                <a16:creationId xmlns:a16="http://schemas.microsoft.com/office/drawing/2014/main" id="{5BB83F8C-7771-4915-B5CB-72FDD3E2BE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28656"/>
            <a:ext cx="2790750" cy="729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Logo for Industrial Assessment Center, DOE">
            <a:extLst>
              <a:ext uri="{FF2B5EF4-FFF2-40B4-BE49-F238E27FC236}">
                <a16:creationId xmlns:a16="http://schemas.microsoft.com/office/drawing/2014/main" id="{37752D33-B5DB-4266-AAF4-7FDE11D6B1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9286" y="5950910"/>
            <a:ext cx="2122713" cy="907090"/>
          </a:xfrm>
          <a:prstGeom prst="rect">
            <a:avLst/>
          </a:prstGeom>
        </p:spPr>
      </p:pic>
    </p:spTree>
    <p:extLst>
      <p:ext uri="{BB962C8B-B14F-4D97-AF65-F5344CB8AC3E}">
        <p14:creationId xmlns:p14="http://schemas.microsoft.com/office/powerpoint/2010/main" val="11283569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2">
            <a:extLst>
              <a:ext uri="{FF2B5EF4-FFF2-40B4-BE49-F238E27FC236}">
                <a16:creationId xmlns:a16="http://schemas.microsoft.com/office/drawing/2014/main" id="{CD31D5BE-55A3-7EA2-2471-C4796C493099}"/>
              </a:ext>
            </a:extLst>
          </p:cNvPr>
          <p:cNvSpPr>
            <a:spLocks noGrp="1"/>
          </p:cNvSpPr>
          <p:nvPr>
            <p:ph type="ctrTitle"/>
          </p:nvPr>
        </p:nvSpPr>
        <p:spPr>
          <a:xfrm>
            <a:off x="630936" y="639520"/>
            <a:ext cx="3429000" cy="1719072"/>
          </a:xfrm>
        </p:spPr>
        <p:txBody>
          <a:bodyPr vert="horz" lIns="91440" tIns="45720" rIns="91440" bIns="45720" rtlCol="0" anchor="b">
            <a:normAutofit/>
          </a:bodyPr>
          <a:lstStyle/>
          <a:p>
            <a:pPr algn="l"/>
            <a:r>
              <a:rPr lang="en-US" sz="3800" kern="1200">
                <a:solidFill>
                  <a:schemeClr val="tx1"/>
                </a:solidFill>
                <a:latin typeface="+mj-lt"/>
                <a:ea typeface="+mj-ea"/>
                <a:cs typeface="+mj-cs"/>
              </a:rPr>
              <a:t>FPIP Stakeholder Meeting</a:t>
            </a:r>
          </a:p>
        </p:txBody>
      </p:sp>
      <p:sp>
        <p:nvSpPr>
          <p:cNvPr id="43"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Subtitle 13">
            <a:extLst>
              <a:ext uri="{FF2B5EF4-FFF2-40B4-BE49-F238E27FC236}">
                <a16:creationId xmlns:a16="http://schemas.microsoft.com/office/drawing/2014/main" id="{6DF880B5-BDC2-BC5A-AE1A-9CA9948A67EC}"/>
              </a:ext>
            </a:extLst>
          </p:cNvPr>
          <p:cNvSpPr>
            <a:spLocks noGrp="1"/>
          </p:cNvSpPr>
          <p:nvPr>
            <p:ph type="subTitle" idx="1"/>
          </p:nvPr>
        </p:nvSpPr>
        <p:spPr>
          <a:xfrm>
            <a:off x="-2432703" y="2890565"/>
            <a:ext cx="9144000" cy="1655762"/>
          </a:xfrm>
        </p:spPr>
        <p:txBody>
          <a:bodyPr/>
          <a:lstStyle/>
          <a:p>
            <a:r>
              <a:rPr lang="en-US"/>
              <a:t>Erick Watkins</a:t>
            </a:r>
          </a:p>
          <a:p>
            <a:r>
              <a:rPr lang="en-US"/>
              <a:t>Director of Engineering</a:t>
            </a:r>
          </a:p>
        </p:txBody>
      </p:sp>
      <p:grpSp>
        <p:nvGrpSpPr>
          <p:cNvPr id="6" name="object 2" descr="Logo for Pacific Coast Producers">
            <a:extLst>
              <a:ext uri="{FF2B5EF4-FFF2-40B4-BE49-F238E27FC236}">
                <a16:creationId xmlns:a16="http://schemas.microsoft.com/office/drawing/2014/main" id="{42FD36D2-032D-DD01-4561-E7FC2F722514}"/>
              </a:ext>
              <a:ext uri="{C183D7F6-B498-43B3-948B-1728B52AA6E4}">
                <adec:decorative xmlns:adec="http://schemas.microsoft.com/office/drawing/2017/decorative" val="0"/>
              </a:ext>
            </a:extLst>
          </p:cNvPr>
          <p:cNvGrpSpPr/>
          <p:nvPr/>
        </p:nvGrpSpPr>
        <p:grpSpPr>
          <a:xfrm>
            <a:off x="5251845" y="640080"/>
            <a:ext cx="5708620" cy="5577840"/>
            <a:chOff x="573023" y="0"/>
            <a:chExt cx="7135368" cy="7025137"/>
          </a:xfrm>
        </p:grpSpPr>
        <p:pic>
          <p:nvPicPr>
            <p:cNvPr id="7" name="object 3">
              <a:extLst>
                <a:ext uri="{FF2B5EF4-FFF2-40B4-BE49-F238E27FC236}">
                  <a16:creationId xmlns:a16="http://schemas.microsoft.com/office/drawing/2014/main" id="{B7F7A76D-A10F-A528-51BD-BF2678CF4018}"/>
                </a:ext>
              </a:extLst>
            </p:cNvPr>
            <p:cNvPicPr/>
            <p:nvPr/>
          </p:nvPicPr>
          <p:blipFill>
            <a:blip r:embed="rId2" cstate="print"/>
            <a:stretch>
              <a:fillRect/>
            </a:stretch>
          </p:blipFill>
          <p:spPr>
            <a:xfrm>
              <a:off x="3119918" y="0"/>
              <a:ext cx="4588473" cy="7025137"/>
            </a:xfrm>
            <a:prstGeom prst="rect">
              <a:avLst/>
            </a:prstGeom>
          </p:spPr>
        </p:pic>
        <p:pic>
          <p:nvPicPr>
            <p:cNvPr id="8" name="object 4">
              <a:extLst>
                <a:ext uri="{FF2B5EF4-FFF2-40B4-BE49-F238E27FC236}">
                  <a16:creationId xmlns:a16="http://schemas.microsoft.com/office/drawing/2014/main" id="{27A396BC-71D8-0555-1353-3C34AA8E8F1E}"/>
                </a:ext>
              </a:extLst>
            </p:cNvPr>
            <p:cNvPicPr/>
            <p:nvPr/>
          </p:nvPicPr>
          <p:blipFill>
            <a:blip r:embed="rId3" cstate="print"/>
            <a:stretch>
              <a:fillRect/>
            </a:stretch>
          </p:blipFill>
          <p:spPr>
            <a:xfrm>
              <a:off x="2194687" y="658367"/>
              <a:ext cx="3304033" cy="646176"/>
            </a:xfrm>
            <a:prstGeom prst="rect">
              <a:avLst/>
            </a:prstGeom>
          </p:spPr>
        </p:pic>
        <p:pic>
          <p:nvPicPr>
            <p:cNvPr id="9" name="object 5">
              <a:extLst>
                <a:ext uri="{FF2B5EF4-FFF2-40B4-BE49-F238E27FC236}">
                  <a16:creationId xmlns:a16="http://schemas.microsoft.com/office/drawing/2014/main" id="{69664A6D-16B7-918D-1602-C7F5239BD517}"/>
                </a:ext>
              </a:extLst>
            </p:cNvPr>
            <p:cNvPicPr/>
            <p:nvPr/>
          </p:nvPicPr>
          <p:blipFill>
            <a:blip r:embed="rId4" cstate="print"/>
            <a:stretch>
              <a:fillRect/>
            </a:stretch>
          </p:blipFill>
          <p:spPr>
            <a:xfrm>
              <a:off x="2206751" y="1401952"/>
              <a:ext cx="963168" cy="268224"/>
            </a:xfrm>
            <a:prstGeom prst="rect">
              <a:avLst/>
            </a:prstGeom>
          </p:spPr>
        </p:pic>
        <p:pic>
          <p:nvPicPr>
            <p:cNvPr id="10" name="object 6">
              <a:extLst>
                <a:ext uri="{FF2B5EF4-FFF2-40B4-BE49-F238E27FC236}">
                  <a16:creationId xmlns:a16="http://schemas.microsoft.com/office/drawing/2014/main" id="{1D9B6EA8-0624-7235-AD94-20C5CD27C4BE}"/>
                </a:ext>
              </a:extLst>
            </p:cNvPr>
            <p:cNvPicPr/>
            <p:nvPr/>
          </p:nvPicPr>
          <p:blipFill>
            <a:blip r:embed="rId5" cstate="print"/>
            <a:stretch>
              <a:fillRect/>
            </a:stretch>
          </p:blipFill>
          <p:spPr>
            <a:xfrm>
              <a:off x="4316095" y="1401952"/>
              <a:ext cx="1182624" cy="268224"/>
            </a:xfrm>
            <a:prstGeom prst="rect">
              <a:avLst/>
            </a:prstGeom>
          </p:spPr>
        </p:pic>
        <p:pic>
          <p:nvPicPr>
            <p:cNvPr id="11" name="object 7">
              <a:extLst>
                <a:ext uri="{FF2B5EF4-FFF2-40B4-BE49-F238E27FC236}">
                  <a16:creationId xmlns:a16="http://schemas.microsoft.com/office/drawing/2014/main" id="{43EDD4CA-5515-C4B2-995B-A24B938C993C}"/>
                </a:ext>
              </a:extLst>
            </p:cNvPr>
            <p:cNvPicPr/>
            <p:nvPr/>
          </p:nvPicPr>
          <p:blipFill>
            <a:blip r:embed="rId6" cstate="print"/>
            <a:stretch>
              <a:fillRect/>
            </a:stretch>
          </p:blipFill>
          <p:spPr>
            <a:xfrm>
              <a:off x="2206751" y="1767839"/>
              <a:ext cx="3291840" cy="2109216"/>
            </a:xfrm>
            <a:prstGeom prst="rect">
              <a:avLst/>
            </a:prstGeom>
          </p:spPr>
        </p:pic>
        <p:pic>
          <p:nvPicPr>
            <p:cNvPr id="12" name="object 8">
              <a:extLst>
                <a:ext uri="{FF2B5EF4-FFF2-40B4-BE49-F238E27FC236}">
                  <a16:creationId xmlns:a16="http://schemas.microsoft.com/office/drawing/2014/main" id="{F84CA859-BE40-5C64-A076-A7ACDA57009D}"/>
                </a:ext>
              </a:extLst>
            </p:cNvPr>
            <p:cNvPicPr/>
            <p:nvPr/>
          </p:nvPicPr>
          <p:blipFill>
            <a:blip r:embed="rId7" cstate="print"/>
            <a:stretch>
              <a:fillRect/>
            </a:stretch>
          </p:blipFill>
          <p:spPr>
            <a:xfrm>
              <a:off x="573023" y="4059935"/>
              <a:ext cx="6559296" cy="2316480"/>
            </a:xfrm>
            <a:prstGeom prst="rect">
              <a:avLst/>
            </a:prstGeom>
          </p:spPr>
        </p:pic>
      </p:grpSp>
    </p:spTree>
    <p:extLst>
      <p:ext uri="{BB962C8B-B14F-4D97-AF65-F5344CB8AC3E}">
        <p14:creationId xmlns:p14="http://schemas.microsoft.com/office/powerpoint/2010/main" val="7503320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C16C7D2-B136-F1C1-C15A-361A1DAE2B04}"/>
              </a:ext>
            </a:extLst>
          </p:cNvPr>
          <p:cNvSpPr>
            <a:spLocks noGrp="1"/>
          </p:cNvSpPr>
          <p:nvPr>
            <p:ph type="title"/>
          </p:nvPr>
        </p:nvSpPr>
        <p:spPr>
          <a:xfrm>
            <a:off x="8017254" y="525439"/>
            <a:ext cx="3336545" cy="1657614"/>
          </a:xfrm>
        </p:spPr>
        <p:txBody>
          <a:bodyPr>
            <a:normAutofit/>
          </a:bodyPr>
          <a:lstStyle/>
          <a:p>
            <a:r>
              <a:rPr lang="en-US" sz="3600"/>
              <a:t>About Us</a:t>
            </a:r>
          </a:p>
        </p:txBody>
      </p:sp>
      <p:grpSp>
        <p:nvGrpSpPr>
          <p:cNvPr id="2" name="Group 1" descr="Various pictures of friends and families standing in different Pacific Coast Producer farms.">
            <a:extLst>
              <a:ext uri="{FF2B5EF4-FFF2-40B4-BE49-F238E27FC236}">
                <a16:creationId xmlns:a16="http://schemas.microsoft.com/office/drawing/2014/main" id="{F063F8C3-4C13-D687-14D8-5179CE9CFB1A}"/>
              </a:ext>
            </a:extLst>
          </p:cNvPr>
          <p:cNvGrpSpPr/>
          <p:nvPr/>
        </p:nvGrpSpPr>
        <p:grpSpPr>
          <a:xfrm>
            <a:off x="402608" y="510915"/>
            <a:ext cx="7132047" cy="5848942"/>
            <a:chOff x="402608" y="510915"/>
            <a:chExt cx="7132047" cy="5848942"/>
          </a:xfrm>
        </p:grpSpPr>
        <p:pic>
          <p:nvPicPr>
            <p:cNvPr id="8" name="Picture 7" descr="Various pictures of family and friends located in different Pacific Coast Producer farms.">
              <a:extLst>
                <a:ext uri="{FF2B5EF4-FFF2-40B4-BE49-F238E27FC236}">
                  <a16:creationId xmlns:a16="http://schemas.microsoft.com/office/drawing/2014/main" id="{7EC3C033-5934-4342-B3E4-F60263D73853}"/>
                </a:ext>
              </a:extLst>
            </p:cNvPr>
            <p:cNvPicPr>
              <a:picLocks noChangeAspect="1"/>
            </p:cNvPicPr>
            <p:nvPr/>
          </p:nvPicPr>
          <p:blipFill>
            <a:blip r:embed="rId2"/>
            <a:stretch>
              <a:fillRect/>
            </a:stretch>
          </p:blipFill>
          <p:spPr>
            <a:xfrm>
              <a:off x="402608" y="992028"/>
              <a:ext cx="3917965" cy="2615242"/>
            </a:xfrm>
            <a:prstGeom prst="rect">
              <a:avLst/>
            </a:prstGeom>
          </p:spPr>
        </p:pic>
        <p:pic>
          <p:nvPicPr>
            <p:cNvPr id="12" name="Picture 11" descr="Various pictures of family and friends located in different Pacific Coast Producer farms.">
              <a:extLst>
                <a:ext uri="{FF2B5EF4-FFF2-40B4-BE49-F238E27FC236}">
                  <a16:creationId xmlns:a16="http://schemas.microsoft.com/office/drawing/2014/main" id="{D88B800A-027B-48D5-A94D-B62DAB3C7297}"/>
                </a:ext>
              </a:extLst>
            </p:cNvPr>
            <p:cNvPicPr>
              <a:picLocks noChangeAspect="1"/>
            </p:cNvPicPr>
            <p:nvPr/>
          </p:nvPicPr>
          <p:blipFill>
            <a:blip r:embed="rId3"/>
            <a:stretch>
              <a:fillRect/>
            </a:stretch>
          </p:blipFill>
          <p:spPr>
            <a:xfrm>
              <a:off x="4906370" y="510915"/>
              <a:ext cx="2628285" cy="1386421"/>
            </a:xfrm>
            <a:prstGeom prst="rect">
              <a:avLst/>
            </a:prstGeom>
          </p:spPr>
        </p:pic>
        <p:pic>
          <p:nvPicPr>
            <p:cNvPr id="13" name="Picture 12" descr="Various pictures of family and friends located in different Pacific Coast Producer farms.">
              <a:extLst>
                <a:ext uri="{FF2B5EF4-FFF2-40B4-BE49-F238E27FC236}">
                  <a16:creationId xmlns:a16="http://schemas.microsoft.com/office/drawing/2014/main" id="{C76F8514-06B6-428D-A32B-3ED5E77D5CF6}"/>
                </a:ext>
              </a:extLst>
            </p:cNvPr>
            <p:cNvPicPr>
              <a:picLocks noChangeAspect="1"/>
            </p:cNvPicPr>
            <p:nvPr/>
          </p:nvPicPr>
          <p:blipFill>
            <a:blip r:embed="rId4"/>
            <a:stretch>
              <a:fillRect/>
            </a:stretch>
          </p:blipFill>
          <p:spPr>
            <a:xfrm>
              <a:off x="4902652" y="2447102"/>
              <a:ext cx="2628286" cy="1754381"/>
            </a:xfrm>
            <a:prstGeom prst="rect">
              <a:avLst/>
            </a:prstGeom>
          </p:spPr>
        </p:pic>
        <p:pic>
          <p:nvPicPr>
            <p:cNvPr id="15" name="Picture 14" descr="Various pictures of family and friends located in different Pacific Coast Producer farms.">
              <a:extLst>
                <a:ext uri="{FF2B5EF4-FFF2-40B4-BE49-F238E27FC236}">
                  <a16:creationId xmlns:a16="http://schemas.microsoft.com/office/drawing/2014/main" id="{F14F2670-D8B3-4D82-9662-15A1B1FBDAEA}"/>
                </a:ext>
              </a:extLst>
            </p:cNvPr>
            <p:cNvPicPr>
              <a:picLocks noChangeAspect="1"/>
            </p:cNvPicPr>
            <p:nvPr/>
          </p:nvPicPr>
          <p:blipFill>
            <a:blip r:embed="rId5"/>
            <a:stretch>
              <a:fillRect/>
            </a:stretch>
          </p:blipFill>
          <p:spPr>
            <a:xfrm>
              <a:off x="402609" y="4977855"/>
              <a:ext cx="2221053" cy="1315974"/>
            </a:xfrm>
            <a:prstGeom prst="rect">
              <a:avLst/>
            </a:prstGeom>
          </p:spPr>
        </p:pic>
        <p:pic>
          <p:nvPicPr>
            <p:cNvPr id="14" name="Picture 13" descr="Various pictures of family and friends located in different Pacific Coast Producer farms.">
              <a:extLst>
                <a:ext uri="{FF2B5EF4-FFF2-40B4-BE49-F238E27FC236}">
                  <a16:creationId xmlns:a16="http://schemas.microsoft.com/office/drawing/2014/main" id="{5B99EEAC-2434-4792-8F35-A5A625D0D99A}"/>
                </a:ext>
              </a:extLst>
            </p:cNvPr>
            <p:cNvPicPr>
              <a:picLocks noChangeAspect="1"/>
            </p:cNvPicPr>
            <p:nvPr/>
          </p:nvPicPr>
          <p:blipFill>
            <a:blip r:embed="rId6"/>
            <a:stretch>
              <a:fillRect/>
            </a:stretch>
          </p:blipFill>
          <p:spPr>
            <a:xfrm>
              <a:off x="3896999" y="4911833"/>
              <a:ext cx="2896046" cy="1448024"/>
            </a:xfrm>
            <a:prstGeom prst="rect">
              <a:avLst/>
            </a:prstGeom>
          </p:spPr>
        </p:pic>
      </p:grpSp>
      <p:sp>
        <p:nvSpPr>
          <p:cNvPr id="4" name="Content Placeholder 3">
            <a:extLst>
              <a:ext uri="{FF2B5EF4-FFF2-40B4-BE49-F238E27FC236}">
                <a16:creationId xmlns:a16="http://schemas.microsoft.com/office/drawing/2014/main" id="{BE835454-9EB9-459C-9C85-75E691B6CE1E}"/>
              </a:ext>
            </a:extLst>
          </p:cNvPr>
          <p:cNvSpPr>
            <a:spLocks noGrp="1"/>
          </p:cNvSpPr>
          <p:nvPr>
            <p:ph idx="1"/>
          </p:nvPr>
        </p:nvSpPr>
        <p:spPr>
          <a:xfrm>
            <a:off x="8017254" y="1688841"/>
            <a:ext cx="3336546" cy="4488122"/>
          </a:xfrm>
        </p:spPr>
        <p:txBody>
          <a:bodyPr rtlCol="0">
            <a:normAutofit/>
          </a:bodyPr>
          <a:lstStyle/>
          <a:p>
            <a:pPr marL="0" indent="0">
              <a:buNone/>
              <a:defRPr/>
            </a:pPr>
            <a:r>
              <a:rPr lang="en-US" sz="1600"/>
              <a:t>PCP is an Agricultural Cooperative founded in 1971 and owned by over 160 family-farms located in Central and Northern California. Hundreds of third and fourth generation family farmers partner with us to provide the ripest tomatoes, peaches, apricots, grapes, and pears each harvest. Picked at the peak of flavor and packed under strict United States food safety regulations, our products deliver fresh quality foods. </a:t>
            </a:r>
          </a:p>
          <a:p>
            <a:pPr marL="0" indent="0">
              <a:buNone/>
              <a:defRPr/>
            </a:pPr>
            <a:r>
              <a:rPr lang="en-US" sz="1600"/>
              <a:t>Our farms are strategically placed near our Processing Plants. For example, conventional tomatoes are grown &amp; picked within a 16-mile radius of our Woodland tomato facility — making the trip from the field to can in less than 4 hours!</a:t>
            </a:r>
          </a:p>
        </p:txBody>
      </p:sp>
      <p:pic>
        <p:nvPicPr>
          <p:cNvPr id="17" name="Picture 1" descr="Logo for Pacific Coast Producers">
            <a:extLst>
              <a:ext uri="{FF2B5EF4-FFF2-40B4-BE49-F238E27FC236}">
                <a16:creationId xmlns:a16="http://schemas.microsoft.com/office/drawing/2014/main" id="{8BEE46B4-9B8B-4F0B-B27E-9CCD9ABCC9EE}"/>
              </a:ext>
            </a:extLst>
          </p:cNvPr>
          <p:cNvPicPr>
            <a:picLocks noChangeAspect="1"/>
          </p:cNvPicPr>
          <p:nvPr/>
        </p:nvPicPr>
        <p:blipFill>
          <a:blip r:embed="rId7"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439400" y="380999"/>
            <a:ext cx="1002804" cy="875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 name="Straight Connector 21">
            <a:extLst>
              <a:ext uri="{FF2B5EF4-FFF2-40B4-BE49-F238E27FC236}">
                <a16:creationId xmlns:a16="http://schemas.microsoft.com/office/drawing/2014/main" id="{822A5670-0F7B-4199-AEAB-33FBA9CEA4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1"/>
            <a:ext cx="0" cy="4572000"/>
          </a:xfrm>
          <a:prstGeom prst="line">
            <a:avLst/>
          </a:prstGeom>
          <a:ln w="3810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BB1744D-A7DF-4B65-B6E3-DCF12BB2D8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2228770"/>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882DD753-EA38-4E86-91FB-05041A44A2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4567905"/>
            <a:ext cx="7530662"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DA63E78-7704-45EF-B5D3-EADDF5D826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1730262" y="5706812"/>
            <a:ext cx="228600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49084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1BC333-CE45-D638-677A-A3E246A17255}"/>
              </a:ext>
            </a:extLst>
          </p:cNvPr>
          <p:cNvSpPr>
            <a:spLocks noGrp="1"/>
          </p:cNvSpPr>
          <p:nvPr>
            <p:ph type="title" idx="4294967295"/>
          </p:nvPr>
        </p:nvSpPr>
        <p:spPr>
          <a:xfrm>
            <a:off x="838200" y="-1325563"/>
            <a:ext cx="10515600" cy="1325563"/>
          </a:xfrm>
        </p:spPr>
        <p:txBody>
          <a:bodyPr vert="horz" lIns="91440" tIns="45720" rIns="91440" bIns="45720" rtlCol="0" anchor="b">
            <a:normAutofit/>
          </a:bodyPr>
          <a:lstStyle/>
          <a:p>
            <a:r>
              <a:rPr lang="en-US"/>
              <a:t>Pacific Cost Producers Crops By Geography</a:t>
            </a:r>
          </a:p>
        </p:txBody>
      </p:sp>
      <p:pic>
        <p:nvPicPr>
          <p:cNvPr id="12290" name="Picture 2" descr="Graphic depicting various locations and types of crops Pacific Coast Producers oversee in California, Oregon, and Washington. Below graphic states: PCP is a global supplier.  We have sourcing capabilities in Thailand, Philippines, Mexico, Indonesia, Chile, Greece, and China. We source many fine foods globally including, ousters, fruit squeezies, mandarin oranges, pineapple, tropical fruits, and mango.">
            <a:extLst>
              <a:ext uri="{FF2B5EF4-FFF2-40B4-BE49-F238E27FC236}">
                <a16:creationId xmlns:a16="http://schemas.microsoft.com/office/drawing/2014/main" id="{6A47811E-15F0-4B19-875C-B26CECC15C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9902" y="116732"/>
            <a:ext cx="8472196" cy="65317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353674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4EC938-E247-3F41-5C09-E74ABC049824}"/>
              </a:ext>
            </a:extLst>
          </p:cNvPr>
          <p:cNvSpPr>
            <a:spLocks noGrp="1"/>
          </p:cNvSpPr>
          <p:nvPr>
            <p:ph type="title"/>
          </p:nvPr>
        </p:nvSpPr>
        <p:spPr>
          <a:xfrm>
            <a:off x="804672" y="802955"/>
            <a:ext cx="4977976" cy="1454051"/>
          </a:xfrm>
        </p:spPr>
        <p:txBody>
          <a:bodyPr>
            <a:normAutofit/>
          </a:bodyPr>
          <a:lstStyle/>
          <a:p>
            <a:r>
              <a:rPr lang="en-US" sz="3600">
                <a:solidFill>
                  <a:schemeClr val="tx2"/>
                </a:solidFill>
              </a:rPr>
              <a:t>Approved Project List</a:t>
            </a:r>
          </a:p>
        </p:txBody>
      </p:sp>
      <p:sp>
        <p:nvSpPr>
          <p:cNvPr id="35" name="Content Placeholder 2">
            <a:extLst>
              <a:ext uri="{FF2B5EF4-FFF2-40B4-BE49-F238E27FC236}">
                <a16:creationId xmlns:a16="http://schemas.microsoft.com/office/drawing/2014/main" id="{E222AF50-7201-00BE-DF28-EB3EDDDC6296}"/>
              </a:ext>
            </a:extLst>
          </p:cNvPr>
          <p:cNvSpPr>
            <a:spLocks noGrp="1"/>
          </p:cNvSpPr>
          <p:nvPr>
            <p:ph idx="1"/>
          </p:nvPr>
        </p:nvSpPr>
        <p:spPr>
          <a:xfrm>
            <a:off x="804672" y="2421682"/>
            <a:ext cx="4977578" cy="3639289"/>
          </a:xfrm>
        </p:spPr>
        <p:txBody>
          <a:bodyPr anchor="ctr">
            <a:normAutofit/>
          </a:bodyPr>
          <a:lstStyle/>
          <a:p>
            <a:r>
              <a:rPr lang="en-US">
                <a:solidFill>
                  <a:schemeClr val="tx2"/>
                </a:solidFill>
              </a:rPr>
              <a:t>Thor Evaporator – 1</a:t>
            </a:r>
          </a:p>
          <a:p>
            <a:r>
              <a:rPr lang="en-US">
                <a:solidFill>
                  <a:schemeClr val="tx2"/>
                </a:solidFill>
              </a:rPr>
              <a:t>Thor Evaporator – 2</a:t>
            </a:r>
          </a:p>
          <a:p>
            <a:r>
              <a:rPr lang="en-US">
                <a:solidFill>
                  <a:schemeClr val="tx2"/>
                </a:solidFill>
              </a:rPr>
              <a:t>Boiler</a:t>
            </a:r>
          </a:p>
          <a:p>
            <a:r>
              <a:rPr lang="en-US">
                <a:solidFill>
                  <a:schemeClr val="tx2"/>
                </a:solidFill>
              </a:rPr>
              <a:t>Refrigeration Upgrade</a:t>
            </a:r>
          </a:p>
          <a:p>
            <a:r>
              <a:rPr lang="en-US">
                <a:solidFill>
                  <a:schemeClr val="tx2"/>
                </a:solidFill>
              </a:rPr>
              <a:t>Vertical Hot Breaks</a:t>
            </a:r>
          </a:p>
          <a:p>
            <a:r>
              <a:rPr lang="en-US">
                <a:solidFill>
                  <a:schemeClr val="tx2"/>
                </a:solidFill>
              </a:rPr>
              <a:t>Air Compressor </a:t>
            </a:r>
          </a:p>
        </p:txBody>
      </p:sp>
      <p:grpSp>
        <p:nvGrpSpPr>
          <p:cNvPr id="36"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37"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a:extLst>
              <a:ext uri="{FF2B5EF4-FFF2-40B4-BE49-F238E27FC236}">
                <a16:creationId xmlns:a16="http://schemas.microsoft.com/office/drawing/2014/main" id="{007CE4B3-5202-12B2-D83A-D1AEFC14E3EE}"/>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9982048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DD458-1FF4-24DF-7CE2-B1844A48E2D0}"/>
              </a:ext>
            </a:extLst>
          </p:cNvPr>
          <p:cNvSpPr>
            <a:spLocks noGrp="1"/>
          </p:cNvSpPr>
          <p:nvPr>
            <p:ph type="title"/>
          </p:nvPr>
        </p:nvSpPr>
        <p:spPr>
          <a:xfrm>
            <a:off x="-77639" y="1966824"/>
            <a:ext cx="11818189" cy="2124958"/>
          </a:xfrm>
        </p:spPr>
        <p:txBody>
          <a:bodyPr>
            <a:normAutofit fontScale="90000"/>
          </a:bodyPr>
          <a:lstStyle/>
          <a:p>
            <a:pPr algn="ctr"/>
            <a:r>
              <a:rPr lang="en-US"/>
              <a:t>John Ahrens</a:t>
            </a:r>
            <a:br>
              <a:rPr lang="en-US"/>
            </a:br>
            <a:r>
              <a:rPr lang="en-US" sz="3600" i="1"/>
              <a:t>Program Director of</a:t>
            </a:r>
            <a:br>
              <a:rPr lang="en-US" sz="3600" i="1"/>
            </a:br>
            <a:r>
              <a:rPr lang="en-US" sz="3600" i="1"/>
              <a:t>Microgrid Competency Center, North America</a:t>
            </a:r>
            <a:br>
              <a:rPr lang="en-US" sz="3600"/>
            </a:br>
            <a:r>
              <a:rPr lang="en-US" sz="3600"/>
              <a:t>Schneider Electric</a:t>
            </a:r>
          </a:p>
        </p:txBody>
      </p:sp>
    </p:spTree>
    <p:extLst>
      <p:ext uri="{BB962C8B-B14F-4D97-AF65-F5344CB8AC3E}">
        <p14:creationId xmlns:p14="http://schemas.microsoft.com/office/powerpoint/2010/main" val="25731026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DD458-1FF4-24DF-7CE2-B1844A48E2D0}"/>
              </a:ext>
            </a:extLst>
          </p:cNvPr>
          <p:cNvSpPr>
            <a:spLocks noGrp="1"/>
          </p:cNvSpPr>
          <p:nvPr>
            <p:ph type="title"/>
          </p:nvPr>
        </p:nvSpPr>
        <p:spPr>
          <a:xfrm>
            <a:off x="534838" y="1966824"/>
            <a:ext cx="10818962" cy="2124958"/>
          </a:xfrm>
        </p:spPr>
        <p:txBody>
          <a:bodyPr/>
          <a:lstStyle/>
          <a:p>
            <a:pPr algn="ctr"/>
            <a:r>
              <a:rPr lang="en-US"/>
              <a:t>Jingjing Liu</a:t>
            </a:r>
            <a:br>
              <a:rPr lang="en-US"/>
            </a:br>
            <a:r>
              <a:rPr lang="en-US" sz="3600" i="1"/>
              <a:t>Program Manager</a:t>
            </a:r>
            <a:br>
              <a:rPr lang="en-US" sz="3600"/>
            </a:br>
            <a:r>
              <a:rPr lang="en-US" sz="3600" b="1"/>
              <a:t>LBNL</a:t>
            </a:r>
            <a:endParaRPr lang="en-US" sz="3600"/>
          </a:p>
        </p:txBody>
      </p:sp>
    </p:spTree>
    <p:extLst>
      <p:ext uri="{BB962C8B-B14F-4D97-AF65-F5344CB8AC3E}">
        <p14:creationId xmlns:p14="http://schemas.microsoft.com/office/powerpoint/2010/main" val="33897292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BB190-DA6A-2D01-7840-C5C69B4F168C}"/>
              </a:ext>
            </a:extLst>
          </p:cNvPr>
          <p:cNvSpPr>
            <a:spLocks noGrp="1"/>
          </p:cNvSpPr>
          <p:nvPr>
            <p:ph type="title"/>
          </p:nvPr>
        </p:nvSpPr>
        <p:spPr/>
        <p:txBody>
          <a:bodyPr/>
          <a:lstStyle/>
          <a:p>
            <a:r>
              <a:rPr lang="en-US"/>
              <a:t>LBNL’s related research</a:t>
            </a:r>
          </a:p>
        </p:txBody>
      </p:sp>
      <p:sp>
        <p:nvSpPr>
          <p:cNvPr id="3" name="Content Placeholder 2">
            <a:extLst>
              <a:ext uri="{FF2B5EF4-FFF2-40B4-BE49-F238E27FC236}">
                <a16:creationId xmlns:a16="http://schemas.microsoft.com/office/drawing/2014/main" id="{F98E06F9-0F5F-ABB0-AA4A-D70AC957430D}"/>
              </a:ext>
            </a:extLst>
          </p:cNvPr>
          <p:cNvSpPr>
            <a:spLocks noGrp="1"/>
          </p:cNvSpPr>
          <p:nvPr>
            <p:ph sz="half" idx="1"/>
          </p:nvPr>
        </p:nvSpPr>
        <p:spPr>
          <a:xfrm>
            <a:off x="593123" y="1476532"/>
            <a:ext cx="5717735" cy="4700432"/>
          </a:xfrm>
        </p:spPr>
        <p:txBody>
          <a:bodyPr>
            <a:normAutofit fontScale="92500" lnSpcReduction="20000"/>
          </a:bodyPr>
          <a:lstStyle/>
          <a:p>
            <a:pPr marL="0" indent="0" algn="ctr">
              <a:buNone/>
            </a:pPr>
            <a:r>
              <a:rPr lang="en-US" b="1" u="sng"/>
              <a:t>Demand Response Research Center</a:t>
            </a:r>
          </a:p>
          <a:p>
            <a:pPr marL="0" indent="0" algn="ctr">
              <a:buNone/>
            </a:pPr>
            <a:r>
              <a:rPr lang="en-US" sz="1900">
                <a:hlinkClick r:id="rId3"/>
              </a:rPr>
              <a:t>https://buildings.lbl.gov/demand-response</a:t>
            </a:r>
            <a:r>
              <a:rPr lang="en-US" sz="1900"/>
              <a:t> </a:t>
            </a:r>
          </a:p>
          <a:p>
            <a:pPr marL="0" indent="0" algn="ctr">
              <a:buNone/>
            </a:pPr>
            <a:endParaRPr lang="en-US" sz="1900"/>
          </a:p>
          <a:p>
            <a:pPr>
              <a:lnSpc>
                <a:spcPct val="120000"/>
              </a:lnSpc>
            </a:pPr>
            <a:r>
              <a:rPr lang="en-US"/>
              <a:t>PI: Mary Ann </a:t>
            </a:r>
            <a:r>
              <a:rPr lang="en-US" err="1"/>
              <a:t>Piette</a:t>
            </a:r>
            <a:r>
              <a:rPr lang="en-US"/>
              <a:t> </a:t>
            </a:r>
          </a:p>
          <a:p>
            <a:pPr>
              <a:lnSpc>
                <a:spcPct val="120000"/>
              </a:lnSpc>
            </a:pPr>
            <a:r>
              <a:rPr lang="en-US"/>
              <a:t>Led original development of </a:t>
            </a:r>
            <a:r>
              <a:rPr lang="en-US" err="1"/>
              <a:t>OpenADR</a:t>
            </a:r>
            <a:r>
              <a:rPr lang="en-US"/>
              <a:t> in 2002, funded by CEC</a:t>
            </a:r>
          </a:p>
          <a:p>
            <a:pPr>
              <a:lnSpc>
                <a:spcPct val="120000"/>
              </a:lnSpc>
            </a:pPr>
            <a:r>
              <a:rPr lang="en-US"/>
              <a:t>CEC </a:t>
            </a:r>
            <a:r>
              <a:rPr lang="en-US" err="1"/>
              <a:t>CalFlexHub</a:t>
            </a:r>
            <a:r>
              <a:rPr lang="en-US"/>
              <a:t> – LF for price response</a:t>
            </a:r>
          </a:p>
          <a:p>
            <a:pPr>
              <a:lnSpc>
                <a:spcPct val="120000"/>
              </a:lnSpc>
            </a:pPr>
            <a:r>
              <a:rPr lang="en-US"/>
              <a:t>CPUC DR Potential Study (Phase 4) </a:t>
            </a:r>
          </a:p>
          <a:p>
            <a:pPr>
              <a:lnSpc>
                <a:spcPct val="120000"/>
              </a:lnSpc>
            </a:pPr>
            <a:r>
              <a:rPr lang="en-US"/>
              <a:t>DR field demo work </a:t>
            </a:r>
          </a:p>
          <a:p>
            <a:pPr>
              <a:lnSpc>
                <a:spcPct val="120000"/>
              </a:lnSpc>
            </a:pPr>
            <a:r>
              <a:rPr lang="en-US"/>
              <a:t>Demand Flexibility metrics benchmarking </a:t>
            </a:r>
          </a:p>
          <a:p>
            <a:pPr>
              <a:lnSpc>
                <a:spcPct val="120000"/>
              </a:lnSpc>
            </a:pPr>
            <a:r>
              <a:rPr lang="en-US"/>
              <a:t>Testbeds </a:t>
            </a:r>
          </a:p>
          <a:p>
            <a:pPr marL="0" indent="0">
              <a:buNone/>
            </a:pPr>
            <a:endParaRPr lang="en-US"/>
          </a:p>
        </p:txBody>
      </p:sp>
      <p:sp>
        <p:nvSpPr>
          <p:cNvPr id="7" name="Content Placeholder 2">
            <a:extLst>
              <a:ext uri="{FF2B5EF4-FFF2-40B4-BE49-F238E27FC236}">
                <a16:creationId xmlns:a16="http://schemas.microsoft.com/office/drawing/2014/main" id="{F98E06F9-0F5F-ABB0-AA4A-D70AC957430D}"/>
              </a:ext>
            </a:extLst>
          </p:cNvPr>
          <p:cNvSpPr>
            <a:spLocks noGrp="1"/>
          </p:cNvSpPr>
          <p:nvPr>
            <p:ph sz="half" idx="1"/>
          </p:nvPr>
        </p:nvSpPr>
        <p:spPr>
          <a:xfrm>
            <a:off x="6453266" y="1476532"/>
            <a:ext cx="5294025" cy="4700432"/>
          </a:xfrm>
        </p:spPr>
        <p:txBody>
          <a:bodyPr>
            <a:normAutofit fontScale="92500" lnSpcReduction="20000"/>
          </a:bodyPr>
          <a:lstStyle/>
          <a:p>
            <a:pPr marL="0" indent="0" algn="ctr">
              <a:buNone/>
            </a:pPr>
            <a:r>
              <a:rPr lang="en-US" b="1" u="sng"/>
              <a:t>Industrial Applications</a:t>
            </a:r>
          </a:p>
          <a:p>
            <a:pPr marL="0" indent="0" algn="ctr">
              <a:buNone/>
            </a:pPr>
            <a:r>
              <a:rPr lang="en-US" sz="1900">
                <a:hlinkClick r:id="rId4"/>
              </a:rPr>
              <a:t>https://industrialapplications.lbl.gov/</a:t>
            </a:r>
            <a:r>
              <a:rPr lang="en-US" sz="1900"/>
              <a:t>  </a:t>
            </a:r>
          </a:p>
          <a:p>
            <a:pPr marL="0" indent="0" algn="ctr">
              <a:buNone/>
            </a:pPr>
            <a:endParaRPr lang="en-US" sz="1900"/>
          </a:p>
          <a:p>
            <a:pPr>
              <a:lnSpc>
                <a:spcPct val="120000"/>
              </a:lnSpc>
            </a:pPr>
            <a:r>
              <a:rPr lang="en-US"/>
              <a:t>Strategic Energy Management / 50001 Ready </a:t>
            </a:r>
          </a:p>
          <a:p>
            <a:pPr>
              <a:lnSpc>
                <a:spcPct val="120000"/>
              </a:lnSpc>
            </a:pPr>
            <a:r>
              <a:rPr lang="en-US"/>
              <a:t>Industrial Energy Systems</a:t>
            </a:r>
          </a:p>
          <a:p>
            <a:pPr>
              <a:lnSpc>
                <a:spcPct val="120000"/>
              </a:lnSpc>
            </a:pPr>
            <a:r>
              <a:rPr lang="en-US"/>
              <a:t>US industrial and commercial motor system market assessment </a:t>
            </a:r>
          </a:p>
          <a:p>
            <a:pPr>
              <a:lnSpc>
                <a:spcPct val="120000"/>
              </a:lnSpc>
            </a:pPr>
            <a:r>
              <a:rPr lang="en-US"/>
              <a:t>Water-Energy Nexus  </a:t>
            </a:r>
          </a:p>
          <a:p>
            <a:pPr>
              <a:lnSpc>
                <a:spcPct val="120000"/>
              </a:lnSpc>
            </a:pPr>
            <a:r>
              <a:rPr lang="en-US"/>
              <a:t>CHP  </a:t>
            </a:r>
          </a:p>
          <a:p>
            <a:pPr>
              <a:lnSpc>
                <a:spcPct val="120000"/>
              </a:lnSpc>
            </a:pPr>
            <a:r>
              <a:rPr lang="en-US"/>
              <a:t>Technical Assistance / Better Plants </a:t>
            </a:r>
          </a:p>
          <a:p>
            <a:pPr marL="0" indent="0">
              <a:buNone/>
            </a:pPr>
            <a:endParaRPr lang="en-US"/>
          </a:p>
        </p:txBody>
      </p:sp>
      <p:sp>
        <p:nvSpPr>
          <p:cNvPr id="5" name="Slide Number Placeholder 4">
            <a:extLst>
              <a:ext uri="{FF2B5EF4-FFF2-40B4-BE49-F238E27FC236}">
                <a16:creationId xmlns:a16="http://schemas.microsoft.com/office/drawing/2014/main" id="{ED468F3A-417E-76E2-2117-AEB16005B014}"/>
              </a:ext>
            </a:extLst>
          </p:cNvPr>
          <p:cNvSpPr>
            <a:spLocks noGrp="1"/>
          </p:cNvSpPr>
          <p:nvPr>
            <p:ph type="sldNum" sz="quarter" idx="12"/>
          </p:nvPr>
        </p:nvSpPr>
        <p:spPr/>
        <p:txBody>
          <a:bodyPr/>
          <a:lstStyle/>
          <a:p>
            <a:fld id="{005C4985-ACD0-2B4C-8981-36243250F268}" type="slidenum">
              <a:rPr lang="en-US" smtClean="0"/>
              <a:t>25</a:t>
            </a:fld>
            <a:endParaRPr lang="en-US"/>
          </a:p>
        </p:txBody>
      </p:sp>
    </p:spTree>
    <p:extLst>
      <p:ext uri="{BB962C8B-B14F-4D97-AF65-F5344CB8AC3E}">
        <p14:creationId xmlns:p14="http://schemas.microsoft.com/office/powerpoint/2010/main" val="5532024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9BB437A7-FDEC-AD78-62E6-EE2D42E3898F}"/>
              </a:ext>
            </a:extLst>
          </p:cNvPr>
          <p:cNvSpPr txBox="1">
            <a:spLocks noGrp="1"/>
          </p:cNvSpPr>
          <p:nvPr>
            <p:ph type="title" idx="4294967295"/>
          </p:nvPr>
        </p:nvSpPr>
        <p:spPr>
          <a:xfrm>
            <a:off x="1234421" y="188293"/>
            <a:ext cx="10515600" cy="902514"/>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0" normalizeH="0" baseline="0" noProof="0">
                <a:ln>
                  <a:noFill/>
                </a:ln>
                <a:solidFill>
                  <a:schemeClr val="tx2">
                    <a:lumMod val="75000"/>
                  </a:schemeClr>
                </a:solidFill>
                <a:effectLst/>
                <a:uLnTx/>
                <a:uFillTx/>
                <a:latin typeface="+mj-lt"/>
                <a:ea typeface="+mj-ea"/>
                <a:cs typeface="+mj-cs"/>
              </a:rPr>
              <a:t>Panel Question 1</a:t>
            </a:r>
          </a:p>
        </p:txBody>
      </p:sp>
      <p:sp>
        <p:nvSpPr>
          <p:cNvPr id="8" name="Content Placeholder 2">
            <a:extLst>
              <a:ext uri="{FF2B5EF4-FFF2-40B4-BE49-F238E27FC236}">
                <a16:creationId xmlns:a16="http://schemas.microsoft.com/office/drawing/2014/main" id="{9EF9A122-EC8F-CBC2-D8EA-31B334A0FB77}"/>
              </a:ext>
            </a:extLst>
          </p:cNvPr>
          <p:cNvSpPr txBox="1">
            <a:spLocks/>
          </p:cNvSpPr>
          <p:nvPr/>
        </p:nvSpPr>
        <p:spPr>
          <a:xfrm>
            <a:off x="992220" y="1984443"/>
            <a:ext cx="10429673" cy="396888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10000"/>
              </a:lnSpc>
              <a:spcBef>
                <a:spcPts val="600"/>
              </a:spcBef>
              <a:buFont typeface="Arial" panose="020B0604020202020204" pitchFamily="34" charset="0"/>
              <a:buChar char="•"/>
            </a:pPr>
            <a:r>
              <a:rPr lang="en-US" sz="3400">
                <a:ea typeface="+mn-lt"/>
                <a:cs typeface="+mn-lt"/>
              </a:rPr>
              <a:t>What barriers or challenges significantly hinder food processing facilities from obtaining a carbon-neutral future in the mid to long term?</a:t>
            </a:r>
          </a:p>
          <a:p>
            <a:pPr>
              <a:lnSpc>
                <a:spcPct val="110000"/>
              </a:lnSpc>
              <a:spcBef>
                <a:spcPts val="600"/>
              </a:spcBef>
              <a:buFont typeface="Arial" panose="020B0604020202020204" pitchFamily="34" charset="0"/>
              <a:buChar char="•"/>
            </a:pPr>
            <a:r>
              <a:rPr lang="en-US" sz="3400">
                <a:ea typeface="+mn-lt"/>
                <a:cs typeface="+mn-lt"/>
              </a:rPr>
              <a:t>What are the biggest opportunities, and how can FPIP help?</a:t>
            </a:r>
          </a:p>
          <a:p>
            <a:pPr marL="0" indent="0">
              <a:lnSpc>
                <a:spcPct val="107000"/>
              </a:lnSpc>
              <a:spcBef>
                <a:spcPts val="0"/>
              </a:spcBef>
              <a:buNone/>
            </a:pPr>
            <a:endParaRPr lang="en-US" sz="3400">
              <a:latin typeface="Arial" panose="020B0604020202020204" pitchFamily="34" charset="0"/>
              <a:ea typeface="Calibri" panose="020F050202020403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AE6AC488-F37F-40E9-8444-7F6B8B4E843E}"/>
              </a:ext>
            </a:extLst>
          </p:cNvPr>
          <p:cNvSpPr>
            <a:spLocks noGrp="1"/>
          </p:cNvSpPr>
          <p:nvPr>
            <p:ph type="sldNum" sz="quarter" idx="12"/>
          </p:nvPr>
        </p:nvSpPr>
        <p:spPr/>
        <p:txBody>
          <a:bodyPr/>
          <a:lstStyle/>
          <a:p>
            <a:fld id="{005C4985-ACD0-2B4C-8981-36243250F268}" type="slidenum">
              <a:rPr lang="en-US" smtClean="0"/>
              <a:t>26</a:t>
            </a:fld>
            <a:endParaRPr lang="en-US"/>
          </a:p>
        </p:txBody>
      </p:sp>
    </p:spTree>
    <p:extLst>
      <p:ext uri="{BB962C8B-B14F-4D97-AF65-F5344CB8AC3E}">
        <p14:creationId xmlns:p14="http://schemas.microsoft.com/office/powerpoint/2010/main" val="33808368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9BB437A7-FDEC-AD78-62E6-EE2D42E3898F}"/>
              </a:ext>
            </a:extLst>
          </p:cNvPr>
          <p:cNvSpPr txBox="1">
            <a:spLocks noGrp="1"/>
          </p:cNvSpPr>
          <p:nvPr>
            <p:ph type="title" idx="4294967295"/>
          </p:nvPr>
        </p:nvSpPr>
        <p:spPr>
          <a:xfrm>
            <a:off x="1234421" y="188293"/>
            <a:ext cx="10515600" cy="902514"/>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0" normalizeH="0" baseline="0" noProof="0">
                <a:ln>
                  <a:noFill/>
                </a:ln>
                <a:solidFill>
                  <a:schemeClr val="tx2">
                    <a:lumMod val="75000"/>
                  </a:schemeClr>
                </a:solidFill>
                <a:effectLst/>
                <a:uLnTx/>
                <a:uFillTx/>
                <a:latin typeface="+mj-lt"/>
                <a:ea typeface="+mj-ea"/>
                <a:cs typeface="+mj-cs"/>
              </a:rPr>
              <a:t>Panel Question 2</a:t>
            </a:r>
          </a:p>
        </p:txBody>
      </p:sp>
      <p:sp>
        <p:nvSpPr>
          <p:cNvPr id="8" name="Content Placeholder 2">
            <a:extLst>
              <a:ext uri="{FF2B5EF4-FFF2-40B4-BE49-F238E27FC236}">
                <a16:creationId xmlns:a16="http://schemas.microsoft.com/office/drawing/2014/main" id="{9EF9A122-EC8F-CBC2-D8EA-31B334A0FB77}"/>
              </a:ext>
            </a:extLst>
          </p:cNvPr>
          <p:cNvSpPr txBox="1">
            <a:spLocks/>
          </p:cNvSpPr>
          <p:nvPr/>
        </p:nvSpPr>
        <p:spPr>
          <a:xfrm>
            <a:off x="974387" y="1964987"/>
            <a:ext cx="10515600" cy="326849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10000"/>
              </a:lnSpc>
              <a:spcBef>
                <a:spcPts val="600"/>
              </a:spcBef>
            </a:pPr>
            <a:r>
              <a:rPr lang="en-US" sz="3400">
                <a:latin typeface="Arial"/>
                <a:ea typeface="Calibri" panose="020F0502020204030204" pitchFamily="34" charset="0"/>
                <a:cs typeface="Arial"/>
              </a:rPr>
              <a:t>What are the main opportunities to achieve net peak load reduction in the food processing industry, and how should they be evaluated/scored?  </a:t>
            </a:r>
            <a:r>
              <a:rPr lang="en-US" sz="3600">
                <a:latin typeface="Arial"/>
                <a:ea typeface="Calibri" panose="020F0502020204030204" pitchFamily="34" charset="0"/>
                <a:cs typeface="Arial"/>
              </a:rPr>
              <a:t> </a:t>
            </a:r>
            <a:endParaRPr lang="en-US" sz="3600">
              <a:latin typeface="Arial" panose="020B0604020202020204" pitchFamily="34" charset="0"/>
              <a:ea typeface="Calibri" panose="020F0502020204030204" pitchFamily="34" charset="0"/>
              <a:cs typeface="Arial" panose="020B0604020202020204" pitchFamily="34" charset="0"/>
            </a:endParaRPr>
          </a:p>
          <a:p>
            <a:pPr>
              <a:lnSpc>
                <a:spcPct val="107000"/>
              </a:lnSpc>
              <a:spcBef>
                <a:spcPts val="0"/>
              </a:spcBef>
            </a:pPr>
            <a:endParaRPr lang="en-US" sz="3200">
              <a:latin typeface="Arial" panose="020B0604020202020204" pitchFamily="34" charset="0"/>
              <a:ea typeface="Calibri" panose="020F050202020403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AE6AC488-F37F-40E9-8444-7F6B8B4E843E}"/>
              </a:ext>
            </a:extLst>
          </p:cNvPr>
          <p:cNvSpPr>
            <a:spLocks noGrp="1"/>
          </p:cNvSpPr>
          <p:nvPr>
            <p:ph type="sldNum" sz="quarter" idx="12"/>
          </p:nvPr>
        </p:nvSpPr>
        <p:spPr/>
        <p:txBody>
          <a:bodyPr/>
          <a:lstStyle/>
          <a:p>
            <a:fld id="{005C4985-ACD0-2B4C-8981-36243250F268}" type="slidenum">
              <a:rPr lang="en-US" smtClean="0"/>
              <a:t>27</a:t>
            </a:fld>
            <a:endParaRPr lang="en-US"/>
          </a:p>
        </p:txBody>
      </p:sp>
    </p:spTree>
    <p:extLst>
      <p:ext uri="{BB962C8B-B14F-4D97-AF65-F5344CB8AC3E}">
        <p14:creationId xmlns:p14="http://schemas.microsoft.com/office/powerpoint/2010/main" val="23653911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9BB437A7-FDEC-AD78-62E6-EE2D42E3898F}"/>
              </a:ext>
            </a:extLst>
          </p:cNvPr>
          <p:cNvSpPr txBox="1">
            <a:spLocks noGrp="1"/>
          </p:cNvSpPr>
          <p:nvPr>
            <p:ph type="title" idx="4294967295"/>
          </p:nvPr>
        </p:nvSpPr>
        <p:spPr>
          <a:xfrm>
            <a:off x="1234421" y="188293"/>
            <a:ext cx="10515600" cy="902514"/>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0" normalizeH="0" baseline="0" noProof="0">
                <a:ln>
                  <a:noFill/>
                </a:ln>
                <a:solidFill>
                  <a:schemeClr val="tx2">
                    <a:lumMod val="75000"/>
                  </a:schemeClr>
                </a:solidFill>
                <a:effectLst/>
                <a:uLnTx/>
                <a:uFillTx/>
                <a:latin typeface="+mj-lt"/>
                <a:ea typeface="+mj-ea"/>
                <a:cs typeface="+mj-cs"/>
              </a:rPr>
              <a:t>Panel Question 3</a:t>
            </a:r>
          </a:p>
        </p:txBody>
      </p:sp>
      <p:sp>
        <p:nvSpPr>
          <p:cNvPr id="8" name="Content Placeholder 2">
            <a:extLst>
              <a:ext uri="{FF2B5EF4-FFF2-40B4-BE49-F238E27FC236}">
                <a16:creationId xmlns:a16="http://schemas.microsoft.com/office/drawing/2014/main" id="{9EF9A122-EC8F-CBC2-D8EA-31B334A0FB77}"/>
              </a:ext>
            </a:extLst>
          </p:cNvPr>
          <p:cNvSpPr txBox="1">
            <a:spLocks/>
          </p:cNvSpPr>
          <p:nvPr/>
        </p:nvSpPr>
        <p:spPr>
          <a:xfrm>
            <a:off x="1050586" y="2013626"/>
            <a:ext cx="10768519" cy="337809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lnSpc>
                <a:spcPct val="110000"/>
              </a:lnSpc>
              <a:spcBef>
                <a:spcPts val="600"/>
              </a:spcBef>
              <a:buFont typeface="Arial" panose="020B0604020202020204" pitchFamily="34" charset="0"/>
              <a:buChar char="•"/>
            </a:pPr>
            <a:r>
              <a:rPr lang="en-US" sz="3400">
                <a:ea typeface="+mn-lt"/>
                <a:cs typeface="+mn-lt"/>
              </a:rPr>
              <a:t>How often do food facilities engage and collaborate with their respective (or surrounding) communities?</a:t>
            </a:r>
          </a:p>
          <a:p>
            <a:pPr>
              <a:lnSpc>
                <a:spcPct val="110000"/>
              </a:lnSpc>
              <a:spcBef>
                <a:spcPts val="600"/>
              </a:spcBef>
              <a:buFont typeface="Arial" panose="020B0604020202020204" pitchFamily="34" charset="0"/>
              <a:buChar char="•"/>
            </a:pPr>
            <a:r>
              <a:rPr lang="en-US" sz="3400">
                <a:ea typeface="+mn-lt"/>
                <a:cs typeface="+mn-lt"/>
              </a:rPr>
              <a:t>What strategies can food facilities take to ensure communities receive meaningful benefits from FPIP projects?</a:t>
            </a:r>
          </a:p>
          <a:p>
            <a:pPr marL="0" indent="0" algn="ctr">
              <a:lnSpc>
                <a:spcPct val="110000"/>
              </a:lnSpc>
              <a:spcBef>
                <a:spcPts val="600"/>
              </a:spcBef>
              <a:buNone/>
            </a:pPr>
            <a:endParaRPr lang="en-US" sz="3400">
              <a:latin typeface="Arial"/>
              <a:ea typeface="Calibri" panose="020F0502020204030204" pitchFamily="34" charset="0"/>
              <a:cs typeface="Arial"/>
            </a:endParaRPr>
          </a:p>
          <a:p>
            <a:pPr>
              <a:lnSpc>
                <a:spcPct val="107000"/>
              </a:lnSpc>
              <a:spcBef>
                <a:spcPts val="0"/>
              </a:spcBef>
            </a:pPr>
            <a:endParaRPr lang="en-US" sz="3400">
              <a:latin typeface="Arial" panose="020B0604020202020204" pitchFamily="34" charset="0"/>
              <a:ea typeface="Calibri" panose="020F050202020403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AE6AC488-F37F-40E9-8444-7F6B8B4E843E}"/>
              </a:ext>
            </a:extLst>
          </p:cNvPr>
          <p:cNvSpPr>
            <a:spLocks noGrp="1"/>
          </p:cNvSpPr>
          <p:nvPr>
            <p:ph type="sldNum" sz="quarter" idx="12"/>
          </p:nvPr>
        </p:nvSpPr>
        <p:spPr/>
        <p:txBody>
          <a:bodyPr/>
          <a:lstStyle/>
          <a:p>
            <a:fld id="{005C4985-ACD0-2B4C-8981-36243250F268}" type="slidenum">
              <a:rPr lang="en-US" smtClean="0"/>
              <a:t>28</a:t>
            </a:fld>
            <a:endParaRPr lang="en-US"/>
          </a:p>
        </p:txBody>
      </p:sp>
    </p:spTree>
    <p:extLst>
      <p:ext uri="{BB962C8B-B14F-4D97-AF65-F5344CB8AC3E}">
        <p14:creationId xmlns:p14="http://schemas.microsoft.com/office/powerpoint/2010/main" val="10280486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9BB437A7-FDEC-AD78-62E6-EE2D42E3898F}"/>
              </a:ext>
            </a:extLst>
          </p:cNvPr>
          <p:cNvSpPr txBox="1">
            <a:spLocks noGrp="1"/>
          </p:cNvSpPr>
          <p:nvPr>
            <p:ph type="title" idx="4294967295"/>
          </p:nvPr>
        </p:nvSpPr>
        <p:spPr>
          <a:xfrm>
            <a:off x="1234421" y="188293"/>
            <a:ext cx="10515600" cy="902514"/>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0" normalizeH="0" baseline="0" noProof="0">
                <a:ln>
                  <a:noFill/>
                </a:ln>
                <a:solidFill>
                  <a:schemeClr val="tx2">
                    <a:lumMod val="75000"/>
                  </a:schemeClr>
                </a:solidFill>
                <a:effectLst/>
                <a:uLnTx/>
                <a:uFillTx/>
                <a:latin typeface="+mj-lt"/>
                <a:ea typeface="+mj-ea"/>
                <a:cs typeface="+mj-cs"/>
              </a:rPr>
              <a:t>Questions and Comments</a:t>
            </a:r>
          </a:p>
        </p:txBody>
      </p:sp>
      <p:sp>
        <p:nvSpPr>
          <p:cNvPr id="8" name="Content Placeholder 2">
            <a:extLst>
              <a:ext uri="{FF2B5EF4-FFF2-40B4-BE49-F238E27FC236}">
                <a16:creationId xmlns:a16="http://schemas.microsoft.com/office/drawing/2014/main" id="{9EF9A122-EC8F-CBC2-D8EA-31B334A0FB77}"/>
              </a:ext>
            </a:extLst>
          </p:cNvPr>
          <p:cNvSpPr txBox="1">
            <a:spLocks/>
          </p:cNvSpPr>
          <p:nvPr/>
        </p:nvSpPr>
        <p:spPr>
          <a:xfrm>
            <a:off x="640162" y="1468521"/>
            <a:ext cx="8252637" cy="464642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nSpc>
                <a:spcPct val="107000"/>
              </a:lnSpc>
              <a:spcBef>
                <a:spcPts val="0"/>
              </a:spcBef>
              <a:buNone/>
            </a:pPr>
            <a:r>
              <a:rPr lang="en-US" sz="2800">
                <a:latin typeface="Arial" panose="020B0604020202020204" pitchFamily="34" charset="0"/>
                <a:ea typeface="Calibri" panose="020F0502020204030204" pitchFamily="34" charset="0"/>
                <a:cs typeface="Arial" panose="020B0604020202020204" pitchFamily="34" charset="0"/>
              </a:rPr>
              <a:t>Type your question/comment in the Q&amp;A window </a:t>
            </a:r>
          </a:p>
          <a:p>
            <a:pPr marL="0" indent="0" algn="ctr">
              <a:lnSpc>
                <a:spcPct val="107000"/>
              </a:lnSpc>
              <a:spcBef>
                <a:spcPts val="0"/>
              </a:spcBef>
              <a:buNone/>
            </a:pPr>
            <a:endParaRPr lang="en-US" sz="2800">
              <a:latin typeface="Arial" panose="020B0604020202020204" pitchFamily="34" charset="0"/>
              <a:ea typeface="Calibri" panose="020F0502020204030204" pitchFamily="34" charset="0"/>
              <a:cs typeface="Arial" panose="020B0604020202020204" pitchFamily="34" charset="0"/>
            </a:endParaRPr>
          </a:p>
          <a:p>
            <a:pPr marL="0" indent="0" algn="ctr">
              <a:lnSpc>
                <a:spcPct val="107000"/>
              </a:lnSpc>
              <a:spcBef>
                <a:spcPts val="0"/>
              </a:spcBef>
              <a:buNone/>
            </a:pPr>
            <a:r>
              <a:rPr lang="en-US" sz="2800">
                <a:latin typeface="Arial" panose="020B0604020202020204" pitchFamily="34" charset="0"/>
                <a:ea typeface="Calibri" panose="020F0502020204030204" pitchFamily="34" charset="0"/>
                <a:cs typeface="Arial" panose="020B0604020202020204" pitchFamily="34" charset="0"/>
              </a:rPr>
              <a:t>or </a:t>
            </a:r>
          </a:p>
          <a:p>
            <a:pPr marL="0" indent="0">
              <a:lnSpc>
                <a:spcPct val="107000"/>
              </a:lnSpc>
              <a:spcBef>
                <a:spcPts val="0"/>
              </a:spcBef>
              <a:buNone/>
            </a:pPr>
            <a:endParaRPr lang="en-US" sz="2800">
              <a:latin typeface="Arial" panose="020B0604020202020204" pitchFamily="34" charset="0"/>
              <a:ea typeface="Calibri" panose="020F0502020204030204" pitchFamily="34" charset="0"/>
              <a:cs typeface="Arial" panose="020B0604020202020204" pitchFamily="34" charset="0"/>
            </a:endParaRPr>
          </a:p>
          <a:p>
            <a:pPr marL="0" indent="0">
              <a:lnSpc>
                <a:spcPct val="107000"/>
              </a:lnSpc>
              <a:spcBef>
                <a:spcPts val="0"/>
              </a:spcBef>
              <a:buNone/>
            </a:pPr>
            <a:r>
              <a:rPr lang="en-US" sz="2800">
                <a:latin typeface="Arial" panose="020B0604020202020204" pitchFamily="34" charset="0"/>
                <a:ea typeface="Calibri" panose="020F0502020204030204" pitchFamily="34" charset="0"/>
                <a:cs typeface="Arial" panose="020B0604020202020204" pitchFamily="34" charset="0"/>
              </a:rPr>
              <a:t>Raise your hand, and you will be called on to unmute yourself.</a:t>
            </a:r>
          </a:p>
          <a:p>
            <a:pPr marL="457200" indent="-457200">
              <a:lnSpc>
                <a:spcPct val="107000"/>
              </a:lnSpc>
              <a:spcBef>
                <a:spcPts val="0"/>
              </a:spcBef>
              <a:buFont typeface="Arial" panose="020B0604020202020204" pitchFamily="34" charset="0"/>
              <a:buChar char="•"/>
            </a:pPr>
            <a:r>
              <a:rPr lang="en-US" sz="2800">
                <a:latin typeface="Arial" panose="020B0604020202020204" pitchFamily="34" charset="0"/>
                <a:ea typeface="Calibri" panose="020F0502020204030204" pitchFamily="34" charset="0"/>
                <a:cs typeface="Arial" panose="020B0604020202020204" pitchFamily="34" charset="0"/>
              </a:rPr>
              <a:t>Introduce yourself by stating your name and affiliation.</a:t>
            </a:r>
          </a:p>
          <a:p>
            <a:pPr marL="457200" indent="-457200">
              <a:lnSpc>
                <a:spcPct val="107000"/>
              </a:lnSpc>
              <a:spcBef>
                <a:spcPts val="0"/>
              </a:spcBef>
              <a:buFont typeface="Arial" panose="020B0604020202020204" pitchFamily="34" charset="0"/>
              <a:buChar char="•"/>
            </a:pPr>
            <a:r>
              <a:rPr lang="en-US" sz="2800">
                <a:latin typeface="Arial" panose="020B0604020202020204" pitchFamily="34" charset="0"/>
                <a:ea typeface="Calibri" panose="020F0502020204030204" pitchFamily="34" charset="0"/>
                <a:cs typeface="Arial" panose="020B0604020202020204" pitchFamily="34" charset="0"/>
              </a:rPr>
              <a:t>Keep questions/comments under 2 minutes to allow time for others.</a:t>
            </a:r>
            <a:endParaRPr lang="en-US" sz="2800" b="1">
              <a:latin typeface="Arial" panose="020B0604020202020204" pitchFamily="34" charset="0"/>
              <a:ea typeface="Calibri" panose="020F0502020204030204" pitchFamily="34" charset="0"/>
              <a:cs typeface="Arial" panose="020B0604020202020204" pitchFamily="34" charset="0"/>
            </a:endParaRPr>
          </a:p>
        </p:txBody>
      </p:sp>
      <p:grpSp>
        <p:nvGrpSpPr>
          <p:cNvPr id="10" name="Group 9" descr="Zoom icons with the Q&amp;A button circled in red.">
            <a:extLst>
              <a:ext uri="{FF2B5EF4-FFF2-40B4-BE49-F238E27FC236}">
                <a16:creationId xmlns:a16="http://schemas.microsoft.com/office/drawing/2014/main" id="{A35E5C4E-A9D6-0694-4923-402E5C63ED25}"/>
              </a:ext>
            </a:extLst>
          </p:cNvPr>
          <p:cNvGrpSpPr/>
          <p:nvPr/>
        </p:nvGrpSpPr>
        <p:grpSpPr>
          <a:xfrm>
            <a:off x="8019398" y="1952808"/>
            <a:ext cx="3566493" cy="1233376"/>
            <a:chOff x="8183528" y="2945219"/>
            <a:chExt cx="3566493" cy="1233376"/>
          </a:xfrm>
        </p:grpSpPr>
        <p:pic>
          <p:nvPicPr>
            <p:cNvPr id="3" name="Picture 2">
              <a:extLst>
                <a:ext uri="{FF2B5EF4-FFF2-40B4-BE49-F238E27FC236}">
                  <a16:creationId xmlns:a16="http://schemas.microsoft.com/office/drawing/2014/main" id="{A1B3758F-7305-BF3C-2313-3EB34AA46055}"/>
                </a:ext>
              </a:extLst>
            </p:cNvPr>
            <p:cNvPicPr>
              <a:picLocks noChangeAspect="1"/>
            </p:cNvPicPr>
            <p:nvPr/>
          </p:nvPicPr>
          <p:blipFill>
            <a:blip r:embed="rId2"/>
            <a:stretch>
              <a:fillRect/>
            </a:stretch>
          </p:blipFill>
          <p:spPr>
            <a:xfrm>
              <a:off x="8183528" y="3098502"/>
              <a:ext cx="3328752" cy="902514"/>
            </a:xfrm>
            <a:prstGeom prst="rect">
              <a:avLst/>
            </a:prstGeom>
          </p:spPr>
        </p:pic>
        <p:sp>
          <p:nvSpPr>
            <p:cNvPr id="2" name="Oval 1">
              <a:extLst>
                <a:ext uri="{FF2B5EF4-FFF2-40B4-BE49-F238E27FC236}">
                  <a16:creationId xmlns:a16="http://schemas.microsoft.com/office/drawing/2014/main" id="{2DD33E01-93EB-3DE7-A0F9-D84146D20DE0}"/>
                </a:ext>
              </a:extLst>
            </p:cNvPr>
            <p:cNvSpPr/>
            <p:nvPr/>
          </p:nvSpPr>
          <p:spPr>
            <a:xfrm>
              <a:off x="10504967" y="2945219"/>
              <a:ext cx="1245054" cy="123337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descr="Zoom icons with the Raise Hand button circled in red.">
            <a:extLst>
              <a:ext uri="{FF2B5EF4-FFF2-40B4-BE49-F238E27FC236}">
                <a16:creationId xmlns:a16="http://schemas.microsoft.com/office/drawing/2014/main" id="{9676EE5A-EF44-C5CE-3FA1-9AF8DBFF1C90}"/>
              </a:ext>
            </a:extLst>
          </p:cNvPr>
          <p:cNvGrpSpPr/>
          <p:nvPr/>
        </p:nvGrpSpPr>
        <p:grpSpPr>
          <a:xfrm>
            <a:off x="8421269" y="4048185"/>
            <a:ext cx="3328752" cy="1233376"/>
            <a:chOff x="7890852" y="4533288"/>
            <a:chExt cx="3328752" cy="1233376"/>
          </a:xfrm>
        </p:grpSpPr>
        <p:pic>
          <p:nvPicPr>
            <p:cNvPr id="7" name="Picture 6">
              <a:extLst>
                <a:ext uri="{FF2B5EF4-FFF2-40B4-BE49-F238E27FC236}">
                  <a16:creationId xmlns:a16="http://schemas.microsoft.com/office/drawing/2014/main" id="{16CAADF8-010B-CC31-4EA3-FE43B55E69DC}"/>
                </a:ext>
              </a:extLst>
            </p:cNvPr>
            <p:cNvPicPr>
              <a:picLocks noChangeAspect="1"/>
            </p:cNvPicPr>
            <p:nvPr/>
          </p:nvPicPr>
          <p:blipFill>
            <a:blip r:embed="rId2"/>
            <a:stretch>
              <a:fillRect/>
            </a:stretch>
          </p:blipFill>
          <p:spPr>
            <a:xfrm>
              <a:off x="7890852" y="4698719"/>
              <a:ext cx="3328752" cy="902514"/>
            </a:xfrm>
            <a:prstGeom prst="rect">
              <a:avLst/>
            </a:prstGeom>
          </p:spPr>
        </p:pic>
        <p:sp>
          <p:nvSpPr>
            <p:cNvPr id="9" name="Oval 8">
              <a:extLst>
                <a:ext uri="{FF2B5EF4-FFF2-40B4-BE49-F238E27FC236}">
                  <a16:creationId xmlns:a16="http://schemas.microsoft.com/office/drawing/2014/main" id="{9EEB9975-41ED-A4EB-14CE-B7AC83D64575}"/>
                </a:ext>
              </a:extLst>
            </p:cNvPr>
            <p:cNvSpPr/>
            <p:nvPr/>
          </p:nvSpPr>
          <p:spPr>
            <a:xfrm>
              <a:off x="8889773" y="4533288"/>
              <a:ext cx="1245054" cy="123337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Slide Number Placeholder 3">
            <a:extLst>
              <a:ext uri="{FF2B5EF4-FFF2-40B4-BE49-F238E27FC236}">
                <a16:creationId xmlns:a16="http://schemas.microsoft.com/office/drawing/2014/main" id="{AE6AC488-F37F-40E9-8444-7F6B8B4E843E}"/>
              </a:ext>
            </a:extLst>
          </p:cNvPr>
          <p:cNvSpPr>
            <a:spLocks noGrp="1"/>
          </p:cNvSpPr>
          <p:nvPr>
            <p:ph type="sldNum" sz="quarter" idx="12"/>
          </p:nvPr>
        </p:nvSpPr>
        <p:spPr/>
        <p:txBody>
          <a:bodyPr/>
          <a:lstStyle/>
          <a:p>
            <a:fld id="{005C4985-ACD0-2B4C-8981-36243250F268}" type="slidenum">
              <a:rPr lang="en-US" smtClean="0"/>
              <a:t>29</a:t>
            </a:fld>
            <a:endParaRPr lang="en-US"/>
          </a:p>
        </p:txBody>
      </p:sp>
    </p:spTree>
    <p:extLst>
      <p:ext uri="{BB962C8B-B14F-4D97-AF65-F5344CB8AC3E}">
        <p14:creationId xmlns:p14="http://schemas.microsoft.com/office/powerpoint/2010/main" val="15669770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DD458-1FF4-24DF-7CE2-B1844A48E2D0}"/>
              </a:ext>
            </a:extLst>
          </p:cNvPr>
          <p:cNvSpPr>
            <a:spLocks noGrp="1"/>
          </p:cNvSpPr>
          <p:nvPr>
            <p:ph type="title"/>
          </p:nvPr>
        </p:nvSpPr>
        <p:spPr/>
        <p:txBody>
          <a:bodyPr/>
          <a:lstStyle/>
          <a:p>
            <a:r>
              <a:rPr lang="en-US"/>
              <a:t>Panel Q&amp;A</a:t>
            </a:r>
          </a:p>
        </p:txBody>
      </p:sp>
    </p:spTree>
    <p:extLst>
      <p:ext uri="{BB962C8B-B14F-4D97-AF65-F5344CB8AC3E}">
        <p14:creationId xmlns:p14="http://schemas.microsoft.com/office/powerpoint/2010/main" val="25590841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DD458-1FF4-24DF-7CE2-B1844A48E2D0}"/>
              </a:ext>
            </a:extLst>
          </p:cNvPr>
          <p:cNvSpPr>
            <a:spLocks noGrp="1"/>
          </p:cNvSpPr>
          <p:nvPr>
            <p:ph type="title"/>
          </p:nvPr>
        </p:nvSpPr>
        <p:spPr/>
        <p:txBody>
          <a:bodyPr/>
          <a:lstStyle/>
          <a:p>
            <a:r>
              <a:rPr lang="en-US"/>
              <a:t>Public Q&amp;A</a:t>
            </a:r>
          </a:p>
        </p:txBody>
      </p:sp>
    </p:spTree>
    <p:extLst>
      <p:ext uri="{BB962C8B-B14F-4D97-AF65-F5344CB8AC3E}">
        <p14:creationId xmlns:p14="http://schemas.microsoft.com/office/powerpoint/2010/main" val="21889756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9BB437A7-FDEC-AD78-62E6-EE2D42E3898F}"/>
              </a:ext>
            </a:extLst>
          </p:cNvPr>
          <p:cNvSpPr txBox="1">
            <a:spLocks noGrp="1"/>
          </p:cNvSpPr>
          <p:nvPr>
            <p:ph type="title" idx="4294967295"/>
          </p:nvPr>
        </p:nvSpPr>
        <p:spPr>
          <a:xfrm>
            <a:off x="1234421" y="188293"/>
            <a:ext cx="10515600" cy="902514"/>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0" normalizeH="0" baseline="0" noProof="0">
                <a:ln>
                  <a:noFill/>
                </a:ln>
                <a:solidFill>
                  <a:schemeClr val="tx2">
                    <a:lumMod val="75000"/>
                  </a:schemeClr>
                </a:solidFill>
                <a:effectLst/>
                <a:uLnTx/>
                <a:uFillTx/>
                <a:latin typeface="+mj-lt"/>
                <a:ea typeface="+mj-ea"/>
                <a:cs typeface="+mj-cs"/>
              </a:rPr>
              <a:t>Ways to Engage</a:t>
            </a:r>
          </a:p>
        </p:txBody>
      </p:sp>
      <p:sp>
        <p:nvSpPr>
          <p:cNvPr id="6" name="Content Placeholder 2">
            <a:extLst>
              <a:ext uri="{FF2B5EF4-FFF2-40B4-BE49-F238E27FC236}">
                <a16:creationId xmlns:a16="http://schemas.microsoft.com/office/drawing/2014/main" id="{B7FDB3AD-CB59-DE2F-1028-1D539123F5C5}"/>
              </a:ext>
            </a:extLst>
          </p:cNvPr>
          <p:cNvSpPr>
            <a:spLocks noGrp="1"/>
          </p:cNvSpPr>
          <p:nvPr>
            <p:ph idx="4294967295"/>
          </p:nvPr>
        </p:nvSpPr>
        <p:spPr>
          <a:xfrm>
            <a:off x="590551" y="1268360"/>
            <a:ext cx="11159470" cy="5093111"/>
          </a:xfrm>
        </p:spPr>
        <p:txBody>
          <a:bodyPr vert="horz" lIns="91440" tIns="45720" rIns="91440" bIns="45720" rtlCol="0" anchor="t">
            <a:noAutofit/>
          </a:bodyPr>
          <a:lstStyle/>
          <a:p>
            <a:pPr marL="0" indent="0" fontAlgn="base">
              <a:buNone/>
            </a:pPr>
            <a:r>
              <a:rPr lang="en-US" sz="2800" b="1">
                <a:sym typeface="Wingdings" panose="05000000000000000000" pitchFamily="2" charset="2"/>
              </a:rPr>
              <a:t></a:t>
            </a:r>
            <a:r>
              <a:rPr lang="en-US" sz="2800" b="1"/>
              <a:t>Sign up to receive the FPIP Announcements:</a:t>
            </a:r>
          </a:p>
          <a:p>
            <a:pPr marL="457200" lvl="1" indent="0" fontAlgn="base">
              <a:buNone/>
            </a:pPr>
            <a:r>
              <a:rPr lang="en-US">
                <a:hlinkClick r:id="rId2"/>
              </a:rPr>
              <a:t>https://public.govdelivery.com/accounts/CNRA/signup/31897</a:t>
            </a:r>
            <a:endParaRPr lang="en-US"/>
          </a:p>
          <a:p>
            <a:pPr marL="457200" lvl="1" indent="0" fontAlgn="base">
              <a:buNone/>
            </a:pPr>
            <a:endParaRPr lang="en-US"/>
          </a:p>
          <a:p>
            <a:pPr marL="0" indent="0" fontAlgn="base">
              <a:buNone/>
            </a:pPr>
            <a:r>
              <a:rPr lang="en-US" sz="2800" b="1">
                <a:sym typeface="Wingdings" panose="05000000000000000000" pitchFamily="2" charset="2"/>
              </a:rPr>
              <a:t></a:t>
            </a:r>
            <a:r>
              <a:rPr lang="en-US" sz="2800">
                <a:sym typeface="Wingdings" panose="05000000000000000000" pitchFamily="2" charset="2"/>
              </a:rPr>
              <a:t> </a:t>
            </a:r>
            <a:r>
              <a:rPr lang="en-US" sz="2800" b="1"/>
              <a:t>Solicitation Process:</a:t>
            </a:r>
          </a:p>
          <a:p>
            <a:pPr marL="457200" lvl="1" indent="0" fontAlgn="base">
              <a:buNone/>
            </a:pPr>
            <a:r>
              <a:rPr lang="en-US"/>
              <a:t>Solicitation documents, once released, will be available at the CEC funding opportunity website: </a:t>
            </a:r>
            <a:r>
              <a:rPr lang="en-US">
                <a:hlinkClick r:id="rId3"/>
              </a:rPr>
              <a:t>https://www.energy.ca.gov/fundingopportunities/solicitations</a:t>
            </a:r>
            <a:endParaRPr lang="en-US"/>
          </a:p>
          <a:p>
            <a:pPr marL="457200" lvl="1" indent="0" fontAlgn="base">
              <a:buNone/>
            </a:pPr>
            <a:endParaRPr lang="en-US"/>
          </a:p>
          <a:p>
            <a:pPr marL="0" indent="0" fontAlgn="base">
              <a:buNone/>
            </a:pPr>
            <a:r>
              <a:rPr lang="en-US" sz="2800" b="1">
                <a:sym typeface="Wingdings" panose="05000000000000000000" pitchFamily="2" charset="2"/>
              </a:rPr>
              <a:t></a:t>
            </a:r>
            <a:r>
              <a:rPr lang="en-US" sz="2800">
                <a:sym typeface="Wingdings" panose="05000000000000000000" pitchFamily="2" charset="2"/>
              </a:rPr>
              <a:t> </a:t>
            </a:r>
            <a:r>
              <a:rPr lang="en-US" sz="2800" b="1"/>
              <a:t>Join the Team:</a:t>
            </a:r>
          </a:p>
          <a:p>
            <a:pPr marL="457200" lvl="1" indent="0" fontAlgn="base">
              <a:buNone/>
            </a:pPr>
            <a:r>
              <a:rPr lang="en-US"/>
              <a:t>The Energy Research and Development Division is hiring! For hiring opportunities at CEC visit: https://www.energy.ca.gov/careers</a:t>
            </a:r>
          </a:p>
          <a:p>
            <a:pPr fontAlgn="base"/>
            <a:endParaRPr lang="en-US" sz="2800"/>
          </a:p>
        </p:txBody>
      </p:sp>
      <p:sp>
        <p:nvSpPr>
          <p:cNvPr id="4" name="Slide Number Placeholder 3">
            <a:extLst>
              <a:ext uri="{FF2B5EF4-FFF2-40B4-BE49-F238E27FC236}">
                <a16:creationId xmlns:a16="http://schemas.microsoft.com/office/drawing/2014/main" id="{AE6AC488-F37F-40E9-8444-7F6B8B4E843E}"/>
              </a:ext>
            </a:extLst>
          </p:cNvPr>
          <p:cNvSpPr>
            <a:spLocks noGrp="1"/>
          </p:cNvSpPr>
          <p:nvPr>
            <p:ph type="sldNum" sz="quarter" idx="12"/>
          </p:nvPr>
        </p:nvSpPr>
        <p:spPr/>
        <p:txBody>
          <a:bodyPr/>
          <a:lstStyle/>
          <a:p>
            <a:fld id="{005C4985-ACD0-2B4C-8981-36243250F268}" type="slidenum">
              <a:rPr lang="en-US" smtClean="0"/>
              <a:t>32</a:t>
            </a:fld>
            <a:endParaRPr lang="en-US"/>
          </a:p>
        </p:txBody>
      </p:sp>
    </p:spTree>
    <p:extLst>
      <p:ext uri="{BB962C8B-B14F-4D97-AF65-F5344CB8AC3E}">
        <p14:creationId xmlns:p14="http://schemas.microsoft.com/office/powerpoint/2010/main" val="35474392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9BB437A7-FDEC-AD78-62E6-EE2D42E3898F}"/>
              </a:ext>
            </a:extLst>
          </p:cNvPr>
          <p:cNvSpPr txBox="1">
            <a:spLocks noGrp="1"/>
          </p:cNvSpPr>
          <p:nvPr>
            <p:ph type="title" idx="4294967295"/>
          </p:nvPr>
        </p:nvSpPr>
        <p:spPr>
          <a:xfrm>
            <a:off x="1234421" y="188293"/>
            <a:ext cx="10515600" cy="902514"/>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0" i="0" u="none" strike="noStrike" kern="1200" cap="none" spc="0" normalizeH="0" baseline="0" noProof="0">
                <a:ln>
                  <a:noFill/>
                </a:ln>
                <a:solidFill>
                  <a:schemeClr val="tx2">
                    <a:lumMod val="75000"/>
                  </a:schemeClr>
                </a:solidFill>
                <a:effectLst/>
                <a:uLnTx/>
                <a:uFillTx/>
                <a:latin typeface="+mj-lt"/>
                <a:ea typeface="+mj-ea"/>
                <a:cs typeface="+mj-cs"/>
              </a:rPr>
              <a:t>Next Steps</a:t>
            </a:r>
          </a:p>
        </p:txBody>
      </p:sp>
      <p:sp>
        <p:nvSpPr>
          <p:cNvPr id="6" name="Content Placeholder 2">
            <a:extLst>
              <a:ext uri="{FF2B5EF4-FFF2-40B4-BE49-F238E27FC236}">
                <a16:creationId xmlns:a16="http://schemas.microsoft.com/office/drawing/2014/main" id="{B7FDB3AD-CB59-DE2F-1028-1D539123F5C5}"/>
              </a:ext>
            </a:extLst>
          </p:cNvPr>
          <p:cNvSpPr>
            <a:spLocks noGrp="1"/>
          </p:cNvSpPr>
          <p:nvPr>
            <p:ph idx="4294967295"/>
          </p:nvPr>
        </p:nvSpPr>
        <p:spPr>
          <a:xfrm>
            <a:off x="609600" y="1268360"/>
            <a:ext cx="11253216" cy="5093111"/>
          </a:xfrm>
        </p:spPr>
        <p:txBody>
          <a:bodyPr vert="horz" lIns="91440" tIns="45720" rIns="91440" bIns="45720" rtlCol="0" anchor="t">
            <a:noAutofit/>
          </a:bodyPr>
          <a:lstStyle/>
          <a:p>
            <a:pPr marL="0" indent="0">
              <a:lnSpc>
                <a:spcPct val="107000"/>
              </a:lnSpc>
              <a:spcBef>
                <a:spcPts val="0"/>
              </a:spcBef>
              <a:buNone/>
            </a:pPr>
            <a:r>
              <a:rPr lang="en-US" b="1">
                <a:latin typeface="Arial"/>
                <a:ea typeface="Calibri"/>
                <a:cs typeface="Arial"/>
              </a:rPr>
              <a:t>Please submit written comments by:</a:t>
            </a:r>
          </a:p>
          <a:p>
            <a:pPr>
              <a:lnSpc>
                <a:spcPct val="107000"/>
              </a:lnSpc>
              <a:spcBef>
                <a:spcPts val="0"/>
              </a:spcBef>
            </a:pPr>
            <a:r>
              <a:rPr lang="en-US">
                <a:ea typeface="Calibri"/>
                <a:cs typeface="Arial"/>
              </a:rPr>
              <a:t>E-commenting directly to the docket:</a:t>
            </a:r>
          </a:p>
          <a:p>
            <a:pPr marL="457200" lvl="1" indent="0">
              <a:lnSpc>
                <a:spcPct val="107000"/>
              </a:lnSpc>
              <a:spcBef>
                <a:spcPts val="0"/>
              </a:spcBef>
              <a:buNone/>
            </a:pPr>
            <a:r>
              <a:rPr lang="en-US" sz="2100">
                <a:ea typeface="Calibri"/>
                <a:cs typeface="Arial"/>
              </a:rPr>
              <a:t>https://efiling.energy.ca.gov/EComment/EComment.aspx?docketnumber=23-ERDD-05</a:t>
            </a:r>
          </a:p>
          <a:p>
            <a:pPr marL="457200" lvl="1" indent="0">
              <a:lnSpc>
                <a:spcPct val="107000"/>
              </a:lnSpc>
              <a:spcBef>
                <a:spcPts val="0"/>
              </a:spcBef>
              <a:buNone/>
            </a:pPr>
            <a:r>
              <a:rPr lang="en-US" sz="2100">
                <a:ea typeface="Calibri"/>
                <a:cs typeface="Arial"/>
              </a:rPr>
              <a:t>Include </a:t>
            </a:r>
            <a:r>
              <a:rPr lang="en-US" sz="2100" i="1">
                <a:ea typeface="Calibri"/>
                <a:cs typeface="Arial"/>
              </a:rPr>
              <a:t>“Food Production Investment Program” </a:t>
            </a:r>
            <a:r>
              <a:rPr lang="en-US" sz="2100">
                <a:ea typeface="Calibri"/>
                <a:cs typeface="Arial"/>
              </a:rPr>
              <a:t>in subject line</a:t>
            </a:r>
            <a:r>
              <a:rPr lang="en-US" sz="2200">
                <a:ea typeface="Calibri"/>
                <a:cs typeface="Arial"/>
              </a:rPr>
              <a:t>.</a:t>
            </a:r>
          </a:p>
          <a:p>
            <a:pPr>
              <a:lnSpc>
                <a:spcPct val="107000"/>
              </a:lnSpc>
              <a:spcBef>
                <a:spcPts val="0"/>
              </a:spcBef>
            </a:pPr>
            <a:r>
              <a:rPr lang="en-US">
                <a:latin typeface="Arial"/>
                <a:ea typeface="Calibri"/>
                <a:cs typeface="Arial"/>
              </a:rPr>
              <a:t>E-mailing to docket@energy.ca.gov by no later than 5:00 p.m. on May 12, 2023</a:t>
            </a:r>
          </a:p>
          <a:p>
            <a:pPr marL="457200" lvl="1" indent="0">
              <a:lnSpc>
                <a:spcPct val="107000"/>
              </a:lnSpc>
              <a:spcBef>
                <a:spcPts val="0"/>
              </a:spcBef>
              <a:buNone/>
            </a:pPr>
            <a:r>
              <a:rPr lang="en-US" sz="2100">
                <a:latin typeface="Arial"/>
                <a:ea typeface="Calibri"/>
                <a:cs typeface="Arial"/>
              </a:rPr>
              <a:t>Include docket number </a:t>
            </a:r>
            <a:r>
              <a:rPr lang="en-US" sz="2100" i="1">
                <a:latin typeface="Arial"/>
                <a:ea typeface="Calibri"/>
                <a:cs typeface="Arial"/>
              </a:rPr>
              <a:t>23-ERDD-05</a:t>
            </a:r>
            <a:r>
              <a:rPr lang="en-US" sz="2100">
                <a:latin typeface="Arial"/>
                <a:ea typeface="Calibri"/>
                <a:cs typeface="Arial"/>
              </a:rPr>
              <a:t> and </a:t>
            </a:r>
            <a:r>
              <a:rPr lang="en-US" sz="2100" i="1">
                <a:latin typeface="Arial"/>
                <a:ea typeface="Calibri"/>
                <a:cs typeface="Arial"/>
              </a:rPr>
              <a:t>“Food Production Investment Program”</a:t>
            </a:r>
            <a:r>
              <a:rPr lang="en-US" sz="2100">
                <a:latin typeface="Arial"/>
                <a:ea typeface="Calibri"/>
                <a:cs typeface="Arial"/>
              </a:rPr>
              <a:t> in subject line.</a:t>
            </a:r>
          </a:p>
          <a:p>
            <a:pPr>
              <a:lnSpc>
                <a:spcPct val="107000"/>
              </a:lnSpc>
              <a:spcBef>
                <a:spcPts val="0"/>
              </a:spcBef>
            </a:pPr>
            <a:r>
              <a:rPr lang="en-US">
                <a:latin typeface="Arial"/>
                <a:ea typeface="Calibri"/>
                <a:cs typeface="Arial"/>
              </a:rPr>
              <a:t>Mailing a paper copy to: </a:t>
            </a:r>
          </a:p>
          <a:p>
            <a:pPr marL="0" indent="0" algn="ctr">
              <a:lnSpc>
                <a:spcPct val="107000"/>
              </a:lnSpc>
              <a:spcBef>
                <a:spcPts val="0"/>
              </a:spcBef>
              <a:buNone/>
            </a:pPr>
            <a:r>
              <a:rPr lang="en-US" sz="2100">
                <a:latin typeface="Arial"/>
                <a:cs typeface="Arial"/>
              </a:rPr>
              <a:t>California Energy Commission</a:t>
            </a:r>
            <a:r>
              <a:rPr lang="en-US" sz="2100">
                <a:latin typeface="Arial"/>
                <a:ea typeface="Calibri"/>
                <a:cs typeface="Arial"/>
              </a:rPr>
              <a:t> </a:t>
            </a:r>
          </a:p>
          <a:p>
            <a:pPr marL="457200" lvl="1" indent="0" algn="ctr">
              <a:lnSpc>
                <a:spcPct val="107000"/>
              </a:lnSpc>
              <a:spcBef>
                <a:spcPts val="0"/>
              </a:spcBef>
              <a:buNone/>
            </a:pPr>
            <a:r>
              <a:rPr lang="en-US" sz="2100">
                <a:latin typeface="Arial"/>
                <a:ea typeface="Calibri"/>
                <a:cs typeface="Arial"/>
              </a:rPr>
              <a:t>Docket Unit, MS-4</a:t>
            </a:r>
          </a:p>
          <a:p>
            <a:pPr marL="457200" lvl="1" indent="0" algn="ctr">
              <a:lnSpc>
                <a:spcPct val="107000"/>
              </a:lnSpc>
              <a:spcBef>
                <a:spcPts val="0"/>
              </a:spcBef>
              <a:buNone/>
            </a:pPr>
            <a:r>
              <a:rPr lang="en-US" sz="2100">
                <a:latin typeface="Arial"/>
                <a:ea typeface="Calibri"/>
                <a:cs typeface="Arial"/>
              </a:rPr>
              <a:t>Docket No. 23-ERDD-05</a:t>
            </a:r>
          </a:p>
          <a:p>
            <a:pPr marL="457200" lvl="1" indent="0" algn="ctr">
              <a:lnSpc>
                <a:spcPct val="107000"/>
              </a:lnSpc>
              <a:spcBef>
                <a:spcPts val="0"/>
              </a:spcBef>
              <a:buNone/>
            </a:pPr>
            <a:r>
              <a:rPr lang="en-US" sz="2100">
                <a:latin typeface="Arial"/>
                <a:ea typeface="Calibri"/>
                <a:cs typeface="Arial"/>
              </a:rPr>
              <a:t>715 P Street, Sacramento, California 95814</a:t>
            </a:r>
          </a:p>
          <a:p>
            <a:pPr marL="457200" lvl="1" indent="0" algn="ctr">
              <a:lnSpc>
                <a:spcPct val="107000"/>
              </a:lnSpc>
              <a:spcBef>
                <a:spcPts val="0"/>
              </a:spcBef>
              <a:buNone/>
            </a:pPr>
            <a:endParaRPr lang="en-US" sz="2100">
              <a:latin typeface="Arial"/>
              <a:ea typeface="Calibri"/>
              <a:cs typeface="Arial"/>
            </a:endParaRPr>
          </a:p>
          <a:p>
            <a:pPr marL="0" indent="0" algn="ctr">
              <a:lnSpc>
                <a:spcPct val="107000"/>
              </a:lnSpc>
              <a:spcBef>
                <a:spcPts val="0"/>
              </a:spcBef>
              <a:buNone/>
            </a:pPr>
            <a:r>
              <a:rPr lang="en-US">
                <a:latin typeface="Arial"/>
                <a:ea typeface="Calibri"/>
                <a:cs typeface="Arial"/>
              </a:rPr>
              <a:t>CEC staff to compile and consider feedback when developing future solicitations.</a:t>
            </a:r>
            <a:endParaRPr lang="en-US"/>
          </a:p>
          <a:p>
            <a:pPr marL="0" indent="0" fontAlgn="base">
              <a:buNone/>
            </a:pPr>
            <a:endParaRPr lang="en-US"/>
          </a:p>
          <a:p>
            <a:pPr fontAlgn="base"/>
            <a:endParaRPr lang="en-US"/>
          </a:p>
          <a:p>
            <a:pPr fontAlgn="base"/>
            <a:endParaRPr lang="en-US"/>
          </a:p>
        </p:txBody>
      </p:sp>
      <p:sp>
        <p:nvSpPr>
          <p:cNvPr id="4" name="Slide Number Placeholder 3">
            <a:extLst>
              <a:ext uri="{FF2B5EF4-FFF2-40B4-BE49-F238E27FC236}">
                <a16:creationId xmlns:a16="http://schemas.microsoft.com/office/drawing/2014/main" id="{AE6AC488-F37F-40E9-8444-7F6B8B4E843E}"/>
              </a:ext>
            </a:extLst>
          </p:cNvPr>
          <p:cNvSpPr>
            <a:spLocks noGrp="1"/>
          </p:cNvSpPr>
          <p:nvPr>
            <p:ph type="sldNum" sz="quarter" idx="12"/>
          </p:nvPr>
        </p:nvSpPr>
        <p:spPr/>
        <p:txBody>
          <a:bodyPr/>
          <a:lstStyle/>
          <a:p>
            <a:fld id="{005C4985-ACD0-2B4C-8981-36243250F268}" type="slidenum">
              <a:rPr lang="en-US" smtClean="0"/>
              <a:t>33</a:t>
            </a:fld>
            <a:endParaRPr lang="en-US"/>
          </a:p>
        </p:txBody>
      </p:sp>
    </p:spTree>
    <p:extLst>
      <p:ext uri="{BB962C8B-B14F-4D97-AF65-F5344CB8AC3E}">
        <p14:creationId xmlns:p14="http://schemas.microsoft.com/office/powerpoint/2010/main" val="11924234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Thank You!</a:t>
            </a:r>
          </a:p>
        </p:txBody>
      </p:sp>
    </p:spTree>
    <p:extLst>
      <p:ext uri="{BB962C8B-B14F-4D97-AF65-F5344CB8AC3E}">
        <p14:creationId xmlns:p14="http://schemas.microsoft.com/office/powerpoint/2010/main" val="1737597994"/>
      </p:ext>
    </p:extLst>
  </p:cSld>
  <p:clrMapOvr>
    <a:masterClrMapping/>
  </p:clrMapOvr>
</p:sld>
</file>

<file path=ppt/theme/theme1.xml><?xml version="1.0" encoding="utf-8"?>
<a:theme xmlns:a="http://schemas.openxmlformats.org/drawingml/2006/main" name="Title/Section">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63AC6BA-222D-6A42-A86E-42D4213EA914}"/>
    </a:ext>
  </a:extLst>
</a:theme>
</file>

<file path=ppt/theme/theme2.xml><?xml version="1.0" encoding="utf-8"?>
<a:theme xmlns:a="http://schemas.openxmlformats.org/drawingml/2006/main" name="Blank: Whit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7E2F548-F85F-094D-8DDA-3AF7BD174F24}"/>
    </a:ext>
  </a:extLst>
</a:theme>
</file>

<file path=ppt/theme/theme3.xml><?xml version="1.0" encoding="utf-8"?>
<a:theme xmlns:a="http://schemas.openxmlformats.org/drawingml/2006/main" name="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4.xml><?xml version="1.0" encoding="utf-8"?>
<a:theme xmlns:a="http://schemas.openxmlformats.org/drawingml/2006/main" name="1_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5067c814-4b34-462c-a21d-c185ff6548d2">
      <UserInfo>
        <DisplayName>Mandy Mcullen</DisplayName>
        <AccountId>13</AccountId>
        <AccountType/>
      </UserInfo>
      <UserInfo>
        <DisplayName>Lozano, Michael@Energy</DisplayName>
        <AccountId>111</AccountId>
        <AccountType/>
      </UserInfo>
      <UserInfo>
        <DisplayName>SharingLinks.f02ff6ad-e711-4e55-8102-cb9dee78c6ec.Flexible.a2201f7a-24a2-42b0-8565-960b41b5cc17</DisplayName>
        <AccountId>31</AccountId>
        <AccountType/>
      </UserInfo>
      <UserInfo>
        <DisplayName>Lew, Virginia@Energy</DisplayName>
        <AccountId>20</AccountId>
        <AccountType/>
      </UserInfo>
      <UserInfo>
        <DisplayName>SharingLinks.683abef0-56d9-483c-b9cf-ae602525abe4.OrganizationEdit.332ee991-eb59-458e-82ca-aad9fc943160</DisplayName>
        <AccountId>246</AccountId>
        <AccountType/>
      </UserInfo>
      <UserInfo>
        <DisplayName>Krupenich, Ilia@Energy</DisplayName>
        <AccountId>124</AccountId>
        <AccountType/>
      </UserInfo>
    </SharedWithUsers>
    <TaxCatchAll xmlns="5067c814-4b34-462c-a21d-c185ff6548d2" xsi:nil="true"/>
    <lcf76f155ced4ddcb4097134ff3c332f xmlns="785685f2-c2e1-4352-89aa-3faca8eaba52">
      <Terms xmlns="http://schemas.microsoft.com/office/infopath/2007/PartnerControls"/>
    </lcf76f155ced4ddcb4097134ff3c332f>
    <CAM xmlns="785685f2-c2e1-4352-89aa-3faca8eaba52">
      <UserInfo>
        <DisplayName/>
        <AccountId xsi:nil="true"/>
        <AccountType/>
      </UserInfo>
    </CAM>
    <Tier xmlns="785685f2-c2e1-4352-89aa-3faca8eaba5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17" ma:contentTypeDescription="Create a new document." ma:contentTypeScope="" ma:versionID="1bee006061d1ff5970516096ebc257d9">
  <xsd:schema xmlns:xsd="http://www.w3.org/2001/XMLSchema" xmlns:xs="http://www.w3.org/2001/XMLSchema" xmlns:p="http://schemas.microsoft.com/office/2006/metadata/properties" xmlns:ns2="5067c814-4b34-462c-a21d-c185ff6548d2" xmlns:ns3="785685f2-c2e1-4352-89aa-3faca8eaba52" targetNamespace="http://schemas.microsoft.com/office/2006/metadata/properties" ma:root="true" ma:fieldsID="714cae89064015ff0f128401da03b8f9" ns2:_="" ns3:_="">
    <xsd:import namespace="5067c814-4b34-462c-a21d-c185ff6548d2"/>
    <xsd:import namespace="785685f2-c2e1-4352-89aa-3faca8eaba52"/>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CAM" minOccurs="0"/>
                <xsd:element ref="ns3:Tier" minOccurs="0"/>
                <xsd:element ref="ns3:MediaLengthInSeconds" minOccurs="0"/>
                <xsd:element ref="ns3:lcf76f155ced4ddcb4097134ff3c332f" minOccurs="0"/>
                <xsd:element ref="ns2: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6d423cc8-b88b-436a-8b2c-802da38c4b0f}" ma:internalName="TaxCatchAll" ma:showField="CatchAllData" ma:web="5067c814-4b34-462c-a21d-c185ff6548d2">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CAM" ma:index="18" nillable="true" ma:displayName="CAM" ma:format="Dropdown" ma:list="UserInfo" ma:SharePointGroup="0" ma:internalName="CAM">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Tier" ma:index="19" nillable="true" ma:displayName="Tier" ma:format="Dropdown" ma:internalName="Tier">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6df981b-247c-4b11-954d-40cb19519683"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2862312-214B-49EC-86DA-B93044FE3DAF}">
  <ds:schemaRefs>
    <ds:schemaRef ds:uri="http://schemas.microsoft.com/sharepoint/v3/contenttype/forms"/>
  </ds:schemaRefs>
</ds:datastoreItem>
</file>

<file path=customXml/itemProps2.xml><?xml version="1.0" encoding="utf-8"?>
<ds:datastoreItem xmlns:ds="http://schemas.openxmlformats.org/officeDocument/2006/customXml" ds:itemID="{64BDC720-AC64-4695-BD46-40972D8C8316}">
  <ds:schemaRefs>
    <ds:schemaRef ds:uri="5067c814-4b34-462c-a21d-c185ff6548d2"/>
    <ds:schemaRef ds:uri="785685f2-c2e1-4352-89aa-3faca8eaba5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C5A175C-47C8-46AC-AC3F-FBFCEDB16551}">
  <ds:schemaRefs>
    <ds:schemaRef ds:uri="5067c814-4b34-462c-a21d-c185ff6548d2"/>
    <ds:schemaRef ds:uri="785685f2-c2e1-4352-89aa-3faca8eaba5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34</Slides>
  <Notes>18</Notes>
  <HiddenSlides>0</HiddenSlides>
  <ScaleCrop>false</ScaleCrop>
  <HeadingPairs>
    <vt:vector size="4" baseType="variant">
      <vt:variant>
        <vt:lpstr>Theme</vt:lpstr>
      </vt:variant>
      <vt:variant>
        <vt:i4>6</vt:i4>
      </vt:variant>
      <vt:variant>
        <vt:lpstr>Slide Titles</vt:lpstr>
      </vt:variant>
      <vt:variant>
        <vt:i4>34</vt:i4>
      </vt:variant>
    </vt:vector>
  </HeadingPairs>
  <TitlesOfParts>
    <vt:vector size="40" baseType="lpstr">
      <vt:lpstr>Title/Section</vt:lpstr>
      <vt:lpstr>Blank: White</vt:lpstr>
      <vt:lpstr>Content</vt:lpstr>
      <vt:lpstr>1_Content</vt:lpstr>
      <vt:lpstr>Office Theme</vt:lpstr>
      <vt:lpstr>Office Theme</vt:lpstr>
      <vt:lpstr>Staff Workshop on the  Food Production Investment Program </vt:lpstr>
      <vt:lpstr>Housekeeping</vt:lpstr>
      <vt:lpstr>Agenda</vt:lpstr>
      <vt:lpstr>Angela Gould Deputy Director Energy Research &amp; Development Division</vt:lpstr>
      <vt:lpstr>FPIP Benefits to California</vt:lpstr>
      <vt:lpstr>Current FPIP Project Locations</vt:lpstr>
      <vt:lpstr>Program Background</vt:lpstr>
      <vt:lpstr>New AB 209 Requirements</vt:lpstr>
      <vt:lpstr>Proposed Changes</vt:lpstr>
      <vt:lpstr>Eligible Industries </vt:lpstr>
      <vt:lpstr>Funding Requirements</vt:lpstr>
      <vt:lpstr>Eligible Technologies</vt:lpstr>
      <vt:lpstr>Evaluation Criteria</vt:lpstr>
      <vt:lpstr>Panel Discussion</vt:lpstr>
      <vt:lpstr>IAC Experience in Food Processing Plants</vt:lpstr>
      <vt:lpstr>Industrial Assessment Center (IAC)</vt:lpstr>
      <vt:lpstr>Industrial Assessment Center (IAC) Projects</vt:lpstr>
      <vt:lpstr>Potential Energy Savings in Selected Industrial Facilities</vt:lpstr>
      <vt:lpstr>FPIP Stakeholder Meeting</vt:lpstr>
      <vt:lpstr>About Us</vt:lpstr>
      <vt:lpstr>Pacific Cost Producers Crops By Geography</vt:lpstr>
      <vt:lpstr>Approved Project List</vt:lpstr>
      <vt:lpstr>John Ahrens Program Director of Microgrid Competency Center, North America Schneider Electric</vt:lpstr>
      <vt:lpstr>Jingjing Liu Program Manager LBNL</vt:lpstr>
      <vt:lpstr>LBNL’s related research</vt:lpstr>
      <vt:lpstr>Panel Question 1</vt:lpstr>
      <vt:lpstr>Panel Question 2</vt:lpstr>
      <vt:lpstr>Panel Question 3</vt:lpstr>
      <vt:lpstr>Questions and Comments</vt:lpstr>
      <vt:lpstr>Panel Q&amp;A</vt:lpstr>
      <vt:lpstr>Public Q&amp;A</vt:lpstr>
      <vt:lpstr>Ways to Engage</vt:lpstr>
      <vt:lpstr>Next Steps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Popular Slides</dc:title>
  <dc:creator>Buckley, Lindsay@Energy</dc:creator>
  <cp:revision>2</cp:revision>
  <dcterms:created xsi:type="dcterms:W3CDTF">2020-04-28T04:14:50Z</dcterms:created>
  <dcterms:modified xsi:type="dcterms:W3CDTF">2023-04-19T15:25:14Z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y fmtid="{D5CDD505-2E9C-101B-9397-08002B2CF9AE}" pid="3" name="TaxKeyword">
    <vt:lpwstr/>
  </property>
  <property fmtid="{D5CDD505-2E9C-101B-9397-08002B2CF9AE}" pid="4" name="MediaServiceImageTags">
    <vt:lpwstr/>
  </property>
</Properties>
</file>