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5" r:id="rId2"/>
    <p:sldId id="352" r:id="rId3"/>
    <p:sldId id="345" r:id="rId4"/>
    <p:sldId id="316" r:id="rId5"/>
    <p:sldId id="343" r:id="rId6"/>
    <p:sldId id="342" r:id="rId7"/>
    <p:sldId id="350" r:id="rId8"/>
    <p:sldId id="35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u, Fangxing" initials="LF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4F4"/>
    <a:srgbClr val="0F797B"/>
    <a:srgbClr val="008B9E"/>
    <a:srgbClr val="C00000"/>
    <a:srgbClr val="FFC000"/>
    <a:srgbClr val="9C0F0D"/>
    <a:srgbClr val="0E647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59" autoAdjust="0"/>
  </p:normalViewPr>
  <p:slideViewPr>
    <p:cSldViewPr snapToGrid="0">
      <p:cViewPr varScale="1">
        <p:scale>
          <a:sx n="63" d="100"/>
          <a:sy n="63" d="100"/>
        </p:scale>
        <p:origin x="66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94664-EF52-0442-BCE5-23026E30FCEE}" type="datetime1">
              <a:rPr lang="en-US" smtClean="0"/>
              <a:t>8/29/2022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CB889C-D8C6-7E4C-A1F7-EDC3F5CA94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746127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AAD354-888B-B941-A308-CC9BC86AF051}" type="datetime1">
              <a:rPr lang="en-US" smtClean="0"/>
              <a:t>8/29/2022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7566E2-0476-4A04-A353-43B6FEB946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30231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301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365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916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429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643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29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1017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566E2-0476-4A04-A353-43B6FEB94651}" type="slidenum">
              <a:rPr lang="en-US" smtClean="0"/>
              <a:t>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720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E763F-77B9-455D-B9AD-5A571E183E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55A058-5CE5-4FCF-AC08-9DCE44063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B68AE-4783-4B3E-AC53-F1B056D09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8720-9BDB-4641-9424-7E40F9BC076F}" type="datetime1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B22F0-F459-4A8A-8AA8-EEF6882F2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A6813-D8FA-4375-B6C6-244E29D07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825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92E13-5A02-4502-B889-DACB2AA99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9E923-AC20-41A1-A4E4-A213C233E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499A-33B6-4845-A235-819D5BA21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20763-CF85-4649-81EA-803A82EA16B5}" type="datetime1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2528D-B6D1-4905-97FB-FA7433F11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4A51D4-ADF5-46E1-9927-8001D256E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573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23EF0-0C40-4621-9AD6-E505550A9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A335E0-1AD5-447A-93CD-099A08BB6E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7FBC94-F377-4AA5-AB4C-3F5A391E9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2F28-2B74-B847-8763-CB525032F060}" type="datetime1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E4267A-906C-4572-8D70-7B7B6045A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880C7-383B-4A6F-B0BB-59C541457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25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CED12-1055-4EF1-B331-34B70D31D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7DDCED-101C-4DB9-8E86-244E65630A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57DD12-C273-44AE-8DCA-6403F8D3EC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F20C75-E1DE-4E90-B4C4-607375E8D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3CDB3-733C-EF43-903B-F1E568B267AD}" type="datetime1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247BDA-1403-498C-BD19-60F9A621A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DE4C8B-F2CE-41DD-8A8E-9AA623299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653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8264A-3935-4109-A481-36F36CDF1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E47F78-08EE-4084-99B3-FAF593240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1C6FB-9237-4FCC-AFAE-B7B8ABDB8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EB6EE5-5F9C-4870-93D5-FCDC13B6B1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FBDE8C-C4F9-41FF-A9B7-222EC9B6AB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736CAF-CC76-45BA-876D-561184549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43AD4-4691-1446-9498-67C44F42E4B1}" type="datetime1">
              <a:rPr lang="en-US" smtClean="0"/>
              <a:t>8/29/2022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6702C5-5F09-4903-BDDE-8710FF1F4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E142CD-19CB-46D1-AA81-C072A9069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247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F33BE-EF81-4006-95B3-3938A0A0A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DCE217-D2B9-40BF-A4F9-1FCAE61B1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4175B-79F8-4E4E-BD6A-DB97AD2504B3}" type="datetime1">
              <a:rPr lang="en-US" smtClean="0"/>
              <a:t>8/29/2022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87BDC6-311F-4575-A0EA-177256ADD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7A28EF-7D56-47A5-B9EB-EB2E8ED38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69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063382-1630-42DE-9B18-00135018E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5086D-5505-604D-B64D-EA45A271752A}" type="datetime1">
              <a:rPr lang="en-US" smtClean="0"/>
              <a:t>8/29/2022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559A38-9192-4356-B829-F07787615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4AD16E-ABB9-4243-9D44-FAE37264A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077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78CA2-729F-46E6-A690-1C9458A3A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2FDF0-67E0-4BCB-8CA7-B462E9B4F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997D2-3BF3-4F8B-B535-0A220CEB7D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9F047C-DD90-4AB0-BD6E-EC015FD6C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98470-3C5A-574B-BD8D-33B6A102C13F}" type="datetime1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646CD6-E7B6-4F64-9D1A-C17D1946D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76780B-9A5A-40EF-A4E9-15661A6D4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28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25144-B1AD-4E58-8F92-C17808633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073253-C549-4F6C-BC2F-666499E4D6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6C8C43-5C15-4D8C-8C01-A4CF916AE2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30468C-A3B8-43F3-ACDF-C1F0D8DB0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AA6B7-C248-E44E-8CA3-50383BA0381F}" type="datetime1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15DCBF-0290-488B-9596-AEEA3864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E39BC1-FB56-4CFC-87B1-DFF71989F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884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619EC-B0E7-499D-B484-347BD0D3E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756957-47AA-4403-8445-D5AEF6BD20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DB344A-A98B-4D27-B72B-CAA6A8134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8E05-98D6-9547-B319-36B3B37A6B89}" type="datetime1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6D6874-21EE-4DE8-9ACC-9660642FC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EE691C-DB0C-4AB2-8093-514A16FD7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18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49184B-B81E-4AA5-865C-AA9C5112A3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67D4AD-F4FA-4524-90F1-D073F0122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DF667C-4133-4BAA-A0F2-51A2000D4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54179-499D-D94B-A2F5-A1F01FCF2A59}" type="datetime1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2DAA79-D384-48EF-9B3A-0177AEB0C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4D761E-6546-42AB-9979-4FB699C41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741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A71D4F-8263-4E87-A22E-043A19231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F960-A03C-41DB-B9A4-AE6D21279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7A6ED-92E3-4BBD-882B-CAD407EA5B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4455E-32C0-CE4D-B129-5B41750B07BB}" type="datetime1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AD8D20-44DF-458E-A241-60249D8CA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3F37BF-5DE3-4308-8976-1D59D973F5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3BBFA-C162-4298-9076-327B0AFBF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361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2"/>
          <a:stretch/>
        </p:blipFill>
        <p:spPr>
          <a:xfrm>
            <a:off x="2" y="-13302"/>
            <a:ext cx="12191998" cy="687130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215559A-A89D-4719-8BAF-5C11605A7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3238" y="2720489"/>
            <a:ext cx="8024225" cy="1247875"/>
          </a:xfrm>
        </p:spPr>
        <p:txBody>
          <a:bodyPr>
            <a:normAutofit fontScale="90000"/>
          </a:bodyPr>
          <a:lstStyle/>
          <a:p>
            <a:pPr algn="l"/>
            <a:r>
              <a:rPr lang="en-US" sz="5400" dirty="0">
                <a:solidFill>
                  <a:srgbClr val="008B9E"/>
                </a:solidFill>
                <a:latin typeface="Arial"/>
                <a:cs typeface="Arial"/>
              </a:rPr>
              <a:t>Equity Implications in Building Decarbonization</a:t>
            </a:r>
            <a:endParaRPr lang="en-US" sz="5400" dirty="0">
              <a:solidFill>
                <a:srgbClr val="008B9E"/>
              </a:solidFill>
              <a:effectLst/>
              <a:latin typeface="Arial"/>
              <a:cs typeface="Arial"/>
            </a:endParaRPr>
          </a:p>
        </p:txBody>
      </p:sp>
      <p:pic>
        <p:nvPicPr>
          <p:cNvPr id="10" name="Picture 9" descr="PAO logo RGB larg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537" y="1066801"/>
            <a:ext cx="3338685" cy="117706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6349B40-706A-42FC-93BA-130849613FA3}"/>
              </a:ext>
            </a:extLst>
          </p:cNvPr>
          <p:cNvSpPr txBox="1"/>
          <p:nvPr/>
        </p:nvSpPr>
        <p:spPr>
          <a:xfrm>
            <a:off x="2184447" y="3987770"/>
            <a:ext cx="6101254" cy="2015936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Shelly Lyser | Aug 30, 2022</a:t>
            </a:r>
          </a:p>
          <a:p>
            <a:pPr>
              <a:lnSpc>
                <a:spcPct val="150000"/>
              </a:lnSpc>
            </a:pPr>
            <a:endParaRPr lang="en-US" sz="2000" dirty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CEC’s </a:t>
            </a:r>
            <a:r>
              <a:rPr lang="en-US" sz="2000" i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Staff Workshop on Building Decarbonization and Electric Vehicle Charging Equipment Website</a:t>
            </a: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Panel 2: </a:t>
            </a:r>
            <a:r>
              <a:rPr lang="en-US" sz="2000" i="1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Tools and Resources</a:t>
            </a:r>
          </a:p>
        </p:txBody>
      </p:sp>
      <p:sp>
        <p:nvSpPr>
          <p:cNvPr id="19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683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06425" y="0"/>
            <a:ext cx="91855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74920"/>
          <a:stretch/>
        </p:blipFill>
        <p:spPr>
          <a:xfrm>
            <a:off x="-51833" y="-13302"/>
            <a:ext cx="3058258" cy="6871302"/>
          </a:xfrm>
          <a:prstGeom prst="rect">
            <a:avLst/>
          </a:prstGeom>
        </p:spPr>
      </p:pic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2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6142C6-D836-4C43-B328-4D5B6BF923C7}"/>
              </a:ext>
            </a:extLst>
          </p:cNvPr>
          <p:cNvSpPr txBox="1"/>
          <p:nvPr/>
        </p:nvSpPr>
        <p:spPr>
          <a:xfrm>
            <a:off x="7480247" y="6396335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The Public Advocates Office    </a:t>
            </a:r>
          </a:p>
          <a:p>
            <a:r>
              <a:rPr lang="en-US" sz="1200" dirty="0">
                <a:solidFill>
                  <a:srgbClr val="9C0F0D"/>
                </a:solidFill>
                <a:latin typeface="Avenir Next LT Pro" panose="020B0604020202020204" pitchFamily="34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BC315-BD13-4015-B57E-742CEF387C2E}"/>
              </a:ext>
            </a:extLst>
          </p:cNvPr>
          <p:cNvSpPr txBox="1"/>
          <p:nvPr/>
        </p:nvSpPr>
        <p:spPr>
          <a:xfrm>
            <a:off x="2235349" y="1728896"/>
            <a:ext cx="751825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914400" rtl="0" eaLnBrk="1" fontAlgn="auto" latinLnBrk="0" hangingPunct="1">
              <a:spcBef>
                <a:spcPts val="0"/>
              </a:spcBef>
              <a:spcAft>
                <a:spcPts val="180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Available customer programs and pilots</a:t>
            </a:r>
          </a:p>
          <a:p>
            <a:pPr marL="571500" marR="0" lvl="0" indent="-571500" algn="l" defTabSz="914400" rtl="0" eaLnBrk="1" fontAlgn="auto" latinLnBrk="0" hangingPunct="1">
              <a:spcBef>
                <a:spcPts val="0"/>
              </a:spcBef>
              <a:spcAft>
                <a:spcPts val="180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lang="en-US" sz="2800" dirty="0">
                <a:solidFill>
                  <a:srgbClr val="E7E6E6">
                    <a:lumMod val="25000"/>
                  </a:srgbClr>
                </a:solidFill>
                <a:latin typeface="Arial"/>
                <a:cs typeface="Arial"/>
              </a:rPr>
              <a:t>Equity implications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571500" marR="0" lvl="0" indent="-571500" algn="l" defTabSz="914400" rtl="0" eaLnBrk="1" fontAlgn="auto" latinLnBrk="0" hangingPunct="1">
              <a:spcBef>
                <a:spcPts val="0"/>
              </a:spcBef>
              <a:spcAft>
                <a:spcPts val="1800"/>
              </a:spcAft>
              <a:buClrTx/>
              <a:buSzTx/>
              <a:buFont typeface="+mj-lt"/>
              <a:buAutoNum type="romanU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</a:t>
            </a:r>
            <a:r>
              <a:rPr lang="en-US" sz="2800" dirty="0" err="1">
                <a:solidFill>
                  <a:srgbClr val="E7E6E6">
                    <a:lumMod val="25000"/>
                  </a:srgbClr>
                </a:solidFill>
                <a:latin typeface="Arial"/>
                <a:cs typeface="Arial"/>
              </a:rPr>
              <a:t>romoting</a:t>
            </a:r>
            <a:r>
              <a:rPr lang="en-US" sz="2800" dirty="0">
                <a:solidFill>
                  <a:srgbClr val="E7E6E6">
                    <a:lumMod val="25000"/>
                  </a:srgbClr>
                </a:solidFill>
                <a:latin typeface="Arial"/>
                <a:cs typeface="Arial"/>
              </a:rPr>
              <a:t> equity in access, funding, program design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E5F90B2-4677-6B25-7722-F1E3B115AD76}"/>
              </a:ext>
            </a:extLst>
          </p:cNvPr>
          <p:cNvSpPr txBox="1">
            <a:spLocks/>
          </p:cNvSpPr>
          <p:nvPr/>
        </p:nvSpPr>
        <p:spPr>
          <a:xfrm>
            <a:off x="2607733" y="117745"/>
            <a:ext cx="8504407" cy="12478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400" b="1" dirty="0">
                <a:solidFill>
                  <a:srgbClr val="008B9E"/>
                </a:solidFill>
                <a:latin typeface="Arial"/>
                <a:cs typeface="Arial"/>
              </a:rPr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2331494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06422" y="-136525"/>
            <a:ext cx="91855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74920"/>
          <a:stretch/>
        </p:blipFill>
        <p:spPr>
          <a:xfrm>
            <a:off x="2" y="-13302"/>
            <a:ext cx="3058258" cy="687130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8215559A-A89D-4719-8BAF-5C11605A7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5515" y="-34655"/>
            <a:ext cx="8024225" cy="1247875"/>
          </a:xfrm>
        </p:spPr>
        <p:txBody>
          <a:bodyPr>
            <a:normAutofit/>
          </a:bodyPr>
          <a:lstStyle/>
          <a:p>
            <a:pPr algn="l"/>
            <a:r>
              <a:rPr lang="en-US" sz="5400" b="1" dirty="0">
                <a:solidFill>
                  <a:srgbClr val="008B9E"/>
                </a:solidFill>
                <a:effectLst/>
                <a:latin typeface="Arial"/>
                <a:cs typeface="Arial"/>
              </a:rPr>
              <a:t>Available Incentives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3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BC315-BD13-4015-B57E-742CEF387C2E}"/>
              </a:ext>
            </a:extLst>
          </p:cNvPr>
          <p:cNvSpPr txBox="1"/>
          <p:nvPr/>
        </p:nvSpPr>
        <p:spPr>
          <a:xfrm>
            <a:off x="2104571" y="1431204"/>
            <a:ext cx="8855169" cy="6168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Limited-term Pilots: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Initiative for Low-Emissions Development (BUILD Program)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 and Equipment for Clean Heating (TECH Initiative)</a:t>
            </a:r>
          </a:p>
          <a:p>
            <a:pPr marL="457200" indent="-45720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SCE’s ESA Building Electrification Pilot</a:t>
            </a:r>
            <a:endParaRPr lang="en-US" sz="28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800" b="1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Programs:</a:t>
            </a:r>
          </a:p>
          <a:p>
            <a:pPr marL="228600" indent="-228600"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Self Generation Incentive Program</a:t>
            </a:r>
          </a:p>
          <a:p>
            <a:pPr marL="228600" indent="-228600"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Energy Efficiency Portfolios</a:t>
            </a:r>
          </a:p>
          <a:p>
            <a:pPr marL="228600" indent="-228600">
              <a:spcAft>
                <a:spcPts val="600"/>
              </a:spcAft>
              <a:buFont typeface="Wingdings" panose="05000000000000000000" pitchFamily="2" charset="2"/>
              <a:buChar char="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Energy Savings Assistance Program</a:t>
            </a:r>
            <a:endParaRPr lang="en-US" sz="54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Arial"/>
              <a:cs typeface="Arial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bg2">
                  <a:lumMod val="2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8148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06425" y="0"/>
            <a:ext cx="91855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74920"/>
          <a:stretch/>
        </p:blipFill>
        <p:spPr>
          <a:xfrm>
            <a:off x="0" y="-13302"/>
            <a:ext cx="3058258" cy="687130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8215559A-A89D-4719-8BAF-5C11605A7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22272" y="360692"/>
            <a:ext cx="9185576" cy="945179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008B9E"/>
                </a:solidFill>
                <a:effectLst/>
                <a:latin typeface="Arial"/>
                <a:cs typeface="Arial"/>
              </a:rPr>
              <a:t>Barriers</a:t>
            </a:r>
            <a:r>
              <a:rPr lang="en-US" sz="5400" b="1" dirty="0">
                <a:solidFill>
                  <a:srgbClr val="008B9E"/>
                </a:solidFill>
                <a:effectLst/>
                <a:latin typeface="Arial"/>
                <a:cs typeface="Arial"/>
              </a:rPr>
              <a:t> to Equitable Access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4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6142C6-D836-4C43-B328-4D5B6BF923C7}"/>
              </a:ext>
            </a:extLst>
          </p:cNvPr>
          <p:cNvSpPr txBox="1"/>
          <p:nvPr/>
        </p:nvSpPr>
        <p:spPr>
          <a:xfrm>
            <a:off x="7480247" y="6396335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The Public Advocates Office    </a:t>
            </a:r>
          </a:p>
          <a:p>
            <a:r>
              <a:rPr lang="en-US" sz="1200" dirty="0">
                <a:solidFill>
                  <a:srgbClr val="9C0F0D"/>
                </a:solidFill>
                <a:latin typeface="Avenir Next LT Pro" panose="020B0604020202020204" pitchFamily="34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BC315-BD13-4015-B57E-742CEF387C2E}"/>
              </a:ext>
            </a:extLst>
          </p:cNvPr>
          <p:cNvSpPr txBox="1"/>
          <p:nvPr/>
        </p:nvSpPr>
        <p:spPr>
          <a:xfrm>
            <a:off x="1133888" y="1370093"/>
            <a:ext cx="573264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income and disadvantaged customers face:</a:t>
            </a:r>
          </a:p>
          <a:p>
            <a:pPr marL="971550" lvl="1" indent="-514350">
              <a:lnSpc>
                <a:spcPct val="150000"/>
              </a:lnSpc>
              <a:spcAft>
                <a:spcPts val="1200"/>
              </a:spcAft>
              <a:buAutoNum type="alphaUcParenR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home ownership rates </a:t>
            </a:r>
          </a:p>
          <a:p>
            <a:pPr marL="971550" lvl="1" indent="-514350">
              <a:spcAft>
                <a:spcPts val="1200"/>
              </a:spcAft>
              <a:buAutoNum type="alphaUcParenR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Complex financial arrangements for low-income multifamily housing </a:t>
            </a:r>
          </a:p>
          <a:p>
            <a:pPr marL="971550" lvl="1" indent="-514350">
              <a:spcAft>
                <a:spcPts val="1200"/>
              </a:spcAft>
              <a:buAutoNum type="alphaUcParenR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Insufficient access to capital</a:t>
            </a:r>
          </a:p>
          <a:p>
            <a:pPr marL="971550" lvl="1" indent="-514350">
              <a:spcAft>
                <a:spcPts val="1200"/>
              </a:spcAft>
              <a:buAutoNum type="alphaUcParenR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age-related hurdles</a:t>
            </a:r>
          </a:p>
          <a:p>
            <a:pPr marL="971550" lvl="1" indent="-514350">
              <a:spcAft>
                <a:spcPts val="1200"/>
              </a:spcAft>
              <a:buAutoNum type="alphaUcParenR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Remote community locations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A677F8-476D-99FC-519B-94C7AD448826}"/>
              </a:ext>
            </a:extLst>
          </p:cNvPr>
          <p:cNvSpPr txBox="1"/>
          <p:nvPr/>
        </p:nvSpPr>
        <p:spPr>
          <a:xfrm>
            <a:off x="246570" y="6412689"/>
            <a:ext cx="46072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Source: CEC’s SB 350 Barriers Study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84EA85-AC87-0DCB-8D42-71DD8473DDED}"/>
              </a:ext>
            </a:extLst>
          </p:cNvPr>
          <p:cNvSpPr txBox="1"/>
          <p:nvPr/>
        </p:nvSpPr>
        <p:spPr>
          <a:xfrm>
            <a:off x="8854440" y="1608567"/>
            <a:ext cx="21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F8A4E7-2356-03CB-A959-8306089124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642" t="10618" r="14673" b="4938"/>
          <a:stretch/>
        </p:blipFill>
        <p:spPr>
          <a:xfrm>
            <a:off x="6996644" y="1793233"/>
            <a:ext cx="5065246" cy="377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236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06425" y="0"/>
            <a:ext cx="91855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74920"/>
          <a:stretch/>
        </p:blipFill>
        <p:spPr>
          <a:xfrm>
            <a:off x="2" y="-13302"/>
            <a:ext cx="3058258" cy="687130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8215559A-A89D-4719-8BAF-5C11605A7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7434" y="-13302"/>
            <a:ext cx="9019418" cy="1247875"/>
          </a:xfrm>
        </p:spPr>
        <p:txBody>
          <a:bodyPr>
            <a:normAutofit/>
          </a:bodyPr>
          <a:lstStyle/>
          <a:p>
            <a:pPr algn="l"/>
            <a:r>
              <a:rPr lang="en-US" sz="5400" b="1" dirty="0">
                <a:solidFill>
                  <a:srgbClr val="008B9E"/>
                </a:solidFill>
                <a:effectLst/>
                <a:latin typeface="Arial"/>
                <a:cs typeface="Arial"/>
              </a:rPr>
              <a:t>Affordability Challenges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5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BC315-BD13-4015-B57E-742CEF387C2E}"/>
              </a:ext>
            </a:extLst>
          </p:cNvPr>
          <p:cNvSpPr txBox="1"/>
          <p:nvPr/>
        </p:nvSpPr>
        <p:spPr>
          <a:xfrm>
            <a:off x="1559501" y="1374585"/>
            <a:ext cx="5697642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are in an electric rates crisis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Funding decarbonization programs without cost-effectiveness requirements (spending $1 ratepayer funds to create $1 or more of ratepayer value) will worsen inequity by increasing all ratepayer bills unsustainably</a:t>
            </a:r>
          </a:p>
          <a:p>
            <a:pPr marL="342900" marR="0" lvl="0" indent="-342900">
              <a:spcBef>
                <a:spcPts val="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Risk to low income customers of increased bills when switching from gas to electric appliances</a:t>
            </a:r>
          </a:p>
        </p:txBody>
      </p:sp>
      <p:pic>
        <p:nvPicPr>
          <p:cNvPr id="3" name="Picture 2" descr="Scales of justice on blue background">
            <a:extLst>
              <a:ext uri="{FF2B5EF4-FFF2-40B4-BE49-F238E27FC236}">
                <a16:creationId xmlns:a16="http://schemas.microsoft.com/office/drawing/2014/main" id="{690A0980-A473-301F-C9CF-E47993C0C0E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9" t="2830" r="22318" b="-194"/>
          <a:stretch/>
        </p:blipFill>
        <p:spPr>
          <a:xfrm>
            <a:off x="7427746" y="1873608"/>
            <a:ext cx="4426858" cy="390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18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06425" y="0"/>
            <a:ext cx="91855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74920"/>
          <a:stretch/>
        </p:blipFill>
        <p:spPr>
          <a:xfrm>
            <a:off x="2" y="-13302"/>
            <a:ext cx="3058258" cy="687130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8215559A-A89D-4719-8BAF-5C11605A7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07744" y="287006"/>
            <a:ext cx="9185576" cy="1247875"/>
          </a:xfrm>
        </p:spPr>
        <p:txBody>
          <a:bodyPr>
            <a:noAutofit/>
          </a:bodyPr>
          <a:lstStyle/>
          <a:p>
            <a:pPr algn="l"/>
            <a:r>
              <a:rPr lang="en-US" sz="4800" b="1" dirty="0">
                <a:solidFill>
                  <a:srgbClr val="008B9E"/>
                </a:solidFill>
                <a:effectLst/>
                <a:latin typeface="Arial"/>
                <a:cs typeface="Arial"/>
              </a:rPr>
              <a:t>Apply Equitable Funding Sources</a:t>
            </a:r>
            <a:r>
              <a:rPr lang="en-US" sz="4800" b="1" dirty="0">
                <a:solidFill>
                  <a:srgbClr val="008B9E"/>
                </a:solidFill>
                <a:latin typeface="Arial"/>
                <a:cs typeface="Arial"/>
              </a:rPr>
              <a:t> and Standards</a:t>
            </a:r>
            <a:endParaRPr lang="en-US" sz="4800" b="1" dirty="0">
              <a:solidFill>
                <a:srgbClr val="008B9E"/>
              </a:solidFill>
              <a:effectLst/>
              <a:latin typeface="Arial"/>
              <a:cs typeface="Arial"/>
            </a:endParaRP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6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6142C6-D836-4C43-B328-4D5B6BF923C7}"/>
              </a:ext>
            </a:extLst>
          </p:cNvPr>
          <p:cNvSpPr txBox="1"/>
          <p:nvPr/>
        </p:nvSpPr>
        <p:spPr>
          <a:xfrm>
            <a:off x="7480247" y="6396335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The Public Advocates Office    </a:t>
            </a:r>
          </a:p>
          <a:p>
            <a:r>
              <a:rPr lang="en-US" sz="1200" dirty="0">
                <a:solidFill>
                  <a:srgbClr val="9C0F0D"/>
                </a:solidFill>
                <a:latin typeface="Avenir Next LT Pro" panose="020B0604020202020204" pitchFamily="34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BC315-BD13-4015-B57E-742CEF387C2E}"/>
              </a:ext>
            </a:extLst>
          </p:cNvPr>
          <p:cNvSpPr txBox="1"/>
          <p:nvPr/>
        </p:nvSpPr>
        <p:spPr>
          <a:xfrm>
            <a:off x="1956705" y="1706953"/>
            <a:ext cx="9101408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Don’t fund programs through rates, and only use cap and trade funds when benefits exceed costs</a:t>
            </a: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Reduce rates: fund non-cost effective programs using State General Fund and Federal funds</a:t>
            </a:r>
            <a:endParaRPr lang="en-US" sz="2800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Fix Volumetric rates</a:t>
            </a:r>
            <a:endParaRPr lang="en-US" sz="2800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Learn from ongoing pilots</a:t>
            </a:r>
            <a:endParaRPr lang="en-US" sz="2800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marR="0" lvl="0" indent="-4572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Stop incentivizing gas measures that compete with fuel switching measures – e.g. gas appliances</a:t>
            </a:r>
          </a:p>
          <a:p>
            <a:pPr marL="457200" marR="0" lvl="0" indent="-4572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Continue codes and standards improvements</a:t>
            </a:r>
            <a:endParaRPr lang="en-US" sz="2800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781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06425" y="0"/>
            <a:ext cx="91855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74920"/>
          <a:stretch/>
        </p:blipFill>
        <p:spPr>
          <a:xfrm>
            <a:off x="2" y="-13302"/>
            <a:ext cx="3058258" cy="687130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8215559A-A89D-4719-8BAF-5C11605A7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69576" y="296225"/>
            <a:ext cx="8284788" cy="1247875"/>
          </a:xfrm>
        </p:spPr>
        <p:txBody>
          <a:bodyPr>
            <a:normAutofit fontScale="90000"/>
          </a:bodyPr>
          <a:lstStyle/>
          <a:p>
            <a:pPr algn="l"/>
            <a:r>
              <a:rPr lang="en-US" sz="5400" b="1" dirty="0">
                <a:solidFill>
                  <a:srgbClr val="008B9E"/>
                </a:solidFill>
                <a:effectLst/>
                <a:latin typeface="Arial"/>
                <a:cs typeface="Arial"/>
              </a:rPr>
              <a:t>Program Design to Improve Affordability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7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6142C6-D836-4C43-B328-4D5B6BF923C7}"/>
              </a:ext>
            </a:extLst>
          </p:cNvPr>
          <p:cNvSpPr txBox="1"/>
          <p:nvPr/>
        </p:nvSpPr>
        <p:spPr>
          <a:xfrm>
            <a:off x="7480247" y="6396335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The Public Advocates Office    </a:t>
            </a:r>
          </a:p>
          <a:p>
            <a:r>
              <a:rPr lang="en-US" sz="1200" dirty="0">
                <a:solidFill>
                  <a:srgbClr val="9C0F0D"/>
                </a:solidFill>
                <a:latin typeface="Avenir Next LT Pro" panose="020B0604020202020204" pitchFamily="34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BC315-BD13-4015-B57E-742CEF387C2E}"/>
              </a:ext>
            </a:extLst>
          </p:cNvPr>
          <p:cNvSpPr txBox="1"/>
          <p:nvPr/>
        </p:nvSpPr>
        <p:spPr>
          <a:xfrm>
            <a:off x="1611086" y="1604077"/>
            <a:ext cx="570433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>
              <a:spcBef>
                <a:spcPts val="0"/>
              </a:spcBef>
              <a:spcAft>
                <a:spcPts val="1200"/>
              </a:spcAft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prevent increasing individual bills – </a:t>
            </a:r>
          </a:p>
          <a:p>
            <a:pPr marL="457200" marR="0" lvl="0" indent="-4572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air fuel switching measures with insulation improvements</a:t>
            </a:r>
          </a:p>
          <a:p>
            <a:pPr marL="457200" marR="0" lvl="0" indent="-4572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Customers enroll appliances in demand response</a:t>
            </a:r>
            <a:endParaRPr lang="en-US" sz="2800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marR="0" lvl="0" indent="-4572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arget certain climate zones and key gas system locations</a:t>
            </a:r>
            <a:endParaRPr lang="en-US" sz="2800" i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marR="0" lvl="0" indent="-4572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 for grid reliability</a:t>
            </a:r>
            <a:endParaRPr lang="en-US" sz="2800" dirty="0"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221CBC-0AC2-77EB-237C-FF0753F9F6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8809" t="20696" r="24659" b="15154"/>
          <a:stretch/>
        </p:blipFill>
        <p:spPr>
          <a:xfrm>
            <a:off x="7480247" y="1517046"/>
            <a:ext cx="3784307" cy="4826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17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06425" y="0"/>
            <a:ext cx="918557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PAO logo Powerpoint-0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74920"/>
          <a:stretch/>
        </p:blipFill>
        <p:spPr>
          <a:xfrm>
            <a:off x="2" y="-13302"/>
            <a:ext cx="3058258" cy="687130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8215559A-A89D-4719-8BAF-5C11605A77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8224" y="2798411"/>
            <a:ext cx="9185576" cy="1247875"/>
          </a:xfrm>
        </p:spPr>
        <p:txBody>
          <a:bodyPr>
            <a:noAutofit/>
          </a:bodyPr>
          <a:lstStyle/>
          <a:p>
            <a:pPr algn="l"/>
            <a:r>
              <a:rPr lang="en-US" sz="5400" b="1" dirty="0">
                <a:solidFill>
                  <a:srgbClr val="008B9E"/>
                </a:solidFill>
                <a:effectLst/>
                <a:latin typeface="Arial"/>
                <a:cs typeface="Arial"/>
              </a:rPr>
              <a:t>Questions?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9263F766-BBD5-4057-956F-DBA0DE93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5680" y="6356350"/>
            <a:ext cx="788120" cy="365125"/>
          </a:xfrm>
        </p:spPr>
        <p:txBody>
          <a:bodyPr/>
          <a:lstStyle/>
          <a:p>
            <a:fld id="{D583BBFA-C162-4298-9076-327B0AFBF48B}" type="slidenum">
              <a:rPr lang="en-US" smtClean="0"/>
              <a:t>8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6142C6-D836-4C43-B328-4D5B6BF923C7}"/>
              </a:ext>
            </a:extLst>
          </p:cNvPr>
          <p:cNvSpPr txBox="1"/>
          <p:nvPr/>
        </p:nvSpPr>
        <p:spPr>
          <a:xfrm>
            <a:off x="7480247" y="6396335"/>
            <a:ext cx="357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The Public Advocates Office    </a:t>
            </a:r>
          </a:p>
          <a:p>
            <a:r>
              <a:rPr lang="en-US" sz="1200" dirty="0">
                <a:solidFill>
                  <a:srgbClr val="9C0F0D"/>
                </a:solidFill>
                <a:latin typeface="Avenir Next LT Pro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99718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35372</TotalTime>
  <Words>329</Words>
  <Application>Microsoft Office PowerPoint</Application>
  <PresentationFormat>Widescreen</PresentationFormat>
  <Paragraphs>70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Avenir Next LT Pro</vt:lpstr>
      <vt:lpstr>Calibri</vt:lpstr>
      <vt:lpstr>Calibri Light</vt:lpstr>
      <vt:lpstr>Courier New</vt:lpstr>
      <vt:lpstr>Symbol</vt:lpstr>
      <vt:lpstr>Wingdings</vt:lpstr>
      <vt:lpstr>Office Theme</vt:lpstr>
      <vt:lpstr>Equity Implications in Building Decarbonization</vt:lpstr>
      <vt:lpstr>PowerPoint Presentation</vt:lpstr>
      <vt:lpstr>Available Incentives</vt:lpstr>
      <vt:lpstr>Barriers to Equitable Access</vt:lpstr>
      <vt:lpstr>Affordability Challenges</vt:lpstr>
      <vt:lpstr>Apply Equitable Funding Sources and Standards</vt:lpstr>
      <vt:lpstr>Program Design to Improve Affordability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Liu, Fangxing</dc:creator>
  <cp:lastModifiedBy>Lyser, Shelly</cp:lastModifiedBy>
  <cp:revision>123</cp:revision>
  <cp:lastPrinted>2021-03-25T17:36:16Z</cp:lastPrinted>
  <dcterms:created xsi:type="dcterms:W3CDTF">2020-09-30T23:40:18Z</dcterms:created>
  <dcterms:modified xsi:type="dcterms:W3CDTF">2022-08-29T23:59:52Z</dcterms:modified>
</cp:coreProperties>
</file>