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73" r:id="rId1"/>
  </p:sldMasterIdLst>
  <p:notesMasterIdLst>
    <p:notesMasterId r:id="rId10"/>
  </p:notesMasterIdLst>
  <p:handoutMasterIdLst>
    <p:handoutMasterId r:id="rId11"/>
  </p:handoutMasterIdLst>
  <p:sldIdLst>
    <p:sldId id="311" r:id="rId2"/>
    <p:sldId id="479" r:id="rId3"/>
    <p:sldId id="256" r:id="rId4"/>
    <p:sldId id="476" r:id="rId5"/>
    <p:sldId id="474" r:id="rId6"/>
    <p:sldId id="481" r:id="rId7"/>
    <p:sldId id="469" r:id="rId8"/>
    <p:sldId id="465" r:id="rId9"/>
  </p:sldIdLst>
  <p:sldSz cx="9144000" cy="6858000" type="screen4x3"/>
  <p:notesSz cx="7010400" cy="9296400"/>
  <p:defaultTextStyle>
    <a:defPPr>
      <a:defRPr lang="en-US"/>
    </a:defPPr>
    <a:lvl1pPr algn="l" rtl="0" fontAlgn="base">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orp, Michael R." initials="MRT" lastIdx="1" clrIdx="0"/>
  <p:cmAuthor id="2" name="Jason W. Egan" initials="JWE" lastIdx="2" clrIdx="1">
    <p:extLst>
      <p:ext uri="{19B8F6BF-5375-455C-9EA6-DF929625EA0E}">
        <p15:presenceInfo xmlns:p15="http://schemas.microsoft.com/office/powerpoint/2012/main" userId="Jason W. Ega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325" autoAdjust="0"/>
    <p:restoredTop sz="87596" autoAdjust="0"/>
  </p:normalViewPr>
  <p:slideViewPr>
    <p:cSldViewPr>
      <p:cViewPr varScale="1">
        <p:scale>
          <a:sx n="101" d="100"/>
          <a:sy n="101" d="100"/>
        </p:scale>
        <p:origin x="1536" y="10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1572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chwecke, Rodger" userId="f1fccc42-252d-4ee3-b42e-262ef0003475" providerId="ADAL" clId="{29A185E1-DEA3-4C92-8B14-14A91D2165D3}"/>
    <pc:docChg chg="modSld">
      <pc:chgData name="Schwecke, Rodger" userId="f1fccc42-252d-4ee3-b42e-262ef0003475" providerId="ADAL" clId="{29A185E1-DEA3-4C92-8B14-14A91D2165D3}" dt="2019-01-11T01:47:01.434" v="135" actId="6549"/>
      <pc:docMkLst>
        <pc:docMk/>
      </pc:docMkLst>
      <pc:sldChg chg="modSp">
        <pc:chgData name="Schwecke, Rodger" userId="f1fccc42-252d-4ee3-b42e-262ef0003475" providerId="ADAL" clId="{29A185E1-DEA3-4C92-8B14-14A91D2165D3}" dt="2019-01-11T01:47:01.434" v="135" actId="6549"/>
        <pc:sldMkLst>
          <pc:docMk/>
          <pc:sldMk cId="0" sldId="311"/>
        </pc:sldMkLst>
        <pc:spChg chg="mod">
          <ac:chgData name="Schwecke, Rodger" userId="f1fccc42-252d-4ee3-b42e-262ef0003475" providerId="ADAL" clId="{29A185E1-DEA3-4C92-8B14-14A91D2165D3}" dt="2019-01-11T01:47:01.434" v="135" actId="6549"/>
          <ac:spMkLst>
            <pc:docMk/>
            <pc:sldMk cId="0" sldId="311"/>
            <ac:spMk id="4098" creationId="{00000000-0000-0000-0000-000000000000}"/>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oleObject" Target="https://sempra-my.sharepoint.com/personal/vchaparyan_semprautilities_com/Documents/File/Low%20OFO%20Analysi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00" b="0" i="0" u="none" strike="noStrike" kern="1200" spc="0" baseline="0">
                <a:solidFill>
                  <a:schemeClr val="tx1">
                    <a:lumMod val="65000"/>
                    <a:lumOff val="35000"/>
                  </a:schemeClr>
                </a:solidFill>
                <a:latin typeface="+mn-lt"/>
                <a:ea typeface="+mn-ea"/>
                <a:cs typeface="+mn-cs"/>
              </a:defRPr>
            </a:pPr>
            <a:r>
              <a:rPr lang="en-US" sz="1100" dirty="0"/>
              <a:t>Withdrawal Deliverabilit</a:t>
            </a:r>
            <a:r>
              <a:rPr lang="en-US" sz="1100" baseline="0" dirty="0"/>
              <a:t>y</a:t>
            </a:r>
            <a:r>
              <a:rPr lang="en-US" sz="1100" dirty="0"/>
              <a:t> Non-Aliso Storage Fields (</a:t>
            </a:r>
            <a:r>
              <a:rPr lang="en-US" sz="1100" dirty="0" err="1"/>
              <a:t>Bcfd</a:t>
            </a:r>
            <a:r>
              <a:rPr lang="en-US" sz="1100" dirty="0"/>
              <a:t>)</a:t>
            </a:r>
          </a:p>
        </c:rich>
      </c:tx>
      <c:overlay val="0"/>
      <c:spPr>
        <a:noFill/>
        <a:ln>
          <a:noFill/>
        </a:ln>
        <a:effectLst/>
      </c:spPr>
      <c:txPr>
        <a:bodyPr rot="0" spcFirstLastPara="1" vertOverflow="ellipsis" vert="horz" wrap="square" anchor="ctr" anchorCtr="1"/>
        <a:lstStyle/>
        <a:p>
          <a:pPr>
            <a:defRPr sz="11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5.9754989411062193E-2"/>
          <c:y val="0.12187061574434919"/>
          <c:w val="0.88101757652408386"/>
          <c:h val="0.81203969534985054"/>
        </c:manualLayout>
      </c:layout>
      <c:scatterChart>
        <c:scatterStyle val="lineMarker"/>
        <c:varyColors val="0"/>
        <c:ser>
          <c:idx val="0"/>
          <c:order val="0"/>
          <c:tx>
            <c:strRef>
              <c:f>Sheet1!$D$5</c:f>
              <c:strCache>
                <c:ptCount val="1"/>
                <c:pt idx="0">
                  <c:v>Withdrawal Deliverability Non-Aliso Storage Fields (Bcfd)</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dLbls>
            <c:dLbl>
              <c:idx val="0"/>
              <c:layout>
                <c:manualLayout>
                  <c:x val="-3.7682524729156855E-3"/>
                  <c:y val="-1.5588464536243209E-2"/>
                </c:manualLayout>
              </c:layou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735-4634-B65F-3331A422936E}"/>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1"/>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xVal>
            <c:numRef>
              <c:f>Sheet1!$C$6:$C$8</c:f>
              <c:numCache>
                <c:formatCode>m/d/yyyy</c:formatCode>
                <c:ptCount val="3"/>
                <c:pt idx="0">
                  <c:v>43405</c:v>
                </c:pt>
                <c:pt idx="1">
                  <c:v>43459</c:v>
                </c:pt>
                <c:pt idx="2">
                  <c:v>43469</c:v>
                </c:pt>
              </c:numCache>
            </c:numRef>
          </c:xVal>
          <c:yVal>
            <c:numRef>
              <c:f>Sheet1!$D$6:$D$8</c:f>
              <c:numCache>
                <c:formatCode>General</c:formatCode>
                <c:ptCount val="3"/>
                <c:pt idx="0">
                  <c:v>1.23</c:v>
                </c:pt>
                <c:pt idx="1">
                  <c:v>1.036</c:v>
                </c:pt>
                <c:pt idx="2">
                  <c:v>0.91500000000000004</c:v>
                </c:pt>
              </c:numCache>
            </c:numRef>
          </c:yVal>
          <c:smooth val="0"/>
          <c:extLst>
            <c:ext xmlns:c16="http://schemas.microsoft.com/office/drawing/2014/chart" uri="{C3380CC4-5D6E-409C-BE32-E72D297353CC}">
              <c16:uniqueId val="{00000001-0735-4634-B65F-3331A422936E}"/>
            </c:ext>
          </c:extLst>
        </c:ser>
        <c:dLbls>
          <c:showLegendKey val="0"/>
          <c:showVal val="0"/>
          <c:showCatName val="0"/>
          <c:showSerName val="0"/>
          <c:showPercent val="0"/>
          <c:showBubbleSize val="0"/>
        </c:dLbls>
        <c:axId val="520710248"/>
        <c:axId val="520713856"/>
      </c:scatterChart>
      <c:valAx>
        <c:axId val="520710248"/>
        <c:scaling>
          <c:orientation val="minMax"/>
        </c:scaling>
        <c:delete val="0"/>
        <c:axPos val="b"/>
        <c:majorGridlines>
          <c:spPr>
            <a:ln w="9525" cap="flat" cmpd="sng" algn="ctr">
              <a:solidFill>
                <a:schemeClr val="tx1">
                  <a:lumMod val="15000"/>
                  <a:lumOff val="85000"/>
                </a:schemeClr>
              </a:solidFill>
              <a:round/>
            </a:ln>
            <a:effectLst/>
          </c:spPr>
        </c:majorGridlines>
        <c:numFmt formatCode="m/d/yyyy"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0713856"/>
        <c:crosses val="autoZero"/>
        <c:crossBetween val="midCat"/>
        <c:majorUnit val="20"/>
        <c:minorUnit val="10"/>
      </c:valAx>
      <c:valAx>
        <c:axId val="520713856"/>
        <c:scaling>
          <c:orientation val="minMax"/>
          <c:min val="0.8"/>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0710248"/>
        <c:crosses val="autoZero"/>
        <c:crossBetween val="midCat"/>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solidFill>
                <a:latin typeface="+mn-lt"/>
                <a:ea typeface="+mn-ea"/>
                <a:cs typeface="+mn-cs"/>
              </a:defRPr>
            </a:pPr>
            <a:r>
              <a:rPr lang="en-US" sz="2800" b="1" i="0" baseline="0" dirty="0">
                <a:solidFill>
                  <a:schemeClr val="tx1"/>
                </a:solidFill>
              </a:rPr>
              <a:t>Low OFO Days Dec 2015 – Dec 2018</a:t>
            </a:r>
          </a:p>
        </c:rich>
      </c:tx>
      <c:overlay val="0"/>
      <c:spPr>
        <a:noFill/>
        <a:ln>
          <a:noFill/>
        </a:ln>
        <a:effectLst/>
      </c:spPr>
    </c:title>
    <c:autoTitleDeleted val="0"/>
    <c:plotArea>
      <c:layout>
        <c:manualLayout>
          <c:layoutTarget val="inner"/>
          <c:xMode val="edge"/>
          <c:yMode val="edge"/>
          <c:x val="4.1789155303596504E-2"/>
          <c:y val="0.11527027027027027"/>
          <c:w val="0.94209816806825042"/>
          <c:h val="0.82572462226005539"/>
        </c:manualLayout>
      </c:layout>
      <c:barChart>
        <c:barDir val="col"/>
        <c:grouping val="clustered"/>
        <c:varyColors val="0"/>
        <c:ser>
          <c:idx val="0"/>
          <c:order val="0"/>
          <c:spPr>
            <a:solidFill>
              <a:schemeClr val="accent1"/>
            </a:solidFill>
            <a:ln>
              <a:noFill/>
            </a:ln>
            <a:effectLst/>
          </c:spPr>
          <c:invertIfNegative val="0"/>
          <c:dLbls>
            <c:dLbl>
              <c:idx val="0"/>
              <c:spPr>
                <a:noFill/>
                <a:ln>
                  <a:noFill/>
                </a:ln>
                <a:effectLst/>
              </c:spPr>
              <c:txPr>
                <a:bodyPr rot="0" spcFirstLastPara="1" vertOverflow="ellipsis" vert="horz" wrap="square" lIns="38100" tIns="19050" rIns="38100" bIns="19050" anchor="ctr" anchorCtr="1">
                  <a:noAutofit/>
                </a:bodyPr>
                <a:lstStyle/>
                <a:p>
                  <a:pPr>
                    <a:defRPr sz="12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1E4C-4E9E-BA99-442925F0BA75}"/>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E4C-4E9E-BA99-442925F0BA75}"/>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Sheet2!$E$1:$F$1</c:f>
              <c:strCache>
                <c:ptCount val="2"/>
                <c:pt idx="0">
                  <c:v>Actual</c:v>
                </c:pt>
                <c:pt idx="1">
                  <c:v>With Aliso</c:v>
                </c:pt>
              </c:strCache>
            </c:strRef>
          </c:cat>
          <c:val>
            <c:numRef>
              <c:f>Sheet2!$E$2:$F$2</c:f>
              <c:numCache>
                <c:formatCode>General</c:formatCode>
                <c:ptCount val="2"/>
                <c:pt idx="0">
                  <c:v>299</c:v>
                </c:pt>
                <c:pt idx="1">
                  <c:v>69</c:v>
                </c:pt>
              </c:numCache>
            </c:numRef>
          </c:val>
          <c:extLst>
            <c:ext xmlns:c16="http://schemas.microsoft.com/office/drawing/2014/chart" uri="{C3380CC4-5D6E-409C-BE32-E72D297353CC}">
              <c16:uniqueId val="{00000002-1E4C-4E9E-BA99-442925F0BA75}"/>
            </c:ext>
          </c:extLst>
        </c:ser>
        <c:dLbls>
          <c:showLegendKey val="0"/>
          <c:showVal val="0"/>
          <c:showCatName val="0"/>
          <c:showSerName val="0"/>
          <c:showPercent val="0"/>
          <c:showBubbleSize val="0"/>
        </c:dLbls>
        <c:gapWidth val="219"/>
        <c:overlap val="-27"/>
        <c:axId val="645963456"/>
        <c:axId val="645964112"/>
      </c:barChart>
      <c:catAx>
        <c:axId val="6459634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crossAx val="645964112"/>
        <c:crosses val="autoZero"/>
        <c:auto val="1"/>
        <c:lblAlgn val="ctr"/>
        <c:lblOffset val="100"/>
        <c:noMultiLvlLbl val="0"/>
      </c:catAx>
      <c:valAx>
        <c:axId val="6459641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crossAx val="64596345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F69B4C9F-D194-4DB9-9B02-EBFCEFECFDD8}" type="datetimeFigureOut">
              <a:rPr lang="en-US" smtClean="0"/>
              <a:t>1/10/2019</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4336BD60-3E19-4824-A0D9-509DDAFBBA23}" type="slidenum">
              <a:rPr lang="en-US" smtClean="0"/>
              <a:t>‹#›</a:t>
            </a:fld>
            <a:endParaRPr lang="en-US"/>
          </a:p>
        </p:txBody>
      </p:sp>
    </p:spTree>
    <p:extLst>
      <p:ext uri="{BB962C8B-B14F-4D97-AF65-F5344CB8AC3E}">
        <p14:creationId xmlns:p14="http://schemas.microsoft.com/office/powerpoint/2010/main" val="26230238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037840" cy="464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912" tIns="46456" rIns="92912" bIns="46456" numCol="1" anchor="t" anchorCtr="0" compatLnSpc="1">
            <a:prstTxWarp prst="textNoShape">
              <a:avLst/>
            </a:prstTxWarp>
          </a:bodyPr>
          <a:lstStyle>
            <a:lvl1pPr eaLnBrk="0" hangingPunct="0">
              <a:defRPr sz="1200"/>
            </a:lvl1pPr>
          </a:lstStyle>
          <a:p>
            <a:pPr>
              <a:defRPr/>
            </a:pPr>
            <a:endParaRPr lang="en-US" altLang="en-US"/>
          </a:p>
        </p:txBody>
      </p:sp>
      <p:sp>
        <p:nvSpPr>
          <p:cNvPr id="17411" name="Rectangle 3"/>
          <p:cNvSpPr>
            <a:spLocks noGrp="1" noChangeArrowheads="1"/>
          </p:cNvSpPr>
          <p:nvPr>
            <p:ph type="dt" idx="1"/>
          </p:nvPr>
        </p:nvSpPr>
        <p:spPr bwMode="auto">
          <a:xfrm>
            <a:off x="3972560" y="0"/>
            <a:ext cx="3037840" cy="464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912" tIns="46456" rIns="92912" bIns="46456" numCol="1" anchor="t" anchorCtr="0" compatLnSpc="1">
            <a:prstTxWarp prst="textNoShape">
              <a:avLst/>
            </a:prstTxWarp>
          </a:bodyPr>
          <a:lstStyle>
            <a:lvl1pPr algn="r" eaLnBrk="0" hangingPunct="0">
              <a:defRPr sz="1200"/>
            </a:lvl1pPr>
          </a:lstStyle>
          <a:p>
            <a:pPr>
              <a:defRPr/>
            </a:pPr>
            <a:endParaRPr lang="en-US" altLang="en-US"/>
          </a:p>
        </p:txBody>
      </p:sp>
      <p:sp>
        <p:nvSpPr>
          <p:cNvPr id="36868" name="Rectangle 4"/>
          <p:cNvSpPr>
            <a:spLocks noGrp="1" noRot="1" noChangeAspect="1" noChangeArrowheads="1" noTextEdit="1"/>
          </p:cNvSpPr>
          <p:nvPr>
            <p:ph type="sldImg" idx="2"/>
          </p:nvPr>
        </p:nvSpPr>
        <p:spPr bwMode="auto">
          <a:xfrm>
            <a:off x="1181100" y="696913"/>
            <a:ext cx="4649788" cy="34861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934720" y="4416151"/>
            <a:ext cx="5140960" cy="418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912" tIns="46456" rIns="92912" bIns="46456"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17414" name="Rectangle 6"/>
          <p:cNvSpPr>
            <a:spLocks noGrp="1" noChangeArrowheads="1"/>
          </p:cNvSpPr>
          <p:nvPr>
            <p:ph type="ftr" sz="quarter" idx="4"/>
          </p:nvPr>
        </p:nvSpPr>
        <p:spPr bwMode="auto">
          <a:xfrm>
            <a:off x="0" y="8832302"/>
            <a:ext cx="3037840" cy="464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912" tIns="46456" rIns="92912" bIns="46456" numCol="1" anchor="b" anchorCtr="0" compatLnSpc="1">
            <a:prstTxWarp prst="textNoShape">
              <a:avLst/>
            </a:prstTxWarp>
          </a:bodyPr>
          <a:lstStyle>
            <a:lvl1pPr eaLnBrk="0" hangingPunct="0">
              <a:defRPr sz="1200"/>
            </a:lvl1pPr>
          </a:lstStyle>
          <a:p>
            <a:pPr>
              <a:defRPr/>
            </a:pPr>
            <a:endParaRPr lang="en-US" altLang="en-US"/>
          </a:p>
        </p:txBody>
      </p:sp>
      <p:sp>
        <p:nvSpPr>
          <p:cNvPr id="17415" name="Rectangle 7"/>
          <p:cNvSpPr>
            <a:spLocks noGrp="1" noChangeArrowheads="1"/>
          </p:cNvSpPr>
          <p:nvPr>
            <p:ph type="sldNum" sz="quarter" idx="5"/>
          </p:nvPr>
        </p:nvSpPr>
        <p:spPr bwMode="auto">
          <a:xfrm>
            <a:off x="3972560" y="8832302"/>
            <a:ext cx="3037840" cy="464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912" tIns="46456" rIns="92912" bIns="46456" numCol="1" anchor="b" anchorCtr="0" compatLnSpc="1">
            <a:prstTxWarp prst="textNoShape">
              <a:avLst/>
            </a:prstTxWarp>
          </a:bodyPr>
          <a:lstStyle>
            <a:lvl1pPr algn="r" eaLnBrk="0" hangingPunct="0">
              <a:defRPr sz="1200"/>
            </a:lvl1pPr>
          </a:lstStyle>
          <a:p>
            <a:fld id="{6B6D3D43-4ADF-487B-8860-D6132A0E91A5}"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dirty="0"/>
              <a:t>Panel I: Southern California Natural Gas Supply</a:t>
            </a:r>
          </a:p>
          <a:p>
            <a:endParaRPr lang="en-US" sz="900" dirty="0"/>
          </a:p>
          <a:p>
            <a:r>
              <a:rPr lang="en-US" sz="900" dirty="0"/>
              <a:t>We ask that those presenting on this topic to consider the following questions: </a:t>
            </a:r>
          </a:p>
          <a:p>
            <a:endParaRPr lang="en-US" sz="900" dirty="0"/>
          </a:p>
          <a:p>
            <a:r>
              <a:rPr lang="en-US" sz="900" dirty="0"/>
              <a:t>•	What are the factors in Southern California that are impacting the natural gas prices at the SoCal Citygate Hub and how are these factors different from other Hubs in the Southern California region?</a:t>
            </a:r>
          </a:p>
          <a:p>
            <a:endParaRPr lang="en-US" sz="900" dirty="0"/>
          </a:p>
          <a:p>
            <a:r>
              <a:rPr lang="en-US" sz="900" dirty="0"/>
              <a:t>•	How are natural gas suppliers and marketers reacting to the physical supply constraints in the Southern California region? </a:t>
            </a:r>
          </a:p>
          <a:p>
            <a:endParaRPr lang="en-US" sz="900" dirty="0"/>
          </a:p>
          <a:p>
            <a:r>
              <a:rPr lang="en-US" sz="900" dirty="0"/>
              <a:t>•	Why are the natural gas pipelines not full, and what can be done to increase natural gas pipeline utilization?</a:t>
            </a:r>
          </a:p>
          <a:p>
            <a:endParaRPr lang="en-US" sz="900" dirty="0"/>
          </a:p>
          <a:p>
            <a:r>
              <a:rPr lang="en-US" sz="900" dirty="0"/>
              <a:t>•	Why haven’t steps been taken to procure liquified natural gas?</a:t>
            </a:r>
          </a:p>
          <a:p>
            <a:endParaRPr lang="en-US" sz="900" dirty="0"/>
          </a:p>
          <a:p>
            <a:r>
              <a:rPr lang="en-US" sz="900" dirty="0"/>
              <a:t>•</a:t>
            </a:r>
            <a:r>
              <a:rPr lang="en-US" sz="800" dirty="0"/>
              <a:t>	What are possible solutions for increasing natural gas supply in Southern California?</a:t>
            </a:r>
          </a:p>
          <a:p>
            <a:endParaRPr lang="en-US" sz="800" dirty="0"/>
          </a:p>
          <a:p>
            <a:r>
              <a:rPr lang="en-US" sz="800" dirty="0"/>
              <a:t>Panel II: Natural Gas Price Impacts on Electric Generation Market </a:t>
            </a:r>
          </a:p>
          <a:p>
            <a:endParaRPr lang="en-US" sz="800" dirty="0"/>
          </a:p>
          <a:p>
            <a:r>
              <a:rPr lang="en-US" sz="800" dirty="0"/>
              <a:t>We ask that those presenting on this topic to consider the following questions: </a:t>
            </a:r>
          </a:p>
          <a:p>
            <a:endParaRPr lang="en-US" sz="900" dirty="0"/>
          </a:p>
          <a:p>
            <a:r>
              <a:rPr lang="en-US" sz="900" dirty="0"/>
              <a:t>•	Why do California natural gas-fired electric generators depend more heavily on interruptible transmission contracts than similar natural gas-fired electric generators in other states? Does this dependence on interruptible natural gas supplies impact the current situation?</a:t>
            </a:r>
          </a:p>
          <a:p>
            <a:endParaRPr lang="en-US" sz="900" dirty="0"/>
          </a:p>
          <a:p>
            <a:r>
              <a:rPr lang="en-US" sz="900" dirty="0"/>
              <a:t>•	Why do natural gas-fired electric generators buy at the SoCal Citygate Hub rather than the SoCal Border Hub?</a:t>
            </a:r>
          </a:p>
          <a:p>
            <a:endParaRPr lang="en-US" sz="900" dirty="0"/>
          </a:p>
          <a:p>
            <a:r>
              <a:rPr lang="en-US" sz="900" dirty="0"/>
              <a:t>•	Why isn’t there more hedging done by Electric Generators?</a:t>
            </a:r>
          </a:p>
          <a:p>
            <a:endParaRPr lang="en-US" sz="900" dirty="0"/>
          </a:p>
          <a:p>
            <a:r>
              <a:rPr lang="en-US" sz="900" dirty="0"/>
              <a:t>•	Are there mismatches between the California Independent System Operator’s (CAISO) market rules and natural gas market rules that create difficulties for natural gas-fired electric generators?</a:t>
            </a:r>
          </a:p>
          <a:p>
            <a:endParaRPr lang="en-US" sz="900" dirty="0"/>
          </a:p>
          <a:p>
            <a:r>
              <a:rPr lang="en-US" sz="900" dirty="0"/>
              <a:t>•	How effective is the current operational flow order (OFO) structure?</a:t>
            </a:r>
          </a:p>
          <a:p>
            <a:endParaRPr lang="en-US" sz="900" dirty="0"/>
          </a:p>
          <a:p>
            <a:r>
              <a:rPr lang="en-US" sz="900" dirty="0"/>
              <a:t>•	How have the following factors impacted natural gas-powered electric generation and electricity prices: lower hydroelectric generation, fires, and distributed and renewable generation?</a:t>
            </a:r>
          </a:p>
          <a:p>
            <a:endParaRPr lang="en-US" sz="900" dirty="0"/>
          </a:p>
          <a:p>
            <a:r>
              <a:rPr lang="en-US" sz="900" dirty="0"/>
              <a:t>•	What are potential solutions for mitigating impacts of natural gas price fluctuations on power prices in Southern California?</a:t>
            </a:r>
          </a:p>
          <a:p>
            <a:endParaRPr lang="en-US" sz="800" dirty="0"/>
          </a:p>
        </p:txBody>
      </p:sp>
      <p:sp>
        <p:nvSpPr>
          <p:cNvPr id="4" name="Slide Number Placeholder 3"/>
          <p:cNvSpPr>
            <a:spLocks noGrp="1"/>
          </p:cNvSpPr>
          <p:nvPr>
            <p:ph type="sldNum" sz="quarter" idx="10"/>
          </p:nvPr>
        </p:nvSpPr>
        <p:spPr/>
        <p:txBody>
          <a:bodyPr/>
          <a:lstStyle/>
          <a:p>
            <a:fld id="{6B6D3D43-4ADF-487B-8860-D6132A0E91A5}" type="slidenum">
              <a:rPr lang="en-US" altLang="en-US" smtClean="0"/>
              <a:pPr/>
              <a:t>1</a:t>
            </a:fld>
            <a:endParaRPr lang="en-US" altLang="en-US"/>
          </a:p>
        </p:txBody>
      </p:sp>
    </p:spTree>
    <p:extLst>
      <p:ext uri="{BB962C8B-B14F-4D97-AF65-F5344CB8AC3E}">
        <p14:creationId xmlns:p14="http://schemas.microsoft.com/office/powerpoint/2010/main" val="2130210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City Gate Prices </a:t>
            </a:r>
          </a:p>
          <a:p>
            <a:r>
              <a:rPr lang="en-US" dirty="0"/>
              <a:t>Jan 2 is 6.52</a:t>
            </a:r>
          </a:p>
          <a:p>
            <a:r>
              <a:rPr lang="en-US" dirty="0"/>
              <a:t>Jan 3 is 7.65</a:t>
            </a:r>
          </a:p>
          <a:p>
            <a:r>
              <a:rPr lang="en-US" dirty="0"/>
              <a:t>Jan 4 is 6.66</a:t>
            </a:r>
          </a:p>
          <a:p>
            <a:endParaRPr lang="en-US" dirty="0"/>
          </a:p>
          <a:p>
            <a:r>
              <a:rPr lang="en-US" dirty="0"/>
              <a:t>Low-OFO Stage 3 called for Jan 2 &amp; 3</a:t>
            </a:r>
          </a:p>
          <a:p>
            <a:endParaRPr lang="en-US" dirty="0"/>
          </a:p>
        </p:txBody>
      </p:sp>
      <p:sp>
        <p:nvSpPr>
          <p:cNvPr id="4" name="Slide Number Placeholder 3"/>
          <p:cNvSpPr>
            <a:spLocks noGrp="1"/>
          </p:cNvSpPr>
          <p:nvPr>
            <p:ph type="sldNum" sz="quarter" idx="10"/>
          </p:nvPr>
        </p:nvSpPr>
        <p:spPr/>
        <p:txBody>
          <a:bodyPr/>
          <a:lstStyle/>
          <a:p>
            <a:fld id="{6B6D3D43-4ADF-487B-8860-D6132A0E91A5}" type="slidenum">
              <a:rPr lang="en-US" altLang="en-US" smtClean="0"/>
              <a:pPr/>
              <a:t>2</a:t>
            </a:fld>
            <a:endParaRPr lang="en-US" altLang="en-US"/>
          </a:p>
        </p:txBody>
      </p:sp>
    </p:spTree>
    <p:extLst>
      <p:ext uri="{BB962C8B-B14F-4D97-AF65-F5344CB8AC3E}">
        <p14:creationId xmlns:p14="http://schemas.microsoft.com/office/powerpoint/2010/main" val="410002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AABB06D4-7F9D-460E-9B14-0597A19FD41C}" type="slidenum">
              <a:rPr lang="en-US" smtClean="0"/>
              <a:t>3</a:t>
            </a:fld>
            <a:endParaRPr lang="en-US"/>
          </a:p>
        </p:txBody>
      </p:sp>
    </p:spTree>
    <p:extLst>
      <p:ext uri="{BB962C8B-B14F-4D97-AF65-F5344CB8AC3E}">
        <p14:creationId xmlns:p14="http://schemas.microsoft.com/office/powerpoint/2010/main" val="2450373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B6D3D43-4ADF-487B-8860-D6132A0E91A5}" type="slidenum">
              <a:rPr lang="en-US" altLang="en-US" smtClean="0"/>
              <a:pPr/>
              <a:t>4</a:t>
            </a:fld>
            <a:endParaRPr lang="en-US" altLang="en-US"/>
          </a:p>
        </p:txBody>
      </p:sp>
    </p:spTree>
    <p:extLst>
      <p:ext uri="{BB962C8B-B14F-4D97-AF65-F5344CB8AC3E}">
        <p14:creationId xmlns:p14="http://schemas.microsoft.com/office/powerpoint/2010/main" val="462924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6D3D43-4ADF-487B-8860-D6132A0E91A5}" type="slidenum">
              <a:rPr lang="en-US" altLang="en-US" smtClean="0"/>
              <a:pPr/>
              <a:t>5</a:t>
            </a:fld>
            <a:endParaRPr lang="en-US" altLang="en-US"/>
          </a:p>
        </p:txBody>
      </p:sp>
    </p:spTree>
    <p:extLst>
      <p:ext uri="{BB962C8B-B14F-4D97-AF65-F5344CB8AC3E}">
        <p14:creationId xmlns:p14="http://schemas.microsoft.com/office/powerpoint/2010/main" val="33096657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Slope represents the avg. imbalance response rate from cycle 2 to 4</a:t>
            </a:r>
          </a:p>
          <a:p>
            <a:pPr defTabSz="940550"/>
            <a:r>
              <a:rPr lang="en-US" dirty="0"/>
              <a:t>Data is from January to November 2018. </a:t>
            </a:r>
          </a:p>
          <a:p>
            <a:endParaRPr lang="en-US" dirty="0"/>
          </a:p>
        </p:txBody>
      </p:sp>
      <p:sp>
        <p:nvSpPr>
          <p:cNvPr id="4" name="Slide Number Placeholder 3"/>
          <p:cNvSpPr>
            <a:spLocks noGrp="1"/>
          </p:cNvSpPr>
          <p:nvPr>
            <p:ph type="sldNum" sz="quarter" idx="10"/>
          </p:nvPr>
        </p:nvSpPr>
        <p:spPr/>
        <p:txBody>
          <a:bodyPr/>
          <a:lstStyle/>
          <a:p>
            <a:fld id="{6B6D3D43-4ADF-487B-8860-D6132A0E91A5}" type="slidenum">
              <a:rPr lang="en-US" altLang="en-US" smtClean="0"/>
              <a:pPr/>
              <a:t>6</a:t>
            </a:fld>
            <a:endParaRPr lang="en-US" altLang="en-US"/>
          </a:p>
        </p:txBody>
      </p:sp>
    </p:spTree>
    <p:extLst>
      <p:ext uri="{BB962C8B-B14F-4D97-AF65-F5344CB8AC3E}">
        <p14:creationId xmlns:p14="http://schemas.microsoft.com/office/powerpoint/2010/main" val="9124193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6D3D43-4ADF-487B-8860-D6132A0E91A5}" type="slidenum">
              <a:rPr lang="en-US" altLang="en-US" smtClean="0"/>
              <a:pPr/>
              <a:t>7</a:t>
            </a:fld>
            <a:endParaRPr lang="en-US" altLang="en-US"/>
          </a:p>
        </p:txBody>
      </p:sp>
    </p:spTree>
    <p:extLst>
      <p:ext uri="{BB962C8B-B14F-4D97-AF65-F5344CB8AC3E}">
        <p14:creationId xmlns:p14="http://schemas.microsoft.com/office/powerpoint/2010/main" val="24766753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8_Title Slide">
    <p:spTree>
      <p:nvGrpSpPr>
        <p:cNvPr id="1" name=""/>
        <p:cNvGrpSpPr/>
        <p:nvPr/>
      </p:nvGrpSpPr>
      <p:grpSpPr>
        <a:xfrm>
          <a:off x="0" y="0"/>
          <a:ext cx="0" cy="0"/>
          <a:chOff x="0" y="0"/>
          <a:chExt cx="0" cy="0"/>
        </a:xfrm>
      </p:grpSpPr>
      <p:sp>
        <p:nvSpPr>
          <p:cNvPr id="4" name="Rectangle 3"/>
          <p:cNvSpPr/>
          <p:nvPr userDrawn="1"/>
        </p:nvSpPr>
        <p:spPr>
          <a:xfrm>
            <a:off x="0" y="3783013"/>
            <a:ext cx="9144000" cy="30876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bg1"/>
              </a:solidFill>
            </a:endParaRPr>
          </a:p>
        </p:txBody>
      </p:sp>
      <p:sp>
        <p:nvSpPr>
          <p:cNvPr id="5" name="Rectangle 4"/>
          <p:cNvSpPr/>
          <p:nvPr/>
        </p:nvSpPr>
        <p:spPr>
          <a:xfrm>
            <a:off x="0" y="0"/>
            <a:ext cx="9144000" cy="4625975"/>
          </a:xfrm>
          <a:prstGeom prst="rect">
            <a:avLst/>
          </a:prstGeom>
          <a:solidFill>
            <a:srgbClr val="0047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bg1"/>
              </a:solidFill>
            </a:endParaRPr>
          </a:p>
        </p:txBody>
      </p:sp>
      <p:sp>
        <p:nvSpPr>
          <p:cNvPr id="6" name="Date Placeholder 3"/>
          <p:cNvSpPr txBox="1">
            <a:spLocks/>
          </p:cNvSpPr>
          <p:nvPr/>
        </p:nvSpPr>
        <p:spPr>
          <a:xfrm>
            <a:off x="7635875" y="6373813"/>
            <a:ext cx="1120775" cy="269875"/>
          </a:xfrm>
          <a:prstGeom prst="rect">
            <a:avLst/>
          </a:prstGeom>
        </p:spPr>
        <p:txBody>
          <a:bodyPr anchor="ctr"/>
          <a:lstStyle>
            <a:defPPr>
              <a:defRPr lang="en-US"/>
            </a:defPPr>
            <a:lvl1pPr marL="0" algn="ctr" defTabSz="914400" rtl="0" eaLnBrk="1" latinLnBrk="0" hangingPunct="1">
              <a:defRPr sz="1200" kern="1200">
                <a:solidFill>
                  <a:srgbClr val="61545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4F0B911B-71D9-4B5C-AE25-FA16769C6A2B}" type="datetime1">
              <a:rPr lang="en-US" sz="1600" smtClean="0">
                <a:solidFill>
                  <a:srgbClr val="FFFFFF"/>
                </a:solidFill>
              </a:rPr>
              <a:pPr algn="r">
                <a:defRPr/>
              </a:pPr>
              <a:t>1/10/2019</a:t>
            </a:fld>
            <a:endParaRPr lang="en-US" sz="1600" dirty="0">
              <a:solidFill>
                <a:srgbClr val="FFFFFF"/>
              </a:solidFill>
            </a:endParaRPr>
          </a:p>
        </p:txBody>
      </p:sp>
      <p:pic>
        <p:nvPicPr>
          <p:cNvPr id="7" name="Picture 12"/>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156450" y="6319838"/>
            <a:ext cx="1674813" cy="22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3"/>
          <p:cNvPicPr>
            <a:picLocks noChangeAspect="1"/>
          </p:cNvPicPr>
          <p:nvPr/>
        </p:nvPicPr>
        <p:blipFill>
          <a:blip r:embed="rId3">
            <a:extLst>
              <a:ext uri="{28A0092B-C50C-407E-A947-70E740481C1C}">
                <a14:useLocalDpi xmlns:a14="http://schemas.microsoft.com/office/drawing/2010/main" val="0"/>
              </a:ext>
            </a:extLst>
          </a:blip>
          <a:srcRect r="2570"/>
          <a:stretch>
            <a:fillRect/>
          </a:stretch>
        </p:blipFill>
        <p:spPr bwMode="auto">
          <a:xfrm>
            <a:off x="446088" y="5191125"/>
            <a:ext cx="2149475"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Subtitle 1"/>
          <p:cNvSpPr>
            <a:spLocks noGrp="1"/>
          </p:cNvSpPr>
          <p:nvPr>
            <p:ph type="subTitle" idx="1"/>
          </p:nvPr>
        </p:nvSpPr>
        <p:spPr>
          <a:xfrm>
            <a:off x="440924" y="2949531"/>
            <a:ext cx="8262152" cy="975739"/>
          </a:xfrm>
        </p:spPr>
        <p:txBody>
          <a:bodyPr>
            <a:noAutofit/>
          </a:bodyPr>
          <a:lstStyle>
            <a:lvl1pPr marL="0" indent="0">
              <a:buNone/>
              <a:defRPr/>
            </a:lvl1pPr>
          </a:lstStyle>
          <a:p>
            <a:r>
              <a:rPr lang="en-US"/>
              <a:t>Click to edit Master subtitle style</a:t>
            </a:r>
            <a:endParaRPr lang="en-US" dirty="0"/>
          </a:p>
        </p:txBody>
      </p:sp>
      <p:sp>
        <p:nvSpPr>
          <p:cNvPr id="23" name="Title 2"/>
          <p:cNvSpPr>
            <a:spLocks noGrp="1"/>
          </p:cNvSpPr>
          <p:nvPr>
            <p:ph type="ctrTitle"/>
          </p:nvPr>
        </p:nvSpPr>
        <p:spPr>
          <a:xfrm>
            <a:off x="446567" y="923594"/>
            <a:ext cx="8256509" cy="1898496"/>
          </a:xfrm>
        </p:spPr>
        <p:txBody>
          <a:bodyPr anchor="b">
            <a:noAutofit/>
          </a:bodyPr>
          <a:lstStyle>
            <a:lvl1pPr>
              <a:defRPr sz="4000"/>
            </a:lvl1pPr>
          </a:lstStyle>
          <a:p>
            <a:r>
              <a:rPr lang="en-US"/>
              <a:t>Click to edit Master title style</a:t>
            </a:r>
            <a:endParaRPr lang="en-US" dirty="0"/>
          </a:p>
        </p:txBody>
      </p:sp>
      <p:sp>
        <p:nvSpPr>
          <p:cNvPr id="9" name="Date Placeholder 3"/>
          <p:cNvSpPr>
            <a:spLocks noGrp="1"/>
          </p:cNvSpPr>
          <p:nvPr>
            <p:ph type="dt" sz="half" idx="10"/>
          </p:nvPr>
        </p:nvSpPr>
        <p:spPr>
          <a:xfrm>
            <a:off x="7635875" y="4143375"/>
            <a:ext cx="1120775" cy="269875"/>
          </a:xfrm>
          <a:prstGeom prst="rect">
            <a:avLst/>
          </a:prstGeom>
        </p:spPr>
        <p:txBody>
          <a:bodyPr/>
          <a:lstStyle>
            <a:lvl1pPr algn="r">
              <a:defRPr sz="1600">
                <a:solidFill>
                  <a:srgbClr val="FFFFFF"/>
                </a:solidFill>
                <a:latin typeface="Arial" pitchFamily="34" charset="0"/>
                <a:cs typeface="Arial" pitchFamily="34" charset="0"/>
              </a:defRPr>
            </a:lvl1pPr>
          </a:lstStyle>
          <a:p>
            <a:pPr>
              <a:defRPr/>
            </a:pPr>
            <a:endParaRPr lang="en-US" altLang="en-US"/>
          </a:p>
        </p:txBody>
      </p:sp>
      <p:sp>
        <p:nvSpPr>
          <p:cNvPr id="10" name="Slide Number Placeholder 3"/>
          <p:cNvSpPr>
            <a:spLocks noGrp="1"/>
          </p:cNvSpPr>
          <p:nvPr>
            <p:ph type="sldNum" sz="quarter" idx="11"/>
          </p:nvPr>
        </p:nvSpPr>
        <p:spPr/>
        <p:txBody>
          <a:bodyPr/>
          <a:lstStyle>
            <a:lvl1pPr algn="ctr">
              <a:defRPr sz="1050" b="1" dirty="0" smtClean="0">
                <a:solidFill>
                  <a:srgbClr val="FF0000"/>
                </a:solidFill>
                <a:latin typeface="+mj-lt"/>
              </a:defRPr>
            </a:lvl1pPr>
          </a:lstStyle>
          <a:p>
            <a:pPr>
              <a:defRPr/>
            </a:pPr>
            <a:r>
              <a:rPr lang="en-US" altLang="en-US"/>
              <a:t>Confidential– Do not forward or disseminate</a:t>
            </a:r>
          </a:p>
        </p:txBody>
      </p:sp>
    </p:spTree>
    <p:extLst>
      <p:ext uri="{BB962C8B-B14F-4D97-AF65-F5344CB8AC3E}">
        <p14:creationId xmlns:p14="http://schemas.microsoft.com/office/powerpoint/2010/main" val="1272807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400" cap="none" baseline="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3"/>
          <p:cNvSpPr>
            <a:spLocks noGrp="1"/>
          </p:cNvSpPr>
          <p:nvPr>
            <p:ph type="sldNum" sz="quarter" idx="10"/>
          </p:nvPr>
        </p:nvSpPr>
        <p:spPr/>
        <p:txBody>
          <a:bodyPr/>
          <a:lstStyle>
            <a:lvl1pPr>
              <a:defRPr/>
            </a:lvl1pPr>
          </a:lstStyle>
          <a:p>
            <a:pPr>
              <a:defRPr/>
            </a:pPr>
            <a:r>
              <a:rPr lang="en-US" altLang="en-US"/>
              <a:t>Confidential– Do not forward or disseminate</a:t>
            </a:r>
          </a:p>
        </p:txBody>
      </p:sp>
    </p:spTree>
    <p:extLst>
      <p:ext uri="{BB962C8B-B14F-4D97-AF65-F5344CB8AC3E}">
        <p14:creationId xmlns:p14="http://schemas.microsoft.com/office/powerpoint/2010/main" val="1806262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Slide Number Placeholder 3"/>
          <p:cNvSpPr>
            <a:spLocks noGrp="1"/>
          </p:cNvSpPr>
          <p:nvPr>
            <p:ph type="sldNum" sz="quarter" idx="10"/>
          </p:nvPr>
        </p:nvSpPr>
        <p:spPr/>
        <p:txBody>
          <a:bodyPr/>
          <a:lstStyle>
            <a:lvl1pPr>
              <a:defRPr/>
            </a:lvl1pPr>
          </a:lstStyle>
          <a:p>
            <a:pPr>
              <a:defRPr/>
            </a:pPr>
            <a:r>
              <a:rPr lang="en-US" altLang="en-US"/>
              <a:t>Confidential– Do not forward or disseminate</a:t>
            </a:r>
          </a:p>
        </p:txBody>
      </p:sp>
    </p:spTree>
    <p:extLst>
      <p:ext uri="{BB962C8B-B14F-4D97-AF65-F5344CB8AC3E}">
        <p14:creationId xmlns:p14="http://schemas.microsoft.com/office/powerpoint/2010/main" val="2056519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29716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29716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3"/>
          <p:cNvSpPr>
            <a:spLocks noGrp="1"/>
          </p:cNvSpPr>
          <p:nvPr>
            <p:ph type="sldNum" sz="quarter" idx="10"/>
          </p:nvPr>
        </p:nvSpPr>
        <p:spPr/>
        <p:txBody>
          <a:bodyPr/>
          <a:lstStyle>
            <a:lvl1pPr>
              <a:defRPr/>
            </a:lvl1pPr>
          </a:lstStyle>
          <a:p>
            <a:pPr>
              <a:defRPr/>
            </a:pPr>
            <a:r>
              <a:rPr lang="en-US" altLang="en-US"/>
              <a:t>Confidential– Do not forward or disseminate</a:t>
            </a:r>
          </a:p>
        </p:txBody>
      </p:sp>
    </p:spTree>
    <p:extLst>
      <p:ext uri="{BB962C8B-B14F-4D97-AF65-F5344CB8AC3E}">
        <p14:creationId xmlns:p14="http://schemas.microsoft.com/office/powerpoint/2010/main" val="11879911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7635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7635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3"/>
          <p:cNvSpPr>
            <a:spLocks noGrp="1"/>
          </p:cNvSpPr>
          <p:nvPr>
            <p:ph type="sldNum" sz="quarter" idx="10"/>
          </p:nvPr>
        </p:nvSpPr>
        <p:spPr/>
        <p:txBody>
          <a:bodyPr/>
          <a:lstStyle>
            <a:lvl1pPr>
              <a:defRPr/>
            </a:lvl1pPr>
          </a:lstStyle>
          <a:p>
            <a:pPr>
              <a:defRPr/>
            </a:pPr>
            <a:r>
              <a:rPr lang="en-US" altLang="en-US"/>
              <a:t>Confidential– Do not forward or disseminate</a:t>
            </a:r>
          </a:p>
        </p:txBody>
      </p:sp>
    </p:spTree>
    <p:extLst>
      <p:ext uri="{BB962C8B-B14F-4D97-AF65-F5344CB8AC3E}">
        <p14:creationId xmlns:p14="http://schemas.microsoft.com/office/powerpoint/2010/main" val="2047955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3"/>
          <p:cNvSpPr>
            <a:spLocks noGrp="1"/>
          </p:cNvSpPr>
          <p:nvPr>
            <p:ph type="sldNum" sz="quarter" idx="10"/>
          </p:nvPr>
        </p:nvSpPr>
        <p:spPr/>
        <p:txBody>
          <a:bodyPr/>
          <a:lstStyle>
            <a:lvl1pPr>
              <a:defRPr/>
            </a:lvl1pPr>
          </a:lstStyle>
          <a:p>
            <a:pPr>
              <a:defRPr/>
            </a:pPr>
            <a:r>
              <a:rPr lang="en-US" altLang="en-US"/>
              <a:t>Confidential– Do not forward or disseminate</a:t>
            </a:r>
          </a:p>
        </p:txBody>
      </p:sp>
    </p:spTree>
    <p:extLst>
      <p:ext uri="{BB962C8B-B14F-4D97-AF65-F5344CB8AC3E}">
        <p14:creationId xmlns:p14="http://schemas.microsoft.com/office/powerpoint/2010/main" val="4202719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p:txBody>
          <a:bodyPr/>
          <a:lstStyle>
            <a:lvl1pPr>
              <a:defRPr/>
            </a:lvl1pPr>
          </a:lstStyle>
          <a:p>
            <a:pPr>
              <a:defRPr/>
            </a:pPr>
            <a:r>
              <a:rPr lang="en-US" altLang="en-US"/>
              <a:t>Confidential– Do not forward or disseminate</a:t>
            </a:r>
          </a:p>
        </p:txBody>
      </p:sp>
    </p:spTree>
    <p:extLst>
      <p:ext uri="{BB962C8B-B14F-4D97-AF65-F5344CB8AC3E}">
        <p14:creationId xmlns:p14="http://schemas.microsoft.com/office/powerpoint/2010/main" val="1014025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1"/>
            <a:ext cx="5111750" cy="57681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1"/>
            <a:ext cx="3008313" cy="443144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3"/>
          <p:cNvSpPr>
            <a:spLocks noGrp="1"/>
          </p:cNvSpPr>
          <p:nvPr>
            <p:ph type="sldNum" sz="quarter" idx="10"/>
          </p:nvPr>
        </p:nvSpPr>
        <p:spPr/>
        <p:txBody>
          <a:bodyPr/>
          <a:lstStyle>
            <a:lvl1pPr>
              <a:defRPr/>
            </a:lvl1pPr>
          </a:lstStyle>
          <a:p>
            <a:pPr>
              <a:defRPr/>
            </a:pPr>
            <a:r>
              <a:rPr lang="en-US" altLang="en-US"/>
              <a:t>Confidential– Do not forward or disseminate</a:t>
            </a:r>
          </a:p>
        </p:txBody>
      </p:sp>
    </p:spTree>
    <p:extLst>
      <p:ext uri="{BB962C8B-B14F-4D97-AF65-F5344CB8AC3E}">
        <p14:creationId xmlns:p14="http://schemas.microsoft.com/office/powerpoint/2010/main" val="989186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5813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3"/>
          <p:cNvSpPr>
            <a:spLocks noGrp="1"/>
          </p:cNvSpPr>
          <p:nvPr>
            <p:ph type="sldNum" sz="quarter" idx="10"/>
          </p:nvPr>
        </p:nvSpPr>
        <p:spPr/>
        <p:txBody>
          <a:bodyPr/>
          <a:lstStyle>
            <a:lvl1pPr>
              <a:defRPr/>
            </a:lvl1pPr>
          </a:lstStyle>
          <a:p>
            <a:pPr>
              <a:defRPr/>
            </a:pPr>
            <a:r>
              <a:rPr lang="en-US" altLang="en-US"/>
              <a:t>Confidential– Do not forward or disseminate</a:t>
            </a:r>
          </a:p>
        </p:txBody>
      </p:sp>
    </p:spTree>
    <p:extLst>
      <p:ext uri="{BB962C8B-B14F-4D97-AF65-F5344CB8AC3E}">
        <p14:creationId xmlns:p14="http://schemas.microsoft.com/office/powerpoint/2010/main" val="2908305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C02EF-5900-4D02-B557-BD4497BC5EB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505B8A98-6E9A-46CA-A789-3FD0252E798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B3236262-60E6-434E-893E-B580F4F8EC39}"/>
              </a:ext>
            </a:extLst>
          </p:cNvPr>
          <p:cNvSpPr>
            <a:spLocks noGrp="1"/>
          </p:cNvSpPr>
          <p:nvPr>
            <p:ph type="dt" sz="half" idx="10"/>
          </p:nvPr>
        </p:nvSpPr>
        <p:spPr/>
        <p:txBody>
          <a:bodyPr/>
          <a:lstStyle/>
          <a:p>
            <a:fld id="{F2CC0C76-A710-4103-B449-7E8D62E556A7}" type="datetimeFigureOut">
              <a:rPr lang="en-US" smtClean="0"/>
              <a:t>1/10/2019</a:t>
            </a:fld>
            <a:endParaRPr lang="en-US"/>
          </a:p>
        </p:txBody>
      </p:sp>
      <p:sp>
        <p:nvSpPr>
          <p:cNvPr id="5" name="Footer Placeholder 4">
            <a:extLst>
              <a:ext uri="{FF2B5EF4-FFF2-40B4-BE49-F238E27FC236}">
                <a16:creationId xmlns:a16="http://schemas.microsoft.com/office/drawing/2014/main" id="{B2B49B3B-542C-459E-9691-ECB698BAA5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B6E392-E219-496F-8C14-4C3C457B1449}"/>
              </a:ext>
            </a:extLst>
          </p:cNvPr>
          <p:cNvSpPr>
            <a:spLocks noGrp="1"/>
          </p:cNvSpPr>
          <p:nvPr>
            <p:ph type="sldNum" sz="quarter" idx="12"/>
          </p:nvPr>
        </p:nvSpPr>
        <p:spPr/>
        <p:txBody>
          <a:bodyPr/>
          <a:lstStyle/>
          <a:p>
            <a:fld id="{24991F97-13D7-41DB-9A82-DD298D649A6D}" type="slidenum">
              <a:rPr lang="en-US" smtClean="0"/>
              <a:t>‹#›</a:t>
            </a:fld>
            <a:endParaRPr lang="en-US"/>
          </a:p>
        </p:txBody>
      </p:sp>
    </p:spTree>
    <p:extLst>
      <p:ext uri="{BB962C8B-B14F-4D97-AF65-F5344CB8AC3E}">
        <p14:creationId xmlns:p14="http://schemas.microsoft.com/office/powerpoint/2010/main" val="2500178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36538"/>
            <a:ext cx="82296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344613"/>
            <a:ext cx="8229600"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Rectangle 4"/>
          <p:cNvSpPr/>
          <p:nvPr/>
        </p:nvSpPr>
        <p:spPr>
          <a:xfrm>
            <a:off x="0" y="0"/>
            <a:ext cx="9144000" cy="211138"/>
          </a:xfrm>
          <a:prstGeom prst="rect">
            <a:avLst/>
          </a:prstGeom>
          <a:solidFill>
            <a:srgbClr val="0047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29" name="Picture 7"/>
          <p:cNvPicPr>
            <a:picLocks noChangeAspect="1"/>
          </p:cNvPicPr>
          <p:nvPr/>
        </p:nvPicPr>
        <p:blipFill>
          <a:blip r:embed="rId12">
            <a:extLst>
              <a:ext uri="{28A0092B-C50C-407E-A947-70E740481C1C}">
                <a14:useLocalDpi xmlns:a14="http://schemas.microsoft.com/office/drawing/2010/main" val="0"/>
              </a:ext>
            </a:extLst>
          </a:blip>
          <a:srcRect r="1331"/>
          <a:stretch>
            <a:fillRect/>
          </a:stretch>
        </p:blipFill>
        <p:spPr bwMode="auto">
          <a:xfrm>
            <a:off x="249238" y="6138863"/>
            <a:ext cx="26574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9"/>
          <p:cNvPicPr>
            <a:picLocks noChangeAspect="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7688263" y="6480175"/>
            <a:ext cx="1200150" cy="15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Slide Number Placeholder 3"/>
          <p:cNvSpPr>
            <a:spLocks noGrp="1"/>
          </p:cNvSpPr>
          <p:nvPr>
            <p:ph type="sldNum" sz="quarter" idx="4"/>
          </p:nvPr>
        </p:nvSpPr>
        <p:spPr>
          <a:xfrm>
            <a:off x="3276600" y="6500813"/>
            <a:ext cx="2847975" cy="269875"/>
          </a:xfrm>
          <a:prstGeom prst="rect">
            <a:avLst/>
          </a:prstGeom>
        </p:spPr>
        <p:txBody>
          <a:bodyPr/>
          <a:lstStyle>
            <a:lvl1pPr algn="ctr">
              <a:defRPr sz="1050" b="1" dirty="0" smtClean="0">
                <a:solidFill>
                  <a:srgbClr val="FF0000"/>
                </a:solidFill>
                <a:latin typeface="+mj-lt"/>
              </a:defRPr>
            </a:lvl1pPr>
          </a:lstStyle>
          <a:p>
            <a:pPr>
              <a:defRPr/>
            </a:pPr>
            <a:r>
              <a:rPr lang="en-US" altLang="en-US"/>
              <a:t>Confidential– Do not forward or disseminate</a:t>
            </a:r>
          </a:p>
        </p:txBody>
      </p:sp>
    </p:spTree>
  </p:cSld>
  <p:clrMap bg1="lt1" tx1="dk1" bg2="lt2" tx2="dk2" accent1="accent1" accent2="accent2" accent3="accent3" accent4="accent4" accent5="accent5" accent6="accent6" hlink="hlink" folHlink="folHlink"/>
  <p:sldLayoutIdLst>
    <p:sldLayoutId id="2147483766"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8" r:id="rId10"/>
  </p:sldLayoutIdLst>
  <p:hf sldNum="0" hdr="0" ftr="0" dt="0"/>
  <p:txStyles>
    <p:titleStyle>
      <a:lvl1pPr algn="ctr" rtl="0" eaLnBrk="0" fontAlgn="base" hangingPunct="0">
        <a:spcBef>
          <a:spcPct val="0"/>
        </a:spcBef>
        <a:spcAft>
          <a:spcPct val="0"/>
        </a:spcAft>
        <a:defRPr sz="3400" b="1" kern="1200">
          <a:solidFill>
            <a:srgbClr val="000000"/>
          </a:solidFill>
          <a:latin typeface="Arial" pitchFamily="34" charset="0"/>
          <a:ea typeface="+mj-ea"/>
          <a:cs typeface="Arial" pitchFamily="34" charset="0"/>
        </a:defRPr>
      </a:lvl1pPr>
      <a:lvl2pPr algn="ctr" rtl="0" eaLnBrk="0" fontAlgn="base" hangingPunct="0">
        <a:spcBef>
          <a:spcPct val="0"/>
        </a:spcBef>
        <a:spcAft>
          <a:spcPct val="0"/>
        </a:spcAft>
        <a:defRPr sz="3400" b="1">
          <a:solidFill>
            <a:srgbClr val="000000"/>
          </a:solidFill>
          <a:latin typeface="Arial" charset="0"/>
          <a:cs typeface="Arial" charset="0"/>
        </a:defRPr>
      </a:lvl2pPr>
      <a:lvl3pPr algn="ctr" rtl="0" eaLnBrk="0" fontAlgn="base" hangingPunct="0">
        <a:spcBef>
          <a:spcPct val="0"/>
        </a:spcBef>
        <a:spcAft>
          <a:spcPct val="0"/>
        </a:spcAft>
        <a:defRPr sz="3400" b="1">
          <a:solidFill>
            <a:srgbClr val="000000"/>
          </a:solidFill>
          <a:latin typeface="Arial" charset="0"/>
          <a:cs typeface="Arial" charset="0"/>
        </a:defRPr>
      </a:lvl3pPr>
      <a:lvl4pPr algn="ctr" rtl="0" eaLnBrk="0" fontAlgn="base" hangingPunct="0">
        <a:spcBef>
          <a:spcPct val="0"/>
        </a:spcBef>
        <a:spcAft>
          <a:spcPct val="0"/>
        </a:spcAft>
        <a:defRPr sz="3400" b="1">
          <a:solidFill>
            <a:srgbClr val="000000"/>
          </a:solidFill>
          <a:latin typeface="Arial" charset="0"/>
          <a:cs typeface="Arial" charset="0"/>
        </a:defRPr>
      </a:lvl4pPr>
      <a:lvl5pPr algn="ctr" rtl="0" eaLnBrk="0" fontAlgn="base" hangingPunct="0">
        <a:spcBef>
          <a:spcPct val="0"/>
        </a:spcBef>
        <a:spcAft>
          <a:spcPct val="0"/>
        </a:spcAft>
        <a:defRPr sz="3400" b="1">
          <a:solidFill>
            <a:srgbClr val="000000"/>
          </a:solidFill>
          <a:latin typeface="Arial" charset="0"/>
          <a:cs typeface="Arial" charset="0"/>
        </a:defRPr>
      </a:lvl5pPr>
      <a:lvl6pPr marL="457200" algn="ctr" rtl="0" fontAlgn="base">
        <a:spcBef>
          <a:spcPct val="0"/>
        </a:spcBef>
        <a:spcAft>
          <a:spcPct val="0"/>
        </a:spcAft>
        <a:defRPr sz="3400" b="1">
          <a:solidFill>
            <a:srgbClr val="000000"/>
          </a:solidFill>
          <a:latin typeface="Arial" charset="0"/>
          <a:cs typeface="Arial" charset="0"/>
        </a:defRPr>
      </a:lvl6pPr>
      <a:lvl7pPr marL="914400" algn="ctr" rtl="0" fontAlgn="base">
        <a:spcBef>
          <a:spcPct val="0"/>
        </a:spcBef>
        <a:spcAft>
          <a:spcPct val="0"/>
        </a:spcAft>
        <a:defRPr sz="3400" b="1">
          <a:solidFill>
            <a:srgbClr val="000000"/>
          </a:solidFill>
          <a:latin typeface="Arial" charset="0"/>
          <a:cs typeface="Arial" charset="0"/>
        </a:defRPr>
      </a:lvl7pPr>
      <a:lvl8pPr marL="1371600" algn="ctr" rtl="0" fontAlgn="base">
        <a:spcBef>
          <a:spcPct val="0"/>
        </a:spcBef>
        <a:spcAft>
          <a:spcPct val="0"/>
        </a:spcAft>
        <a:defRPr sz="3400" b="1">
          <a:solidFill>
            <a:srgbClr val="000000"/>
          </a:solidFill>
          <a:latin typeface="Arial" charset="0"/>
          <a:cs typeface="Arial" charset="0"/>
        </a:defRPr>
      </a:lvl8pPr>
      <a:lvl9pPr marL="1828800" algn="ctr" rtl="0" fontAlgn="base">
        <a:spcBef>
          <a:spcPct val="0"/>
        </a:spcBef>
        <a:spcAft>
          <a:spcPct val="0"/>
        </a:spcAft>
        <a:defRPr sz="3400" b="1">
          <a:solidFill>
            <a:srgbClr val="000000"/>
          </a:solidFill>
          <a:latin typeface="Arial" charset="0"/>
          <a:cs typeface="Arial" charset="0"/>
        </a:defRPr>
      </a:lvl9pPr>
    </p:titleStyle>
    <p:bodyStyle>
      <a:lvl1pPr marL="342900" indent="-342900" algn="l" rtl="0" eaLnBrk="0" fontAlgn="base" hangingPunct="0">
        <a:spcBef>
          <a:spcPct val="20000"/>
        </a:spcBef>
        <a:spcAft>
          <a:spcPct val="0"/>
        </a:spcAft>
        <a:buClr>
          <a:schemeClr val="tx2"/>
        </a:buClr>
        <a:buSzPct val="100000"/>
        <a:buFont typeface="Arial" panose="020B0604020202020204" pitchFamily="34" charset="0"/>
        <a:buChar char="»"/>
        <a:defRPr sz="2800" kern="1200">
          <a:solidFill>
            <a:srgbClr val="000000"/>
          </a:solidFill>
          <a:latin typeface="Arial" pitchFamily="34" charset="0"/>
          <a:ea typeface="+mn-ea"/>
          <a:cs typeface="Arial" pitchFamily="34" charset="0"/>
        </a:defRPr>
      </a:lvl1pPr>
      <a:lvl2pPr marL="742950" indent="-285750" algn="l" rtl="0" eaLnBrk="0" fontAlgn="base" hangingPunct="0">
        <a:spcBef>
          <a:spcPct val="20000"/>
        </a:spcBef>
        <a:spcAft>
          <a:spcPct val="0"/>
        </a:spcAft>
        <a:buClr>
          <a:schemeClr val="tx2"/>
        </a:buClr>
        <a:buFont typeface="Wingdings" panose="05000000000000000000" pitchFamily="2" charset="2"/>
        <a:buChar char="§"/>
        <a:defRPr sz="2400" kern="1200">
          <a:solidFill>
            <a:srgbClr val="000000"/>
          </a:solidFill>
          <a:latin typeface="Arial" pitchFamily="34" charset="0"/>
          <a:ea typeface="+mn-ea"/>
          <a:cs typeface="Arial" pitchFamily="34" charset="0"/>
        </a:defRPr>
      </a:lvl2pPr>
      <a:lvl3pPr marL="1143000" indent="-228600" algn="l" rtl="0" eaLnBrk="0" fontAlgn="base" hangingPunct="0">
        <a:spcBef>
          <a:spcPct val="20000"/>
        </a:spcBef>
        <a:spcAft>
          <a:spcPct val="0"/>
        </a:spcAft>
        <a:buClr>
          <a:schemeClr val="tx2"/>
        </a:buClr>
        <a:buFont typeface="Arial" panose="020B0604020202020204" pitchFamily="34" charset="0"/>
        <a:buChar char="•"/>
        <a:defRPr sz="2000" kern="1200">
          <a:solidFill>
            <a:srgbClr val="000000"/>
          </a:solidFill>
          <a:latin typeface="Arial" pitchFamily="34" charset="0"/>
          <a:ea typeface="+mn-ea"/>
          <a:cs typeface="Arial" pitchFamily="34" charset="0"/>
        </a:defRPr>
      </a:lvl3pPr>
      <a:lvl4pPr marL="1600200" indent="-228600" algn="l" rtl="0" eaLnBrk="0" fontAlgn="base" hangingPunct="0">
        <a:spcBef>
          <a:spcPct val="20000"/>
        </a:spcBef>
        <a:spcAft>
          <a:spcPct val="0"/>
        </a:spcAft>
        <a:buClr>
          <a:schemeClr val="tx2"/>
        </a:buClr>
        <a:buFont typeface="Arial" panose="020B0604020202020204" pitchFamily="34" charset="0"/>
        <a:buChar char="–"/>
        <a:defRPr kern="1200">
          <a:solidFill>
            <a:srgbClr val="000000"/>
          </a:solidFill>
          <a:latin typeface="Arial" pitchFamily="34" charset="0"/>
          <a:ea typeface="+mn-ea"/>
          <a:cs typeface="Arial" pitchFamily="34" charset="0"/>
        </a:defRPr>
      </a:lvl4pPr>
      <a:lvl5pPr marL="2057400" indent="-228600" algn="l" rtl="0" eaLnBrk="0" fontAlgn="base" hangingPunct="0">
        <a:spcBef>
          <a:spcPct val="20000"/>
        </a:spcBef>
        <a:spcAft>
          <a:spcPct val="0"/>
        </a:spcAft>
        <a:buClr>
          <a:schemeClr val="tx2"/>
        </a:buClr>
        <a:buFont typeface="Arial" panose="020B0604020202020204" pitchFamily="34" charset="0"/>
        <a:buChar char="»"/>
        <a:defRPr kern="1200">
          <a:solidFill>
            <a:srgbClr val="000000"/>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ubtitle 5"/>
          <p:cNvSpPr>
            <a:spLocks noGrp="1"/>
          </p:cNvSpPr>
          <p:nvPr>
            <p:ph type="subTitle" idx="1"/>
          </p:nvPr>
        </p:nvSpPr>
        <p:spPr>
          <a:xfrm>
            <a:off x="441325" y="2949575"/>
            <a:ext cx="8261350" cy="976313"/>
          </a:xfrm>
        </p:spPr>
        <p:txBody>
          <a:bodyPr/>
          <a:lstStyle/>
          <a:p>
            <a:pPr algn="ctr" eaLnBrk="1" hangingPunct="1"/>
            <a:r>
              <a:rPr lang="en-US" altLang="en-US" sz="1800" dirty="0">
                <a:solidFill>
                  <a:schemeClr val="bg1"/>
                </a:solidFill>
              </a:rPr>
              <a:t>Rodger R. Schwecke</a:t>
            </a:r>
          </a:p>
          <a:p>
            <a:pPr algn="ctr" eaLnBrk="1" hangingPunct="1"/>
            <a:r>
              <a:rPr lang="en-US" altLang="en-US" sz="1800" dirty="0">
                <a:solidFill>
                  <a:schemeClr val="bg1"/>
                </a:solidFill>
              </a:rPr>
              <a:t>Senior Vice President - Transmission, Storage and Engineering</a:t>
            </a:r>
          </a:p>
        </p:txBody>
      </p:sp>
      <p:sp>
        <p:nvSpPr>
          <p:cNvPr id="4099" name="Title 4"/>
          <p:cNvSpPr>
            <a:spLocks noGrp="1"/>
          </p:cNvSpPr>
          <p:nvPr>
            <p:ph type="ctrTitle"/>
          </p:nvPr>
        </p:nvSpPr>
        <p:spPr>
          <a:xfrm>
            <a:off x="446088" y="923925"/>
            <a:ext cx="8256587" cy="1898650"/>
          </a:xfrm>
        </p:spPr>
        <p:txBody>
          <a:bodyPr/>
          <a:lstStyle/>
          <a:p>
            <a:pPr eaLnBrk="1" hangingPunct="1"/>
            <a:r>
              <a:rPr lang="en-US" altLang="en-US" dirty="0">
                <a:solidFill>
                  <a:schemeClr val="bg1"/>
                </a:solidFill>
              </a:rPr>
              <a:t>SoCalGas </a:t>
            </a:r>
            <a:br>
              <a:rPr lang="en-US" altLang="en-US" dirty="0">
                <a:solidFill>
                  <a:schemeClr val="bg1"/>
                </a:solidFill>
              </a:rPr>
            </a:br>
            <a:r>
              <a:rPr lang="en-US" altLang="en-US" dirty="0">
                <a:solidFill>
                  <a:schemeClr val="bg1"/>
                </a:solidFill>
              </a:rPr>
              <a:t/>
            </a:r>
            <a:br>
              <a:rPr lang="en-US" altLang="en-US" dirty="0">
                <a:solidFill>
                  <a:schemeClr val="bg1"/>
                </a:solidFill>
              </a:rPr>
            </a:br>
            <a:r>
              <a:rPr lang="en-US" altLang="en-US" sz="3200" dirty="0">
                <a:solidFill>
                  <a:schemeClr val="bg1"/>
                </a:solidFill>
              </a:rPr>
              <a:t>January 11, 2019</a:t>
            </a:r>
            <a:r>
              <a:rPr lang="en-US" altLang="en-US" dirty="0">
                <a:solidFill>
                  <a:schemeClr val="bg1"/>
                </a:solidFill>
              </a:rPr>
              <a:t/>
            </a:r>
            <a:br>
              <a:rPr lang="en-US" altLang="en-US" dirty="0">
                <a:solidFill>
                  <a:schemeClr val="bg1"/>
                </a:solidFill>
              </a:rPr>
            </a:br>
            <a:endParaRPr lang="en-US" altLang="en-US"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627980-3BF2-4D80-B46E-3DA03795A5DD}"/>
              </a:ext>
            </a:extLst>
          </p:cNvPr>
          <p:cNvPicPr>
            <a:picLocks noChangeAspect="1"/>
          </p:cNvPicPr>
          <p:nvPr/>
        </p:nvPicPr>
        <p:blipFill>
          <a:blip r:embed="rId3"/>
          <a:stretch>
            <a:fillRect/>
          </a:stretch>
        </p:blipFill>
        <p:spPr>
          <a:xfrm>
            <a:off x="161365" y="228600"/>
            <a:ext cx="8978153" cy="6019800"/>
          </a:xfrm>
          <a:prstGeom prst="rect">
            <a:avLst/>
          </a:prstGeom>
        </p:spPr>
      </p:pic>
    </p:spTree>
    <p:extLst>
      <p:ext uri="{BB962C8B-B14F-4D97-AF65-F5344CB8AC3E}">
        <p14:creationId xmlns:p14="http://schemas.microsoft.com/office/powerpoint/2010/main" val="3446954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894D5-B9FA-4750-883F-F274C9D99CFE}"/>
              </a:ext>
            </a:extLst>
          </p:cNvPr>
          <p:cNvSpPr>
            <a:spLocks noGrp="1"/>
          </p:cNvSpPr>
          <p:nvPr>
            <p:ph type="ctrTitle"/>
          </p:nvPr>
        </p:nvSpPr>
        <p:spPr>
          <a:xfrm>
            <a:off x="1243320" y="450252"/>
            <a:ext cx="6657359" cy="391681"/>
          </a:xfrm>
        </p:spPr>
        <p:txBody>
          <a:bodyPr>
            <a:noAutofit/>
          </a:bodyPr>
          <a:lstStyle/>
          <a:p>
            <a:r>
              <a:rPr lang="en-US" sz="2700" dirty="0"/>
              <a:t>Recent Winter Event (12/26/18-1/4/19)</a:t>
            </a:r>
          </a:p>
        </p:txBody>
      </p:sp>
      <p:sp>
        <p:nvSpPr>
          <p:cNvPr id="4" name="TextBox 3">
            <a:extLst>
              <a:ext uri="{FF2B5EF4-FFF2-40B4-BE49-F238E27FC236}">
                <a16:creationId xmlns:a16="http://schemas.microsoft.com/office/drawing/2014/main" id="{07677469-6A4A-44F4-8C84-FE7656413116}"/>
              </a:ext>
            </a:extLst>
          </p:cNvPr>
          <p:cNvSpPr txBox="1"/>
          <p:nvPr/>
        </p:nvSpPr>
        <p:spPr>
          <a:xfrm>
            <a:off x="335858" y="2057819"/>
            <a:ext cx="3995723" cy="1169551"/>
          </a:xfrm>
          <a:prstGeom prst="rect">
            <a:avLst/>
          </a:prstGeom>
          <a:noFill/>
        </p:spPr>
        <p:txBody>
          <a:bodyPr wrap="square" rtlCol="0">
            <a:spAutoFit/>
          </a:bodyPr>
          <a:lstStyle/>
          <a:p>
            <a:r>
              <a:rPr lang="en-US" sz="1400" dirty="0"/>
              <a:t>SoCalGas has withdrawn (over the 9 days) approximately 6.1 billion cubic feet (</a:t>
            </a:r>
            <a:r>
              <a:rPr lang="en-US" sz="1400" dirty="0" err="1"/>
              <a:t>Bcf</a:t>
            </a:r>
            <a:r>
              <a:rPr lang="en-US" sz="1400" dirty="0"/>
              <a:t>) from the non-Aliso storage fields with 66% of storage inventory remaining. </a:t>
            </a:r>
          </a:p>
          <a:p>
            <a:endParaRPr lang="en-US" sz="1400" dirty="0"/>
          </a:p>
        </p:txBody>
      </p:sp>
      <p:graphicFrame>
        <p:nvGraphicFramePr>
          <p:cNvPr id="7" name="Chart 6">
            <a:extLst>
              <a:ext uri="{FF2B5EF4-FFF2-40B4-BE49-F238E27FC236}">
                <a16:creationId xmlns:a16="http://schemas.microsoft.com/office/drawing/2014/main" id="{011D9906-F91D-47A5-9FB5-74E897D60B96}"/>
              </a:ext>
            </a:extLst>
          </p:cNvPr>
          <p:cNvGraphicFramePr>
            <a:graphicFrameLocks/>
          </p:cNvGraphicFramePr>
          <p:nvPr>
            <p:extLst>
              <p:ext uri="{D42A27DB-BD31-4B8C-83A1-F6EECF244321}">
                <p14:modId xmlns:p14="http://schemas.microsoft.com/office/powerpoint/2010/main" val="3855297982"/>
              </p:ext>
            </p:extLst>
          </p:nvPr>
        </p:nvGraphicFramePr>
        <p:xfrm>
          <a:off x="4443870" y="1066801"/>
          <a:ext cx="4242930" cy="2637832"/>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id="{85012960-E335-4428-A70C-811848A37582}"/>
              </a:ext>
            </a:extLst>
          </p:cNvPr>
          <p:cNvSpPr txBox="1"/>
          <p:nvPr/>
        </p:nvSpPr>
        <p:spPr>
          <a:xfrm>
            <a:off x="4405770" y="3953577"/>
            <a:ext cx="4590847" cy="1169551"/>
          </a:xfrm>
          <a:prstGeom prst="rect">
            <a:avLst/>
          </a:prstGeom>
          <a:noFill/>
        </p:spPr>
        <p:txBody>
          <a:bodyPr wrap="square" rtlCol="0">
            <a:spAutoFit/>
          </a:bodyPr>
          <a:lstStyle/>
          <a:p>
            <a:r>
              <a:rPr lang="en-US" sz="1400" dirty="0"/>
              <a:t>SoCalGas will continue to work with the California Independent System Operator and Los Angeles Department of Water and Power (collectively, the “Balancing Authorities”) to reduce electric generation demand through voluntarily curtailments.</a:t>
            </a:r>
          </a:p>
        </p:txBody>
      </p:sp>
      <p:sp>
        <p:nvSpPr>
          <p:cNvPr id="9" name="TextBox 8">
            <a:extLst>
              <a:ext uri="{FF2B5EF4-FFF2-40B4-BE49-F238E27FC236}">
                <a16:creationId xmlns:a16="http://schemas.microsoft.com/office/drawing/2014/main" id="{C3BD24C9-A1A4-4617-A044-99D2A553FA6E}"/>
              </a:ext>
            </a:extLst>
          </p:cNvPr>
          <p:cNvSpPr txBox="1"/>
          <p:nvPr/>
        </p:nvSpPr>
        <p:spPr>
          <a:xfrm>
            <a:off x="361552" y="996456"/>
            <a:ext cx="3857741" cy="954107"/>
          </a:xfrm>
          <a:prstGeom prst="rect">
            <a:avLst/>
          </a:prstGeom>
          <a:noFill/>
        </p:spPr>
        <p:txBody>
          <a:bodyPr wrap="square" rtlCol="0">
            <a:spAutoFit/>
          </a:bodyPr>
          <a:lstStyle/>
          <a:p>
            <a:r>
              <a:rPr lang="en-US" sz="1400" dirty="0"/>
              <a:t>Experiencing colder weather than last winter and already have less natural gas in our non-Aliso storage fields than this time last year (33.5 Bcf as compared to 39.7).</a:t>
            </a:r>
          </a:p>
        </p:txBody>
      </p:sp>
      <p:sp>
        <p:nvSpPr>
          <p:cNvPr id="10" name="TextBox 9">
            <a:extLst>
              <a:ext uri="{FF2B5EF4-FFF2-40B4-BE49-F238E27FC236}">
                <a16:creationId xmlns:a16="http://schemas.microsoft.com/office/drawing/2014/main" id="{C060A3C0-083F-4EB4-8AE0-2359D290BC9B}"/>
              </a:ext>
            </a:extLst>
          </p:cNvPr>
          <p:cNvSpPr txBox="1"/>
          <p:nvPr/>
        </p:nvSpPr>
        <p:spPr>
          <a:xfrm>
            <a:off x="4443870" y="5257800"/>
            <a:ext cx="4195238" cy="954107"/>
          </a:xfrm>
          <a:prstGeom prst="rect">
            <a:avLst/>
          </a:prstGeom>
          <a:noFill/>
        </p:spPr>
        <p:txBody>
          <a:bodyPr wrap="square" rtlCol="0">
            <a:spAutoFit/>
          </a:bodyPr>
          <a:lstStyle/>
          <a:p>
            <a:r>
              <a:rPr lang="en-US" sz="1400" dirty="0"/>
              <a:t>Without greater use of Aliso Canyon to manage inventory and deliverability at the non-Aliso fields, SoCalGas expects further reductions in inventory and withdrawal capacity at the non-Aliso storage fields</a:t>
            </a:r>
          </a:p>
        </p:txBody>
      </p:sp>
      <p:sp>
        <p:nvSpPr>
          <p:cNvPr id="3" name="TextBox 2">
            <a:extLst>
              <a:ext uri="{FF2B5EF4-FFF2-40B4-BE49-F238E27FC236}">
                <a16:creationId xmlns:a16="http://schemas.microsoft.com/office/drawing/2014/main" id="{2EC80542-2369-4E75-B3A6-05EB7BF2F1A0}"/>
              </a:ext>
            </a:extLst>
          </p:cNvPr>
          <p:cNvSpPr txBox="1"/>
          <p:nvPr/>
        </p:nvSpPr>
        <p:spPr>
          <a:xfrm>
            <a:off x="312045" y="2996706"/>
            <a:ext cx="3835440" cy="2677656"/>
          </a:xfrm>
          <a:prstGeom prst="rect">
            <a:avLst/>
          </a:prstGeom>
          <a:noFill/>
        </p:spPr>
        <p:txBody>
          <a:bodyPr wrap="square" rtlCol="0">
            <a:spAutoFit/>
          </a:bodyPr>
          <a:lstStyle/>
          <a:p>
            <a:r>
              <a:rPr lang="en-US" sz="1400" dirty="0"/>
              <a:t>Greatest demand Day 1/2/19:</a:t>
            </a:r>
          </a:p>
          <a:p>
            <a:r>
              <a:rPr lang="en-US" sz="1400" dirty="0"/>
              <a:t>Forecasted demand at 3.6 billion cubic feet per day (BCFD) with actual being demand reaching 3.5 BCFD. </a:t>
            </a:r>
          </a:p>
          <a:p>
            <a:endParaRPr lang="en-US" sz="1400" dirty="0"/>
          </a:p>
          <a:p>
            <a:r>
              <a:rPr lang="en-US" sz="1400" dirty="0"/>
              <a:t>Peak hourly rate of approximately 200 million cubic feet per hour (</a:t>
            </a:r>
            <a:r>
              <a:rPr lang="en-US" sz="1400" dirty="0" err="1"/>
              <a:t>MMcfh</a:t>
            </a:r>
            <a:r>
              <a:rPr lang="en-US" sz="1400" dirty="0"/>
              <a:t>) at 7:50 AM, the equivalent of a 4.8 BCFD. </a:t>
            </a:r>
          </a:p>
          <a:p>
            <a:endParaRPr lang="en-US" sz="1400" dirty="0"/>
          </a:p>
          <a:p>
            <a:r>
              <a:rPr lang="en-US" sz="1400" dirty="0"/>
              <a:t>The total withdrawal for this day was 1.2 billion cubic feet (BCF). The maximum withdrawal capacity of the non-Aliso fields was 970 </a:t>
            </a:r>
            <a:r>
              <a:rPr lang="en-US" sz="1400" dirty="0" err="1"/>
              <a:t>MMcfd</a:t>
            </a:r>
            <a:r>
              <a:rPr lang="en-US" sz="1400" dirty="0"/>
              <a:t>. </a:t>
            </a:r>
          </a:p>
        </p:txBody>
      </p:sp>
    </p:spTree>
    <p:extLst>
      <p:ext uri="{BB962C8B-B14F-4D97-AF65-F5344CB8AC3E}">
        <p14:creationId xmlns:p14="http://schemas.microsoft.com/office/powerpoint/2010/main" val="3695792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CF9F0D1-1B2A-481C-A39C-735E99F77D51}"/>
              </a:ext>
            </a:extLst>
          </p:cNvPr>
          <p:cNvSpPr>
            <a:spLocks noGrp="1"/>
          </p:cNvSpPr>
          <p:nvPr>
            <p:ph type="title"/>
          </p:nvPr>
        </p:nvSpPr>
        <p:spPr/>
        <p:txBody>
          <a:bodyPr/>
          <a:lstStyle/>
          <a:p>
            <a:r>
              <a:rPr lang="en-US" dirty="0"/>
              <a:t>Demand Response</a:t>
            </a:r>
          </a:p>
        </p:txBody>
      </p:sp>
      <p:sp>
        <p:nvSpPr>
          <p:cNvPr id="6" name="Content Placeholder 5">
            <a:extLst>
              <a:ext uri="{FF2B5EF4-FFF2-40B4-BE49-F238E27FC236}">
                <a16:creationId xmlns:a16="http://schemas.microsoft.com/office/drawing/2014/main" id="{03714B83-B59E-403C-9F3C-3742E592952F}"/>
              </a:ext>
            </a:extLst>
          </p:cNvPr>
          <p:cNvSpPr>
            <a:spLocks noGrp="1"/>
          </p:cNvSpPr>
          <p:nvPr>
            <p:ph sz="half" idx="1"/>
          </p:nvPr>
        </p:nvSpPr>
        <p:spPr>
          <a:xfrm>
            <a:off x="457200" y="1277938"/>
            <a:ext cx="4038600" cy="4619428"/>
          </a:xfrm>
        </p:spPr>
        <p:txBody>
          <a:bodyPr/>
          <a:lstStyle/>
          <a:p>
            <a:pPr marL="0" indent="0" defTabSz="685800">
              <a:buNone/>
            </a:pPr>
            <a:r>
              <a:rPr lang="en-US" altLang="en-US" sz="1100" b="1" u="sng" dirty="0">
                <a:latin typeface="Calibri" panose="020F0502020204030204" pitchFamily="34" charset="0"/>
                <a:ea typeface="Calibri" panose="020F0502020204030204" pitchFamily="34" charset="0"/>
                <a:cs typeface="Times New Roman" panose="02020603050405020304" pitchFamily="18" charset="0"/>
              </a:rPr>
              <a:t>Winter DR Summary – Week of 12/31</a:t>
            </a:r>
            <a:endParaRPr lang="en-US" altLang="en-US" sz="1100" dirty="0"/>
          </a:p>
          <a:p>
            <a:pPr marL="0" indent="0" defTabSz="685800">
              <a:buNone/>
            </a:pPr>
            <a:r>
              <a:rPr lang="en-US" altLang="en-US" sz="1100" dirty="0">
                <a:latin typeface="Calibri" panose="020F0502020204030204" pitchFamily="34" charset="0"/>
                <a:ea typeface="Calibri" panose="020F0502020204030204" pitchFamily="34" charset="0"/>
                <a:cs typeface="Times New Roman" panose="02020603050405020304" pitchFamily="18" charset="0"/>
              </a:rPr>
              <a:t>SoCalGas activated three Smart </a:t>
            </a:r>
            <a:r>
              <a:rPr lang="en-US" altLang="en-US" sz="1100" dirty="0" err="1">
                <a:latin typeface="Calibri" panose="020F0502020204030204" pitchFamily="34" charset="0"/>
                <a:ea typeface="Calibri" panose="020F0502020204030204" pitchFamily="34" charset="0"/>
                <a:cs typeface="Times New Roman" panose="02020603050405020304" pitchFamily="18" charset="0"/>
              </a:rPr>
              <a:t>Therm</a:t>
            </a:r>
            <a:r>
              <a:rPr lang="en-US" altLang="en-US" sz="1100" dirty="0">
                <a:latin typeface="Calibri" panose="020F0502020204030204" pitchFamily="34" charset="0"/>
                <a:ea typeface="Calibri" panose="020F0502020204030204" pitchFamily="34" charset="0"/>
                <a:cs typeface="Times New Roman" panose="02020603050405020304" pitchFamily="18" charset="0"/>
              </a:rPr>
              <a:t> demand response (DR) events during the previous week on 1/2, 1/3, and 1/4.  All three events were activated for the morning period between 5am-9am.</a:t>
            </a:r>
            <a:endParaRPr lang="en-US" altLang="en-US" sz="1100" dirty="0"/>
          </a:p>
          <a:p>
            <a:pPr marL="0" indent="0" defTabSz="685800">
              <a:buNone/>
            </a:pPr>
            <a:r>
              <a:rPr lang="en-US" altLang="en-US" sz="1100" dirty="0">
                <a:latin typeface="Calibri" panose="020F0502020204030204" pitchFamily="34" charset="0"/>
                <a:ea typeface="Calibri" panose="020F0502020204030204" pitchFamily="34" charset="0"/>
                <a:cs typeface="Times New Roman" panose="02020603050405020304" pitchFamily="18" charset="0"/>
              </a:rPr>
              <a:t>Customers participating in the DR program received a notice at least nine hours before the events occurred.  During the events, thermostats were lowered up to four degrees from their current setpoint.  Once the peak period came to an end, thermostats were returned to their original setpoints. </a:t>
            </a:r>
            <a:endParaRPr lang="en-US" altLang="en-US" sz="1100" dirty="0"/>
          </a:p>
          <a:p>
            <a:endParaRPr lang="en-US" dirty="0"/>
          </a:p>
        </p:txBody>
      </p:sp>
      <p:sp>
        <p:nvSpPr>
          <p:cNvPr id="9" name="Content Placeholder 8">
            <a:extLst>
              <a:ext uri="{FF2B5EF4-FFF2-40B4-BE49-F238E27FC236}">
                <a16:creationId xmlns:a16="http://schemas.microsoft.com/office/drawing/2014/main" id="{82FEA3C7-7E37-4510-8A6E-88E22C48CF6D}"/>
              </a:ext>
            </a:extLst>
          </p:cNvPr>
          <p:cNvSpPr>
            <a:spLocks noGrp="1"/>
          </p:cNvSpPr>
          <p:nvPr>
            <p:ph sz="half" idx="2"/>
          </p:nvPr>
        </p:nvSpPr>
        <p:spPr>
          <a:xfrm>
            <a:off x="4648199" y="1277938"/>
            <a:ext cx="4079933" cy="4970461"/>
          </a:xfrm>
        </p:spPr>
        <p:txBody>
          <a:bodyPr/>
          <a:lstStyle/>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8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r>
              <a:rPr lang="en-US" sz="1100" dirty="0">
                <a:latin typeface="Calibri" panose="020F0502020204030204" pitchFamily="34" charset="0"/>
                <a:ea typeface="Calibri" panose="020F0502020204030204" pitchFamily="34" charset="0"/>
                <a:cs typeface="Times New Roman" panose="02020603050405020304" pitchFamily="18" charset="0"/>
              </a:rPr>
              <a:t>[1] Partial participation – Device only participated in a portion of the DR activation because it was either “off” or in an incompatible mode for the rest of the time period.</a:t>
            </a:r>
          </a:p>
          <a:p>
            <a:pPr marL="0" indent="0">
              <a:lnSpc>
                <a:spcPct val="115000"/>
              </a:lnSpc>
              <a:buNone/>
            </a:pPr>
            <a:r>
              <a:rPr lang="en-US" sz="1100" dirty="0">
                <a:latin typeface="Calibri" panose="020F0502020204030204" pitchFamily="34" charset="0"/>
                <a:ea typeface="Calibri" panose="020F0502020204030204" pitchFamily="34" charset="0"/>
                <a:cs typeface="Times New Roman" panose="02020603050405020304" pitchFamily="18" charset="0"/>
              </a:rPr>
              <a:t>[2] Opt-Out – Customer overrode the DR settings either before or during the activation.</a:t>
            </a:r>
          </a:p>
          <a:p>
            <a:pPr marL="0" indent="0">
              <a:lnSpc>
                <a:spcPct val="115000"/>
              </a:lnSpc>
              <a:buNone/>
            </a:pPr>
            <a:r>
              <a:rPr lang="en-US" sz="1100" dirty="0">
                <a:latin typeface="Calibri" panose="020F0502020204030204" pitchFamily="34" charset="0"/>
                <a:ea typeface="Calibri" panose="020F0502020204030204" pitchFamily="34" charset="0"/>
                <a:cs typeface="Times New Roman" panose="02020603050405020304" pitchFamily="18" charset="0"/>
              </a:rPr>
              <a:t>[3] Other – Device was either “off”, in an incompatible mode, or was not accessible due to technical issues.</a:t>
            </a:r>
          </a:p>
          <a:p>
            <a:pPr marL="0" indent="0">
              <a:lnSpc>
                <a:spcPct val="115000"/>
              </a:lnSpc>
              <a:buNone/>
            </a:pPr>
            <a:r>
              <a:rPr lang="en-US" sz="1100" dirty="0">
                <a:latin typeface="Calibri" panose="020F0502020204030204" pitchFamily="34" charset="0"/>
                <a:ea typeface="Calibri" panose="020F0502020204030204" pitchFamily="34" charset="0"/>
                <a:cs typeface="Times New Roman" panose="02020603050405020304" pitchFamily="18" charset="0"/>
              </a:rPr>
              <a:t>[4] Internal estimates based on anticipated savings from 2017-2018 winter program.</a:t>
            </a:r>
          </a:p>
          <a:p>
            <a:pPr marL="0" indent="0">
              <a:lnSpc>
                <a:spcPct val="115000"/>
              </a:lnSpc>
              <a:buNone/>
            </a:pPr>
            <a:r>
              <a:rPr lang="en-US" sz="900" b="1" dirty="0">
                <a:latin typeface="Calibri" panose="020F0502020204030204" pitchFamily="34" charset="0"/>
                <a:ea typeface="Calibri" panose="020F0502020204030204" pitchFamily="34" charset="0"/>
                <a:cs typeface="Times New Roman" panose="02020603050405020304" pitchFamily="18" charset="0"/>
              </a:rPr>
              <a:t>* These are preliminary results.  SoCalGas intends to conduct a load impact evaluation following the conclusion of the program.</a:t>
            </a:r>
          </a:p>
          <a:p>
            <a:endParaRPr lang="en-US" dirty="0"/>
          </a:p>
        </p:txBody>
      </p:sp>
      <p:graphicFrame>
        <p:nvGraphicFramePr>
          <p:cNvPr id="10" name="Table 9">
            <a:extLst>
              <a:ext uri="{FF2B5EF4-FFF2-40B4-BE49-F238E27FC236}">
                <a16:creationId xmlns:a16="http://schemas.microsoft.com/office/drawing/2014/main" id="{CBD7E5B6-AE23-4204-80A1-0515AF021D3E}"/>
              </a:ext>
            </a:extLst>
          </p:cNvPr>
          <p:cNvGraphicFramePr>
            <a:graphicFrameLocks noGrp="1"/>
          </p:cNvGraphicFramePr>
          <p:nvPr>
            <p:extLst>
              <p:ext uri="{D42A27DB-BD31-4B8C-83A1-F6EECF244321}">
                <p14:modId xmlns:p14="http://schemas.microsoft.com/office/powerpoint/2010/main" val="2372938657"/>
              </p:ext>
            </p:extLst>
          </p:nvPr>
        </p:nvGraphicFramePr>
        <p:xfrm>
          <a:off x="609600" y="2976086"/>
          <a:ext cx="3810000" cy="1175220"/>
        </p:xfrm>
        <a:graphic>
          <a:graphicData uri="http://schemas.openxmlformats.org/drawingml/2006/table">
            <a:tbl>
              <a:tblPr firstRow="1" firstCol="1" bandRow="1">
                <a:tableStyleId>{5C22544A-7EE6-4342-B048-85BDC9FD1C3A}</a:tableStyleId>
              </a:tblPr>
              <a:tblGrid>
                <a:gridCol w="987574">
                  <a:extLst>
                    <a:ext uri="{9D8B030D-6E8A-4147-A177-3AD203B41FA5}">
                      <a16:colId xmlns:a16="http://schemas.microsoft.com/office/drawing/2014/main" val="2692658311"/>
                    </a:ext>
                  </a:extLst>
                </a:gridCol>
                <a:gridCol w="1039842">
                  <a:extLst>
                    <a:ext uri="{9D8B030D-6E8A-4147-A177-3AD203B41FA5}">
                      <a16:colId xmlns:a16="http://schemas.microsoft.com/office/drawing/2014/main" val="1594500535"/>
                    </a:ext>
                  </a:extLst>
                </a:gridCol>
                <a:gridCol w="1782584">
                  <a:extLst>
                    <a:ext uri="{9D8B030D-6E8A-4147-A177-3AD203B41FA5}">
                      <a16:colId xmlns:a16="http://schemas.microsoft.com/office/drawing/2014/main" val="3389461596"/>
                    </a:ext>
                  </a:extLst>
                </a:gridCol>
              </a:tblGrid>
              <a:tr h="293805">
                <a:tc>
                  <a:txBody>
                    <a:bodyPr/>
                    <a:lstStyle/>
                    <a:p>
                      <a:pPr marL="0" marR="0" algn="ctr">
                        <a:lnSpc>
                          <a:spcPct val="115000"/>
                        </a:lnSpc>
                        <a:spcBef>
                          <a:spcPts val="0"/>
                        </a:spcBef>
                        <a:spcAft>
                          <a:spcPts val="0"/>
                        </a:spcAft>
                      </a:pPr>
                      <a:r>
                        <a:rPr lang="en-US" sz="800">
                          <a:effectLst/>
                        </a:rPr>
                        <a:t>Dates</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gn="ctr">
                        <a:lnSpc>
                          <a:spcPct val="115000"/>
                        </a:lnSpc>
                        <a:spcBef>
                          <a:spcPts val="0"/>
                        </a:spcBef>
                        <a:spcAft>
                          <a:spcPts val="0"/>
                        </a:spcAft>
                      </a:pPr>
                      <a:r>
                        <a:rPr lang="en-US" sz="800">
                          <a:effectLst/>
                        </a:rPr>
                        <a:t>Time</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gn="ctr">
                        <a:lnSpc>
                          <a:spcPct val="115000"/>
                        </a:lnSpc>
                        <a:spcBef>
                          <a:spcPts val="0"/>
                        </a:spcBef>
                        <a:spcAft>
                          <a:spcPts val="0"/>
                        </a:spcAft>
                      </a:pPr>
                      <a:r>
                        <a:rPr lang="en-US" sz="800">
                          <a:effectLst/>
                        </a:rPr>
                        <a:t>Thermostat</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extLst>
                  <a:ext uri="{0D108BD9-81ED-4DB2-BD59-A6C34878D82A}">
                    <a16:rowId xmlns:a16="http://schemas.microsoft.com/office/drawing/2014/main" val="3370189055"/>
                  </a:ext>
                </a:extLst>
              </a:tr>
              <a:tr h="293805">
                <a:tc>
                  <a:txBody>
                    <a:bodyPr/>
                    <a:lstStyle/>
                    <a:p>
                      <a:pPr marL="0" marR="0" algn="ctr">
                        <a:lnSpc>
                          <a:spcPct val="115000"/>
                        </a:lnSpc>
                        <a:spcBef>
                          <a:spcPts val="0"/>
                        </a:spcBef>
                        <a:spcAft>
                          <a:spcPts val="0"/>
                        </a:spcAft>
                      </a:pPr>
                      <a:r>
                        <a:rPr lang="en-US" sz="800">
                          <a:effectLst/>
                        </a:rPr>
                        <a:t>1/2</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gn="ctr">
                        <a:lnSpc>
                          <a:spcPct val="115000"/>
                        </a:lnSpc>
                        <a:spcBef>
                          <a:spcPts val="0"/>
                        </a:spcBef>
                        <a:spcAft>
                          <a:spcPts val="0"/>
                        </a:spcAft>
                      </a:pPr>
                      <a:r>
                        <a:rPr lang="en-US" sz="800" dirty="0">
                          <a:effectLst/>
                        </a:rPr>
                        <a:t>5am - 9am</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nSpc>
                          <a:spcPct val="115000"/>
                        </a:lnSpc>
                        <a:spcBef>
                          <a:spcPts val="0"/>
                        </a:spcBef>
                        <a:spcAft>
                          <a:spcPts val="0"/>
                        </a:spcAft>
                      </a:pPr>
                      <a:r>
                        <a:rPr lang="en-US" sz="800" dirty="0">
                          <a:effectLst/>
                        </a:rPr>
                        <a:t>Nest and </a:t>
                      </a:r>
                      <a:r>
                        <a:rPr lang="en-US" sz="800" dirty="0" err="1">
                          <a:effectLst/>
                        </a:rPr>
                        <a:t>ecobee</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extLst>
                  <a:ext uri="{0D108BD9-81ED-4DB2-BD59-A6C34878D82A}">
                    <a16:rowId xmlns:a16="http://schemas.microsoft.com/office/drawing/2014/main" val="616443878"/>
                  </a:ext>
                </a:extLst>
              </a:tr>
              <a:tr h="293805">
                <a:tc>
                  <a:txBody>
                    <a:bodyPr/>
                    <a:lstStyle/>
                    <a:p>
                      <a:pPr marL="0" marR="0" algn="ctr">
                        <a:lnSpc>
                          <a:spcPct val="115000"/>
                        </a:lnSpc>
                        <a:spcBef>
                          <a:spcPts val="0"/>
                        </a:spcBef>
                        <a:spcAft>
                          <a:spcPts val="0"/>
                        </a:spcAft>
                      </a:pPr>
                      <a:r>
                        <a:rPr lang="en-US" sz="800">
                          <a:effectLst/>
                        </a:rPr>
                        <a:t>1/3</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gn="ctr">
                        <a:lnSpc>
                          <a:spcPct val="115000"/>
                        </a:lnSpc>
                        <a:spcBef>
                          <a:spcPts val="0"/>
                        </a:spcBef>
                        <a:spcAft>
                          <a:spcPts val="0"/>
                        </a:spcAft>
                      </a:pPr>
                      <a:r>
                        <a:rPr lang="en-US" sz="800" dirty="0">
                          <a:effectLst/>
                        </a:rPr>
                        <a:t>5am - 9am</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nSpc>
                          <a:spcPct val="115000"/>
                        </a:lnSpc>
                        <a:spcBef>
                          <a:spcPts val="0"/>
                        </a:spcBef>
                        <a:spcAft>
                          <a:spcPts val="0"/>
                        </a:spcAft>
                      </a:pPr>
                      <a:r>
                        <a:rPr lang="en-US" sz="800">
                          <a:effectLst/>
                        </a:rPr>
                        <a:t>Nest and ecobee</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extLst>
                  <a:ext uri="{0D108BD9-81ED-4DB2-BD59-A6C34878D82A}">
                    <a16:rowId xmlns:a16="http://schemas.microsoft.com/office/drawing/2014/main" val="3005594100"/>
                  </a:ext>
                </a:extLst>
              </a:tr>
              <a:tr h="293805">
                <a:tc>
                  <a:txBody>
                    <a:bodyPr/>
                    <a:lstStyle/>
                    <a:p>
                      <a:pPr marL="0" marR="0" algn="ctr">
                        <a:lnSpc>
                          <a:spcPct val="115000"/>
                        </a:lnSpc>
                        <a:spcBef>
                          <a:spcPts val="0"/>
                        </a:spcBef>
                        <a:spcAft>
                          <a:spcPts val="0"/>
                        </a:spcAft>
                      </a:pPr>
                      <a:r>
                        <a:rPr lang="en-US" sz="800">
                          <a:effectLst/>
                        </a:rPr>
                        <a:t>1/4</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gn="ctr">
                        <a:lnSpc>
                          <a:spcPct val="115000"/>
                        </a:lnSpc>
                        <a:spcBef>
                          <a:spcPts val="0"/>
                        </a:spcBef>
                        <a:spcAft>
                          <a:spcPts val="0"/>
                        </a:spcAft>
                      </a:pPr>
                      <a:r>
                        <a:rPr lang="en-US" sz="800" dirty="0">
                          <a:effectLst/>
                        </a:rPr>
                        <a:t>5am - 9am</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nSpc>
                          <a:spcPct val="115000"/>
                        </a:lnSpc>
                        <a:spcBef>
                          <a:spcPts val="0"/>
                        </a:spcBef>
                        <a:spcAft>
                          <a:spcPts val="0"/>
                        </a:spcAft>
                      </a:pPr>
                      <a:r>
                        <a:rPr lang="en-US" sz="800" dirty="0">
                          <a:effectLst/>
                        </a:rPr>
                        <a:t>Nest and </a:t>
                      </a:r>
                      <a:r>
                        <a:rPr lang="en-US" sz="800" dirty="0" err="1">
                          <a:effectLst/>
                        </a:rPr>
                        <a:t>ecobee</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extLst>
                  <a:ext uri="{0D108BD9-81ED-4DB2-BD59-A6C34878D82A}">
                    <a16:rowId xmlns:a16="http://schemas.microsoft.com/office/drawing/2014/main" val="3939730760"/>
                  </a:ext>
                </a:extLst>
              </a:tr>
            </a:tbl>
          </a:graphicData>
        </a:graphic>
      </p:graphicFrame>
      <p:graphicFrame>
        <p:nvGraphicFramePr>
          <p:cNvPr id="11" name="Table 10">
            <a:extLst>
              <a:ext uri="{FF2B5EF4-FFF2-40B4-BE49-F238E27FC236}">
                <a16:creationId xmlns:a16="http://schemas.microsoft.com/office/drawing/2014/main" id="{DF7ADDBA-7028-4502-BAAC-4AB520BA0E74}"/>
              </a:ext>
            </a:extLst>
          </p:cNvPr>
          <p:cNvGraphicFramePr>
            <a:graphicFrameLocks noGrp="1"/>
          </p:cNvGraphicFramePr>
          <p:nvPr>
            <p:extLst>
              <p:ext uri="{D42A27DB-BD31-4B8C-83A1-F6EECF244321}">
                <p14:modId xmlns:p14="http://schemas.microsoft.com/office/powerpoint/2010/main" val="1699684744"/>
              </p:ext>
            </p:extLst>
          </p:nvPr>
        </p:nvGraphicFramePr>
        <p:xfrm>
          <a:off x="685801" y="4621392"/>
          <a:ext cx="3467496" cy="1474607"/>
        </p:xfrm>
        <a:graphic>
          <a:graphicData uri="http://schemas.openxmlformats.org/drawingml/2006/table">
            <a:tbl>
              <a:tblPr firstRow="1" firstCol="1" bandRow="1">
                <a:tableStyleId>{5C22544A-7EE6-4342-B048-85BDC9FD1C3A}</a:tableStyleId>
              </a:tblPr>
              <a:tblGrid>
                <a:gridCol w="2096744">
                  <a:extLst>
                    <a:ext uri="{9D8B030D-6E8A-4147-A177-3AD203B41FA5}">
                      <a16:colId xmlns:a16="http://schemas.microsoft.com/office/drawing/2014/main" val="1767041942"/>
                    </a:ext>
                  </a:extLst>
                </a:gridCol>
                <a:gridCol w="1370752">
                  <a:extLst>
                    <a:ext uri="{9D8B030D-6E8A-4147-A177-3AD203B41FA5}">
                      <a16:colId xmlns:a16="http://schemas.microsoft.com/office/drawing/2014/main" val="4285940036"/>
                    </a:ext>
                  </a:extLst>
                </a:gridCol>
              </a:tblGrid>
              <a:tr h="498386">
                <a:tc>
                  <a:txBody>
                    <a:bodyPr/>
                    <a:lstStyle/>
                    <a:p>
                      <a:pPr marL="0" marR="0">
                        <a:lnSpc>
                          <a:spcPct val="115000"/>
                        </a:lnSpc>
                        <a:spcBef>
                          <a:spcPts val="0"/>
                        </a:spcBef>
                        <a:spcAft>
                          <a:spcPts val="0"/>
                        </a:spcAft>
                      </a:pPr>
                      <a:r>
                        <a:rPr lang="en-US" sz="1100" dirty="0">
                          <a:effectLst/>
                        </a:rPr>
                        <a:t>Total</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gn="ctr">
                        <a:lnSpc>
                          <a:spcPct val="115000"/>
                        </a:lnSpc>
                        <a:spcBef>
                          <a:spcPts val="0"/>
                        </a:spcBef>
                        <a:spcAft>
                          <a:spcPts val="0"/>
                        </a:spcAft>
                      </a:pPr>
                      <a:r>
                        <a:rPr lang="en-US" sz="800" dirty="0">
                          <a:effectLst/>
                        </a:rPr>
                        <a:t>As of 1/4</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extLst>
                  <a:ext uri="{0D108BD9-81ED-4DB2-BD59-A6C34878D82A}">
                    <a16:rowId xmlns:a16="http://schemas.microsoft.com/office/drawing/2014/main" val="1315442027"/>
                  </a:ext>
                </a:extLst>
              </a:tr>
              <a:tr h="359661">
                <a:tc>
                  <a:txBody>
                    <a:bodyPr/>
                    <a:lstStyle/>
                    <a:p>
                      <a:pPr marL="0" marR="0">
                        <a:lnSpc>
                          <a:spcPct val="115000"/>
                        </a:lnSpc>
                        <a:spcBef>
                          <a:spcPts val="0"/>
                        </a:spcBef>
                        <a:spcAft>
                          <a:spcPts val="0"/>
                        </a:spcAft>
                      </a:pPr>
                      <a:r>
                        <a:rPr lang="en-US" sz="800" dirty="0">
                          <a:effectLst/>
                        </a:rPr>
                        <a:t>Customers enrolled</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gn="ctr">
                        <a:lnSpc>
                          <a:spcPct val="115000"/>
                        </a:lnSpc>
                        <a:spcBef>
                          <a:spcPts val="0"/>
                        </a:spcBef>
                        <a:spcAft>
                          <a:spcPts val="0"/>
                        </a:spcAft>
                      </a:pPr>
                      <a:r>
                        <a:rPr lang="en-US" sz="800" dirty="0">
                          <a:effectLst/>
                        </a:rPr>
                        <a:t>9,189</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extLst>
                  <a:ext uri="{0D108BD9-81ED-4DB2-BD59-A6C34878D82A}">
                    <a16:rowId xmlns:a16="http://schemas.microsoft.com/office/drawing/2014/main" val="3506388938"/>
                  </a:ext>
                </a:extLst>
              </a:tr>
              <a:tr h="308280">
                <a:tc>
                  <a:txBody>
                    <a:bodyPr/>
                    <a:lstStyle/>
                    <a:p>
                      <a:pPr marL="0" marR="0">
                        <a:lnSpc>
                          <a:spcPct val="115000"/>
                        </a:lnSpc>
                        <a:spcBef>
                          <a:spcPts val="0"/>
                        </a:spcBef>
                        <a:spcAft>
                          <a:spcPts val="0"/>
                        </a:spcAft>
                      </a:pPr>
                      <a:r>
                        <a:rPr lang="en-US" sz="800" dirty="0">
                          <a:effectLst/>
                        </a:rPr>
                        <a:t>Devices enrolled</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gn="ctr">
                        <a:lnSpc>
                          <a:spcPct val="115000"/>
                        </a:lnSpc>
                        <a:spcBef>
                          <a:spcPts val="0"/>
                        </a:spcBef>
                        <a:spcAft>
                          <a:spcPts val="0"/>
                        </a:spcAft>
                      </a:pPr>
                      <a:r>
                        <a:rPr lang="en-US" sz="800">
                          <a:effectLst/>
                        </a:rPr>
                        <a:t>10,939</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extLst>
                  <a:ext uri="{0D108BD9-81ED-4DB2-BD59-A6C34878D82A}">
                    <a16:rowId xmlns:a16="http://schemas.microsoft.com/office/drawing/2014/main" val="820848558"/>
                  </a:ext>
                </a:extLst>
              </a:tr>
              <a:tr h="308280">
                <a:tc>
                  <a:txBody>
                    <a:bodyPr/>
                    <a:lstStyle/>
                    <a:p>
                      <a:pPr marL="0" marR="0">
                        <a:lnSpc>
                          <a:spcPct val="115000"/>
                        </a:lnSpc>
                        <a:spcBef>
                          <a:spcPts val="0"/>
                        </a:spcBef>
                        <a:spcAft>
                          <a:spcPts val="0"/>
                        </a:spcAft>
                      </a:pPr>
                      <a:r>
                        <a:rPr lang="en-US" sz="800">
                          <a:effectLst/>
                        </a:rPr>
                        <a:t>Unenrolled</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tc>
                  <a:txBody>
                    <a:bodyPr/>
                    <a:lstStyle/>
                    <a:p>
                      <a:pPr marL="0" marR="0" algn="ctr">
                        <a:lnSpc>
                          <a:spcPct val="115000"/>
                        </a:lnSpc>
                        <a:spcBef>
                          <a:spcPts val="0"/>
                        </a:spcBef>
                        <a:spcAft>
                          <a:spcPts val="0"/>
                        </a:spcAft>
                      </a:pPr>
                      <a:r>
                        <a:rPr lang="en-US" sz="800" dirty="0">
                          <a:effectLst/>
                        </a:rPr>
                        <a:t>25</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b"/>
                </a:tc>
                <a:extLst>
                  <a:ext uri="{0D108BD9-81ED-4DB2-BD59-A6C34878D82A}">
                    <a16:rowId xmlns:a16="http://schemas.microsoft.com/office/drawing/2014/main" val="1297214463"/>
                  </a:ext>
                </a:extLst>
              </a:tr>
            </a:tbl>
          </a:graphicData>
        </a:graphic>
      </p:graphicFrame>
      <p:sp>
        <p:nvSpPr>
          <p:cNvPr id="14" name="Rectangle 2">
            <a:extLst>
              <a:ext uri="{FF2B5EF4-FFF2-40B4-BE49-F238E27FC236}">
                <a16:creationId xmlns:a16="http://schemas.microsoft.com/office/drawing/2014/main" id="{8803E1C4-00AC-4EFA-8D23-3E4156760D5D}"/>
              </a:ext>
            </a:extLst>
          </p:cNvPr>
          <p:cNvSpPr>
            <a:spLocks noChangeArrowheads="1"/>
          </p:cNvSpPr>
          <p:nvPr/>
        </p:nvSpPr>
        <p:spPr bwMode="auto">
          <a:xfrm>
            <a:off x="1595632" y="4252060"/>
            <a:ext cx="24052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hangingPunct="0"/>
            <a:r>
              <a:rPr lang="en-US" altLang="en-US" sz="1200" b="1" u="sng" dirty="0">
                <a:latin typeface="Calibri" panose="020F0502020204030204" pitchFamily="34" charset="0"/>
                <a:ea typeface="Calibri" panose="020F0502020204030204" pitchFamily="34" charset="0"/>
                <a:cs typeface="Times New Roman" panose="02020603050405020304" pitchFamily="18" charset="0"/>
              </a:rPr>
              <a:t>Winter DR Enrollments</a:t>
            </a:r>
            <a:endParaRPr lang="en-US" altLang="en-US" sz="600" dirty="0"/>
          </a:p>
          <a:p>
            <a:pPr defTabSz="685800" eaLnBrk="0" hangingPunct="0"/>
            <a:r>
              <a:rPr lang="en-US" altLang="en-US" sz="750" b="1" u="sng" dirty="0">
                <a:latin typeface="Calibri" panose="020F0502020204030204" pitchFamily="34" charset="0"/>
                <a:ea typeface="Calibri" panose="020F0502020204030204" pitchFamily="34" charset="0"/>
                <a:cs typeface="Times New Roman" panose="02020603050405020304" pitchFamily="18" charset="0"/>
              </a:rPr>
              <a:t>*Results are cumulative, </a:t>
            </a:r>
            <a:endParaRPr lang="en-US" altLang="en-US" sz="600" dirty="0"/>
          </a:p>
        </p:txBody>
      </p:sp>
      <p:sp>
        <p:nvSpPr>
          <p:cNvPr id="17" name="Rectangle 3">
            <a:extLst>
              <a:ext uri="{FF2B5EF4-FFF2-40B4-BE49-F238E27FC236}">
                <a16:creationId xmlns:a16="http://schemas.microsoft.com/office/drawing/2014/main" id="{E6AE9E21-E1DD-47A9-83C7-586F0AD3C48F}"/>
              </a:ext>
            </a:extLst>
          </p:cNvPr>
          <p:cNvSpPr>
            <a:spLocks noChangeArrowheads="1"/>
          </p:cNvSpPr>
          <p:nvPr/>
        </p:nvSpPr>
        <p:spPr bwMode="auto">
          <a:xfrm>
            <a:off x="4734722" y="1265944"/>
            <a:ext cx="1361278"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hangingPunct="0"/>
            <a:r>
              <a:rPr lang="en-US" altLang="en-US" sz="1200" b="1" u="sng" dirty="0">
                <a:latin typeface="Calibri" panose="020F0502020204030204" pitchFamily="34" charset="0"/>
                <a:ea typeface="Calibri" panose="020F0502020204030204" pitchFamily="34" charset="0"/>
                <a:cs typeface="Times New Roman" panose="02020603050405020304" pitchFamily="18" charset="0"/>
              </a:rPr>
              <a:t>Winter DR Events*</a:t>
            </a:r>
            <a:endParaRPr lang="en-US" altLang="en-US" sz="1350" dirty="0">
              <a:latin typeface="Arial" panose="020B0604020202020204" pitchFamily="34" charset="0"/>
            </a:endParaRPr>
          </a:p>
        </p:txBody>
      </p:sp>
      <p:graphicFrame>
        <p:nvGraphicFramePr>
          <p:cNvPr id="2" name="Table 1">
            <a:extLst>
              <a:ext uri="{FF2B5EF4-FFF2-40B4-BE49-F238E27FC236}">
                <a16:creationId xmlns:a16="http://schemas.microsoft.com/office/drawing/2014/main" id="{16C1DD3D-CB57-4585-8D2F-F3C61BAF53EA}"/>
              </a:ext>
            </a:extLst>
          </p:cNvPr>
          <p:cNvGraphicFramePr>
            <a:graphicFrameLocks noGrp="1"/>
          </p:cNvGraphicFramePr>
          <p:nvPr>
            <p:extLst>
              <p:ext uri="{D42A27DB-BD31-4B8C-83A1-F6EECF244321}">
                <p14:modId xmlns:p14="http://schemas.microsoft.com/office/powerpoint/2010/main" val="2839224034"/>
              </p:ext>
            </p:extLst>
          </p:nvPr>
        </p:nvGraphicFramePr>
        <p:xfrm>
          <a:off x="4764114" y="1531854"/>
          <a:ext cx="3848101" cy="2331858"/>
        </p:xfrm>
        <a:graphic>
          <a:graphicData uri="http://schemas.openxmlformats.org/drawingml/2006/table">
            <a:tbl>
              <a:tblPr firstRow="1" firstCol="1" bandRow="1">
                <a:tableStyleId>{5C22544A-7EE6-4342-B048-85BDC9FD1C3A}</a:tableStyleId>
              </a:tblPr>
              <a:tblGrid>
                <a:gridCol w="1524745">
                  <a:extLst>
                    <a:ext uri="{9D8B030D-6E8A-4147-A177-3AD203B41FA5}">
                      <a16:colId xmlns:a16="http://schemas.microsoft.com/office/drawing/2014/main" val="3162242602"/>
                    </a:ext>
                  </a:extLst>
                </a:gridCol>
                <a:gridCol w="774452">
                  <a:extLst>
                    <a:ext uri="{9D8B030D-6E8A-4147-A177-3AD203B41FA5}">
                      <a16:colId xmlns:a16="http://schemas.microsoft.com/office/drawing/2014/main" val="1874445040"/>
                    </a:ext>
                  </a:extLst>
                </a:gridCol>
                <a:gridCol w="774452">
                  <a:extLst>
                    <a:ext uri="{9D8B030D-6E8A-4147-A177-3AD203B41FA5}">
                      <a16:colId xmlns:a16="http://schemas.microsoft.com/office/drawing/2014/main" val="3140887891"/>
                    </a:ext>
                  </a:extLst>
                </a:gridCol>
                <a:gridCol w="774452">
                  <a:extLst>
                    <a:ext uri="{9D8B030D-6E8A-4147-A177-3AD203B41FA5}">
                      <a16:colId xmlns:a16="http://schemas.microsoft.com/office/drawing/2014/main" val="279608361"/>
                    </a:ext>
                  </a:extLst>
                </a:gridCol>
              </a:tblGrid>
              <a:tr h="247980">
                <a:tc>
                  <a:txBody>
                    <a:bodyPr/>
                    <a:lstStyle/>
                    <a:p>
                      <a:pPr marL="0" marR="0" algn="ctr">
                        <a:lnSpc>
                          <a:spcPct val="115000"/>
                        </a:lnSpc>
                        <a:spcBef>
                          <a:spcPts val="0"/>
                        </a:spcBef>
                        <a:spcAft>
                          <a:spcPts val="1000"/>
                        </a:spcAft>
                      </a:pPr>
                      <a:r>
                        <a:rPr lang="en-US" sz="1100" dirty="0">
                          <a:effectLst/>
                        </a:rPr>
                        <a:t>Date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1/2/2019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1/3/2019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1/4/2019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047845513"/>
                  </a:ext>
                </a:extLst>
              </a:tr>
              <a:tr h="247980">
                <a:tc>
                  <a:txBody>
                    <a:bodyPr/>
                    <a:lstStyle/>
                    <a:p>
                      <a:pPr marL="0" marR="0" algn="ctr">
                        <a:lnSpc>
                          <a:spcPct val="115000"/>
                        </a:lnSpc>
                        <a:spcBef>
                          <a:spcPts val="0"/>
                        </a:spcBef>
                        <a:spcAft>
                          <a:spcPts val="0"/>
                        </a:spcAft>
                      </a:pPr>
                      <a:r>
                        <a:rPr lang="en-US" sz="1100">
                          <a:effectLst/>
                        </a:rPr>
                        <a:t>Time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5-9am</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5-9am</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5-9am</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312508127"/>
                  </a:ext>
                </a:extLst>
              </a:tr>
              <a:tr h="172531">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982835134"/>
                  </a:ext>
                </a:extLst>
              </a:tr>
              <a:tr h="172531">
                <a:tc>
                  <a:txBody>
                    <a:bodyPr/>
                    <a:lstStyle/>
                    <a:p>
                      <a:pPr marL="0" marR="0">
                        <a:lnSpc>
                          <a:spcPct val="115000"/>
                        </a:lnSpc>
                        <a:spcBef>
                          <a:spcPts val="0"/>
                        </a:spcBef>
                        <a:spcAft>
                          <a:spcPts val="0"/>
                        </a:spcAft>
                      </a:pPr>
                      <a:r>
                        <a:rPr lang="en-US" sz="1100" dirty="0">
                          <a:effectLst/>
                        </a:rPr>
                        <a:t>Devices Targeted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10,780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10,789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10,790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77016156"/>
                  </a:ext>
                </a:extLst>
              </a:tr>
              <a:tr h="247980">
                <a:tc>
                  <a:txBody>
                    <a:bodyPr/>
                    <a:lstStyle/>
                    <a:p>
                      <a:pPr marL="0" marR="0">
                        <a:lnSpc>
                          <a:spcPct val="115000"/>
                        </a:lnSpc>
                        <a:spcBef>
                          <a:spcPts val="0"/>
                        </a:spcBef>
                        <a:spcAft>
                          <a:spcPts val="0"/>
                        </a:spcAft>
                      </a:pPr>
                      <a:r>
                        <a:rPr lang="en-US" sz="1100">
                          <a:effectLst/>
                        </a:rPr>
                        <a:t>Full Participation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dirty="0">
                          <a:effectLst/>
                        </a:rPr>
                        <a:t>46%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dirty="0">
                          <a:effectLst/>
                        </a:rPr>
                        <a:t>48%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49%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851704265"/>
                  </a:ext>
                </a:extLst>
              </a:tr>
              <a:tr h="251040">
                <a:tc>
                  <a:txBody>
                    <a:bodyPr/>
                    <a:lstStyle/>
                    <a:p>
                      <a:pPr marL="0" marR="0">
                        <a:lnSpc>
                          <a:spcPct val="115000"/>
                        </a:lnSpc>
                        <a:spcBef>
                          <a:spcPts val="0"/>
                        </a:spcBef>
                        <a:spcAft>
                          <a:spcPts val="0"/>
                        </a:spcAft>
                      </a:pPr>
                      <a:r>
                        <a:rPr lang="en-US" sz="1100">
                          <a:effectLst/>
                        </a:rPr>
                        <a:t>Partial Participation [1]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dirty="0">
                          <a:effectLst/>
                        </a:rPr>
                        <a:t>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171557766"/>
                  </a:ext>
                </a:extLst>
              </a:tr>
              <a:tr h="172531">
                <a:tc>
                  <a:txBody>
                    <a:bodyPr/>
                    <a:lstStyle/>
                    <a:p>
                      <a:pPr marL="0" marR="0">
                        <a:lnSpc>
                          <a:spcPct val="115000"/>
                        </a:lnSpc>
                        <a:spcBef>
                          <a:spcPts val="0"/>
                        </a:spcBef>
                        <a:spcAft>
                          <a:spcPts val="0"/>
                        </a:spcAft>
                      </a:pPr>
                      <a:r>
                        <a:rPr lang="en-US" sz="1100">
                          <a:effectLst/>
                        </a:rPr>
                        <a:t>Opt-Out [2]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28%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26%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28%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804438056"/>
                  </a:ext>
                </a:extLst>
              </a:tr>
              <a:tr h="172531">
                <a:tc>
                  <a:txBody>
                    <a:bodyPr/>
                    <a:lstStyle/>
                    <a:p>
                      <a:pPr marL="0" marR="0">
                        <a:lnSpc>
                          <a:spcPct val="115000"/>
                        </a:lnSpc>
                        <a:spcBef>
                          <a:spcPts val="0"/>
                        </a:spcBef>
                        <a:spcAft>
                          <a:spcPts val="0"/>
                        </a:spcAft>
                      </a:pPr>
                      <a:r>
                        <a:rPr lang="en-US" sz="1100" dirty="0">
                          <a:effectLst/>
                        </a:rPr>
                        <a:t>Other [3]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17%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17%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930356082"/>
                  </a:ext>
                </a:extLst>
              </a:tr>
              <a:tr h="172531">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924767525"/>
                  </a:ext>
                </a:extLst>
              </a:tr>
              <a:tr h="172531">
                <a:tc>
                  <a:txBody>
                    <a:bodyPr/>
                    <a:lstStyle/>
                    <a:p>
                      <a:pPr marL="0" marR="0">
                        <a:lnSpc>
                          <a:spcPct val="115000"/>
                        </a:lnSpc>
                        <a:spcBef>
                          <a:spcPts val="0"/>
                        </a:spcBef>
                        <a:spcAft>
                          <a:spcPts val="0"/>
                        </a:spcAft>
                      </a:pPr>
                      <a:r>
                        <a:rPr lang="en-US" sz="1100">
                          <a:effectLst/>
                        </a:rPr>
                        <a:t>Therm Savings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nSpc>
                          <a:spcPct val="115000"/>
                        </a:lnSpc>
                        <a:spcBef>
                          <a:spcPts val="0"/>
                        </a:spcBef>
                        <a:spcAft>
                          <a:spcPts val="0"/>
                        </a:spcAft>
                      </a:pPr>
                      <a:r>
                        <a:rPr lang="en-US" sz="11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092981243"/>
                  </a:ext>
                </a:extLst>
              </a:tr>
              <a:tr h="247980">
                <a:tc>
                  <a:txBody>
                    <a:bodyPr/>
                    <a:lstStyle/>
                    <a:p>
                      <a:pPr marL="0" marR="0">
                        <a:lnSpc>
                          <a:spcPct val="115000"/>
                        </a:lnSpc>
                        <a:spcBef>
                          <a:spcPts val="0"/>
                        </a:spcBef>
                        <a:spcAft>
                          <a:spcPts val="0"/>
                        </a:spcAft>
                      </a:pPr>
                      <a:r>
                        <a:rPr lang="en-US" sz="1100">
                          <a:effectLst/>
                        </a:rPr>
                        <a:t>Internal Estimate [4]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279.4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a:effectLst/>
                        </a:rPr>
                        <a:t>286.6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100" dirty="0">
                          <a:effectLst/>
                        </a:rPr>
                        <a:t>286.6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668695755"/>
                  </a:ext>
                </a:extLst>
              </a:tr>
            </a:tbl>
          </a:graphicData>
        </a:graphic>
      </p:graphicFrame>
    </p:spTree>
    <p:extLst>
      <p:ext uri="{BB962C8B-B14F-4D97-AF65-F5344CB8AC3E}">
        <p14:creationId xmlns:p14="http://schemas.microsoft.com/office/powerpoint/2010/main" val="3668113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AE256-6D18-44F6-BD9A-54F76AD41CB1}"/>
              </a:ext>
            </a:extLst>
          </p:cNvPr>
          <p:cNvSpPr>
            <a:spLocks noGrp="1"/>
          </p:cNvSpPr>
          <p:nvPr>
            <p:ph type="title"/>
          </p:nvPr>
        </p:nvSpPr>
        <p:spPr>
          <a:xfrm>
            <a:off x="457200" y="236538"/>
            <a:ext cx="8229600" cy="1211262"/>
          </a:xfrm>
        </p:spPr>
        <p:txBody>
          <a:bodyPr/>
          <a:lstStyle/>
          <a:p>
            <a:r>
              <a:rPr lang="en-US" dirty="0"/>
              <a:t>BTS Rights By Shipper Type</a:t>
            </a:r>
            <a:endParaRPr lang="en-US" sz="2000" dirty="0"/>
          </a:p>
        </p:txBody>
      </p:sp>
      <p:graphicFrame>
        <p:nvGraphicFramePr>
          <p:cNvPr id="4" name="Table 3">
            <a:extLst>
              <a:ext uri="{FF2B5EF4-FFF2-40B4-BE49-F238E27FC236}">
                <a16:creationId xmlns:a16="http://schemas.microsoft.com/office/drawing/2014/main" id="{48C4CD77-6E79-41B1-8FB6-E52C9B373FEC}"/>
              </a:ext>
            </a:extLst>
          </p:cNvPr>
          <p:cNvGraphicFramePr>
            <a:graphicFrameLocks noGrp="1"/>
          </p:cNvGraphicFramePr>
          <p:nvPr>
            <p:extLst>
              <p:ext uri="{D42A27DB-BD31-4B8C-83A1-F6EECF244321}">
                <p14:modId xmlns:p14="http://schemas.microsoft.com/office/powerpoint/2010/main" val="1795844387"/>
              </p:ext>
            </p:extLst>
          </p:nvPr>
        </p:nvGraphicFramePr>
        <p:xfrm>
          <a:off x="504825" y="1321117"/>
          <a:ext cx="8229601" cy="4215765"/>
        </p:xfrm>
        <a:graphic>
          <a:graphicData uri="http://schemas.openxmlformats.org/drawingml/2006/table">
            <a:tbl>
              <a:tblPr firstRow="1" firstCol="1" bandRow="1">
                <a:tableStyleId>{5C22544A-7EE6-4342-B048-85BDC9FD1C3A}</a:tableStyleId>
              </a:tblPr>
              <a:tblGrid>
                <a:gridCol w="866775">
                  <a:extLst>
                    <a:ext uri="{9D8B030D-6E8A-4147-A177-3AD203B41FA5}">
                      <a16:colId xmlns:a16="http://schemas.microsoft.com/office/drawing/2014/main" val="1342506158"/>
                    </a:ext>
                  </a:extLst>
                </a:gridCol>
                <a:gridCol w="533400">
                  <a:extLst>
                    <a:ext uri="{9D8B030D-6E8A-4147-A177-3AD203B41FA5}">
                      <a16:colId xmlns:a16="http://schemas.microsoft.com/office/drawing/2014/main" val="2248240166"/>
                    </a:ext>
                  </a:extLst>
                </a:gridCol>
                <a:gridCol w="1447800">
                  <a:extLst>
                    <a:ext uri="{9D8B030D-6E8A-4147-A177-3AD203B41FA5}">
                      <a16:colId xmlns:a16="http://schemas.microsoft.com/office/drawing/2014/main" val="251706064"/>
                    </a:ext>
                  </a:extLst>
                </a:gridCol>
                <a:gridCol w="1371600">
                  <a:extLst>
                    <a:ext uri="{9D8B030D-6E8A-4147-A177-3AD203B41FA5}">
                      <a16:colId xmlns:a16="http://schemas.microsoft.com/office/drawing/2014/main" val="3750918430"/>
                    </a:ext>
                  </a:extLst>
                </a:gridCol>
                <a:gridCol w="1371600">
                  <a:extLst>
                    <a:ext uri="{9D8B030D-6E8A-4147-A177-3AD203B41FA5}">
                      <a16:colId xmlns:a16="http://schemas.microsoft.com/office/drawing/2014/main" val="2564633233"/>
                    </a:ext>
                  </a:extLst>
                </a:gridCol>
                <a:gridCol w="1371600">
                  <a:extLst>
                    <a:ext uri="{9D8B030D-6E8A-4147-A177-3AD203B41FA5}">
                      <a16:colId xmlns:a16="http://schemas.microsoft.com/office/drawing/2014/main" val="1899650761"/>
                    </a:ext>
                  </a:extLst>
                </a:gridCol>
                <a:gridCol w="1266826">
                  <a:extLst>
                    <a:ext uri="{9D8B030D-6E8A-4147-A177-3AD203B41FA5}">
                      <a16:colId xmlns:a16="http://schemas.microsoft.com/office/drawing/2014/main" val="2917884612"/>
                    </a:ext>
                  </a:extLst>
                </a:gridCol>
              </a:tblGrid>
              <a:tr h="767716">
                <a:tc>
                  <a:txBody>
                    <a:bodyPr/>
                    <a:lstStyle/>
                    <a:p>
                      <a:pPr algn="l" fontAlgn="b"/>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600" b="1" u="none" strike="noStrike" dirty="0">
                          <a:effectLst/>
                        </a:rPr>
                        <a:t> </a:t>
                      </a:r>
                      <a:endParaRPr lang="en-US" sz="16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600" b="1" u="sng" strike="noStrike" dirty="0">
                          <a:effectLst/>
                        </a:rPr>
                        <a:t>Core and </a:t>
                      </a:r>
                    </a:p>
                    <a:p>
                      <a:pPr algn="l" fontAlgn="b"/>
                      <a:r>
                        <a:rPr lang="en-US" sz="1600" b="1" u="sng" strike="noStrike" dirty="0">
                          <a:effectLst/>
                        </a:rPr>
                        <a:t>Noncore Balancing Agents</a:t>
                      </a:r>
                      <a:endParaRPr lang="en-US" sz="1600" b="1" i="0" u="sng"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600" b="1" u="sng" strike="noStrike" dirty="0">
                          <a:effectLst/>
                        </a:rPr>
                        <a:t>Core Balancing Agents</a:t>
                      </a:r>
                      <a:endParaRPr lang="en-US" sz="1600" b="1" i="0" u="sng"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600" b="1" u="sng" strike="noStrike" dirty="0">
                          <a:effectLst/>
                        </a:rPr>
                        <a:t>Noncore Balancing Agents</a:t>
                      </a:r>
                      <a:endParaRPr lang="en-US" sz="1600" b="1" i="0" u="sng"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600" b="1" u="sng" strike="noStrike" dirty="0">
                          <a:effectLst/>
                        </a:rPr>
                        <a:t>No Balancing Agent Responsibilities</a:t>
                      </a:r>
                      <a:endParaRPr lang="en-US" sz="1600" b="1" i="0" u="sng"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600" b="1" u="sng" strike="noStrike" dirty="0">
                          <a:effectLst/>
                        </a:rPr>
                        <a:t>Total</a:t>
                      </a:r>
                      <a:endParaRPr lang="en-US" sz="1600" b="1" i="0" u="sng"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45328797"/>
                  </a:ext>
                </a:extLst>
              </a:tr>
              <a:tr h="403860">
                <a:tc>
                  <a:txBody>
                    <a:bodyPr/>
                    <a:lstStyle/>
                    <a:p>
                      <a:pPr algn="l" fontAlgn="b"/>
                      <a:r>
                        <a:rPr lang="en-US" sz="1600" u="none" strike="noStrike" dirty="0">
                          <a:effectLst/>
                        </a:rPr>
                        <a:t>2017</a:t>
                      </a:r>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a:t>
                      </a:r>
                      <a:r>
                        <a:rPr lang="en-US" sz="1400" kern="1200" dirty="0" err="1">
                          <a:solidFill>
                            <a:schemeClr val="dk1"/>
                          </a:solidFill>
                          <a:effectLst/>
                          <a:latin typeface="+mn-lt"/>
                          <a:ea typeface="+mn-ea"/>
                          <a:cs typeface="+mn-cs"/>
                        </a:rPr>
                        <a:t>Dth</a:t>
                      </a:r>
                      <a:r>
                        <a:rPr lang="en-US" sz="1400" kern="1200" dirty="0">
                          <a:solidFill>
                            <a:schemeClr val="dk1"/>
                          </a:solidFill>
                          <a:effectLst/>
                          <a:latin typeface="+mn-lt"/>
                          <a:ea typeface="+mn-ea"/>
                          <a:cs typeface="+mn-cs"/>
                        </a:rPr>
                        <a:t>)</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166,440,473</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378,528,111</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343,099,268</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140,873,978</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1,028,941,830</a:t>
                      </a:r>
                    </a:p>
                  </a:txBody>
                  <a:tcPr marL="9525" marR="9525" marT="9525" marB="0" anchor="b"/>
                </a:tc>
                <a:extLst>
                  <a:ext uri="{0D108BD9-81ED-4DB2-BD59-A6C34878D82A}">
                    <a16:rowId xmlns:a16="http://schemas.microsoft.com/office/drawing/2014/main" val="1973104707"/>
                  </a:ext>
                </a:extLst>
              </a:tr>
              <a:tr h="403860">
                <a:tc>
                  <a:txBody>
                    <a:bodyPr/>
                    <a:lstStyle/>
                    <a:p>
                      <a:pPr algn="l" fontAlgn="b"/>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16%</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37%</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33%</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14%</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endParaRPr lang="en-US" sz="1400" kern="1200" dirty="0">
                        <a:solidFill>
                          <a:schemeClr val="dk1"/>
                        </a:solidFill>
                        <a:effectLst/>
                        <a:latin typeface="+mn-lt"/>
                        <a:ea typeface="+mn-ea"/>
                        <a:cs typeface="+mn-cs"/>
                      </a:endParaRPr>
                    </a:p>
                  </a:txBody>
                  <a:tcPr marL="9525" marR="9525" marT="9525" marB="0" anchor="b"/>
                </a:tc>
                <a:extLst>
                  <a:ext uri="{0D108BD9-81ED-4DB2-BD59-A6C34878D82A}">
                    <a16:rowId xmlns:a16="http://schemas.microsoft.com/office/drawing/2014/main" val="2215924048"/>
                  </a:ext>
                </a:extLst>
              </a:tr>
              <a:tr h="403860">
                <a:tc>
                  <a:txBody>
                    <a:bodyPr/>
                    <a:lstStyle/>
                    <a:p>
                      <a:pPr algn="l" fontAlgn="b"/>
                      <a:r>
                        <a:rPr lang="en-US" sz="1600" u="none" strike="noStrike" dirty="0">
                          <a:effectLst/>
                        </a:rPr>
                        <a:t> Jul-Sep</a:t>
                      </a:r>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a:t>
                      </a:r>
                      <a:r>
                        <a:rPr lang="en-US" sz="1400" kern="1200" dirty="0" err="1">
                          <a:solidFill>
                            <a:schemeClr val="dk1"/>
                          </a:solidFill>
                          <a:effectLst/>
                          <a:latin typeface="+mn-lt"/>
                          <a:ea typeface="+mn-ea"/>
                          <a:cs typeface="+mn-cs"/>
                        </a:rPr>
                        <a:t>Dth</a:t>
                      </a:r>
                      <a:r>
                        <a:rPr lang="en-US" sz="1400" kern="1200" dirty="0">
                          <a:solidFill>
                            <a:schemeClr val="dk1"/>
                          </a:solidFill>
                          <a:effectLst/>
                          <a:latin typeface="+mn-lt"/>
                          <a:ea typeface="+mn-ea"/>
                          <a:cs typeface="+mn-cs"/>
                        </a:rPr>
                        <a:t>)</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44,417,314</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85,268,659</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97,989,329</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30,587,629</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258,262,931</a:t>
                      </a:r>
                    </a:p>
                  </a:txBody>
                  <a:tcPr marL="9525" marR="9525" marT="9525" marB="0" anchor="b"/>
                </a:tc>
                <a:extLst>
                  <a:ext uri="{0D108BD9-81ED-4DB2-BD59-A6C34878D82A}">
                    <a16:rowId xmlns:a16="http://schemas.microsoft.com/office/drawing/2014/main" val="456495286"/>
                  </a:ext>
                </a:extLst>
              </a:tr>
              <a:tr h="403860">
                <a:tc>
                  <a:txBody>
                    <a:bodyPr/>
                    <a:lstStyle/>
                    <a:p>
                      <a:pPr algn="l" fontAlgn="b"/>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17%</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33%</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38%</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12%</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endParaRPr lang="en-US" sz="1400" kern="1200" dirty="0">
                        <a:solidFill>
                          <a:schemeClr val="dk1"/>
                        </a:solidFill>
                        <a:effectLst/>
                        <a:latin typeface="+mn-lt"/>
                        <a:ea typeface="+mn-ea"/>
                        <a:cs typeface="+mn-cs"/>
                      </a:endParaRPr>
                    </a:p>
                  </a:txBody>
                  <a:tcPr marL="9525" marR="9525" marT="9525" marB="0" anchor="b"/>
                </a:tc>
                <a:extLst>
                  <a:ext uri="{0D108BD9-81ED-4DB2-BD59-A6C34878D82A}">
                    <a16:rowId xmlns:a16="http://schemas.microsoft.com/office/drawing/2014/main" val="1584828576"/>
                  </a:ext>
                </a:extLst>
              </a:tr>
              <a:tr h="403860">
                <a:tc>
                  <a:txBody>
                    <a:bodyPr/>
                    <a:lstStyle/>
                    <a:p>
                      <a:pPr algn="l" fontAlgn="b"/>
                      <a:r>
                        <a:rPr lang="en-US" sz="1600" u="none" strike="noStrike">
                          <a:effectLst/>
                        </a:rPr>
                        <a:t>2018</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a:t>
                      </a:r>
                      <a:r>
                        <a:rPr lang="en-US" sz="1400" kern="1200" dirty="0" err="1">
                          <a:solidFill>
                            <a:schemeClr val="dk1"/>
                          </a:solidFill>
                          <a:effectLst/>
                          <a:latin typeface="+mn-lt"/>
                          <a:ea typeface="+mn-ea"/>
                          <a:cs typeface="+mn-cs"/>
                        </a:rPr>
                        <a:t>Dth</a:t>
                      </a:r>
                      <a:r>
                        <a:rPr lang="en-US" sz="1400" kern="1200" dirty="0">
                          <a:solidFill>
                            <a:schemeClr val="dk1"/>
                          </a:solidFill>
                          <a:effectLst/>
                          <a:latin typeface="+mn-lt"/>
                          <a:ea typeface="+mn-ea"/>
                          <a:cs typeface="+mn-cs"/>
                        </a:rPr>
                        <a:t>)</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166,993,457</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435,130,685</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296,328,260</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163,564,550</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1,062,016,952</a:t>
                      </a:r>
                    </a:p>
                  </a:txBody>
                  <a:tcPr marL="9525" marR="9525" marT="9525" marB="0" anchor="b"/>
                </a:tc>
                <a:extLst>
                  <a:ext uri="{0D108BD9-81ED-4DB2-BD59-A6C34878D82A}">
                    <a16:rowId xmlns:a16="http://schemas.microsoft.com/office/drawing/2014/main" val="2416187893"/>
                  </a:ext>
                </a:extLst>
              </a:tr>
              <a:tr h="403860">
                <a:tc>
                  <a:txBody>
                    <a:bodyPr/>
                    <a:lstStyle/>
                    <a:p>
                      <a:pPr algn="l" fontAlgn="b"/>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16%</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41%</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28%</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15%</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endParaRPr lang="en-US" sz="1400" kern="1200" dirty="0">
                        <a:solidFill>
                          <a:schemeClr val="dk1"/>
                        </a:solidFill>
                        <a:effectLst/>
                        <a:latin typeface="+mn-lt"/>
                        <a:ea typeface="+mn-ea"/>
                        <a:cs typeface="+mn-cs"/>
                      </a:endParaRPr>
                    </a:p>
                  </a:txBody>
                  <a:tcPr marL="9525" marR="9525" marT="9525" marB="0" anchor="b"/>
                </a:tc>
                <a:extLst>
                  <a:ext uri="{0D108BD9-81ED-4DB2-BD59-A6C34878D82A}">
                    <a16:rowId xmlns:a16="http://schemas.microsoft.com/office/drawing/2014/main" val="3610659621"/>
                  </a:ext>
                </a:extLst>
              </a:tr>
              <a:tr h="403860">
                <a:tc>
                  <a:txBody>
                    <a:bodyPr/>
                    <a:lstStyle/>
                    <a:p>
                      <a:pPr algn="l" fontAlgn="b"/>
                      <a:r>
                        <a:rPr lang="en-US" sz="1600" u="none" strike="noStrike" dirty="0">
                          <a:effectLst/>
                        </a:rPr>
                        <a:t> Jul-Sep</a:t>
                      </a:r>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a:t>
                      </a:r>
                      <a:r>
                        <a:rPr lang="en-US" sz="1400" kern="1200" dirty="0" err="1">
                          <a:solidFill>
                            <a:schemeClr val="dk1"/>
                          </a:solidFill>
                          <a:effectLst/>
                          <a:latin typeface="+mn-lt"/>
                          <a:ea typeface="+mn-ea"/>
                          <a:cs typeface="+mn-cs"/>
                        </a:rPr>
                        <a:t>Dth</a:t>
                      </a:r>
                      <a:r>
                        <a:rPr lang="en-US" sz="1400" kern="1200" dirty="0">
                          <a:solidFill>
                            <a:schemeClr val="dk1"/>
                          </a:solidFill>
                          <a:effectLst/>
                          <a:latin typeface="+mn-lt"/>
                          <a:ea typeface="+mn-ea"/>
                          <a:cs typeface="+mn-cs"/>
                        </a:rPr>
                        <a:t>)</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70,411,983</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87,987,604</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80,314,260</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42,383,401</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281,097,248</a:t>
                      </a:r>
                    </a:p>
                  </a:txBody>
                  <a:tcPr marL="9525" marR="9525" marT="9525" marB="0" anchor="b"/>
                </a:tc>
                <a:extLst>
                  <a:ext uri="{0D108BD9-81ED-4DB2-BD59-A6C34878D82A}">
                    <a16:rowId xmlns:a16="http://schemas.microsoft.com/office/drawing/2014/main" val="2168728069"/>
                  </a:ext>
                </a:extLst>
              </a:tr>
              <a:tr h="403860">
                <a:tc>
                  <a:txBody>
                    <a:bodyPr/>
                    <a:lstStyle/>
                    <a:p>
                      <a:pPr algn="l" fontAlgn="b"/>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25%</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31%</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29%</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r>
                        <a:rPr lang="en-US" sz="1400" kern="1200" dirty="0">
                          <a:solidFill>
                            <a:schemeClr val="dk1"/>
                          </a:solidFill>
                          <a:effectLst/>
                          <a:latin typeface="+mn-lt"/>
                          <a:ea typeface="+mn-ea"/>
                          <a:cs typeface="+mn-cs"/>
                        </a:rPr>
                        <a:t>15%</a:t>
                      </a:r>
                    </a:p>
                  </a:txBody>
                  <a:tcPr marL="9525" marR="9525" marT="9525" marB="0" anchor="b"/>
                </a:tc>
                <a:tc>
                  <a:txBody>
                    <a:bodyPr/>
                    <a:lstStyle/>
                    <a:p>
                      <a:pPr marL="0" marR="0" algn="ctr" defTabSz="914400" rtl="0" eaLnBrk="1" fontAlgn="b" latinLnBrk="0" hangingPunct="1">
                        <a:lnSpc>
                          <a:spcPct val="115000"/>
                        </a:lnSpc>
                        <a:spcBef>
                          <a:spcPts val="0"/>
                        </a:spcBef>
                        <a:spcAft>
                          <a:spcPts val="0"/>
                        </a:spcAft>
                      </a:pPr>
                      <a:endParaRPr lang="en-US" sz="1400" kern="1200" dirty="0">
                        <a:solidFill>
                          <a:schemeClr val="dk1"/>
                        </a:solidFill>
                        <a:effectLst/>
                        <a:latin typeface="+mn-lt"/>
                        <a:ea typeface="+mn-ea"/>
                        <a:cs typeface="+mn-cs"/>
                      </a:endParaRPr>
                    </a:p>
                  </a:txBody>
                  <a:tcPr marL="9525" marR="9525" marT="9525" marB="0" anchor="b"/>
                </a:tc>
                <a:extLst>
                  <a:ext uri="{0D108BD9-81ED-4DB2-BD59-A6C34878D82A}">
                    <a16:rowId xmlns:a16="http://schemas.microsoft.com/office/drawing/2014/main" val="2137863841"/>
                  </a:ext>
                </a:extLst>
              </a:tr>
            </a:tbl>
          </a:graphicData>
        </a:graphic>
      </p:graphicFrame>
    </p:spTree>
    <p:extLst>
      <p:ext uri="{BB962C8B-B14F-4D97-AF65-F5344CB8AC3E}">
        <p14:creationId xmlns:p14="http://schemas.microsoft.com/office/powerpoint/2010/main" val="2303186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26D05-5769-4D37-889B-2908ADD4FCBF}"/>
              </a:ext>
            </a:extLst>
          </p:cNvPr>
          <p:cNvSpPr>
            <a:spLocks noGrp="1"/>
          </p:cNvSpPr>
          <p:nvPr>
            <p:ph type="title"/>
          </p:nvPr>
        </p:nvSpPr>
        <p:spPr>
          <a:xfrm>
            <a:off x="457200" y="319615"/>
            <a:ext cx="8229600" cy="700087"/>
          </a:xfrm>
        </p:spPr>
        <p:txBody>
          <a:bodyPr/>
          <a:lstStyle/>
          <a:p>
            <a:r>
              <a:rPr lang="en-US" sz="2800" dirty="0"/>
              <a:t>Rate of Imbalance Correction 2018</a:t>
            </a:r>
            <a:br>
              <a:rPr lang="en-US" sz="2800" dirty="0"/>
            </a:br>
            <a:r>
              <a:rPr lang="en-US" sz="2800" dirty="0"/>
              <a:t>	</a:t>
            </a:r>
          </a:p>
        </p:txBody>
      </p:sp>
      <p:pic>
        <p:nvPicPr>
          <p:cNvPr id="5" name="Picture 4">
            <a:extLst>
              <a:ext uri="{FF2B5EF4-FFF2-40B4-BE49-F238E27FC236}">
                <a16:creationId xmlns:a16="http://schemas.microsoft.com/office/drawing/2014/main" id="{DF8B9937-A313-429D-8C23-65BCC841CF5F}"/>
              </a:ext>
            </a:extLst>
          </p:cNvPr>
          <p:cNvPicPr>
            <a:picLocks noChangeAspect="1"/>
          </p:cNvPicPr>
          <p:nvPr/>
        </p:nvPicPr>
        <p:blipFill>
          <a:blip r:embed="rId3"/>
          <a:stretch>
            <a:fillRect/>
          </a:stretch>
        </p:blipFill>
        <p:spPr>
          <a:xfrm>
            <a:off x="567633" y="669658"/>
            <a:ext cx="8008734" cy="5646070"/>
          </a:xfrm>
          <a:prstGeom prst="rect">
            <a:avLst/>
          </a:prstGeom>
        </p:spPr>
      </p:pic>
    </p:spTree>
    <p:extLst>
      <p:ext uri="{BB962C8B-B14F-4D97-AF65-F5344CB8AC3E}">
        <p14:creationId xmlns:p14="http://schemas.microsoft.com/office/powerpoint/2010/main" val="40285394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
            <a:extLst>
              <a:ext uri="{FF2B5EF4-FFF2-40B4-BE49-F238E27FC236}">
                <a16:creationId xmlns:a16="http://schemas.microsoft.com/office/drawing/2014/main" id="{D7BC93E5-7ADD-4AF4-8057-C7E62D4F366D}"/>
              </a:ext>
            </a:extLst>
          </p:cNvPr>
          <p:cNvGraphicFramePr>
            <a:graphicFrameLocks noGrp="1"/>
          </p:cNvGraphicFramePr>
          <p:nvPr>
            <p:extLst>
              <p:ext uri="{D42A27DB-BD31-4B8C-83A1-F6EECF244321}">
                <p14:modId xmlns:p14="http://schemas.microsoft.com/office/powerpoint/2010/main" val="3119162159"/>
              </p:ext>
            </p:extLst>
          </p:nvPr>
        </p:nvGraphicFramePr>
        <p:xfrm>
          <a:off x="236904" y="457200"/>
          <a:ext cx="8670192" cy="56388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33679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da-DK" altLang="en-US" dirty="0"/>
              <a:t>Recomendation</a:t>
            </a:r>
            <a:endParaRPr lang="en-US" altLang="en-US" dirty="0"/>
          </a:p>
        </p:txBody>
      </p:sp>
      <p:sp>
        <p:nvSpPr>
          <p:cNvPr id="24579" name="Content Placeholder 2"/>
          <p:cNvSpPr>
            <a:spLocks noGrp="1"/>
          </p:cNvSpPr>
          <p:nvPr>
            <p:ph idx="1"/>
          </p:nvPr>
        </p:nvSpPr>
        <p:spPr>
          <a:xfrm>
            <a:off x="457200" y="1344613"/>
            <a:ext cx="8229600" cy="4868862"/>
          </a:xfrm>
        </p:spPr>
        <p:txBody>
          <a:bodyPr/>
          <a:lstStyle/>
          <a:p>
            <a:pPr>
              <a:buFont typeface="Arial" panose="020B0604020202020204" pitchFamily="34" charset="0"/>
              <a:buChar char="•"/>
            </a:pPr>
            <a:r>
              <a:rPr lang="en-US" dirty="0"/>
              <a:t>Allow Aliso Canyon to be used regularly as a market tool adding to supplies available</a:t>
            </a:r>
          </a:p>
          <a:p>
            <a:pPr>
              <a:buFont typeface="Arial" panose="020B0604020202020204" pitchFamily="34" charset="0"/>
              <a:buChar char="•"/>
            </a:pPr>
            <a:endParaRPr lang="en-US" dirty="0"/>
          </a:p>
          <a:p>
            <a:pPr lvl="1">
              <a:buFont typeface="Arial" panose="020B0604020202020204" pitchFamily="34" charset="0"/>
              <a:buChar char="•"/>
            </a:pPr>
            <a:r>
              <a:rPr lang="en-US" dirty="0"/>
              <a:t>This change can be done immediately</a:t>
            </a:r>
            <a:endParaRPr lang="en-US" strike="sngStrike" dirty="0">
              <a:highlight>
                <a:srgbClr val="FFFF00"/>
              </a:highlight>
            </a:endParaRPr>
          </a:p>
          <a:p>
            <a:pPr lvl="1">
              <a:buFont typeface="Arial" panose="020B0604020202020204" pitchFamily="34" charset="0"/>
              <a:buChar char="•"/>
            </a:pPr>
            <a:endParaRPr lang="en-US" dirty="0"/>
          </a:p>
          <a:p>
            <a:pPr lvl="1">
              <a:buFont typeface="Arial" panose="020B0604020202020204" pitchFamily="34" charset="0"/>
              <a:buChar char="•"/>
            </a:pPr>
            <a:r>
              <a:rPr lang="en-US" dirty="0"/>
              <a:t>Will clearly reduce the number of OFOs</a:t>
            </a:r>
          </a:p>
          <a:p>
            <a:pPr lvl="1">
              <a:buFont typeface="Arial" panose="020B0604020202020204" pitchFamily="34" charset="0"/>
              <a:buChar char="•"/>
            </a:pPr>
            <a:endParaRPr lang="en-US" dirty="0"/>
          </a:p>
          <a:p>
            <a:pPr lvl="1">
              <a:buFont typeface="Arial" panose="020B0604020202020204" pitchFamily="34" charset="0"/>
              <a:buChar char="•"/>
            </a:pPr>
            <a:r>
              <a:rPr lang="en-US" dirty="0"/>
              <a:t>Will increase supply by giving the market access to the working gas in Aliso Canyon</a:t>
            </a:r>
          </a:p>
          <a:p>
            <a:pPr>
              <a:buFont typeface="Arial" panose="020B0604020202020204" pitchFamily="34" charset="0"/>
              <a:buChar char="•"/>
            </a:pPr>
            <a:endParaRPr lang="en-US" sz="2000" dirty="0"/>
          </a:p>
          <a:p>
            <a:pPr eaLnBrk="1" hangingPunct="1">
              <a:buFont typeface="Arial" panose="020B0604020202020204" pitchFamily="34" charset="0"/>
              <a:buChar char="•"/>
            </a:pPr>
            <a:endParaRPr lang="en-US" altLang="en-US" sz="2000" dirty="0"/>
          </a:p>
          <a:p>
            <a:pPr eaLnBrk="1" hangingPunct="1">
              <a:buFont typeface="Arial" panose="020B0604020202020204" pitchFamily="34" charset="0"/>
              <a:buChar char="•"/>
            </a:pPr>
            <a:endParaRPr lang="en-US" altLang="en-US" sz="2000" dirty="0"/>
          </a:p>
        </p:txBody>
      </p:sp>
    </p:spTree>
    <p:extLst>
      <p:ext uri="{BB962C8B-B14F-4D97-AF65-F5344CB8AC3E}">
        <p14:creationId xmlns:p14="http://schemas.microsoft.com/office/powerpoint/2010/main" val="2101606667"/>
      </p:ext>
    </p:extLst>
  </p:cSld>
  <p:clrMapOvr>
    <a:masterClrMapping/>
  </p:clrMapOvr>
</p:sld>
</file>

<file path=ppt/theme/theme1.xml><?xml version="1.0" encoding="utf-8"?>
<a:theme xmlns:a="http://schemas.openxmlformats.org/drawingml/2006/main" name="Theme1">
  <a:themeElements>
    <a:clrScheme name="SoCalGas - fonts">
      <a:dk1>
        <a:sysClr val="windowText" lastClr="000000"/>
      </a:dk1>
      <a:lt1>
        <a:sysClr val="window" lastClr="FFFFFF"/>
      </a:lt1>
      <a:dk2>
        <a:srgbClr val="004B91"/>
      </a:dk2>
      <a:lt2>
        <a:srgbClr val="EEECE1"/>
      </a:lt2>
      <a:accent1>
        <a:srgbClr val="639EC8"/>
      </a:accent1>
      <a:accent2>
        <a:srgbClr val="72CCD2"/>
      </a:accent2>
      <a:accent3>
        <a:srgbClr val="54B948"/>
      </a:accent3>
      <a:accent4>
        <a:srgbClr val="B4D88B"/>
      </a:accent4>
      <a:accent5>
        <a:srgbClr val="FFE363"/>
      </a:accent5>
      <a:accent6>
        <a:srgbClr val="FDB913"/>
      </a:accent6>
      <a:hlink>
        <a:srgbClr val="084992"/>
      </a:hlink>
      <a:folHlink>
        <a:srgbClr val="639EC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4B9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1"/>
          </a:solidFill>
        </a:ln>
        <a:effectLst/>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14751</TotalTime>
  <Words>772</Words>
  <Application>Microsoft Office PowerPoint</Application>
  <PresentationFormat>On-screen Show (4:3)</PresentationFormat>
  <Paragraphs>223</Paragraphs>
  <Slides>8</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Times New Roman</vt:lpstr>
      <vt:lpstr>Wingdings</vt:lpstr>
      <vt:lpstr>Theme1</vt:lpstr>
      <vt:lpstr>SoCalGas   January 11, 2019 </vt:lpstr>
      <vt:lpstr>PowerPoint Presentation</vt:lpstr>
      <vt:lpstr>Recent Winter Event (12/26/18-1/4/19)</vt:lpstr>
      <vt:lpstr>Demand Response</vt:lpstr>
      <vt:lpstr>BTS Rights By Shipper Type</vt:lpstr>
      <vt:lpstr>Rate of Imbalance Correction 2018  </vt:lpstr>
      <vt:lpstr>PowerPoint Presentation</vt:lpstr>
      <vt:lpstr>Recomendation</vt:lpstr>
    </vt:vector>
  </TitlesOfParts>
  <Company>Sempra Energy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GAS OPERATIONS Southern California Gas Company</dc:title>
  <dc:creator>Transmission &amp; Storage</dc:creator>
  <cp:lastModifiedBy>Costa, Denise@Energy</cp:lastModifiedBy>
  <cp:revision>317</cp:revision>
  <cp:lastPrinted>2019-01-11T01:53:08Z</cp:lastPrinted>
  <dcterms:created xsi:type="dcterms:W3CDTF">1999-09-20T21:41:35Z</dcterms:created>
  <dcterms:modified xsi:type="dcterms:W3CDTF">2019-01-11T01:53:36Z</dcterms:modified>
</cp:coreProperties>
</file>